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26.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27.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28.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9.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30.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31.xml" ContentType="application/vnd.openxmlformats-officedocument.presentationml.notesSlid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notesSlides/notesSlide32.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33.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34.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37.xml" ContentType="application/vnd.openxmlformats-officedocument.presentationml.tags+xml"/>
  <Override PartName="/ppt/notesSlides/notesSlide37.xml" ContentType="application/vnd.openxmlformats-officedocument.presentationml.notesSlide+xml"/>
  <Override PartName="/ppt/tags/tag238.xml" ContentType="application/vnd.openxmlformats-officedocument.presentationml.tags+xml"/>
  <Override PartName="/ppt/notesSlides/notesSlide38.xml" ContentType="application/vnd.openxmlformats-officedocument.presentationml.notesSlide+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39.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notesSlides/notesSlide40.xml" ContentType="application/vnd.openxmlformats-officedocument.presentationml.notesSlide+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41.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42.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43.xml" ContentType="application/vnd.openxmlformats-officedocument.presentationml.notesSlide+xml"/>
  <Override PartName="/ppt/tags/tag287.xml" ContentType="application/vnd.openxmlformats-officedocument.presentationml.tags+xml"/>
  <Override PartName="/ppt/notesSlides/notesSlide44.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45.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46.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01.xml" ContentType="application/vnd.openxmlformats-officedocument.presentationml.tags+xml"/>
  <Override PartName="/ppt/notesSlides/notesSlide51.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52.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notesSlides/notesSlide53.xml" ContentType="application/vnd.openxmlformats-officedocument.presentationml.notesSlide+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54.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notesSlides/notesSlide55.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notesSlides/notesSlide56.xml" ContentType="application/vnd.openxmlformats-officedocument.presentationml.notesSlid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notesSlides/notesSlide57.xml" ContentType="application/vnd.openxmlformats-officedocument.presentationml.notesSlide+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notesSlides/notesSlide58.xml" ContentType="application/vnd.openxmlformats-officedocument.presentationml.notesSlide+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3"/>
  </p:notesMasterIdLst>
  <p:sldIdLst>
    <p:sldId id="347" r:id="rId2"/>
    <p:sldId id="349" r:id="rId3"/>
    <p:sldId id="350" r:id="rId4"/>
    <p:sldId id="351" r:id="rId5"/>
    <p:sldId id="352" r:id="rId6"/>
    <p:sldId id="353" r:id="rId7"/>
    <p:sldId id="354" r:id="rId8"/>
    <p:sldId id="355" r:id="rId9"/>
    <p:sldId id="356" r:id="rId10"/>
    <p:sldId id="348" r:id="rId11"/>
    <p:sldId id="318" r:id="rId12"/>
    <p:sldId id="269" r:id="rId13"/>
    <p:sldId id="271" r:id="rId14"/>
    <p:sldId id="273" r:id="rId15"/>
    <p:sldId id="316" r:id="rId16"/>
    <p:sldId id="274" r:id="rId17"/>
    <p:sldId id="319" r:id="rId18"/>
    <p:sldId id="275" r:id="rId19"/>
    <p:sldId id="279" r:id="rId20"/>
    <p:sldId id="280" r:id="rId21"/>
    <p:sldId id="281" r:id="rId22"/>
    <p:sldId id="282" r:id="rId23"/>
    <p:sldId id="283" r:id="rId24"/>
    <p:sldId id="317" r:id="rId25"/>
    <p:sldId id="320" r:id="rId26"/>
    <p:sldId id="288" r:id="rId27"/>
    <p:sldId id="321" r:id="rId28"/>
    <p:sldId id="311" r:id="rId29"/>
    <p:sldId id="341" r:id="rId30"/>
    <p:sldId id="342" r:id="rId31"/>
    <p:sldId id="343" r:id="rId32"/>
    <p:sldId id="344" r:id="rId33"/>
    <p:sldId id="345" r:id="rId34"/>
    <p:sldId id="346" r:id="rId35"/>
    <p:sldId id="323" r:id="rId36"/>
    <p:sldId id="314" r:id="rId37"/>
    <p:sldId id="315" r:id="rId38"/>
    <p:sldId id="322" r:id="rId39"/>
    <p:sldId id="340" r:id="rId40"/>
    <p:sldId id="256" r:id="rId41"/>
    <p:sldId id="284" r:id="rId42"/>
    <p:sldId id="285" r:id="rId43"/>
    <p:sldId id="312" r:id="rId44"/>
    <p:sldId id="286" r:id="rId45"/>
    <p:sldId id="287" r:id="rId46"/>
    <p:sldId id="357" r:id="rId47"/>
    <p:sldId id="289" r:id="rId48"/>
    <p:sldId id="358" r:id="rId49"/>
    <p:sldId id="291" r:id="rId50"/>
    <p:sldId id="293" r:id="rId51"/>
    <p:sldId id="294" r:id="rId52"/>
    <p:sldId id="359" r:id="rId53"/>
    <p:sldId id="303" r:id="rId54"/>
    <p:sldId id="304" r:id="rId55"/>
    <p:sldId id="296" r:id="rId56"/>
    <p:sldId id="298" r:id="rId57"/>
    <p:sldId id="305" r:id="rId58"/>
    <p:sldId id="309" r:id="rId59"/>
    <p:sldId id="292" r:id="rId60"/>
    <p:sldId id="360" r:id="rId61"/>
    <p:sldId id="361" r:id="rId62"/>
    <p:sldId id="306" r:id="rId63"/>
    <p:sldId id="333" r:id="rId64"/>
    <p:sldId id="307" r:id="rId65"/>
    <p:sldId id="362" r:id="rId66"/>
    <p:sldId id="257" r:id="rId67"/>
    <p:sldId id="258" r:id="rId68"/>
    <p:sldId id="259" r:id="rId69"/>
    <p:sldId id="260" r:id="rId70"/>
    <p:sldId id="261" r:id="rId71"/>
    <p:sldId id="268" r:id="rId72"/>
    <p:sldId id="266" r:id="rId73"/>
    <p:sldId id="363" r:id="rId74"/>
    <p:sldId id="267" r:id="rId75"/>
    <p:sldId id="270" r:id="rId76"/>
    <p:sldId id="364" r:id="rId77"/>
    <p:sldId id="272" r:id="rId78"/>
    <p:sldId id="365" r:id="rId79"/>
    <p:sldId id="366" r:id="rId80"/>
    <p:sldId id="367" r:id="rId81"/>
    <p:sldId id="262" r:id="rId82"/>
    <p:sldId id="276" r:id="rId83"/>
    <p:sldId id="277" r:id="rId84"/>
    <p:sldId id="278" r:id="rId85"/>
    <p:sldId id="368" r:id="rId86"/>
    <p:sldId id="369" r:id="rId87"/>
    <p:sldId id="370" r:id="rId88"/>
    <p:sldId id="371" r:id="rId89"/>
    <p:sldId id="372" r:id="rId90"/>
    <p:sldId id="263" r:id="rId91"/>
    <p:sldId id="373" r:id="rId92"/>
    <p:sldId id="374" r:id="rId93"/>
    <p:sldId id="375" r:id="rId94"/>
    <p:sldId id="376" r:id="rId95"/>
    <p:sldId id="377" r:id="rId96"/>
    <p:sldId id="378" r:id="rId97"/>
    <p:sldId id="290" r:id="rId98"/>
    <p:sldId id="379" r:id="rId99"/>
    <p:sldId id="380" r:id="rId100"/>
    <p:sldId id="381" r:id="rId101"/>
    <p:sldId id="382" r:id="rId102"/>
    <p:sldId id="295" r:id="rId103"/>
    <p:sldId id="383" r:id="rId104"/>
    <p:sldId id="297" r:id="rId105"/>
    <p:sldId id="384" r:id="rId106"/>
    <p:sldId id="299" r:id="rId107"/>
    <p:sldId id="300" r:id="rId108"/>
    <p:sldId id="301" r:id="rId109"/>
    <p:sldId id="302" r:id="rId110"/>
    <p:sldId id="385" r:id="rId111"/>
    <p:sldId id="386" r:id="rId112"/>
    <p:sldId id="387" r:id="rId113"/>
    <p:sldId id="388" r:id="rId114"/>
    <p:sldId id="389" r:id="rId115"/>
    <p:sldId id="308" r:id="rId116"/>
    <p:sldId id="390" r:id="rId117"/>
    <p:sldId id="310" r:id="rId118"/>
    <p:sldId id="391" r:id="rId119"/>
    <p:sldId id="392" r:id="rId120"/>
    <p:sldId id="313" r:id="rId121"/>
    <p:sldId id="393" r:id="rId122"/>
    <p:sldId id="394" r:id="rId123"/>
    <p:sldId id="395" r:id="rId124"/>
    <p:sldId id="396" r:id="rId125"/>
    <p:sldId id="397" r:id="rId126"/>
    <p:sldId id="398" r:id="rId127"/>
    <p:sldId id="399" r:id="rId128"/>
    <p:sldId id="400" r:id="rId129"/>
    <p:sldId id="401" r:id="rId130"/>
    <p:sldId id="402" r:id="rId131"/>
    <p:sldId id="403" r:id="rId132"/>
    <p:sldId id="404" r:id="rId133"/>
    <p:sldId id="405" r:id="rId134"/>
    <p:sldId id="406" r:id="rId135"/>
    <p:sldId id="407" r:id="rId136"/>
    <p:sldId id="408" r:id="rId137"/>
    <p:sldId id="324" r:id="rId138"/>
    <p:sldId id="325" r:id="rId139"/>
    <p:sldId id="327" r:id="rId140"/>
    <p:sldId id="328" r:id="rId141"/>
    <p:sldId id="329" r:id="rId142"/>
    <p:sldId id="330" r:id="rId143"/>
    <p:sldId id="331" r:id="rId144"/>
    <p:sldId id="332" r:id="rId145"/>
    <p:sldId id="409" r:id="rId146"/>
    <p:sldId id="334" r:id="rId147"/>
    <p:sldId id="335" r:id="rId148"/>
    <p:sldId id="410" r:id="rId149"/>
    <p:sldId id="336" r:id="rId150"/>
    <p:sldId id="411" r:id="rId151"/>
    <p:sldId id="412" r:id="rId152"/>
    <p:sldId id="337" r:id="rId153"/>
    <p:sldId id="338" r:id="rId154"/>
    <p:sldId id="413" r:id="rId155"/>
    <p:sldId id="414" r:id="rId156"/>
    <p:sldId id="339"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7"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 id="500" r:id="rId243"/>
    <p:sldId id="501" r:id="rId244"/>
    <p:sldId id="502" r:id="rId245"/>
    <p:sldId id="503" r:id="rId246"/>
    <p:sldId id="504" r:id="rId247"/>
    <p:sldId id="505" r:id="rId248"/>
    <p:sldId id="506" r:id="rId249"/>
    <p:sldId id="507" r:id="rId250"/>
    <p:sldId id="508" r:id="rId251"/>
    <p:sldId id="509" r:id="rId252"/>
    <p:sldId id="510" r:id="rId253"/>
    <p:sldId id="511" r:id="rId254"/>
    <p:sldId id="512" r:id="rId255"/>
    <p:sldId id="513" r:id="rId256"/>
    <p:sldId id="601" r:id="rId257"/>
    <p:sldId id="608" r:id="rId258"/>
    <p:sldId id="609" r:id="rId259"/>
    <p:sldId id="610" r:id="rId260"/>
    <p:sldId id="611" r:id="rId261"/>
    <p:sldId id="612" r:id="rId262"/>
    <p:sldId id="613" r:id="rId263"/>
    <p:sldId id="614" r:id="rId264"/>
    <p:sldId id="615" r:id="rId265"/>
    <p:sldId id="602" r:id="rId266"/>
    <p:sldId id="616" r:id="rId267"/>
    <p:sldId id="617" r:id="rId268"/>
    <p:sldId id="618" r:id="rId269"/>
    <p:sldId id="619" r:id="rId270"/>
    <p:sldId id="620" r:id="rId271"/>
    <p:sldId id="621" r:id="rId272"/>
    <p:sldId id="622" r:id="rId273"/>
    <p:sldId id="623" r:id="rId274"/>
    <p:sldId id="638" r:id="rId275"/>
    <p:sldId id="639" r:id="rId276"/>
    <p:sldId id="624" r:id="rId277"/>
    <p:sldId id="605" r:id="rId278"/>
    <p:sldId id="640" r:id="rId279"/>
    <p:sldId id="641" r:id="rId280"/>
    <p:sldId id="642" r:id="rId281"/>
    <p:sldId id="625" r:id="rId282"/>
    <p:sldId id="626" r:id="rId283"/>
    <p:sldId id="627" r:id="rId284"/>
    <p:sldId id="628" r:id="rId285"/>
    <p:sldId id="629" r:id="rId286"/>
    <p:sldId id="630" r:id="rId287"/>
    <p:sldId id="631" r:id="rId288"/>
    <p:sldId id="632" r:id="rId289"/>
    <p:sldId id="633" r:id="rId290"/>
    <p:sldId id="634" r:id="rId291"/>
    <p:sldId id="607" r:id="rId292"/>
    <p:sldId id="635" r:id="rId293"/>
    <p:sldId id="636" r:id="rId294"/>
    <p:sldId id="637" r:id="rId295"/>
    <p:sldId id="588" r:id="rId296"/>
    <p:sldId id="589" r:id="rId297"/>
    <p:sldId id="590" r:id="rId298"/>
    <p:sldId id="591" r:id="rId299"/>
    <p:sldId id="592" r:id="rId300"/>
    <p:sldId id="593" r:id="rId301"/>
    <p:sldId id="594" r:id="rId302"/>
    <p:sldId id="599" r:id="rId303"/>
    <p:sldId id="643" r:id="rId304"/>
    <p:sldId id="644" r:id="rId305"/>
    <p:sldId id="645" r:id="rId306"/>
    <p:sldId id="646" r:id="rId307"/>
    <p:sldId id="647" r:id="rId308"/>
    <p:sldId id="648" r:id="rId309"/>
    <p:sldId id="649" r:id="rId310"/>
    <p:sldId id="650" r:id="rId311"/>
    <p:sldId id="651" r:id="rId312"/>
    <p:sldId id="652" r:id="rId313"/>
    <p:sldId id="653" r:id="rId314"/>
    <p:sldId id="654" r:id="rId315"/>
    <p:sldId id="655" r:id="rId316"/>
    <p:sldId id="656" r:id="rId317"/>
    <p:sldId id="657" r:id="rId318"/>
    <p:sldId id="658" r:id="rId319"/>
    <p:sldId id="659" r:id="rId320"/>
    <p:sldId id="660" r:id="rId321"/>
    <p:sldId id="661" r:id="rId322"/>
    <p:sldId id="662" r:id="rId323"/>
    <p:sldId id="663" r:id="rId324"/>
    <p:sldId id="664" r:id="rId325"/>
    <p:sldId id="665" r:id="rId326"/>
    <p:sldId id="666" r:id="rId327"/>
    <p:sldId id="667" r:id="rId328"/>
    <p:sldId id="668" r:id="rId329"/>
    <p:sldId id="669" r:id="rId330"/>
    <p:sldId id="670" r:id="rId331"/>
    <p:sldId id="671" r:id="rId332"/>
    <p:sldId id="672" r:id="rId333"/>
    <p:sldId id="673" r:id="rId334"/>
    <p:sldId id="674" r:id="rId335"/>
    <p:sldId id="675" r:id="rId336"/>
    <p:sldId id="676" r:id="rId337"/>
    <p:sldId id="677" r:id="rId338"/>
    <p:sldId id="678" r:id="rId339"/>
    <p:sldId id="679" r:id="rId340"/>
    <p:sldId id="680" r:id="rId341"/>
    <p:sldId id="681" r:id="rId342"/>
    <p:sldId id="682" r:id="rId343"/>
    <p:sldId id="683" r:id="rId344"/>
    <p:sldId id="684" r:id="rId345"/>
    <p:sldId id="685" r:id="rId346"/>
    <p:sldId id="686" r:id="rId347"/>
    <p:sldId id="687" r:id="rId348"/>
    <p:sldId id="522" r:id="rId349"/>
    <p:sldId id="688" r:id="rId350"/>
    <p:sldId id="689" r:id="rId351"/>
    <p:sldId id="690" r:id="rId352"/>
    <p:sldId id="691" r:id="rId353"/>
    <p:sldId id="692" r:id="rId354"/>
    <p:sldId id="693" r:id="rId355"/>
    <p:sldId id="694" r:id="rId356"/>
    <p:sldId id="695" r:id="rId357"/>
    <p:sldId id="696" r:id="rId358"/>
    <p:sldId id="697" r:id="rId359"/>
    <p:sldId id="698" r:id="rId360"/>
    <p:sldId id="699" r:id="rId361"/>
    <p:sldId id="700" r:id="rId362"/>
    <p:sldId id="538" r:id="rId363"/>
    <p:sldId id="701" r:id="rId364"/>
    <p:sldId id="702" r:id="rId365"/>
    <p:sldId id="703" r:id="rId366"/>
    <p:sldId id="704" r:id="rId367"/>
    <p:sldId id="705" r:id="rId368"/>
    <p:sldId id="706" r:id="rId369"/>
    <p:sldId id="707" r:id="rId370"/>
    <p:sldId id="708" r:id="rId371"/>
    <p:sldId id="709" r:id="rId372"/>
    <p:sldId id="710" r:id="rId373"/>
    <p:sldId id="514" r:id="rId374"/>
    <p:sldId id="711" r:id="rId375"/>
    <p:sldId id="712" r:id="rId376"/>
    <p:sldId id="713" r:id="rId377"/>
    <p:sldId id="714" r:id="rId378"/>
    <p:sldId id="515" r:id="rId379"/>
    <p:sldId id="715" r:id="rId380"/>
    <p:sldId id="516" r:id="rId381"/>
    <p:sldId id="716" r:id="rId382"/>
    <p:sldId id="717" r:id="rId383"/>
    <p:sldId id="718" r:id="rId384"/>
    <p:sldId id="719" r:id="rId385"/>
    <p:sldId id="537" r:id="rId386"/>
    <p:sldId id="539" r:id="rId387"/>
    <p:sldId id="720" r:id="rId388"/>
    <p:sldId id="517" r:id="rId389"/>
    <p:sldId id="721" r:id="rId390"/>
    <p:sldId id="722" r:id="rId391"/>
    <p:sldId id="723" r:id="rId392"/>
    <p:sldId id="724" r:id="rId393"/>
    <p:sldId id="725" r:id="rId394"/>
    <p:sldId id="726" r:id="rId395"/>
    <p:sldId id="727" r:id="rId396"/>
    <p:sldId id="728" r:id="rId397"/>
    <p:sldId id="729" r:id="rId398"/>
    <p:sldId id="730" r:id="rId399"/>
    <p:sldId id="731" r:id="rId400"/>
    <p:sldId id="732" r:id="rId401"/>
    <p:sldId id="518" r:id="rId402"/>
    <p:sldId id="733" r:id="rId403"/>
    <p:sldId id="519" r:id="rId404"/>
    <p:sldId id="531" r:id="rId405"/>
    <p:sldId id="532" r:id="rId406"/>
    <p:sldId id="533" r:id="rId407"/>
    <p:sldId id="534" r:id="rId408"/>
    <p:sldId id="535" r:id="rId409"/>
    <p:sldId id="734" r:id="rId410"/>
    <p:sldId id="735" r:id="rId411"/>
    <p:sldId id="736" r:id="rId412"/>
    <p:sldId id="737" r:id="rId413"/>
    <p:sldId id="738" r:id="rId414"/>
    <p:sldId id="739" r:id="rId415"/>
    <p:sldId id="740" r:id="rId416"/>
    <p:sldId id="741" r:id="rId417"/>
    <p:sldId id="742" r:id="rId418"/>
    <p:sldId id="743" r:id="rId419"/>
    <p:sldId id="521" r:id="rId420"/>
    <p:sldId id="744" r:id="rId421"/>
    <p:sldId id="745" r:id="rId422"/>
    <p:sldId id="746" r:id="rId423"/>
    <p:sldId id="747" r:id="rId424"/>
    <p:sldId id="748" r:id="rId425"/>
    <p:sldId id="749" r:id="rId426"/>
    <p:sldId id="750" r:id="rId427"/>
    <p:sldId id="751" r:id="rId428"/>
    <p:sldId id="752" r:id="rId429"/>
    <p:sldId id="753" r:id="rId430"/>
    <p:sldId id="754" r:id="rId431"/>
    <p:sldId id="755" r:id="rId432"/>
    <p:sldId id="756" r:id="rId433"/>
    <p:sldId id="757" r:id="rId434"/>
    <p:sldId id="523" r:id="rId435"/>
    <p:sldId id="524" r:id="rId436"/>
    <p:sldId id="526" r:id="rId437"/>
    <p:sldId id="536" r:id="rId438"/>
    <p:sldId id="527" r:id="rId439"/>
    <p:sldId id="528" r:id="rId440"/>
    <p:sldId id="529" r:id="rId441"/>
    <p:sldId id="530" r:id="rId442"/>
    <p:sldId id="758" r:id="rId443"/>
    <p:sldId id="549" r:id="rId444"/>
    <p:sldId id="759" r:id="rId445"/>
    <p:sldId id="552" r:id="rId446"/>
    <p:sldId id="760" r:id="rId447"/>
    <p:sldId id="761" r:id="rId448"/>
    <p:sldId id="762" r:id="rId449"/>
    <p:sldId id="550" r:id="rId450"/>
    <p:sldId id="763" r:id="rId451"/>
    <p:sldId id="764" r:id="rId452"/>
    <p:sldId id="765" r:id="rId453"/>
    <p:sldId id="553" r:id="rId454"/>
    <p:sldId id="766" r:id="rId455"/>
    <p:sldId id="554" r:id="rId456"/>
    <p:sldId id="767" r:id="rId457"/>
    <p:sldId id="540" r:id="rId458"/>
    <p:sldId id="548" r:id="rId459"/>
    <p:sldId id="555" r:id="rId460"/>
    <p:sldId id="556" r:id="rId461"/>
    <p:sldId id="768" r:id="rId462"/>
    <p:sldId id="769" r:id="rId463"/>
    <p:sldId id="770" r:id="rId464"/>
    <p:sldId id="771" r:id="rId465"/>
    <p:sldId id="772" r:id="rId466"/>
    <p:sldId id="773" r:id="rId467"/>
    <p:sldId id="774" r:id="rId468"/>
    <p:sldId id="595" r:id="rId469"/>
    <p:sldId id="596" r:id="rId470"/>
    <p:sldId id="597" r:id="rId471"/>
    <p:sldId id="598" r:id="rId472"/>
    <p:sldId id="775" r:id="rId473"/>
    <p:sldId id="600" r:id="rId474"/>
    <p:sldId id="776" r:id="rId475"/>
    <p:sldId id="777" r:id="rId476"/>
    <p:sldId id="778" r:id="rId477"/>
    <p:sldId id="606" r:id="rId478"/>
    <p:sldId id="557" r:id="rId479"/>
    <p:sldId id="558" r:id="rId480"/>
    <p:sldId id="559" r:id="rId481"/>
    <p:sldId id="560" r:id="rId482"/>
    <p:sldId id="561" r:id="rId483"/>
    <p:sldId id="562" r:id="rId484"/>
    <p:sldId id="563" r:id="rId485"/>
    <p:sldId id="564" r:id="rId486"/>
    <p:sldId id="565" r:id="rId487"/>
    <p:sldId id="566" r:id="rId488"/>
    <p:sldId id="567" r:id="rId489"/>
    <p:sldId id="568" r:id="rId490"/>
    <p:sldId id="569" r:id="rId491"/>
    <p:sldId id="570" r:id="rId492"/>
    <p:sldId id="571" r:id="rId493"/>
    <p:sldId id="572" r:id="rId494"/>
    <p:sldId id="573" r:id="rId495"/>
    <p:sldId id="574" r:id="rId496"/>
    <p:sldId id="575" r:id="rId497"/>
    <p:sldId id="576" r:id="rId498"/>
    <p:sldId id="577" r:id="rId499"/>
    <p:sldId id="578" r:id="rId500"/>
    <p:sldId id="579" r:id="rId501"/>
    <p:sldId id="580" r:id="rId502"/>
    <p:sldId id="581" r:id="rId503"/>
    <p:sldId id="582" r:id="rId504"/>
    <p:sldId id="583" r:id="rId505"/>
    <p:sldId id="584" r:id="rId506"/>
    <p:sldId id="585" r:id="rId507"/>
    <p:sldId id="586" r:id="rId508"/>
    <p:sldId id="587" r:id="rId509"/>
    <p:sldId id="779" r:id="rId510"/>
    <p:sldId id="780" r:id="rId511"/>
    <p:sldId id="781" r:id="rId512"/>
    <p:sldId id="782" r:id="rId513"/>
    <p:sldId id="783" r:id="rId514"/>
    <p:sldId id="784" r:id="rId515"/>
    <p:sldId id="785" r:id="rId516"/>
    <p:sldId id="786" r:id="rId517"/>
    <p:sldId id="787" r:id="rId518"/>
    <p:sldId id="788" r:id="rId519"/>
    <p:sldId id="789" r:id="rId520"/>
    <p:sldId id="790" r:id="rId521"/>
    <p:sldId id="791" r:id="rId522"/>
    <p:sldId id="792" r:id="rId523"/>
    <p:sldId id="793" r:id="rId524"/>
    <p:sldId id="794" r:id="rId525"/>
    <p:sldId id="795" r:id="rId526"/>
    <p:sldId id="796" r:id="rId527"/>
    <p:sldId id="797" r:id="rId528"/>
    <p:sldId id="798" r:id="rId529"/>
    <p:sldId id="799" r:id="rId530"/>
    <p:sldId id="800" r:id="rId531"/>
    <p:sldId id="801" r:id="rId532"/>
    <p:sldId id="802" r:id="rId533"/>
    <p:sldId id="803" r:id="rId534"/>
    <p:sldId id="804" r:id="rId535"/>
    <p:sldId id="805" r:id="rId536"/>
    <p:sldId id="806" r:id="rId537"/>
    <p:sldId id="807" r:id="rId538"/>
    <p:sldId id="808" r:id="rId539"/>
    <p:sldId id="809" r:id="rId540"/>
    <p:sldId id="810" r:id="rId541"/>
    <p:sldId id="811" r:id="rId542"/>
    <p:sldId id="812" r:id="rId543"/>
    <p:sldId id="813" r:id="rId544"/>
    <p:sldId id="814" r:id="rId545"/>
    <p:sldId id="815" r:id="rId546"/>
    <p:sldId id="816" r:id="rId547"/>
    <p:sldId id="817" r:id="rId548"/>
    <p:sldId id="818" r:id="rId549"/>
    <p:sldId id="819" r:id="rId550"/>
    <p:sldId id="820" r:id="rId551"/>
    <p:sldId id="821" r:id="rId552"/>
  </p:sldIdLst>
  <p:sldSz cx="9144000" cy="6858000" type="screen4x3"/>
  <p:notesSz cx="6858000" cy="9144000"/>
  <p:custDataLst>
    <p:tags r:id="rId554"/>
  </p:custDataLst>
  <p:defaultTextStyle>
    <a:defPPr>
      <a:defRPr lang="zh-TW"/>
    </a:defPPr>
    <a:lvl1pPr algn="l" rtl="0" fontAlgn="base">
      <a:spcBef>
        <a:spcPct val="0"/>
      </a:spcBef>
      <a:spcAft>
        <a:spcPct val="0"/>
      </a:spcAft>
      <a:defRPr kumimoji="1" kern="1200">
        <a:solidFill>
          <a:schemeClr val="tx1"/>
        </a:solidFill>
        <a:latin typeface="Comic Sans MS" pitchFamily="66" charset="0"/>
        <a:ea typeface="新細明體" pitchFamily="18" charset="-120"/>
        <a:cs typeface="+mn-cs"/>
      </a:defRPr>
    </a:lvl1pPr>
    <a:lvl2pPr marL="457200" algn="l" rtl="0" fontAlgn="base">
      <a:spcBef>
        <a:spcPct val="0"/>
      </a:spcBef>
      <a:spcAft>
        <a:spcPct val="0"/>
      </a:spcAft>
      <a:defRPr kumimoji="1" kern="1200">
        <a:solidFill>
          <a:schemeClr val="tx1"/>
        </a:solidFill>
        <a:latin typeface="Comic Sans MS" pitchFamily="66" charset="0"/>
        <a:ea typeface="新細明體" pitchFamily="18" charset="-120"/>
        <a:cs typeface="+mn-cs"/>
      </a:defRPr>
    </a:lvl2pPr>
    <a:lvl3pPr marL="914400" algn="l" rtl="0" fontAlgn="base">
      <a:spcBef>
        <a:spcPct val="0"/>
      </a:spcBef>
      <a:spcAft>
        <a:spcPct val="0"/>
      </a:spcAft>
      <a:defRPr kumimoji="1" kern="1200">
        <a:solidFill>
          <a:schemeClr val="tx1"/>
        </a:solidFill>
        <a:latin typeface="Comic Sans MS" pitchFamily="66" charset="0"/>
        <a:ea typeface="新細明體" pitchFamily="18" charset="-120"/>
        <a:cs typeface="+mn-cs"/>
      </a:defRPr>
    </a:lvl3pPr>
    <a:lvl4pPr marL="1371600" algn="l" rtl="0" fontAlgn="base">
      <a:spcBef>
        <a:spcPct val="0"/>
      </a:spcBef>
      <a:spcAft>
        <a:spcPct val="0"/>
      </a:spcAft>
      <a:defRPr kumimoji="1" kern="1200">
        <a:solidFill>
          <a:schemeClr val="tx1"/>
        </a:solidFill>
        <a:latin typeface="Comic Sans MS" pitchFamily="66" charset="0"/>
        <a:ea typeface="新細明體" pitchFamily="18" charset="-120"/>
        <a:cs typeface="+mn-cs"/>
      </a:defRPr>
    </a:lvl4pPr>
    <a:lvl5pPr marL="1828800" algn="l" rtl="0" fontAlgn="base">
      <a:spcBef>
        <a:spcPct val="0"/>
      </a:spcBef>
      <a:spcAft>
        <a:spcPct val="0"/>
      </a:spcAft>
      <a:defRPr kumimoji="1" kern="1200">
        <a:solidFill>
          <a:schemeClr val="tx1"/>
        </a:solidFill>
        <a:latin typeface="Comic Sans MS" pitchFamily="66" charset="0"/>
        <a:ea typeface="新細明體" pitchFamily="18" charset="-120"/>
        <a:cs typeface="+mn-cs"/>
      </a:defRPr>
    </a:lvl5pPr>
    <a:lvl6pPr marL="2286000" algn="l" defTabSz="914400" rtl="0" eaLnBrk="1" latinLnBrk="0" hangingPunct="1">
      <a:defRPr kumimoji="1" kern="1200">
        <a:solidFill>
          <a:schemeClr val="tx1"/>
        </a:solidFill>
        <a:latin typeface="Comic Sans MS" pitchFamily="66" charset="0"/>
        <a:ea typeface="新細明體" pitchFamily="18" charset="-120"/>
        <a:cs typeface="+mn-cs"/>
      </a:defRPr>
    </a:lvl6pPr>
    <a:lvl7pPr marL="2743200" algn="l" defTabSz="914400" rtl="0" eaLnBrk="1" latinLnBrk="0" hangingPunct="1">
      <a:defRPr kumimoji="1" kern="1200">
        <a:solidFill>
          <a:schemeClr val="tx1"/>
        </a:solidFill>
        <a:latin typeface="Comic Sans MS" pitchFamily="66" charset="0"/>
        <a:ea typeface="新細明體" pitchFamily="18" charset="-120"/>
        <a:cs typeface="+mn-cs"/>
      </a:defRPr>
    </a:lvl7pPr>
    <a:lvl8pPr marL="3200400" algn="l" defTabSz="914400" rtl="0" eaLnBrk="1" latinLnBrk="0" hangingPunct="1">
      <a:defRPr kumimoji="1" kern="1200">
        <a:solidFill>
          <a:schemeClr val="tx1"/>
        </a:solidFill>
        <a:latin typeface="Comic Sans MS" pitchFamily="66" charset="0"/>
        <a:ea typeface="新細明體" pitchFamily="18" charset="-120"/>
        <a:cs typeface="+mn-cs"/>
      </a:defRPr>
    </a:lvl8pPr>
    <a:lvl9pPr marL="3657600" algn="l" defTabSz="914400" rtl="0" eaLnBrk="1" latinLnBrk="0" hangingPunct="1">
      <a:defRPr kumimoji="1" kern="1200">
        <a:solidFill>
          <a:schemeClr val="tx1"/>
        </a:solidFill>
        <a:latin typeface="Comic Sans MS" pitchFamily="66" charset="0"/>
        <a:ea typeface="新細明體"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99CCFF"/>
    <a:srgbClr val="CCFFCC"/>
    <a:srgbClr val="FFFFCC"/>
    <a:srgbClr val="FF6600"/>
    <a:srgbClr val="FFCCFF"/>
    <a:srgbClr val="A50021"/>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83" d="100"/>
          <a:sy n="83" d="100"/>
        </p:scale>
        <p:origin x="562" y="6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notesMaster" Target="notesMasters/notesMaster1.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theme" Target="theme/theme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tags" Target="tags/tag1.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tableStyles" Target="tableStyles.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ltLang="zh-TW"/>
          </a:p>
        </p:txBody>
      </p:sp>
      <p:sp>
        <p:nvSpPr>
          <p:cNvPr id="798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ltLang="zh-TW"/>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98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ltLang="zh-TW"/>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79DA4F24-D2CA-415D-8310-0614951438ED}" type="slidenum">
              <a:rPr lang="en-US" altLang="zh-TW"/>
              <a:pPr/>
              <a:t>‹#›</a:t>
            </a:fld>
            <a:endParaRPr lang="en-US" altLang="zh-TW"/>
          </a:p>
        </p:txBody>
      </p:sp>
    </p:spTree>
    <p:extLst>
      <p:ext uri="{BB962C8B-B14F-4D97-AF65-F5344CB8AC3E}">
        <p14:creationId xmlns:p14="http://schemas.microsoft.com/office/powerpoint/2010/main" val="3133865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fontAlgn="base">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fontAlgn="base">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fontAlgn="base">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fontAlgn="base">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152316-9213-4B62-9B3C-8D4FF4DF4BE7}" type="slidenum">
              <a:rPr lang="en-US" altLang="zh-TW"/>
              <a:pPr/>
              <a:t>12</a:t>
            </a:fld>
            <a:endParaRPr lang="en-US" altLang="zh-TW"/>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44521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005420-32FC-4810-B9B3-820307DFE1C7}" type="slidenum">
              <a:rPr lang="en-US" altLang="zh-TW"/>
              <a:pPr/>
              <a:t>73</a:t>
            </a:fld>
            <a:endParaRPr lang="en-US" altLang="zh-TW"/>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r>
              <a:rPr lang="en-US" altLang="zh-TW"/>
              <a:t>p:\msoffice\My Projects\Rosen 6e 2007\Imagebank\JPEGs07-24-06\ch01\jpeg\t01_1_002.jpg</a:t>
            </a:r>
          </a:p>
        </p:txBody>
      </p:sp>
    </p:spTree>
    <p:extLst>
      <p:ext uri="{BB962C8B-B14F-4D97-AF65-F5344CB8AC3E}">
        <p14:creationId xmlns:p14="http://schemas.microsoft.com/office/powerpoint/2010/main" val="128727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43D1E1-58EC-49D1-B746-A047FF1CDC00}" type="slidenum">
              <a:rPr lang="en-US" altLang="zh-TW"/>
              <a:pPr/>
              <a:t>75</a:t>
            </a:fld>
            <a:endParaRPr lang="en-US" altLang="zh-TW"/>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r>
              <a:rPr lang="en-US" altLang="zh-TW"/>
              <a:t>p:\msoffice\My Projects\Rosen 6e 2007\Imagebank\JPEGs07-24-06\ch01\jpeg\t01_1_003.jpg</a:t>
            </a:r>
          </a:p>
        </p:txBody>
      </p:sp>
    </p:spTree>
    <p:extLst>
      <p:ext uri="{BB962C8B-B14F-4D97-AF65-F5344CB8AC3E}">
        <p14:creationId xmlns:p14="http://schemas.microsoft.com/office/powerpoint/2010/main" val="2575644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7DDA59-E07E-4EE2-94DF-095BA4A719BE}" type="slidenum">
              <a:rPr lang="en-US" altLang="zh-TW"/>
              <a:pPr/>
              <a:t>77</a:t>
            </a:fld>
            <a:endParaRPr lang="en-US" altLang="zh-TW"/>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en-US" altLang="zh-TW"/>
              <a:t>p:\msoffice\My Projects\Rosen 6e 2007\Imagebank\JPEGs07-24-06\ch01\jpeg\t01_1_004.jpg</a:t>
            </a:r>
          </a:p>
        </p:txBody>
      </p:sp>
    </p:spTree>
    <p:extLst>
      <p:ext uri="{BB962C8B-B14F-4D97-AF65-F5344CB8AC3E}">
        <p14:creationId xmlns:p14="http://schemas.microsoft.com/office/powerpoint/2010/main" val="1221149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1D9C06-E8A5-4613-B5DE-3EC6C8EB58B3}" type="slidenum">
              <a:rPr lang="en-US" altLang="zh-TW"/>
              <a:pPr/>
              <a:t>79</a:t>
            </a:fld>
            <a:endParaRPr lang="en-US" altLang="zh-TW"/>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r>
              <a:rPr lang="en-US" altLang="zh-TW"/>
              <a:t>p:\msoffice\My Projects\Rosen 6e 2007\Imagebank\JPEGs07-24-06\ch01\jpeg\t01_1_005.jpg</a:t>
            </a:r>
          </a:p>
        </p:txBody>
      </p:sp>
    </p:spTree>
    <p:extLst>
      <p:ext uri="{BB962C8B-B14F-4D97-AF65-F5344CB8AC3E}">
        <p14:creationId xmlns:p14="http://schemas.microsoft.com/office/powerpoint/2010/main" val="3600674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2F2C1F-E8EA-4F1B-AFEB-E2A450B9A5F1}" type="slidenum">
              <a:rPr lang="en-US" altLang="zh-TW"/>
              <a:pPr/>
              <a:t>85</a:t>
            </a:fld>
            <a:endParaRPr lang="en-US" altLang="zh-TW"/>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altLang="zh-TW"/>
              <a:t>p:\msoffice\My Projects\Rosen 6e 2007\Imagebank\JPEGs07-24-06\ch01\jpeg\t01_1_006.jpg</a:t>
            </a:r>
          </a:p>
        </p:txBody>
      </p:sp>
    </p:spTree>
    <p:extLst>
      <p:ext uri="{BB962C8B-B14F-4D97-AF65-F5344CB8AC3E}">
        <p14:creationId xmlns:p14="http://schemas.microsoft.com/office/powerpoint/2010/main" val="2492247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403AAF-7115-4919-BAB9-B7E599AC0A51}" type="slidenum">
              <a:rPr lang="en-US" altLang="zh-TW"/>
              <a:pPr/>
              <a:t>88</a:t>
            </a:fld>
            <a:endParaRPr lang="en-US" altLang="zh-TW"/>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altLang="zh-TW"/>
              <a:t>p:\msoffice\My Projects\Rosen 6e 2007\Imagebank\JPEGs07-24-06\ch01\jpeg\t01_1_007.jpg</a:t>
            </a:r>
          </a:p>
        </p:txBody>
      </p:sp>
    </p:spTree>
    <p:extLst>
      <p:ext uri="{BB962C8B-B14F-4D97-AF65-F5344CB8AC3E}">
        <p14:creationId xmlns:p14="http://schemas.microsoft.com/office/powerpoint/2010/main" val="3915367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B6E979-C648-424E-AE7B-225E871D2416}" type="slidenum">
              <a:rPr lang="en-US" altLang="zh-TW"/>
              <a:pPr/>
              <a:t>89</a:t>
            </a:fld>
            <a:endParaRPr lang="en-US" altLang="zh-TW"/>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r>
              <a:rPr lang="en-US" altLang="zh-TW"/>
              <a:t>p:\msoffice\My Projects\Rosen 6e 2007\Imagebank\JPEGs07-24-06\ch01\jpeg\t01_1_008.jpg</a:t>
            </a:r>
          </a:p>
        </p:txBody>
      </p:sp>
    </p:spTree>
    <p:extLst>
      <p:ext uri="{BB962C8B-B14F-4D97-AF65-F5344CB8AC3E}">
        <p14:creationId xmlns:p14="http://schemas.microsoft.com/office/powerpoint/2010/main" val="839140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8F4C1E-8B34-4878-BAA0-2792480064BF}" type="slidenum">
              <a:rPr lang="en-US" altLang="zh-TW"/>
              <a:pPr/>
              <a:t>91</a:t>
            </a:fld>
            <a:endParaRPr lang="en-US" altLang="zh-TW"/>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r>
              <a:rPr lang="en-US" altLang="zh-TW"/>
              <a:t>p:\msoffice\My Projects\Rosen 6e 2007\Imagebank\JPEGs07-24-06\ch01\jpeg\t01_1_009.jpg</a:t>
            </a:r>
          </a:p>
        </p:txBody>
      </p:sp>
    </p:spTree>
    <p:extLst>
      <p:ext uri="{BB962C8B-B14F-4D97-AF65-F5344CB8AC3E}">
        <p14:creationId xmlns:p14="http://schemas.microsoft.com/office/powerpoint/2010/main" val="1266798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EF604D97-1DD3-4CE7-BBC6-879F4C761E2E}" type="slidenum">
              <a:rPr lang="zh-TW" altLang="en-US" smtClean="0">
                <a:solidFill>
                  <a:prstClr val="black"/>
                </a:solidFill>
              </a:rPr>
              <a:pPr/>
              <a:t>95</a:t>
            </a:fld>
            <a:endParaRPr lang="zh-TW" altLang="en-US">
              <a:solidFill>
                <a:prstClr val="black"/>
              </a:solidFill>
            </a:endParaRPr>
          </a:p>
        </p:txBody>
      </p:sp>
    </p:spTree>
    <p:extLst>
      <p:ext uri="{BB962C8B-B14F-4D97-AF65-F5344CB8AC3E}">
        <p14:creationId xmlns:p14="http://schemas.microsoft.com/office/powerpoint/2010/main" val="3257366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A18EF8-88F7-4301-82BD-1BB8B5EE4789}" type="slidenum">
              <a:rPr lang="en-US" altLang="zh-TW">
                <a:solidFill>
                  <a:prstClr val="black"/>
                </a:solidFill>
              </a:rPr>
              <a:pPr/>
              <a:t>97</a:t>
            </a:fld>
            <a:endParaRPr lang="en-US" altLang="zh-TW">
              <a:solidFill>
                <a:prstClr val="black"/>
              </a:solidFill>
            </a:endParaRPr>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r>
              <a:rPr lang="en-US" altLang="zh-TW"/>
              <a:t>p:\msoffice\My Projects\Rosen 6e 2007\Imagebank\JPEGs07-24-06\ch01\jpeg\t01_2_001.jpg</a:t>
            </a:r>
          </a:p>
        </p:txBody>
      </p:sp>
    </p:spTree>
    <p:extLst>
      <p:ext uri="{BB962C8B-B14F-4D97-AF65-F5344CB8AC3E}">
        <p14:creationId xmlns:p14="http://schemas.microsoft.com/office/powerpoint/2010/main" val="634660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73EC73-01AB-443B-8C76-E16CAE030AA2}" type="slidenum">
              <a:rPr lang="en-US" altLang="zh-TW"/>
              <a:pPr/>
              <a:t>13</a:t>
            </a:fld>
            <a:endParaRPr lang="en-US" altLang="zh-TW"/>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63790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A8D580-1FA3-40B6-A1FE-ED25DAC328B1}" type="slidenum">
              <a:rPr lang="en-US" altLang="zh-TW">
                <a:solidFill>
                  <a:prstClr val="black"/>
                </a:solidFill>
              </a:rPr>
              <a:pPr/>
              <a:t>100</a:t>
            </a:fld>
            <a:endParaRPr lang="en-US" altLang="zh-TW">
              <a:solidFill>
                <a:prstClr val="black"/>
              </a:solidFill>
            </a:endParaRPr>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altLang="zh-TW"/>
              <a:t>p:\msoffice\My Projects\Rosen 6e 2007\Imagebank\JPEGs07-24-06\ch01\jpeg\t01_2_002.jpg</a:t>
            </a:r>
          </a:p>
        </p:txBody>
      </p:sp>
    </p:spTree>
    <p:extLst>
      <p:ext uri="{BB962C8B-B14F-4D97-AF65-F5344CB8AC3E}">
        <p14:creationId xmlns:p14="http://schemas.microsoft.com/office/powerpoint/2010/main" val="1775457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77B23D-B586-48A5-8AF3-0625777886C5}" type="slidenum">
              <a:rPr lang="en-US" altLang="zh-TW">
                <a:solidFill>
                  <a:prstClr val="black"/>
                </a:solidFill>
              </a:rPr>
              <a:pPr/>
              <a:t>101</a:t>
            </a:fld>
            <a:endParaRPr lang="en-US" altLang="zh-TW">
              <a:solidFill>
                <a:prstClr val="black"/>
              </a:solidFill>
            </a:endParaRPr>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r>
              <a:rPr lang="en-US" altLang="zh-TW"/>
              <a:t>p:\msoffice\My Projects\Rosen 6e 2007\Imagebank\JPEGs07-24-06\ch01\jpeg\t01_2_003.jpg</a:t>
            </a:r>
          </a:p>
        </p:txBody>
      </p:sp>
    </p:spTree>
    <p:extLst>
      <p:ext uri="{BB962C8B-B14F-4D97-AF65-F5344CB8AC3E}">
        <p14:creationId xmlns:p14="http://schemas.microsoft.com/office/powerpoint/2010/main" val="3382736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89E8C3-80F6-4EBE-AA9C-194D23F79E1A}" type="slidenum">
              <a:rPr lang="en-US" altLang="zh-TW">
                <a:solidFill>
                  <a:prstClr val="black"/>
                </a:solidFill>
              </a:rPr>
              <a:pPr/>
              <a:t>103</a:t>
            </a:fld>
            <a:endParaRPr lang="en-US" altLang="zh-TW">
              <a:solidFill>
                <a:prstClr val="black"/>
              </a:solidFill>
            </a:endParaRPr>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r>
              <a:rPr lang="en-US" altLang="zh-TW"/>
              <a:t>p:\msoffice\My Projects\Rosen 6e 2007\Imagebank\JPEGs07-24-06\ch01\jpeg\t01_2_006.jpg</a:t>
            </a:r>
          </a:p>
        </p:txBody>
      </p:sp>
    </p:spTree>
    <p:extLst>
      <p:ext uri="{BB962C8B-B14F-4D97-AF65-F5344CB8AC3E}">
        <p14:creationId xmlns:p14="http://schemas.microsoft.com/office/powerpoint/2010/main" val="1602314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C4793F-C743-42C9-B6E9-023B5B52C9F3}" type="slidenum">
              <a:rPr lang="en-US" altLang="zh-TW">
                <a:solidFill>
                  <a:prstClr val="black"/>
                </a:solidFill>
              </a:rPr>
              <a:pPr/>
              <a:t>104</a:t>
            </a:fld>
            <a:endParaRPr lang="en-US" altLang="zh-TW">
              <a:solidFill>
                <a:prstClr val="black"/>
              </a:solidFill>
            </a:endParaRPr>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altLang="zh-TW"/>
              <a:t>p:\msoffice\My Projects\Rosen 6e 2007\Imagebank\JPEGs07-24-06\ch01\jpeg\t01_2_007.jpg</a:t>
            </a:r>
          </a:p>
        </p:txBody>
      </p:sp>
    </p:spTree>
    <p:extLst>
      <p:ext uri="{BB962C8B-B14F-4D97-AF65-F5344CB8AC3E}">
        <p14:creationId xmlns:p14="http://schemas.microsoft.com/office/powerpoint/2010/main" val="523980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9E4A03-9FFD-4C54-AB20-38A76AAE005F}" type="slidenum">
              <a:rPr lang="en-US" altLang="zh-TW">
                <a:solidFill>
                  <a:prstClr val="black"/>
                </a:solidFill>
              </a:rPr>
              <a:pPr/>
              <a:t>105</a:t>
            </a:fld>
            <a:endParaRPr lang="en-US" altLang="zh-TW">
              <a:solidFill>
                <a:prstClr val="black"/>
              </a:solidFill>
            </a:endParaRPr>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altLang="zh-TW"/>
              <a:t>p:\msoffice\My Projects\Rosen 6e 2007\Imagebank\JPEGs07-24-06\ch01\jpeg\t01_2_008.jpg</a:t>
            </a:r>
          </a:p>
        </p:txBody>
      </p:sp>
    </p:spTree>
    <p:extLst>
      <p:ext uri="{BB962C8B-B14F-4D97-AF65-F5344CB8AC3E}">
        <p14:creationId xmlns:p14="http://schemas.microsoft.com/office/powerpoint/2010/main" val="2278761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44222B-84F0-4384-A2B2-8E317E323F7C}" type="slidenum">
              <a:rPr lang="en-US" altLang="zh-TW">
                <a:solidFill>
                  <a:prstClr val="black"/>
                </a:solidFill>
              </a:rPr>
              <a:pPr/>
              <a:t>152</a:t>
            </a:fld>
            <a:endParaRPr lang="en-US" altLang="zh-TW">
              <a:solidFill>
                <a:prstClr val="black"/>
              </a:solidFill>
            </a:endParaRPr>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altLang="zh-TW"/>
              <a:t>p:\msoffice\My Projects\Rosen 6e 2007\Imagebank\JPEGs07-24-06\ch01\jpeg\t01_4_001.jpg</a:t>
            </a:r>
          </a:p>
        </p:txBody>
      </p:sp>
    </p:spTree>
    <p:extLst>
      <p:ext uri="{BB962C8B-B14F-4D97-AF65-F5344CB8AC3E}">
        <p14:creationId xmlns:p14="http://schemas.microsoft.com/office/powerpoint/2010/main" val="93562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E55D5587-9DAF-4627-AE31-AF5C0A58164D}" type="slidenum">
              <a:rPr lang="en-US" altLang="en-US">
                <a:latin typeface="Arial" pitchFamily="34" charset="0"/>
              </a:rPr>
              <a:pPr eaLnBrk="1" hangingPunct="1"/>
              <a:t>258</a:t>
            </a:fld>
            <a:endParaRPr lang="en-US" altLang="en-US">
              <a:latin typeface="Arial" pitchFamily="34" charset="0"/>
            </a:endParaRPr>
          </a:p>
        </p:txBody>
      </p:sp>
    </p:spTree>
    <p:extLst>
      <p:ext uri="{BB962C8B-B14F-4D97-AF65-F5344CB8AC3E}">
        <p14:creationId xmlns:p14="http://schemas.microsoft.com/office/powerpoint/2010/main" val="419564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CD711873-4CA1-40B7-B57B-7EA0EC6CADF1}" type="slidenum">
              <a:rPr lang="en-US" altLang="en-US">
                <a:latin typeface="Arial" pitchFamily="34" charset="0"/>
              </a:rPr>
              <a:pPr eaLnBrk="1" hangingPunct="1"/>
              <a:t>259</a:t>
            </a:fld>
            <a:endParaRPr lang="en-US" altLang="en-US">
              <a:latin typeface="Arial" pitchFamily="34" charset="0"/>
            </a:endParaRPr>
          </a:p>
        </p:txBody>
      </p:sp>
    </p:spTree>
    <p:extLst>
      <p:ext uri="{BB962C8B-B14F-4D97-AF65-F5344CB8AC3E}">
        <p14:creationId xmlns:p14="http://schemas.microsoft.com/office/powerpoint/2010/main" val="3808139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D0B87256-6787-489C-B008-FE73A393A371}" type="slidenum">
              <a:rPr lang="en-US" altLang="en-US">
                <a:latin typeface="Arial" pitchFamily="34" charset="0"/>
              </a:rPr>
              <a:pPr eaLnBrk="1" hangingPunct="1"/>
              <a:t>262</a:t>
            </a:fld>
            <a:endParaRPr lang="en-US" altLang="en-US">
              <a:latin typeface="Arial" pitchFamily="34" charset="0"/>
            </a:endParaRPr>
          </a:p>
        </p:txBody>
      </p:sp>
    </p:spTree>
    <p:extLst>
      <p:ext uri="{BB962C8B-B14F-4D97-AF65-F5344CB8AC3E}">
        <p14:creationId xmlns:p14="http://schemas.microsoft.com/office/powerpoint/2010/main" val="857245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4403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r" eaLnBrk="1" hangingPunct="1"/>
            <a:fld id="{35A17761-07B5-4D05-A929-63AC6A387026}" type="slidenum">
              <a:rPr lang="en-US" altLang="en-US" sz="1200">
                <a:latin typeface="Arial" pitchFamily="34" charset="0"/>
              </a:rPr>
              <a:pPr algn="r" eaLnBrk="1" hangingPunct="1"/>
              <a:t>263</a:t>
            </a:fld>
            <a:endParaRPr lang="en-US" altLang="en-US" sz="1200">
              <a:latin typeface="Arial" pitchFamily="34" charset="0"/>
            </a:endParaRPr>
          </a:p>
        </p:txBody>
      </p:sp>
    </p:spTree>
    <p:extLst>
      <p:ext uri="{BB962C8B-B14F-4D97-AF65-F5344CB8AC3E}">
        <p14:creationId xmlns:p14="http://schemas.microsoft.com/office/powerpoint/2010/main" val="347806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013A11-B93D-45E4-99F3-64DF2BAC0DEF}" type="slidenum">
              <a:rPr lang="en-US" altLang="zh-TW"/>
              <a:pPr/>
              <a:t>14</a:t>
            </a:fld>
            <a:endParaRPr lang="en-US" altLang="zh-TW"/>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36270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B3C6F4B9-C052-49EB-96EA-CE9A7C63425B}" type="slidenum">
              <a:rPr lang="en-US" altLang="en-US">
                <a:latin typeface="Arial" pitchFamily="34" charset="0"/>
              </a:rPr>
              <a:pPr eaLnBrk="1" hangingPunct="1"/>
              <a:t>264</a:t>
            </a:fld>
            <a:endParaRPr lang="en-US" altLang="en-US">
              <a:latin typeface="Arial" pitchFamily="34" charset="0"/>
            </a:endParaRPr>
          </a:p>
        </p:txBody>
      </p:sp>
    </p:spTree>
    <p:extLst>
      <p:ext uri="{BB962C8B-B14F-4D97-AF65-F5344CB8AC3E}">
        <p14:creationId xmlns:p14="http://schemas.microsoft.com/office/powerpoint/2010/main" val="2540217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1B14006D-60BC-4DFE-85ED-D2BEBE734D23}" type="slidenum">
              <a:rPr lang="en-US" altLang="en-US">
                <a:latin typeface="Arial" pitchFamily="34" charset="0"/>
              </a:rPr>
              <a:pPr eaLnBrk="1" hangingPunct="1"/>
              <a:t>266</a:t>
            </a:fld>
            <a:endParaRPr lang="en-US" altLang="en-US">
              <a:latin typeface="Arial" pitchFamily="34" charset="0"/>
            </a:endParaRPr>
          </a:p>
        </p:txBody>
      </p:sp>
    </p:spTree>
    <p:extLst>
      <p:ext uri="{BB962C8B-B14F-4D97-AF65-F5344CB8AC3E}">
        <p14:creationId xmlns:p14="http://schemas.microsoft.com/office/powerpoint/2010/main" val="1599803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4710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r" eaLnBrk="1" hangingPunct="1"/>
            <a:fld id="{11A7CDE4-259D-4C72-BBEC-F54C3C6FA774}" type="slidenum">
              <a:rPr lang="en-US" altLang="en-US" sz="1200">
                <a:latin typeface="Arial" pitchFamily="34" charset="0"/>
              </a:rPr>
              <a:pPr algn="r" eaLnBrk="1" hangingPunct="1"/>
              <a:t>267</a:t>
            </a:fld>
            <a:endParaRPr lang="en-US" altLang="en-US" sz="1200">
              <a:latin typeface="Arial" pitchFamily="34" charset="0"/>
            </a:endParaRPr>
          </a:p>
        </p:txBody>
      </p:sp>
    </p:spTree>
    <p:extLst>
      <p:ext uri="{BB962C8B-B14F-4D97-AF65-F5344CB8AC3E}">
        <p14:creationId xmlns:p14="http://schemas.microsoft.com/office/powerpoint/2010/main" val="510856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478EB9E1-01E4-40D9-9392-6D4B50EF0DDB}" type="slidenum">
              <a:rPr lang="en-US" altLang="en-US">
                <a:latin typeface="Arial" pitchFamily="34" charset="0"/>
              </a:rPr>
              <a:pPr eaLnBrk="1" hangingPunct="1"/>
              <a:t>268</a:t>
            </a:fld>
            <a:endParaRPr lang="en-US" altLang="en-US">
              <a:latin typeface="Arial" pitchFamily="34" charset="0"/>
            </a:endParaRPr>
          </a:p>
        </p:txBody>
      </p:sp>
    </p:spTree>
    <p:extLst>
      <p:ext uri="{BB962C8B-B14F-4D97-AF65-F5344CB8AC3E}">
        <p14:creationId xmlns:p14="http://schemas.microsoft.com/office/powerpoint/2010/main" val="3000033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3A022F1D-664D-4AA1-89CA-D46FEDC69771}" type="slidenum">
              <a:rPr lang="en-US" altLang="en-US">
                <a:latin typeface="Arial" pitchFamily="34" charset="0"/>
              </a:rPr>
              <a:pPr eaLnBrk="1" hangingPunct="1"/>
              <a:t>269</a:t>
            </a:fld>
            <a:endParaRPr lang="en-US" altLang="en-US">
              <a:latin typeface="Arial" pitchFamily="34" charset="0"/>
            </a:endParaRPr>
          </a:p>
        </p:txBody>
      </p:sp>
    </p:spTree>
    <p:extLst>
      <p:ext uri="{BB962C8B-B14F-4D97-AF65-F5344CB8AC3E}">
        <p14:creationId xmlns:p14="http://schemas.microsoft.com/office/powerpoint/2010/main" val="1548938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5018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r" eaLnBrk="1" hangingPunct="1"/>
            <a:fld id="{20E6491B-25DD-48CD-9721-0CCB6D72B393}" type="slidenum">
              <a:rPr lang="en-US" altLang="en-US" sz="1200">
                <a:latin typeface="Arial" pitchFamily="34" charset="0"/>
              </a:rPr>
              <a:pPr algn="r" eaLnBrk="1" hangingPunct="1"/>
              <a:t>270</a:t>
            </a:fld>
            <a:endParaRPr lang="en-US" altLang="en-US" sz="1200">
              <a:latin typeface="Arial" pitchFamily="34" charset="0"/>
            </a:endParaRPr>
          </a:p>
        </p:txBody>
      </p:sp>
    </p:spTree>
    <p:extLst>
      <p:ext uri="{BB962C8B-B14F-4D97-AF65-F5344CB8AC3E}">
        <p14:creationId xmlns:p14="http://schemas.microsoft.com/office/powerpoint/2010/main" val="1494325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58BAFA16-330A-469B-AE92-CABCF12343C6}" type="slidenum">
              <a:rPr lang="en-US" altLang="en-US">
                <a:latin typeface="Arial" pitchFamily="34" charset="0"/>
              </a:rPr>
              <a:pPr eaLnBrk="1" hangingPunct="1"/>
              <a:t>271</a:t>
            </a:fld>
            <a:endParaRPr lang="en-US" altLang="en-US">
              <a:latin typeface="Arial" pitchFamily="34" charset="0"/>
            </a:endParaRPr>
          </a:p>
        </p:txBody>
      </p:sp>
    </p:spTree>
    <p:extLst>
      <p:ext uri="{BB962C8B-B14F-4D97-AF65-F5344CB8AC3E}">
        <p14:creationId xmlns:p14="http://schemas.microsoft.com/office/powerpoint/2010/main" val="1925846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B31EDA93-5AFE-4786-A3CF-20A77D028A53}" type="slidenum">
              <a:rPr lang="en-US" altLang="en-US">
                <a:latin typeface="Arial" pitchFamily="34" charset="0"/>
              </a:rPr>
              <a:pPr eaLnBrk="1" hangingPunct="1"/>
              <a:t>272</a:t>
            </a:fld>
            <a:endParaRPr lang="en-US" altLang="en-US">
              <a:latin typeface="Arial" pitchFamily="34" charset="0"/>
            </a:endParaRPr>
          </a:p>
        </p:txBody>
      </p:sp>
    </p:spTree>
    <p:extLst>
      <p:ext uri="{BB962C8B-B14F-4D97-AF65-F5344CB8AC3E}">
        <p14:creationId xmlns:p14="http://schemas.microsoft.com/office/powerpoint/2010/main" val="397965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5325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r" eaLnBrk="1" hangingPunct="1"/>
            <a:fld id="{9A9CDE46-0128-416F-90B3-F1B0569FB0F5}" type="slidenum">
              <a:rPr lang="en-US" altLang="en-US" sz="1200">
                <a:latin typeface="Arial" pitchFamily="34" charset="0"/>
              </a:rPr>
              <a:pPr algn="r" eaLnBrk="1" hangingPunct="1"/>
              <a:t>273</a:t>
            </a:fld>
            <a:endParaRPr lang="en-US" altLang="en-US" sz="1200">
              <a:latin typeface="Arial" pitchFamily="34" charset="0"/>
            </a:endParaRPr>
          </a:p>
        </p:txBody>
      </p:sp>
    </p:spTree>
    <p:extLst>
      <p:ext uri="{BB962C8B-B14F-4D97-AF65-F5344CB8AC3E}">
        <p14:creationId xmlns:p14="http://schemas.microsoft.com/office/powerpoint/2010/main" val="4220788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8E03D31B-2AFD-4E88-A2A9-81965C90B169}" type="slidenum">
              <a:rPr lang="en-US" altLang="en-US">
                <a:latin typeface="Arial" pitchFamily="34" charset="0"/>
              </a:rPr>
              <a:pPr eaLnBrk="1" hangingPunct="1"/>
              <a:t>276</a:t>
            </a:fld>
            <a:endParaRPr lang="en-US" altLang="en-US">
              <a:latin typeface="Arial" pitchFamily="34" charset="0"/>
            </a:endParaRPr>
          </a:p>
        </p:txBody>
      </p:sp>
    </p:spTree>
    <p:extLst>
      <p:ext uri="{BB962C8B-B14F-4D97-AF65-F5344CB8AC3E}">
        <p14:creationId xmlns:p14="http://schemas.microsoft.com/office/powerpoint/2010/main" val="2584681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D47FCF-4DB7-4905-8298-81EB15A10AE6}" type="slidenum">
              <a:rPr lang="en-US" altLang="zh-TW"/>
              <a:pPr/>
              <a:t>16</a:t>
            </a:fld>
            <a:endParaRPr lang="en-US" altLang="zh-TW"/>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06546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278</a:t>
            </a:fld>
            <a:endParaRPr lang="en-US"/>
          </a:p>
        </p:txBody>
      </p:sp>
    </p:spTree>
    <p:extLst>
      <p:ext uri="{BB962C8B-B14F-4D97-AF65-F5344CB8AC3E}">
        <p14:creationId xmlns:p14="http://schemas.microsoft.com/office/powerpoint/2010/main" val="4299969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279</a:t>
            </a:fld>
            <a:endParaRPr lang="en-US"/>
          </a:p>
        </p:txBody>
      </p:sp>
    </p:spTree>
    <p:extLst>
      <p:ext uri="{BB962C8B-B14F-4D97-AF65-F5344CB8AC3E}">
        <p14:creationId xmlns:p14="http://schemas.microsoft.com/office/powerpoint/2010/main" val="10231163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6D6F1B-26ED-417A-B5D8-8AED7AD37922}" type="slidenum">
              <a:rPr lang="en-US" smtClean="0"/>
              <a:pPr/>
              <a:t>280</a:t>
            </a:fld>
            <a:endParaRPr lang="en-US"/>
          </a:p>
        </p:txBody>
      </p:sp>
    </p:spTree>
    <p:extLst>
      <p:ext uri="{BB962C8B-B14F-4D97-AF65-F5344CB8AC3E}">
        <p14:creationId xmlns:p14="http://schemas.microsoft.com/office/powerpoint/2010/main" val="11333765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C3B7BD61-4DFF-4637-9FA3-18BC02595CE8}" type="slidenum">
              <a:rPr lang="en-US" altLang="en-US">
                <a:latin typeface="Arial" pitchFamily="34" charset="0"/>
              </a:rPr>
              <a:pPr eaLnBrk="1" hangingPunct="1"/>
              <a:t>286</a:t>
            </a:fld>
            <a:endParaRPr lang="en-US" altLang="en-US">
              <a:latin typeface="Arial" pitchFamily="34" charset="0"/>
            </a:endParaRPr>
          </a:p>
        </p:txBody>
      </p:sp>
    </p:spTree>
    <p:extLst>
      <p:ext uri="{BB962C8B-B14F-4D97-AF65-F5344CB8AC3E}">
        <p14:creationId xmlns:p14="http://schemas.microsoft.com/office/powerpoint/2010/main" val="2487172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5632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r" eaLnBrk="1" hangingPunct="1"/>
            <a:fld id="{BFFED956-9ADC-415A-8F38-1A09E0685C45}" type="slidenum">
              <a:rPr lang="en-US" altLang="en-US" sz="1200">
                <a:latin typeface="Arial" pitchFamily="34" charset="0"/>
              </a:rPr>
              <a:pPr algn="r" eaLnBrk="1" hangingPunct="1"/>
              <a:t>287</a:t>
            </a:fld>
            <a:endParaRPr lang="en-US" altLang="en-US" sz="1200">
              <a:latin typeface="Arial" pitchFamily="34" charset="0"/>
            </a:endParaRPr>
          </a:p>
        </p:txBody>
      </p:sp>
    </p:spTree>
    <p:extLst>
      <p:ext uri="{BB962C8B-B14F-4D97-AF65-F5344CB8AC3E}">
        <p14:creationId xmlns:p14="http://schemas.microsoft.com/office/powerpoint/2010/main" val="3649637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573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r" eaLnBrk="1" hangingPunct="1"/>
            <a:fld id="{CECB6FAD-2B84-4DEA-B7C1-DF969963FE11}" type="slidenum">
              <a:rPr lang="en-US" altLang="en-US" sz="1200">
                <a:latin typeface="Arial" pitchFamily="34" charset="0"/>
              </a:rPr>
              <a:pPr algn="r" eaLnBrk="1" hangingPunct="1"/>
              <a:t>288</a:t>
            </a:fld>
            <a:endParaRPr lang="en-US" altLang="en-US" sz="1200">
              <a:latin typeface="Arial" pitchFamily="34" charset="0"/>
            </a:endParaRPr>
          </a:p>
        </p:txBody>
      </p:sp>
    </p:spTree>
    <p:extLst>
      <p:ext uri="{BB962C8B-B14F-4D97-AF65-F5344CB8AC3E}">
        <p14:creationId xmlns:p14="http://schemas.microsoft.com/office/powerpoint/2010/main" val="3988251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5837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r" eaLnBrk="1" hangingPunct="1"/>
            <a:fld id="{17849011-B16C-46FE-ABE2-89FBD8267DD4}" type="slidenum">
              <a:rPr lang="en-US" altLang="en-US" sz="1200">
                <a:latin typeface="Arial" pitchFamily="34" charset="0"/>
              </a:rPr>
              <a:pPr algn="r" eaLnBrk="1" hangingPunct="1"/>
              <a:t>289</a:t>
            </a:fld>
            <a:endParaRPr lang="en-US" altLang="en-US" sz="1200">
              <a:latin typeface="Arial" pitchFamily="34" charset="0"/>
            </a:endParaRPr>
          </a:p>
        </p:txBody>
      </p:sp>
    </p:spTree>
    <p:extLst>
      <p:ext uri="{BB962C8B-B14F-4D97-AF65-F5344CB8AC3E}">
        <p14:creationId xmlns:p14="http://schemas.microsoft.com/office/powerpoint/2010/main" val="17550879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0FADB98D-B48E-499E-B300-BCD4256CDDEA}" type="slidenum">
              <a:rPr lang="en-US" altLang="en-US">
                <a:latin typeface="Arial" pitchFamily="34" charset="0"/>
              </a:rPr>
              <a:pPr eaLnBrk="1" hangingPunct="1"/>
              <a:t>290</a:t>
            </a:fld>
            <a:endParaRPr lang="en-US" altLang="en-US">
              <a:latin typeface="Arial" pitchFamily="34" charset="0"/>
            </a:endParaRPr>
          </a:p>
        </p:txBody>
      </p:sp>
    </p:spTree>
    <p:extLst>
      <p:ext uri="{BB962C8B-B14F-4D97-AF65-F5344CB8AC3E}">
        <p14:creationId xmlns:p14="http://schemas.microsoft.com/office/powerpoint/2010/main" val="1681006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19BFF31D-83CF-4771-9F63-9F2FC4038136}" type="slidenum">
              <a:rPr lang="en-US" altLang="en-US">
                <a:latin typeface="Arial" pitchFamily="34" charset="0"/>
              </a:rPr>
              <a:pPr eaLnBrk="1" hangingPunct="1"/>
              <a:t>292</a:t>
            </a:fld>
            <a:endParaRPr lang="en-US" altLang="en-US">
              <a:latin typeface="Arial" pitchFamily="34" charset="0"/>
            </a:endParaRPr>
          </a:p>
        </p:txBody>
      </p:sp>
    </p:spTree>
    <p:extLst>
      <p:ext uri="{BB962C8B-B14F-4D97-AF65-F5344CB8AC3E}">
        <p14:creationId xmlns:p14="http://schemas.microsoft.com/office/powerpoint/2010/main" val="1534891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fld id="{FF901DDC-15C9-4845-AE9E-EC522A1FF23F}" type="slidenum">
              <a:rPr lang="en-US" altLang="en-US">
                <a:latin typeface="Arial" pitchFamily="34" charset="0"/>
              </a:rPr>
              <a:pPr eaLnBrk="1" hangingPunct="1"/>
              <a:t>293</a:t>
            </a:fld>
            <a:endParaRPr lang="en-US" altLang="en-US">
              <a:latin typeface="Arial" pitchFamily="34" charset="0"/>
            </a:endParaRPr>
          </a:p>
        </p:txBody>
      </p:sp>
    </p:spTree>
    <p:extLst>
      <p:ext uri="{BB962C8B-B14F-4D97-AF65-F5344CB8AC3E}">
        <p14:creationId xmlns:p14="http://schemas.microsoft.com/office/powerpoint/2010/main" val="1057890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56FF6F-D80B-4CB2-9400-45024E4FF8D0}" type="slidenum">
              <a:rPr lang="en-US" altLang="zh-TW"/>
              <a:pPr/>
              <a:t>17</a:t>
            </a:fld>
            <a:endParaRPr lang="en-US" altLang="zh-TW"/>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66035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itchFamily="34" charset="0"/>
            </a:endParaRPr>
          </a:p>
        </p:txBody>
      </p:sp>
      <p:sp>
        <p:nvSpPr>
          <p:cNvPr id="6246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r" eaLnBrk="1" hangingPunct="1"/>
            <a:fld id="{3681D8E0-EB8F-4D12-BD38-31ED91FABF08}" type="slidenum">
              <a:rPr lang="en-US" altLang="en-US" sz="1200">
                <a:latin typeface="Arial" pitchFamily="34" charset="0"/>
              </a:rPr>
              <a:pPr algn="r" eaLnBrk="1" hangingPunct="1"/>
              <a:t>294</a:t>
            </a:fld>
            <a:endParaRPr lang="en-US" altLang="en-US" sz="1200">
              <a:latin typeface="Arial" pitchFamily="34" charset="0"/>
            </a:endParaRPr>
          </a:p>
        </p:txBody>
      </p:sp>
    </p:spTree>
    <p:extLst>
      <p:ext uri="{BB962C8B-B14F-4D97-AF65-F5344CB8AC3E}">
        <p14:creationId xmlns:p14="http://schemas.microsoft.com/office/powerpoint/2010/main" val="31083192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8DEF88B-C13E-4B03-86A7-D32723AE7F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19F65D90-0572-40F3-8AAC-7C420C9251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32" name="Slide Number Placeholder 3">
            <a:extLst>
              <a:ext uri="{FF2B5EF4-FFF2-40B4-BE49-F238E27FC236}">
                <a16:creationId xmlns:a16="http://schemas.microsoft.com/office/drawing/2014/main" id="{F013EE80-C4CF-4189-8770-C4EA0BBEE4C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fld id="{884ED90C-32EA-4725-9F93-4EF11926A6F0}" type="slidenum">
              <a:rPr lang="en-US" altLang="en-US">
                <a:latin typeface="Calibri" panose="020F0502020204030204" pitchFamily="34" charset="0"/>
              </a:rPr>
              <a:pPr/>
              <a:t>317</a:t>
            </a:fld>
            <a:endParaRPr lang="en-US" altLang="en-US">
              <a:latin typeface="Calibri" panose="020F0502020204030204" pitchFamily="34" charset="0"/>
            </a:endParaRPr>
          </a:p>
        </p:txBody>
      </p:sp>
    </p:spTree>
    <p:extLst>
      <p:ext uri="{BB962C8B-B14F-4D97-AF65-F5344CB8AC3E}">
        <p14:creationId xmlns:p14="http://schemas.microsoft.com/office/powerpoint/2010/main" val="22150478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128CFABC-8964-4E6C-850A-7E95866FBF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FBED078D-C5EA-4B9D-BC14-E93003D33C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5060" name="Slide Number Placeholder 3">
            <a:extLst>
              <a:ext uri="{FF2B5EF4-FFF2-40B4-BE49-F238E27FC236}">
                <a16:creationId xmlns:a16="http://schemas.microsoft.com/office/drawing/2014/main" id="{2A5E49E3-135D-4C57-83BC-17E6C24C64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fld id="{B7FCFFF9-2435-422F-ADD3-975EB2D3B75F}" type="slidenum">
              <a:rPr lang="en-US" altLang="en-US">
                <a:latin typeface="Calibri" panose="020F0502020204030204" pitchFamily="34" charset="0"/>
              </a:rPr>
              <a:pPr/>
              <a:t>338</a:t>
            </a:fld>
            <a:endParaRPr lang="en-US" altLang="en-US">
              <a:latin typeface="Calibri" panose="020F0502020204030204" pitchFamily="34" charset="0"/>
            </a:endParaRPr>
          </a:p>
        </p:txBody>
      </p:sp>
    </p:spTree>
    <p:extLst>
      <p:ext uri="{BB962C8B-B14F-4D97-AF65-F5344CB8AC3E}">
        <p14:creationId xmlns:p14="http://schemas.microsoft.com/office/powerpoint/2010/main" val="39553801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ED062BCE-F87D-40BE-BA2A-54AD5E2EC5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E5331756-15CE-4881-AA57-F397C7002F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7108" name="Slide Number Placeholder 3">
            <a:extLst>
              <a:ext uri="{FF2B5EF4-FFF2-40B4-BE49-F238E27FC236}">
                <a16:creationId xmlns:a16="http://schemas.microsoft.com/office/drawing/2014/main" id="{69B58D7C-F603-4691-9FFF-262E2395F2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fld id="{3D69B845-5ECF-4823-8878-2300B8A5E1B2}" type="slidenum">
              <a:rPr lang="en-US" altLang="en-US">
                <a:latin typeface="Calibri" panose="020F0502020204030204" pitchFamily="34" charset="0"/>
              </a:rPr>
              <a:pPr/>
              <a:t>339</a:t>
            </a:fld>
            <a:endParaRPr lang="en-US" altLang="en-US">
              <a:latin typeface="Calibri" panose="020F0502020204030204" pitchFamily="34" charset="0"/>
            </a:endParaRPr>
          </a:p>
        </p:txBody>
      </p:sp>
    </p:spTree>
    <p:extLst>
      <p:ext uri="{BB962C8B-B14F-4D97-AF65-F5344CB8AC3E}">
        <p14:creationId xmlns:p14="http://schemas.microsoft.com/office/powerpoint/2010/main" val="4074190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63B8380F-9B45-4F3D-AFAC-A135DCC41F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269CE15D-C1C5-4BA6-98C0-4269BC9120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9156" name="Slide Number Placeholder 3">
            <a:extLst>
              <a:ext uri="{FF2B5EF4-FFF2-40B4-BE49-F238E27FC236}">
                <a16:creationId xmlns:a16="http://schemas.microsoft.com/office/drawing/2014/main" id="{DC65D385-99EC-45D3-BA93-0AA416F868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fld id="{51D92AAC-B36B-424A-A01A-37024FABE56F}" type="slidenum">
              <a:rPr lang="en-US" altLang="en-US">
                <a:latin typeface="Calibri" panose="020F0502020204030204" pitchFamily="34" charset="0"/>
              </a:rPr>
              <a:pPr/>
              <a:t>340</a:t>
            </a:fld>
            <a:endParaRPr lang="en-US" altLang="en-US">
              <a:latin typeface="Calibri" panose="020F0502020204030204" pitchFamily="34" charset="0"/>
            </a:endParaRPr>
          </a:p>
        </p:txBody>
      </p:sp>
    </p:spTree>
    <p:extLst>
      <p:ext uri="{BB962C8B-B14F-4D97-AF65-F5344CB8AC3E}">
        <p14:creationId xmlns:p14="http://schemas.microsoft.com/office/powerpoint/2010/main" val="3386526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FD48FD5D-D0DD-4850-834B-B1EEE1A920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B57979A0-116B-43EA-8CA9-5E75D43576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CA" altLang="en-US"/>
              <a:t>A1: ceiling of 100/8 = 13; A2: floor of (60 x 500.0000)/ (53 x 8) = floor of 30.000.000/424 = 70.754  </a:t>
            </a:r>
          </a:p>
        </p:txBody>
      </p:sp>
      <p:sp>
        <p:nvSpPr>
          <p:cNvPr id="96260" name="Slide Number Placeholder 3">
            <a:extLst>
              <a:ext uri="{FF2B5EF4-FFF2-40B4-BE49-F238E27FC236}">
                <a16:creationId xmlns:a16="http://schemas.microsoft.com/office/drawing/2014/main" id="{7EAB1E25-457B-4345-8B64-57F30BB8DB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fld id="{34CFEFAE-1A9C-42DE-A8E5-EF1458FA94F3}" type="slidenum">
              <a:rPr lang="en-US" altLang="en-US">
                <a:latin typeface="Calibri" panose="020F0502020204030204" pitchFamily="34" charset="0"/>
              </a:rPr>
              <a:pPr/>
              <a:t>385</a:t>
            </a:fld>
            <a:endParaRPr lang="en-US" altLang="en-US">
              <a:latin typeface="Calibri" panose="020F0502020204030204" pitchFamily="34" charset="0"/>
            </a:endParaRPr>
          </a:p>
        </p:txBody>
      </p:sp>
    </p:spTree>
    <p:extLst>
      <p:ext uri="{BB962C8B-B14F-4D97-AF65-F5344CB8AC3E}">
        <p14:creationId xmlns:p14="http://schemas.microsoft.com/office/powerpoint/2010/main" val="3608259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D3285D9B-C4ED-4312-8DA0-E2F998A361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32BA78AD-31F9-4060-8ED9-E9FF5BED6B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CA" altLang="en-US"/>
              <a:t>For any ratio, any three consecutive terms a, b, c will satisfy b^2 = ac, i.e., b is the geometric mean of a and c</a:t>
            </a:r>
          </a:p>
        </p:txBody>
      </p:sp>
      <p:sp>
        <p:nvSpPr>
          <p:cNvPr id="107524" name="Slide Number Placeholder 3">
            <a:extLst>
              <a:ext uri="{FF2B5EF4-FFF2-40B4-BE49-F238E27FC236}">
                <a16:creationId xmlns:a16="http://schemas.microsoft.com/office/drawing/2014/main" id="{6BE003C3-802B-4F77-BBFB-33830A7E9CA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fld id="{E73768A3-BB6E-4F8F-A438-4A7BEC96EBD7}" type="slidenum">
              <a:rPr lang="en-US" altLang="en-US">
                <a:latin typeface="Calibri" panose="020F0502020204030204" pitchFamily="34" charset="0"/>
              </a:rPr>
              <a:pPr/>
              <a:t>395</a:t>
            </a:fld>
            <a:endParaRPr lang="en-US" altLang="en-US">
              <a:latin typeface="Calibri" panose="020F0502020204030204" pitchFamily="34" charset="0"/>
            </a:endParaRPr>
          </a:p>
        </p:txBody>
      </p:sp>
    </p:spTree>
    <p:extLst>
      <p:ext uri="{BB962C8B-B14F-4D97-AF65-F5344CB8AC3E}">
        <p14:creationId xmlns:p14="http://schemas.microsoft.com/office/powerpoint/2010/main" val="29133700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60BCE877-029E-4876-8BDE-00D9A0EF16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CBE58B39-B68D-4702-849B-03C1FCF646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CA" altLang="en-US"/>
              <a:t>For any difference,  any three consecutive terms a, b, c will satisfy b = (a + c) /2, i.e. b is the arithmetic mean of a and c</a:t>
            </a:r>
          </a:p>
        </p:txBody>
      </p:sp>
      <p:sp>
        <p:nvSpPr>
          <p:cNvPr id="109572" name="Slide Number Placeholder 3">
            <a:extLst>
              <a:ext uri="{FF2B5EF4-FFF2-40B4-BE49-F238E27FC236}">
                <a16:creationId xmlns:a16="http://schemas.microsoft.com/office/drawing/2014/main" id="{AAF884B6-8E99-4D2D-9580-04ECF4137C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fld id="{88F17FA6-64FC-491E-B1FB-32052D5E7BD9}" type="slidenum">
              <a:rPr lang="en-US" altLang="en-US">
                <a:latin typeface="Calibri" panose="020F0502020204030204" pitchFamily="34" charset="0"/>
              </a:rPr>
              <a:pPr/>
              <a:t>396</a:t>
            </a:fld>
            <a:endParaRPr lang="en-US" altLang="en-US">
              <a:latin typeface="Calibri" panose="020F0502020204030204" pitchFamily="34" charset="0"/>
            </a:endParaRPr>
          </a:p>
        </p:txBody>
      </p:sp>
    </p:spTree>
    <p:extLst>
      <p:ext uri="{BB962C8B-B14F-4D97-AF65-F5344CB8AC3E}">
        <p14:creationId xmlns:p14="http://schemas.microsoft.com/office/powerpoint/2010/main" val="8161950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1E92B274-412B-406D-A5E2-F3E1748C0F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a:extLst>
              <a:ext uri="{FF2B5EF4-FFF2-40B4-BE49-F238E27FC236}">
                <a16:creationId xmlns:a16="http://schemas.microsoft.com/office/drawing/2014/main" id="{67CD218C-FC83-4F47-BC12-93F9EF0B2E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4628" name="Slide Number Placeholder 3">
            <a:extLst>
              <a:ext uri="{FF2B5EF4-FFF2-40B4-BE49-F238E27FC236}">
                <a16:creationId xmlns:a16="http://schemas.microsoft.com/office/drawing/2014/main" id="{597BA089-F4B1-4A78-9043-B7A85B13CB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fld id="{956C5076-14A0-43BE-ADA5-A7983CCB0ED6}" type="slidenum">
              <a:rPr lang="en-US" altLang="en-US">
                <a:latin typeface="Calibri" panose="020F0502020204030204" pitchFamily="34" charset="0"/>
              </a:rPr>
              <a:pPr/>
              <a:t>439</a:t>
            </a:fld>
            <a:endParaRPr lang="en-US" altLang="en-US">
              <a:latin typeface="Calibri" panose="020F0502020204030204" pitchFamily="34" charset="0"/>
            </a:endParaRPr>
          </a:p>
        </p:txBody>
      </p:sp>
    </p:spTree>
    <p:extLst>
      <p:ext uri="{BB962C8B-B14F-4D97-AF65-F5344CB8AC3E}">
        <p14:creationId xmlns:p14="http://schemas.microsoft.com/office/powerpoint/2010/main" val="3645841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20D1F5-7217-4034-A58B-A8954BA3BDDF}" type="slidenum">
              <a:rPr lang="en-US" altLang="zh-TW"/>
              <a:pPr/>
              <a:t>18</a:t>
            </a:fld>
            <a:endParaRPr lang="en-US" altLang="zh-TW"/>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49127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DE7EFD-06ED-481D-96E0-467E084700E0}" type="slidenum">
              <a:rPr lang="en-US" altLang="zh-TW"/>
              <a:pPr/>
              <a:t>26</a:t>
            </a:fld>
            <a:endParaRPr lang="en-US" altLang="zh-TW"/>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88475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30ADC-A8E2-407D-949A-31F8151161F5}" type="slidenum">
              <a:rPr lang="en-US" altLang="zh-TW"/>
              <a:pPr/>
              <a:t>56</a:t>
            </a:fld>
            <a:endParaRPr lang="en-US" altLang="zh-TW"/>
          </a:p>
        </p:txBody>
      </p:sp>
      <p:sp>
        <p:nvSpPr>
          <p:cNvPr id="81922" name="Rectangle 2"/>
          <p:cNvSpPr>
            <a:spLocks noGrp="1" noRot="1" noChangeAspect="1" noChangeArrowheads="1" noTextEdit="1"/>
          </p:cNvSpPr>
          <p:nvPr>
            <p:ph type="sldImg"/>
          </p:nvPr>
        </p:nvSpPr>
        <p:spPr>
          <a:xfrm>
            <a:off x="1144588" y="685800"/>
            <a:ext cx="4572000" cy="3429000"/>
          </a:xfrm>
          <a:ln/>
        </p:spPr>
      </p:sp>
      <p:sp>
        <p:nvSpPr>
          <p:cNvPr id="81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26334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1F8F10-A508-4467-A6A2-3577FE1EDEA1}" type="slidenum">
              <a:rPr lang="en-US" altLang="zh-TW"/>
              <a:pPr/>
              <a:t>71</a:t>
            </a:fld>
            <a:endParaRPr lang="en-US" altLang="zh-TW"/>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r>
              <a:rPr lang="en-US" altLang="zh-TW"/>
              <a:t>p:\msoffice\My Projects\Rosen 6e 2007\Imagebank\JPEGs07-24-06\ch01\jpeg\t01_1_001.jpg</a:t>
            </a:r>
          </a:p>
        </p:txBody>
      </p:sp>
    </p:spTree>
    <p:extLst>
      <p:ext uri="{BB962C8B-B14F-4D97-AF65-F5344CB8AC3E}">
        <p14:creationId xmlns:p14="http://schemas.microsoft.com/office/powerpoint/2010/main" val="2754225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A06C8756-FBBF-4BC4-877A-917EC10AB249}" type="slidenum">
              <a:rPr lang="en-US" altLang="zh-TW"/>
              <a:pPr/>
              <a:t>‹#›</a:t>
            </a:fld>
            <a:endParaRPr lang="en-US" altLang="zh-TW"/>
          </a:p>
        </p:txBody>
      </p:sp>
    </p:spTree>
    <p:extLst>
      <p:ext uri="{BB962C8B-B14F-4D97-AF65-F5344CB8AC3E}">
        <p14:creationId xmlns:p14="http://schemas.microsoft.com/office/powerpoint/2010/main" val="1129063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20900644-B624-4215-9618-4AD81464D94A}" type="slidenum">
              <a:rPr lang="en-US" altLang="zh-TW"/>
              <a:pPr/>
              <a:t>‹#›</a:t>
            </a:fld>
            <a:endParaRPr lang="en-US" altLang="zh-TW"/>
          </a:p>
        </p:txBody>
      </p:sp>
    </p:spTree>
    <p:extLst>
      <p:ext uri="{BB962C8B-B14F-4D97-AF65-F5344CB8AC3E}">
        <p14:creationId xmlns:p14="http://schemas.microsoft.com/office/powerpoint/2010/main" val="1907412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B8A31F40-E6C3-4E69-B7A4-7FF7B7EBC722}" type="slidenum">
              <a:rPr lang="en-US" altLang="zh-TW"/>
              <a:pPr/>
              <a:t>‹#›</a:t>
            </a:fld>
            <a:endParaRPr lang="en-US" altLang="zh-TW"/>
          </a:p>
        </p:txBody>
      </p:sp>
    </p:spTree>
    <p:extLst>
      <p:ext uri="{BB962C8B-B14F-4D97-AF65-F5344CB8AC3E}">
        <p14:creationId xmlns:p14="http://schemas.microsoft.com/office/powerpoint/2010/main" val="236725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ltLang="zh-TW"/>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ltLang="zh-TW"/>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F726EC06-9E48-4538-BAE2-CE5CA0152611}" type="slidenum">
              <a:rPr lang="en-US" altLang="zh-TW"/>
              <a:pPr/>
              <a:t>‹#›</a:t>
            </a:fld>
            <a:endParaRPr lang="en-US" altLang="zh-TW"/>
          </a:p>
        </p:txBody>
      </p:sp>
    </p:spTree>
    <p:extLst>
      <p:ext uri="{BB962C8B-B14F-4D97-AF65-F5344CB8AC3E}">
        <p14:creationId xmlns:p14="http://schemas.microsoft.com/office/powerpoint/2010/main" val="364200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0" y="-30163"/>
            <a:ext cx="1295400" cy="334963"/>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600200"/>
            <a:ext cx="4038600" cy="452596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648200" y="1600200"/>
            <a:ext cx="4038600" cy="218598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648200" y="3938588"/>
            <a:ext cx="4038600" cy="2187575"/>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456756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solidFill>
                  <a:schemeClr val="tx1"/>
                </a:solidFill>
                <a:latin typeface="Times New Roman" pitchFamily="18" charset="0"/>
                <a:cs typeface="Times New Roman" pitchFamily="18" charset="0"/>
              </a:defRPr>
            </a:lvl1pPr>
          </a:lstStyle>
          <a:p>
            <a:r>
              <a:rPr lang="zh-TW" altLang="en-US" dirty="0"/>
              <a:t>按一下以編輯母片標題樣式</a:t>
            </a:r>
          </a:p>
        </p:txBody>
      </p:sp>
    </p:spTree>
    <p:extLst>
      <p:ext uri="{BB962C8B-B14F-4D97-AF65-F5344CB8AC3E}">
        <p14:creationId xmlns:p14="http://schemas.microsoft.com/office/powerpoint/2010/main" val="634493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6F0CA1AA-2EBA-45DA-A084-1A639C31FC67}" type="slidenum">
              <a:rPr lang="en-US" altLang="zh-TW"/>
              <a:pPr/>
              <a:t>‹#›</a:t>
            </a:fld>
            <a:endParaRPr lang="en-US" altLang="zh-TW"/>
          </a:p>
        </p:txBody>
      </p:sp>
    </p:spTree>
    <p:extLst>
      <p:ext uri="{BB962C8B-B14F-4D97-AF65-F5344CB8AC3E}">
        <p14:creationId xmlns:p14="http://schemas.microsoft.com/office/powerpoint/2010/main" val="243263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AA3D3D80-0CB5-440D-BA05-61D92FE927B2}" type="slidenum">
              <a:rPr lang="en-US" altLang="zh-TW"/>
              <a:pPr/>
              <a:t>‹#›</a:t>
            </a:fld>
            <a:endParaRPr lang="en-US" altLang="zh-TW"/>
          </a:p>
        </p:txBody>
      </p:sp>
    </p:spTree>
    <p:extLst>
      <p:ext uri="{BB962C8B-B14F-4D97-AF65-F5344CB8AC3E}">
        <p14:creationId xmlns:p14="http://schemas.microsoft.com/office/powerpoint/2010/main" val="1670219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A7535126-3BE9-40A5-8E8B-22851A62FF6A}" type="slidenum">
              <a:rPr lang="en-US" altLang="zh-TW"/>
              <a:pPr/>
              <a:t>‹#›</a:t>
            </a:fld>
            <a:endParaRPr lang="en-US" altLang="zh-TW"/>
          </a:p>
        </p:txBody>
      </p:sp>
    </p:spTree>
    <p:extLst>
      <p:ext uri="{BB962C8B-B14F-4D97-AF65-F5344CB8AC3E}">
        <p14:creationId xmlns:p14="http://schemas.microsoft.com/office/powerpoint/2010/main" val="305814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ltLang="zh-TW"/>
          </a:p>
        </p:txBody>
      </p:sp>
      <p:sp>
        <p:nvSpPr>
          <p:cNvPr id="8" name="Footer Placeholder 7"/>
          <p:cNvSpPr>
            <a:spLocks noGrp="1"/>
          </p:cNvSpPr>
          <p:nvPr>
            <p:ph type="ftr" sz="quarter" idx="11"/>
          </p:nvPr>
        </p:nvSpPr>
        <p:spPr/>
        <p:txBody>
          <a:bodyPr/>
          <a:lstStyle>
            <a:lvl1pPr>
              <a:defRPr/>
            </a:lvl1pPr>
          </a:lstStyle>
          <a:p>
            <a:endParaRPr lang="en-US" altLang="zh-TW"/>
          </a:p>
        </p:txBody>
      </p:sp>
      <p:sp>
        <p:nvSpPr>
          <p:cNvPr id="9" name="Slide Number Placeholder 8"/>
          <p:cNvSpPr>
            <a:spLocks noGrp="1"/>
          </p:cNvSpPr>
          <p:nvPr>
            <p:ph type="sldNum" sz="quarter" idx="12"/>
          </p:nvPr>
        </p:nvSpPr>
        <p:spPr/>
        <p:txBody>
          <a:bodyPr/>
          <a:lstStyle>
            <a:lvl1pPr>
              <a:defRPr/>
            </a:lvl1pPr>
          </a:lstStyle>
          <a:p>
            <a:fld id="{E98BA18C-3AEB-437B-A001-C113EC9A14D6}" type="slidenum">
              <a:rPr lang="en-US" altLang="zh-TW"/>
              <a:pPr/>
              <a:t>‹#›</a:t>
            </a:fld>
            <a:endParaRPr lang="en-US" altLang="zh-TW"/>
          </a:p>
        </p:txBody>
      </p:sp>
    </p:spTree>
    <p:extLst>
      <p:ext uri="{BB962C8B-B14F-4D97-AF65-F5344CB8AC3E}">
        <p14:creationId xmlns:p14="http://schemas.microsoft.com/office/powerpoint/2010/main" val="344892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ltLang="zh-TW"/>
          </a:p>
        </p:txBody>
      </p:sp>
      <p:sp>
        <p:nvSpPr>
          <p:cNvPr id="4" name="Footer Placeholder 3"/>
          <p:cNvSpPr>
            <a:spLocks noGrp="1"/>
          </p:cNvSpPr>
          <p:nvPr>
            <p:ph type="ftr" sz="quarter" idx="11"/>
          </p:nvPr>
        </p:nvSpPr>
        <p:spPr/>
        <p:txBody>
          <a:bodyPr/>
          <a:lstStyle>
            <a:lvl1pPr>
              <a:defRPr/>
            </a:lvl1pPr>
          </a:lstStyle>
          <a:p>
            <a:endParaRPr lang="en-US" altLang="zh-TW"/>
          </a:p>
        </p:txBody>
      </p:sp>
      <p:sp>
        <p:nvSpPr>
          <p:cNvPr id="5" name="Slide Number Placeholder 4"/>
          <p:cNvSpPr>
            <a:spLocks noGrp="1"/>
          </p:cNvSpPr>
          <p:nvPr>
            <p:ph type="sldNum" sz="quarter" idx="12"/>
          </p:nvPr>
        </p:nvSpPr>
        <p:spPr/>
        <p:txBody>
          <a:bodyPr/>
          <a:lstStyle>
            <a:lvl1pPr>
              <a:defRPr/>
            </a:lvl1pPr>
          </a:lstStyle>
          <a:p>
            <a:fld id="{88546519-587B-429D-8030-90847EE5365F}" type="slidenum">
              <a:rPr lang="en-US" altLang="zh-TW"/>
              <a:pPr/>
              <a:t>‹#›</a:t>
            </a:fld>
            <a:endParaRPr lang="en-US" altLang="zh-TW"/>
          </a:p>
        </p:txBody>
      </p:sp>
    </p:spTree>
    <p:extLst>
      <p:ext uri="{BB962C8B-B14F-4D97-AF65-F5344CB8AC3E}">
        <p14:creationId xmlns:p14="http://schemas.microsoft.com/office/powerpoint/2010/main" val="3293756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TW"/>
          </a:p>
        </p:txBody>
      </p:sp>
      <p:sp>
        <p:nvSpPr>
          <p:cNvPr id="3" name="Footer Placeholder 2"/>
          <p:cNvSpPr>
            <a:spLocks noGrp="1"/>
          </p:cNvSpPr>
          <p:nvPr>
            <p:ph type="ftr" sz="quarter" idx="11"/>
          </p:nvPr>
        </p:nvSpPr>
        <p:spPr/>
        <p:txBody>
          <a:bodyPr/>
          <a:lstStyle>
            <a:lvl1pPr>
              <a:defRPr/>
            </a:lvl1pPr>
          </a:lstStyle>
          <a:p>
            <a:endParaRPr lang="en-US" altLang="zh-TW"/>
          </a:p>
        </p:txBody>
      </p:sp>
      <p:sp>
        <p:nvSpPr>
          <p:cNvPr id="4" name="Slide Number Placeholder 3"/>
          <p:cNvSpPr>
            <a:spLocks noGrp="1"/>
          </p:cNvSpPr>
          <p:nvPr>
            <p:ph type="sldNum" sz="quarter" idx="12"/>
          </p:nvPr>
        </p:nvSpPr>
        <p:spPr/>
        <p:txBody>
          <a:bodyPr/>
          <a:lstStyle>
            <a:lvl1pPr>
              <a:defRPr/>
            </a:lvl1pPr>
          </a:lstStyle>
          <a:p>
            <a:fld id="{EB32511D-0A74-4224-917E-AFE3AF84204F}" type="slidenum">
              <a:rPr lang="en-US" altLang="zh-TW"/>
              <a:pPr/>
              <a:t>‹#›</a:t>
            </a:fld>
            <a:endParaRPr lang="en-US" altLang="zh-TW"/>
          </a:p>
        </p:txBody>
      </p:sp>
    </p:spTree>
    <p:extLst>
      <p:ext uri="{BB962C8B-B14F-4D97-AF65-F5344CB8AC3E}">
        <p14:creationId xmlns:p14="http://schemas.microsoft.com/office/powerpoint/2010/main" val="1236833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D734C63B-35A6-467C-B15F-C30C1204B2B5}" type="slidenum">
              <a:rPr lang="en-US" altLang="zh-TW"/>
              <a:pPr/>
              <a:t>‹#›</a:t>
            </a:fld>
            <a:endParaRPr lang="en-US" altLang="zh-TW"/>
          </a:p>
        </p:txBody>
      </p:sp>
    </p:spTree>
    <p:extLst>
      <p:ext uri="{BB962C8B-B14F-4D97-AF65-F5344CB8AC3E}">
        <p14:creationId xmlns:p14="http://schemas.microsoft.com/office/powerpoint/2010/main" val="3515762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A728FE88-2A41-4817-93FB-E787CFF85D86}" type="slidenum">
              <a:rPr lang="en-US" altLang="zh-TW"/>
              <a:pPr/>
              <a:t>‹#›</a:t>
            </a:fld>
            <a:endParaRPr lang="en-US" altLang="zh-TW"/>
          </a:p>
        </p:txBody>
      </p:sp>
    </p:spTree>
    <p:extLst>
      <p:ext uri="{BB962C8B-B14F-4D97-AF65-F5344CB8AC3E}">
        <p14:creationId xmlns:p14="http://schemas.microsoft.com/office/powerpoint/2010/main" val="1645962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ltLang="zh-TW"/>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ltLang="zh-TW"/>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AE9EEAE-DC30-4E96-AFA1-C19ECFFF9087}"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新細明體" pitchFamily="18" charset="-120"/>
        </a:defRPr>
      </a:lvl2pPr>
      <a:lvl3pPr algn="ctr" rtl="0" fontAlgn="base">
        <a:spcBef>
          <a:spcPct val="0"/>
        </a:spcBef>
        <a:spcAft>
          <a:spcPct val="0"/>
        </a:spcAft>
        <a:defRPr kumimoji="1" sz="4400">
          <a:solidFill>
            <a:schemeClr val="tx2"/>
          </a:solidFill>
          <a:latin typeface="Arial" charset="0"/>
          <a:ea typeface="新細明體" pitchFamily="18" charset="-120"/>
        </a:defRPr>
      </a:lvl3pPr>
      <a:lvl4pPr algn="ctr" rtl="0" fontAlgn="base">
        <a:spcBef>
          <a:spcPct val="0"/>
        </a:spcBef>
        <a:spcAft>
          <a:spcPct val="0"/>
        </a:spcAft>
        <a:defRPr kumimoji="1" sz="4400">
          <a:solidFill>
            <a:schemeClr val="tx2"/>
          </a:solidFill>
          <a:latin typeface="Arial" charset="0"/>
          <a:ea typeface="新細明體" pitchFamily="18" charset="-120"/>
        </a:defRPr>
      </a:lvl4pPr>
      <a:lvl5pPr algn="ctr" rtl="0" fontAlgn="base">
        <a:spcBef>
          <a:spcPct val="0"/>
        </a:spcBef>
        <a:spcAft>
          <a:spcPct val="0"/>
        </a:spcAft>
        <a:defRPr kumimoji="1" sz="4400">
          <a:solidFill>
            <a:schemeClr val="tx2"/>
          </a:solidFill>
          <a:latin typeface="Arial" charset="0"/>
          <a:ea typeface="新細明體" pitchFamily="18" charset="-120"/>
        </a:defRPr>
      </a:lvl5pPr>
      <a:lvl6pPr marL="457200" algn="ctr" rtl="0" fontAlgn="base">
        <a:spcBef>
          <a:spcPct val="0"/>
        </a:spcBef>
        <a:spcAft>
          <a:spcPct val="0"/>
        </a:spcAft>
        <a:defRPr kumimoji="1" sz="4400">
          <a:solidFill>
            <a:schemeClr val="tx2"/>
          </a:solidFill>
          <a:latin typeface="Arial" charset="0"/>
          <a:ea typeface="新細明體" pitchFamily="18" charset="-120"/>
        </a:defRPr>
      </a:lvl6pPr>
      <a:lvl7pPr marL="914400" algn="ctr" rtl="0" fontAlgn="base">
        <a:spcBef>
          <a:spcPct val="0"/>
        </a:spcBef>
        <a:spcAft>
          <a:spcPct val="0"/>
        </a:spcAft>
        <a:defRPr kumimoji="1" sz="4400">
          <a:solidFill>
            <a:schemeClr val="tx2"/>
          </a:solidFill>
          <a:latin typeface="Arial" charset="0"/>
          <a:ea typeface="新細明體" pitchFamily="18" charset="-120"/>
        </a:defRPr>
      </a:lvl7pPr>
      <a:lvl8pPr marL="1371600" algn="ctr" rtl="0" fontAlgn="base">
        <a:spcBef>
          <a:spcPct val="0"/>
        </a:spcBef>
        <a:spcAft>
          <a:spcPct val="0"/>
        </a:spcAft>
        <a:defRPr kumimoji="1" sz="4400">
          <a:solidFill>
            <a:schemeClr val="tx2"/>
          </a:solidFill>
          <a:latin typeface="Arial" charset="0"/>
          <a:ea typeface="新細明體" pitchFamily="18" charset="-120"/>
        </a:defRPr>
      </a:lvl8pPr>
      <a:lvl9pPr marL="1828800" algn="ctr" rtl="0" fontAlgn="base">
        <a:spcBef>
          <a:spcPct val="0"/>
        </a:spcBef>
        <a:spcAft>
          <a:spcPct val="0"/>
        </a:spcAft>
        <a:defRPr kumimoji="1" sz="4400">
          <a:solidFill>
            <a:schemeClr val="tx2"/>
          </a:solidFill>
          <a:latin typeface="Arial" charset="0"/>
          <a:ea typeface="新細明體" pitchFamily="18" charset="-120"/>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5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tags" Target="../tags/tag160.xml"/><Relationship Id="rId7" Type="http://schemas.openxmlformats.org/officeDocument/2006/relationships/image" Target="../media/image179.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slideLayout" Target="../slideLayouts/slideLayout7.xml"/><Relationship Id="rId11" Type="http://schemas.openxmlformats.org/officeDocument/2006/relationships/image" Target="../media/image183.png"/><Relationship Id="rId5" Type="http://schemas.openxmlformats.org/officeDocument/2006/relationships/tags" Target="../tags/tag162.xml"/><Relationship Id="rId10" Type="http://schemas.openxmlformats.org/officeDocument/2006/relationships/image" Target="../media/image182.png"/><Relationship Id="rId4" Type="http://schemas.openxmlformats.org/officeDocument/2006/relationships/tags" Target="../tags/tag161.xml"/><Relationship Id="rId9" Type="http://schemas.openxmlformats.org/officeDocument/2006/relationships/image" Target="../media/image18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tags" Target="../tags/tag164.xml"/><Relationship Id="rId5" Type="http://schemas.openxmlformats.org/officeDocument/2006/relationships/image" Target="../media/image105.png"/><Relationship Id="rId4" Type="http://schemas.openxmlformats.org/officeDocument/2006/relationships/image" Target="../media/image185.wmf"/></Relationships>
</file>

<file path=ppt/slides/_rels/slide243.x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oleObject" Target="../embeddings/oleObject15.bin"/><Relationship Id="rId1" Type="http://schemas.openxmlformats.org/officeDocument/2006/relationships/slideLayout" Target="../slideLayouts/slideLayout7.xml"/><Relationship Id="rId6" Type="http://schemas.openxmlformats.org/officeDocument/2006/relationships/oleObject" Target="../embeddings/oleObject17.bin"/><Relationship Id="rId5" Type="http://schemas.openxmlformats.org/officeDocument/2006/relationships/image" Target="../media/image187.wmf"/><Relationship Id="rId4" Type="http://schemas.openxmlformats.org/officeDocument/2006/relationships/oleObject" Target="../embeddings/oleObject16.bin"/></Relationships>
</file>

<file path=ppt/slides/_rels/slide244.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193.wmf"/><Relationship Id="rId3" Type="http://schemas.openxmlformats.org/officeDocument/2006/relationships/image" Target="../media/image188.wmf"/><Relationship Id="rId7" Type="http://schemas.openxmlformats.org/officeDocument/2006/relationships/image" Target="../media/image190.wmf"/><Relationship Id="rId12" Type="http://schemas.openxmlformats.org/officeDocument/2006/relationships/oleObject" Target="../embeddings/oleObject23.bin"/><Relationship Id="rId17" Type="http://schemas.openxmlformats.org/officeDocument/2006/relationships/image" Target="../media/image195.wmf"/><Relationship Id="rId2" Type="http://schemas.openxmlformats.org/officeDocument/2006/relationships/oleObject" Target="../embeddings/oleObject18.bin"/><Relationship Id="rId16" Type="http://schemas.openxmlformats.org/officeDocument/2006/relationships/oleObject" Target="../embeddings/oleObject25.bin"/><Relationship Id="rId1" Type="http://schemas.openxmlformats.org/officeDocument/2006/relationships/slideLayout" Target="../slideLayouts/slideLayout7.xml"/><Relationship Id="rId6" Type="http://schemas.openxmlformats.org/officeDocument/2006/relationships/oleObject" Target="../embeddings/oleObject20.bin"/><Relationship Id="rId11" Type="http://schemas.openxmlformats.org/officeDocument/2006/relationships/image" Target="../media/image192.wmf"/><Relationship Id="rId5" Type="http://schemas.openxmlformats.org/officeDocument/2006/relationships/image" Target="../media/image189.wmf"/><Relationship Id="rId15" Type="http://schemas.openxmlformats.org/officeDocument/2006/relationships/image" Target="../media/image194.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191.wmf"/><Relationship Id="rId14" Type="http://schemas.openxmlformats.org/officeDocument/2006/relationships/oleObject" Target="../embeddings/oleObject24.bin"/></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167.xml"/><Relationship Id="rId7" Type="http://schemas.openxmlformats.org/officeDocument/2006/relationships/slideLayout" Target="../slideLayouts/slideLayout7.xml"/><Relationship Id="rId12" Type="http://schemas.openxmlformats.org/officeDocument/2006/relationships/image" Target="../media/image199.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image" Target="../media/image198.png"/><Relationship Id="rId5" Type="http://schemas.openxmlformats.org/officeDocument/2006/relationships/tags" Target="../tags/tag169.xml"/><Relationship Id="rId10" Type="http://schemas.openxmlformats.org/officeDocument/2006/relationships/image" Target="../media/image197.png"/><Relationship Id="rId4" Type="http://schemas.openxmlformats.org/officeDocument/2006/relationships/tags" Target="../tags/tag168.xml"/><Relationship Id="rId9" Type="http://schemas.openxmlformats.org/officeDocument/2006/relationships/image" Target="../media/image196.png"/></Relationships>
</file>

<file path=ppt/slides/_rels/slide25.xml.rels><?xml version="1.0" encoding="UTF-8" standalone="yes"?>
<Relationships xmlns="http://schemas.openxmlformats.org/package/2006/relationships"><Relationship Id="rId8" Type="http://schemas.openxmlformats.org/officeDocument/2006/relationships/hyperlink" Target="http://en.wikipedia.org/wiki/Line-line_intersection" TargetMode="External"/><Relationship Id="rId3" Type="http://schemas.openxmlformats.org/officeDocument/2006/relationships/hyperlink" Target="http://en.wikipedia.org/wiki/Finite" TargetMode="External"/><Relationship Id="rId7" Type="http://schemas.openxmlformats.org/officeDocument/2006/relationships/hyperlink" Target="http://en.wikipedia.org/wiki/Polygon" TargetMode="External"/><Relationship Id="rId2" Type="http://schemas.openxmlformats.org/officeDocument/2006/relationships/hyperlink" Target="http://en.wikipedia.org/wiki/Straight_line" TargetMode="External"/><Relationship Id="rId1" Type="http://schemas.openxmlformats.org/officeDocument/2006/relationships/slideLayout" Target="../slideLayouts/slideLayout7.xml"/><Relationship Id="rId6" Type="http://schemas.openxmlformats.org/officeDocument/2006/relationships/hyperlink" Target="http://en.wikipedia.org/wiki/Parallel_postulate" TargetMode="External"/><Relationship Id="rId5" Type="http://schemas.openxmlformats.org/officeDocument/2006/relationships/hyperlink" Target="http://en.wikipedia.org/wiki/Right_angle" TargetMode="External"/><Relationship Id="rId4" Type="http://schemas.openxmlformats.org/officeDocument/2006/relationships/hyperlink" Target="http://en.wikipedia.org/wiki/Circle" TargetMode="External"/><Relationship Id="rId9" Type="http://schemas.openxmlformats.org/officeDocument/2006/relationships/hyperlink" Target="http://en.wikipedia.org/wiki/Angles" TargetMode="External"/></Relationships>
</file>

<file path=ppt/slides/_rels/slide2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Layout" Target="../slideLayouts/slideLayout7.xml"/><Relationship Id="rId1" Type="http://schemas.openxmlformats.org/officeDocument/2006/relationships/tags" Target="../tags/tag171.xml"/></Relationships>
</file>

<file path=ppt/slides/_rels/slide25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03.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202.wmf"/><Relationship Id="rId5" Type="http://schemas.openxmlformats.org/officeDocument/2006/relationships/oleObject" Target="../embeddings/oleObject26.bin"/><Relationship Id="rId4" Type="http://schemas.openxmlformats.org/officeDocument/2006/relationships/image" Target="../media/image201.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slideLayout" Target="../slideLayouts/slideLayout7.xml"/><Relationship Id="rId7" Type="http://schemas.openxmlformats.org/officeDocument/2006/relationships/image" Target="../media/image205.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204.wmf"/><Relationship Id="rId5" Type="http://schemas.openxmlformats.org/officeDocument/2006/relationships/oleObject" Target="../embeddings/oleObject27.bin"/><Relationship Id="rId4" Type="http://schemas.openxmlformats.org/officeDocument/2006/relationships/notesSlide" Target="../notesSlides/notesSlide26.xml"/></Relationships>
</file>

<file path=ppt/slides/_rels/slide259.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tags" Target="../tags/tag178.xml"/><Relationship Id="rId7" Type="http://schemas.openxmlformats.org/officeDocument/2006/relationships/notesSlide" Target="../notesSlides/notesSlide27.xml"/><Relationship Id="rId12" Type="http://schemas.openxmlformats.org/officeDocument/2006/relationships/image" Target="../media/image211.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slideLayout" Target="../slideLayouts/slideLayout7.xml"/><Relationship Id="rId11" Type="http://schemas.openxmlformats.org/officeDocument/2006/relationships/image" Target="../media/image210.png"/><Relationship Id="rId5" Type="http://schemas.openxmlformats.org/officeDocument/2006/relationships/tags" Target="../tags/tag180.xml"/><Relationship Id="rId10" Type="http://schemas.openxmlformats.org/officeDocument/2006/relationships/image" Target="../media/image209.png"/><Relationship Id="rId4" Type="http://schemas.openxmlformats.org/officeDocument/2006/relationships/tags" Target="../tags/tag179.xml"/><Relationship Id="rId9" Type="http://schemas.openxmlformats.org/officeDocument/2006/relationships/image" Target="../media/image20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3" Type="http://schemas.openxmlformats.org/officeDocument/2006/relationships/tags" Target="../tags/tag183.xml"/><Relationship Id="rId7" Type="http://schemas.openxmlformats.org/officeDocument/2006/relationships/slideLayout" Target="../slideLayouts/slideLayout7.xml"/><Relationship Id="rId12" Type="http://schemas.openxmlformats.org/officeDocument/2006/relationships/image" Target="../media/image216.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image" Target="../media/image215.png"/><Relationship Id="rId5" Type="http://schemas.openxmlformats.org/officeDocument/2006/relationships/tags" Target="../tags/tag185.xml"/><Relationship Id="rId10" Type="http://schemas.openxmlformats.org/officeDocument/2006/relationships/image" Target="../media/image214.png"/><Relationship Id="rId4" Type="http://schemas.openxmlformats.org/officeDocument/2006/relationships/tags" Target="../tags/tag184.xml"/><Relationship Id="rId9" Type="http://schemas.openxmlformats.org/officeDocument/2006/relationships/image" Target="../media/image213.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21.png"/><Relationship Id="rId3" Type="http://schemas.openxmlformats.org/officeDocument/2006/relationships/tags" Target="../tags/tag189.xml"/><Relationship Id="rId7" Type="http://schemas.openxmlformats.org/officeDocument/2006/relationships/tags" Target="../tags/tag193.xml"/><Relationship Id="rId12" Type="http://schemas.openxmlformats.org/officeDocument/2006/relationships/image" Target="../media/image220.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image" Target="../media/image219.png"/><Relationship Id="rId5" Type="http://schemas.openxmlformats.org/officeDocument/2006/relationships/tags" Target="../tags/tag191.xml"/><Relationship Id="rId10" Type="http://schemas.openxmlformats.org/officeDocument/2006/relationships/image" Target="../media/image218.png"/><Relationship Id="rId4" Type="http://schemas.openxmlformats.org/officeDocument/2006/relationships/tags" Target="../tags/tag190.xml"/><Relationship Id="rId9" Type="http://schemas.openxmlformats.org/officeDocument/2006/relationships/notesSlide" Target="../notesSlides/notesSlide28.xml"/><Relationship Id="rId14" Type="http://schemas.openxmlformats.org/officeDocument/2006/relationships/image" Target="../media/image222.png"/></Relationships>
</file>

<file path=ppt/slides/_rels/slide26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tags" Target="../tags/tag196.xml"/><Relationship Id="rId7" Type="http://schemas.openxmlformats.org/officeDocument/2006/relationships/image" Target="../media/image223.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tags" Target="../tags/tag197.xml"/><Relationship Id="rId9" Type="http://schemas.openxmlformats.org/officeDocument/2006/relationships/image" Target="../media/image224.png"/></Relationships>
</file>

<file path=ppt/slides/_rels/slide264.xml.rels><?xml version="1.0" encoding="UTF-8" standalone="yes"?>
<Relationships xmlns="http://schemas.openxmlformats.org/package/2006/relationships"><Relationship Id="rId8" Type="http://schemas.openxmlformats.org/officeDocument/2006/relationships/tags" Target="../tags/tag205.xml"/><Relationship Id="rId13" Type="http://schemas.openxmlformats.org/officeDocument/2006/relationships/image" Target="../media/image225.png"/><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notesSlide" Target="../notesSlides/notesSlide30.xml"/><Relationship Id="rId17" Type="http://schemas.openxmlformats.org/officeDocument/2006/relationships/image" Target="../media/image229.png"/><Relationship Id="rId2" Type="http://schemas.openxmlformats.org/officeDocument/2006/relationships/tags" Target="../tags/tag199.xml"/><Relationship Id="rId16" Type="http://schemas.openxmlformats.org/officeDocument/2006/relationships/image" Target="../media/image228.png"/><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slideLayout" Target="../slideLayouts/slideLayout7.xml"/><Relationship Id="rId5" Type="http://schemas.openxmlformats.org/officeDocument/2006/relationships/tags" Target="../tags/tag202.xml"/><Relationship Id="rId15" Type="http://schemas.openxmlformats.org/officeDocument/2006/relationships/image" Target="../media/image227.png"/><Relationship Id="rId10" Type="http://schemas.openxmlformats.org/officeDocument/2006/relationships/tags" Target="../tags/tag207.xml"/><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image" Target="../media/image226.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tags" Target="../tags/tag210.xml"/><Relationship Id="rId7" Type="http://schemas.openxmlformats.org/officeDocument/2006/relationships/image" Target="../media/image231.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230.png"/><Relationship Id="rId5" Type="http://schemas.openxmlformats.org/officeDocument/2006/relationships/notesSlide" Target="../notesSlides/notesSlide31.xml"/><Relationship Id="rId4"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237.png"/><Relationship Id="rId3" Type="http://schemas.openxmlformats.org/officeDocument/2006/relationships/tags" Target="../tags/tag213.xml"/><Relationship Id="rId7" Type="http://schemas.openxmlformats.org/officeDocument/2006/relationships/slideLayout" Target="../slideLayouts/slideLayout7.xml"/><Relationship Id="rId12" Type="http://schemas.openxmlformats.org/officeDocument/2006/relationships/image" Target="../media/image236.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image" Target="../media/image235.png"/><Relationship Id="rId5" Type="http://schemas.openxmlformats.org/officeDocument/2006/relationships/tags" Target="../tags/tag215.xml"/><Relationship Id="rId10" Type="http://schemas.openxmlformats.org/officeDocument/2006/relationships/image" Target="../media/image234.png"/><Relationship Id="rId4" Type="http://schemas.openxmlformats.org/officeDocument/2006/relationships/tags" Target="../tags/tag214.xml"/><Relationship Id="rId9" Type="http://schemas.openxmlformats.org/officeDocument/2006/relationships/image" Target="../media/image233.png"/><Relationship Id="rId14" Type="http://schemas.openxmlformats.org/officeDocument/2006/relationships/image" Target="../media/image238.png"/></Relationships>
</file>

<file path=ppt/slides/_rels/slide268.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slideLayout" Target="../slideLayouts/slideLayout7.xml"/><Relationship Id="rId3" Type="http://schemas.openxmlformats.org/officeDocument/2006/relationships/tags" Target="../tags/tag219.xml"/><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image" Target="../media/image226.png"/><Relationship Id="rId2" Type="http://schemas.openxmlformats.org/officeDocument/2006/relationships/tags" Target="../tags/tag218.xml"/><Relationship Id="rId16" Type="http://schemas.openxmlformats.org/officeDocument/2006/relationships/image" Target="../media/image240.png"/><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5" Type="http://schemas.openxmlformats.org/officeDocument/2006/relationships/tags" Target="../tags/tag221.xml"/><Relationship Id="rId15" Type="http://schemas.openxmlformats.org/officeDocument/2006/relationships/image" Target="../media/image239.png"/><Relationship Id="rId10" Type="http://schemas.openxmlformats.org/officeDocument/2006/relationships/tags" Target="../tags/tag226.xm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notesSlide" Target="../notesSlides/notesSlide33.xml"/></Relationships>
</file>

<file path=ppt/slides/_rels/slide269.xml.rels><?xml version="1.0" encoding="UTF-8" standalone="yes"?>
<Relationships xmlns="http://schemas.openxmlformats.org/package/2006/relationships"><Relationship Id="rId3" Type="http://schemas.openxmlformats.org/officeDocument/2006/relationships/tags" Target="../tags/tag231.xml"/><Relationship Id="rId7" Type="http://schemas.openxmlformats.org/officeDocument/2006/relationships/image" Target="../media/image240.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241.png"/><Relationship Id="rId5" Type="http://schemas.openxmlformats.org/officeDocument/2006/relationships/notesSlide" Target="../notesSlides/notesSlide34.xml"/><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6.bin"/><Relationship Id="rId3" Type="http://schemas.openxmlformats.org/officeDocument/2006/relationships/slideLayout" Target="../slideLayouts/slideLayout7.xml"/><Relationship Id="rId7" Type="http://schemas.openxmlformats.org/officeDocument/2006/relationships/image" Target="../media/image16.png"/><Relationship Id="rId12" Type="http://schemas.openxmlformats.org/officeDocument/2006/relationships/image" Target="../media/image18.w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14.png"/><Relationship Id="rId9" Type="http://schemas.openxmlformats.org/officeDocument/2006/relationships/image" Target="../media/image17.wmf"/><Relationship Id="rId14" Type="http://schemas.openxmlformats.org/officeDocument/2006/relationships/image" Target="../media/image19.wmf"/></Relationships>
</file>

<file path=ppt/slides/_rels/slide270.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tags" Target="../tags/tag234.xml"/><Relationship Id="rId7" Type="http://schemas.openxmlformats.org/officeDocument/2006/relationships/notesSlide" Target="../notesSlides/notesSlide35.xml"/><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slideLayout" Target="../slideLayouts/slideLayout7.xml"/><Relationship Id="rId5" Type="http://schemas.openxmlformats.org/officeDocument/2006/relationships/tags" Target="../tags/tag236.xml"/><Relationship Id="rId10" Type="http://schemas.openxmlformats.org/officeDocument/2006/relationships/image" Target="../media/image229.png"/><Relationship Id="rId4" Type="http://schemas.openxmlformats.org/officeDocument/2006/relationships/tags" Target="../tags/tag235.xml"/><Relationship Id="rId9" Type="http://schemas.openxmlformats.org/officeDocument/2006/relationships/image" Target="../media/image240.png"/></Relationships>
</file>

<file path=ppt/slides/_rels/slide27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42.wmf"/></Relationships>
</file>

<file path=ppt/slides/_rels/slide27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237.xml"/><Relationship Id="rId4" Type="http://schemas.openxmlformats.org/officeDocument/2006/relationships/image" Target="../media/image243.png"/></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238.xml"/><Relationship Id="rId4" Type="http://schemas.openxmlformats.org/officeDocument/2006/relationships/image" Target="../media/image244.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2.xml"/><Relationship Id="rId1" Type="http://schemas.openxmlformats.org/officeDocument/2006/relationships/tags" Target="../tags/tag239.xml"/></Relationships>
</file>

<file path=ppt/slides/_rels/slide276.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tags" Target="../tags/tag242.xml"/><Relationship Id="rId7" Type="http://schemas.openxmlformats.org/officeDocument/2006/relationships/image" Target="../media/image239.png"/><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notesSlide" Target="../notesSlides/notesSlide39.xml"/><Relationship Id="rId5" Type="http://schemas.openxmlformats.org/officeDocument/2006/relationships/slideLayout" Target="../slideLayouts/slideLayout7.xml"/><Relationship Id="rId4" Type="http://schemas.openxmlformats.org/officeDocument/2006/relationships/tags" Target="../tags/tag24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49.png"/><Relationship Id="rId3" Type="http://schemas.openxmlformats.org/officeDocument/2006/relationships/tags" Target="../tags/tag246.xml"/><Relationship Id="rId7" Type="http://schemas.openxmlformats.org/officeDocument/2006/relationships/tags" Target="../tags/tag250.xml"/><Relationship Id="rId12" Type="http://schemas.openxmlformats.org/officeDocument/2006/relationships/image" Target="../media/image248.png"/><Relationship Id="rId2" Type="http://schemas.openxmlformats.org/officeDocument/2006/relationships/tags" Target="../tags/tag245.xml"/><Relationship Id="rId16" Type="http://schemas.openxmlformats.org/officeDocument/2006/relationships/image" Target="../media/image252.png"/><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image" Target="../media/image247.png"/><Relationship Id="rId5" Type="http://schemas.openxmlformats.org/officeDocument/2006/relationships/tags" Target="../tags/tag248.xml"/><Relationship Id="rId15" Type="http://schemas.openxmlformats.org/officeDocument/2006/relationships/image" Target="../media/image251.png"/><Relationship Id="rId10" Type="http://schemas.openxmlformats.org/officeDocument/2006/relationships/image" Target="../media/image246.png"/><Relationship Id="rId4" Type="http://schemas.openxmlformats.org/officeDocument/2006/relationships/tags" Target="../tags/tag247.xml"/><Relationship Id="rId9" Type="http://schemas.openxmlformats.org/officeDocument/2006/relationships/notesSlide" Target="../notesSlides/notesSlide40.xml"/><Relationship Id="rId14" Type="http://schemas.openxmlformats.org/officeDocument/2006/relationships/image" Target="../media/image250.png"/></Relationships>
</file>

<file path=ppt/slides/_rels/slide279.xml.rels><?xml version="1.0" encoding="UTF-8" standalone="yes"?>
<Relationships xmlns="http://schemas.openxmlformats.org/package/2006/relationships"><Relationship Id="rId8" Type="http://schemas.openxmlformats.org/officeDocument/2006/relationships/notesSlide" Target="../notesSlides/notesSlide41.xml"/><Relationship Id="rId13" Type="http://schemas.openxmlformats.org/officeDocument/2006/relationships/image" Target="../media/image257.png"/><Relationship Id="rId3" Type="http://schemas.openxmlformats.org/officeDocument/2006/relationships/tags" Target="../tags/tag253.xml"/><Relationship Id="rId7" Type="http://schemas.openxmlformats.org/officeDocument/2006/relationships/slideLayout" Target="../slideLayouts/slideLayout2.xml"/><Relationship Id="rId12" Type="http://schemas.openxmlformats.org/officeDocument/2006/relationships/image" Target="../media/image256.png"/><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image" Target="../media/image255.png"/><Relationship Id="rId5" Type="http://schemas.openxmlformats.org/officeDocument/2006/relationships/tags" Target="../tags/tag255.xml"/><Relationship Id="rId10" Type="http://schemas.openxmlformats.org/officeDocument/2006/relationships/image" Target="../media/image254.png"/><Relationship Id="rId4" Type="http://schemas.openxmlformats.org/officeDocument/2006/relationships/tags" Target="../tags/tag254.xml"/><Relationship Id="rId9" Type="http://schemas.openxmlformats.org/officeDocument/2006/relationships/image" Target="../media/image253.png"/><Relationship Id="rId14" Type="http://schemas.openxmlformats.org/officeDocument/2006/relationships/image" Target="../media/image258.png"/></Relationships>
</file>

<file path=ppt/slides/_rels/slide2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8" Type="http://schemas.openxmlformats.org/officeDocument/2006/relationships/notesSlide" Target="../notesSlides/notesSlide42.xml"/><Relationship Id="rId13" Type="http://schemas.openxmlformats.org/officeDocument/2006/relationships/image" Target="../media/image263.png"/><Relationship Id="rId3" Type="http://schemas.openxmlformats.org/officeDocument/2006/relationships/tags" Target="../tags/tag259.xml"/><Relationship Id="rId7" Type="http://schemas.openxmlformats.org/officeDocument/2006/relationships/slideLayout" Target="../slideLayouts/slideLayout2.xml"/><Relationship Id="rId12" Type="http://schemas.openxmlformats.org/officeDocument/2006/relationships/image" Target="../media/image262.png"/><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image" Target="../media/image261.png"/><Relationship Id="rId5" Type="http://schemas.openxmlformats.org/officeDocument/2006/relationships/tags" Target="../tags/tag261.xml"/><Relationship Id="rId10" Type="http://schemas.openxmlformats.org/officeDocument/2006/relationships/image" Target="../media/image260.png"/><Relationship Id="rId4" Type="http://schemas.openxmlformats.org/officeDocument/2006/relationships/tags" Target="../tags/tag260.xml"/><Relationship Id="rId9" Type="http://schemas.openxmlformats.org/officeDocument/2006/relationships/image" Target="../media/image259.png"/><Relationship Id="rId14" Type="http://schemas.openxmlformats.org/officeDocument/2006/relationships/image" Target="../media/image264.png"/></Relationships>
</file>

<file path=ppt/slides/_rels/slide281.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70.png"/><Relationship Id="rId3" Type="http://schemas.openxmlformats.org/officeDocument/2006/relationships/tags" Target="../tags/tag265.xml"/><Relationship Id="rId7" Type="http://schemas.openxmlformats.org/officeDocument/2006/relationships/slideLayout" Target="../slideLayouts/slideLayout7.xml"/><Relationship Id="rId12" Type="http://schemas.openxmlformats.org/officeDocument/2006/relationships/image" Target="../media/image269.png"/><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image" Target="../media/image268.png"/><Relationship Id="rId5" Type="http://schemas.openxmlformats.org/officeDocument/2006/relationships/tags" Target="../tags/tag267.xml"/><Relationship Id="rId10" Type="http://schemas.openxmlformats.org/officeDocument/2006/relationships/image" Target="../media/image267.png"/><Relationship Id="rId4" Type="http://schemas.openxmlformats.org/officeDocument/2006/relationships/tags" Target="../tags/tag266.xml"/><Relationship Id="rId9" Type="http://schemas.openxmlformats.org/officeDocument/2006/relationships/image" Target="../media/image266.png"/></Relationships>
</file>

<file path=ppt/slides/_rels/slide2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0.xml"/><Relationship Id="rId1" Type="http://schemas.openxmlformats.org/officeDocument/2006/relationships/tags" Target="../tags/tag269.xml"/><Relationship Id="rId5" Type="http://schemas.openxmlformats.org/officeDocument/2006/relationships/image" Target="../media/image272.png"/><Relationship Id="rId4" Type="http://schemas.openxmlformats.org/officeDocument/2006/relationships/image" Target="../media/image271.png"/></Relationships>
</file>

<file path=ppt/slides/_rels/slide283.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76.png"/><Relationship Id="rId3" Type="http://schemas.openxmlformats.org/officeDocument/2006/relationships/tags" Target="../tags/tag273.xml"/><Relationship Id="rId7" Type="http://schemas.openxmlformats.org/officeDocument/2006/relationships/tags" Target="../tags/tag277.xml"/><Relationship Id="rId12" Type="http://schemas.openxmlformats.org/officeDocument/2006/relationships/image" Target="../media/image275.png"/><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tags" Target="../tags/tag276.xml"/><Relationship Id="rId11" Type="http://schemas.openxmlformats.org/officeDocument/2006/relationships/image" Target="../media/image274.png"/><Relationship Id="rId5" Type="http://schemas.openxmlformats.org/officeDocument/2006/relationships/tags" Target="../tags/tag275.xml"/><Relationship Id="rId15" Type="http://schemas.openxmlformats.org/officeDocument/2006/relationships/image" Target="../media/image278.png"/><Relationship Id="rId10" Type="http://schemas.openxmlformats.org/officeDocument/2006/relationships/image" Target="../media/image273.png"/><Relationship Id="rId4" Type="http://schemas.openxmlformats.org/officeDocument/2006/relationships/tags" Target="../tags/tag274.xml"/><Relationship Id="rId9" Type="http://schemas.openxmlformats.org/officeDocument/2006/relationships/image" Target="../media/image271.png"/><Relationship Id="rId14" Type="http://schemas.openxmlformats.org/officeDocument/2006/relationships/image" Target="../media/image277.png"/></Relationships>
</file>

<file path=ppt/slides/_rels/slide284.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tags" Target="../tags/tag280.xml"/><Relationship Id="rId7" Type="http://schemas.openxmlformats.org/officeDocument/2006/relationships/image" Target="../media/image280.png"/><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279.png"/><Relationship Id="rId5" Type="http://schemas.openxmlformats.org/officeDocument/2006/relationships/slideLayout" Target="../slideLayouts/slideLayout7.xml"/><Relationship Id="rId4" Type="http://schemas.openxmlformats.org/officeDocument/2006/relationships/tags" Target="../tags/tag281.xml"/></Relationships>
</file>

<file path=ppt/slides/_rels/slide285.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tags" Target="../tags/tag284.xml"/><Relationship Id="rId7" Type="http://schemas.openxmlformats.org/officeDocument/2006/relationships/image" Target="../media/image281.png"/><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image" Target="../media/image280.png"/><Relationship Id="rId5" Type="http://schemas.openxmlformats.org/officeDocument/2006/relationships/slideLayout" Target="../slideLayouts/slideLayout7.xml"/><Relationship Id="rId4" Type="http://schemas.openxmlformats.org/officeDocument/2006/relationships/tags" Target="../tags/tag285.xml"/></Relationships>
</file>

<file path=ppt/slides/_rels/slide28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286.xml"/><Relationship Id="rId4" Type="http://schemas.openxmlformats.org/officeDocument/2006/relationships/image" Target="../media/image283.png"/></Relationships>
</file>

<file path=ppt/slides/_rels/slide28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287.xml"/><Relationship Id="rId4" Type="http://schemas.openxmlformats.org/officeDocument/2006/relationships/image" Target="../media/image283.png"/></Relationships>
</file>

<file path=ppt/slides/_rels/slide288.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tags" Target="../tags/tag290.xml"/><Relationship Id="rId7" Type="http://schemas.openxmlformats.org/officeDocument/2006/relationships/image" Target="../media/image285.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284.png"/><Relationship Id="rId5" Type="http://schemas.openxmlformats.org/officeDocument/2006/relationships/notesSlide" Target="../notesSlides/notesSlide45.xml"/><Relationship Id="rId4"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90.png"/><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image" Target="../media/image289.png"/><Relationship Id="rId2" Type="http://schemas.openxmlformats.org/officeDocument/2006/relationships/tags" Target="../tags/tag292.xml"/><Relationship Id="rId16" Type="http://schemas.openxmlformats.org/officeDocument/2006/relationships/image" Target="../media/image293.png"/><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image" Target="../media/image288.png"/><Relationship Id="rId5" Type="http://schemas.openxmlformats.org/officeDocument/2006/relationships/tags" Target="../tags/tag295.xml"/><Relationship Id="rId15" Type="http://schemas.openxmlformats.org/officeDocument/2006/relationships/image" Target="../media/image292.png"/><Relationship Id="rId10" Type="http://schemas.openxmlformats.org/officeDocument/2006/relationships/image" Target="../media/image287.png"/><Relationship Id="rId4" Type="http://schemas.openxmlformats.org/officeDocument/2006/relationships/tags" Target="../tags/tag294.xml"/><Relationship Id="rId9" Type="http://schemas.openxmlformats.org/officeDocument/2006/relationships/notesSlide" Target="../notesSlides/notesSlide46.xml"/><Relationship Id="rId14" Type="http://schemas.openxmlformats.org/officeDocument/2006/relationships/image" Target="../media/image29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90.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tags" Target="../tags/tag300.xml"/><Relationship Id="rId7" Type="http://schemas.openxmlformats.org/officeDocument/2006/relationships/image" Target="../media/image295.png"/><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image" Target="../media/image294.png"/><Relationship Id="rId5" Type="http://schemas.openxmlformats.org/officeDocument/2006/relationships/notesSlide" Target="../notesSlides/notesSlide47.xml"/><Relationship Id="rId4"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297.wmf"/></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4.xml"/><Relationship Id="rId7" Type="http://schemas.openxmlformats.org/officeDocument/2006/relationships/image" Target="../media/image2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slideLayout" Target="../slideLayouts/slideLayout7.xml"/><Relationship Id="rId4" Type="http://schemas.openxmlformats.org/officeDocument/2006/relationships/tags" Target="../tags/tag15.xml"/><Relationship Id="rId9" Type="http://schemas.openxmlformats.org/officeDocument/2006/relationships/image" Target="../media/image28.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298.jpe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299.jpe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301.xml"/><Relationship Id="rId4" Type="http://schemas.openxmlformats.org/officeDocument/2006/relationships/image" Target="../media/image300.png"/></Relationships>
</file>

<file path=ppt/slides/_rels/slide31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Layout" Target="../slideLayouts/slideLayout2.xml"/><Relationship Id="rId1" Type="http://schemas.openxmlformats.org/officeDocument/2006/relationships/tags" Target="../tags/tag30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4.xml"/><Relationship Id="rId1" Type="http://schemas.openxmlformats.org/officeDocument/2006/relationships/tags" Target="../tags/tag303.xml"/><Relationship Id="rId5" Type="http://schemas.openxmlformats.org/officeDocument/2006/relationships/image" Target="../media/image300.png"/><Relationship Id="rId4" Type="http://schemas.openxmlformats.org/officeDocument/2006/relationships/image" Target="../media/image302.png"/></Relationships>
</file>

<file path=ppt/slides/_rels/slide32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Layout" Target="../slideLayouts/slideLayout2.xml"/><Relationship Id="rId1" Type="http://schemas.openxmlformats.org/officeDocument/2006/relationships/tags" Target="../tags/tag30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slideLayout" Target="../slideLayouts/slideLayout2.xml"/><Relationship Id="rId1" Type="http://schemas.openxmlformats.org/officeDocument/2006/relationships/tags" Target="../tags/tag306.xml"/><Relationship Id="rId4" Type="http://schemas.openxmlformats.org/officeDocument/2006/relationships/image" Target="../media/image305.jpeg"/></Relationships>
</file>

<file path=ppt/slides/_rels/slide32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Layout" Target="../slideLayouts/slideLayout2.xml"/><Relationship Id="rId1" Type="http://schemas.openxmlformats.org/officeDocument/2006/relationships/tags" Target="../tags/tag307.xml"/></Relationships>
</file>

<file path=ppt/slides/_rels/slide32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slideLayout" Target="../slideLayouts/slideLayout2.xml"/><Relationship Id="rId1" Type="http://schemas.openxmlformats.org/officeDocument/2006/relationships/tags" Target="../tags/tag30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tags" Target="../tags/tag18.xml"/><Relationship Id="rId21" Type="http://schemas.openxmlformats.org/officeDocument/2006/relationships/image" Target="../media/image36.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tags" Target="../tags/tag17.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image" Target="../media/image39.png"/><Relationship Id="rId5" Type="http://schemas.openxmlformats.org/officeDocument/2006/relationships/tags" Target="../tags/tag20.xml"/><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tags" Target="../tags/tag25.xml"/><Relationship Id="rId19" Type="http://schemas.openxmlformats.org/officeDocument/2006/relationships/image" Target="../media/image34.pn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slideLayout" Target="../slideLayouts/slideLayout7.xml"/><Relationship Id="rId22" Type="http://schemas.openxmlformats.org/officeDocument/2006/relationships/image" Target="../media/image37.png"/><Relationship Id="rId27" Type="http://schemas.openxmlformats.org/officeDocument/2006/relationships/image" Target="../media/image42.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slideLayout" Target="../slideLayouts/slideLayout2.xml"/><Relationship Id="rId1" Type="http://schemas.openxmlformats.org/officeDocument/2006/relationships/tags" Target="../tags/tag309.xml"/></Relationships>
</file>

<file path=ppt/slides/_rels/slide33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slideLayout" Target="../slideLayouts/slideLayout2.xml"/><Relationship Id="rId1" Type="http://schemas.openxmlformats.org/officeDocument/2006/relationships/tags" Target="../tags/tag310.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2.xml"/><Relationship Id="rId1" Type="http://schemas.openxmlformats.org/officeDocument/2006/relationships/tags" Target="../tags/tag311.xml"/></Relationships>
</file>

<file path=ppt/slides/_rels/slide33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Layout" Target="../slideLayouts/slideLayout2.xml"/><Relationship Id="rId1" Type="http://schemas.openxmlformats.org/officeDocument/2006/relationships/tags" Target="../tags/tag312.xml"/></Relationships>
</file>

<file path=ppt/slides/_rels/slide33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249.png"/><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248.png"/><Relationship Id="rId2" Type="http://schemas.openxmlformats.org/officeDocument/2006/relationships/tags" Target="../tags/tag314.xml"/><Relationship Id="rId16" Type="http://schemas.openxmlformats.org/officeDocument/2006/relationships/image" Target="../media/image252.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image" Target="../media/image247.png"/><Relationship Id="rId5" Type="http://schemas.openxmlformats.org/officeDocument/2006/relationships/tags" Target="../tags/tag317.xml"/><Relationship Id="rId15" Type="http://schemas.openxmlformats.org/officeDocument/2006/relationships/image" Target="../media/image251.png"/><Relationship Id="rId10" Type="http://schemas.openxmlformats.org/officeDocument/2006/relationships/image" Target="../media/image246.png"/><Relationship Id="rId4" Type="http://schemas.openxmlformats.org/officeDocument/2006/relationships/tags" Target="../tags/tag316.xml"/><Relationship Id="rId9" Type="http://schemas.openxmlformats.org/officeDocument/2006/relationships/notesSlide" Target="../notesSlides/notesSlide52.xml"/><Relationship Id="rId14" Type="http://schemas.openxmlformats.org/officeDocument/2006/relationships/image" Target="../media/image250.png"/></Relationships>
</file>

<file path=ppt/slides/_rels/slide339.xml.rels><?xml version="1.0" encoding="UTF-8" standalone="yes"?>
<Relationships xmlns="http://schemas.openxmlformats.org/package/2006/relationships"><Relationship Id="rId8" Type="http://schemas.openxmlformats.org/officeDocument/2006/relationships/notesSlide" Target="../notesSlides/notesSlide53.xml"/><Relationship Id="rId13" Type="http://schemas.openxmlformats.org/officeDocument/2006/relationships/image" Target="../media/image257.png"/><Relationship Id="rId3" Type="http://schemas.openxmlformats.org/officeDocument/2006/relationships/tags" Target="../tags/tag322.xml"/><Relationship Id="rId7" Type="http://schemas.openxmlformats.org/officeDocument/2006/relationships/slideLayout" Target="../slideLayouts/slideLayout2.xml"/><Relationship Id="rId12" Type="http://schemas.openxmlformats.org/officeDocument/2006/relationships/image" Target="../media/image256.png"/><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11" Type="http://schemas.openxmlformats.org/officeDocument/2006/relationships/image" Target="../media/image255.png"/><Relationship Id="rId5" Type="http://schemas.openxmlformats.org/officeDocument/2006/relationships/tags" Target="../tags/tag324.xml"/><Relationship Id="rId10" Type="http://schemas.openxmlformats.org/officeDocument/2006/relationships/image" Target="../media/image254.png"/><Relationship Id="rId4" Type="http://schemas.openxmlformats.org/officeDocument/2006/relationships/tags" Target="../tags/tag323.xml"/><Relationship Id="rId9" Type="http://schemas.openxmlformats.org/officeDocument/2006/relationships/image" Target="../media/image253.png"/><Relationship Id="rId14" Type="http://schemas.openxmlformats.org/officeDocument/2006/relationships/image" Target="../media/image258.png"/></Relationships>
</file>

<file path=ppt/slides/_rels/slide34.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tags" Target="../tags/tag31.xml"/><Relationship Id="rId21" Type="http://schemas.openxmlformats.org/officeDocument/2006/relationships/image" Target="../media/image43.png"/><Relationship Id="rId7" Type="http://schemas.openxmlformats.org/officeDocument/2006/relationships/tags" Target="../tags/tag35.xml"/><Relationship Id="rId12" Type="http://schemas.openxmlformats.org/officeDocument/2006/relationships/slideLayout" Target="../slideLayouts/slideLayout7.xml"/><Relationship Id="rId17" Type="http://schemas.openxmlformats.org/officeDocument/2006/relationships/image" Target="../media/image34.png"/><Relationship Id="rId2" Type="http://schemas.openxmlformats.org/officeDocument/2006/relationships/tags" Target="../tags/tag30.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image" Target="../media/image32.png"/><Relationship Id="rId23" Type="http://schemas.openxmlformats.org/officeDocument/2006/relationships/image" Target="../media/image45.png"/><Relationship Id="rId10" Type="http://schemas.openxmlformats.org/officeDocument/2006/relationships/tags" Target="../tags/tag38.xml"/><Relationship Id="rId19" Type="http://schemas.openxmlformats.org/officeDocument/2006/relationships/image" Target="../media/image36.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31.png"/><Relationship Id="rId22" Type="http://schemas.openxmlformats.org/officeDocument/2006/relationships/image" Target="../media/image44.png"/></Relationships>
</file>

<file path=ppt/slides/_rels/slide340.xml.rels><?xml version="1.0" encoding="UTF-8" standalone="yes"?>
<Relationships xmlns="http://schemas.openxmlformats.org/package/2006/relationships"><Relationship Id="rId8" Type="http://schemas.openxmlformats.org/officeDocument/2006/relationships/notesSlide" Target="../notesSlides/notesSlide54.xml"/><Relationship Id="rId13" Type="http://schemas.openxmlformats.org/officeDocument/2006/relationships/image" Target="../media/image263.png"/><Relationship Id="rId3" Type="http://schemas.openxmlformats.org/officeDocument/2006/relationships/tags" Target="../tags/tag328.xml"/><Relationship Id="rId7" Type="http://schemas.openxmlformats.org/officeDocument/2006/relationships/slideLayout" Target="../slideLayouts/slideLayout2.xml"/><Relationship Id="rId12" Type="http://schemas.openxmlformats.org/officeDocument/2006/relationships/image" Target="../media/image262.png"/><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tags" Target="../tags/tag331.xml"/><Relationship Id="rId11" Type="http://schemas.openxmlformats.org/officeDocument/2006/relationships/image" Target="../media/image261.png"/><Relationship Id="rId5" Type="http://schemas.openxmlformats.org/officeDocument/2006/relationships/tags" Target="../tags/tag330.xml"/><Relationship Id="rId10" Type="http://schemas.openxmlformats.org/officeDocument/2006/relationships/image" Target="../media/image260.png"/><Relationship Id="rId4" Type="http://schemas.openxmlformats.org/officeDocument/2006/relationships/tags" Target="../tags/tag329.xml"/><Relationship Id="rId9" Type="http://schemas.openxmlformats.org/officeDocument/2006/relationships/image" Target="../media/image259.png"/><Relationship Id="rId14" Type="http://schemas.openxmlformats.org/officeDocument/2006/relationships/image" Target="../media/image264.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tags" Target="../tags/tag334.xml"/><Relationship Id="rId7" Type="http://schemas.openxmlformats.org/officeDocument/2006/relationships/image" Target="../media/image311.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310.png"/><Relationship Id="rId5" Type="http://schemas.openxmlformats.org/officeDocument/2006/relationships/image" Target="../media/image260.png"/><Relationship Id="rId4"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6.xml"/><Relationship Id="rId1" Type="http://schemas.openxmlformats.org/officeDocument/2006/relationships/tags" Target="../tags/tag335.xml"/><Relationship Id="rId5" Type="http://schemas.openxmlformats.org/officeDocument/2006/relationships/image" Target="../media/image312.png"/><Relationship Id="rId4" Type="http://schemas.openxmlformats.org/officeDocument/2006/relationships/image" Target="../media/image311.png"/></Relationships>
</file>

<file path=ppt/slides/_rels/slide3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8.xml"/><Relationship Id="rId1" Type="http://schemas.openxmlformats.org/officeDocument/2006/relationships/tags" Target="../tags/tag337.xml"/><Relationship Id="rId5" Type="http://schemas.openxmlformats.org/officeDocument/2006/relationships/image" Target="../media/image310.png"/><Relationship Id="rId4" Type="http://schemas.openxmlformats.org/officeDocument/2006/relationships/image" Target="../media/image313.png"/></Relationships>
</file>

<file path=ppt/slides/_rels/slide34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slideLayout" Target="../slideLayouts/slideLayout2.xml"/><Relationship Id="rId1" Type="http://schemas.openxmlformats.org/officeDocument/2006/relationships/tags" Target="../tags/tag339.xml"/></Relationships>
</file>

<file path=ppt/slides/_rels/slide346.xml.rels><?xml version="1.0" encoding="UTF-8" standalone="yes"?>
<Relationships xmlns="http://schemas.openxmlformats.org/package/2006/relationships"><Relationship Id="rId8" Type="http://schemas.openxmlformats.org/officeDocument/2006/relationships/image" Target="../media/image315.png"/><Relationship Id="rId13" Type="http://schemas.openxmlformats.org/officeDocument/2006/relationships/image" Target="../media/image258.png"/><Relationship Id="rId3" Type="http://schemas.openxmlformats.org/officeDocument/2006/relationships/tags" Target="../tags/tag342.xml"/><Relationship Id="rId7" Type="http://schemas.openxmlformats.org/officeDocument/2006/relationships/slideLayout" Target="../slideLayouts/slideLayout2.xml"/><Relationship Id="rId12" Type="http://schemas.openxmlformats.org/officeDocument/2006/relationships/image" Target="../media/image319.png"/><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tags" Target="../tags/tag345.xml"/><Relationship Id="rId11" Type="http://schemas.openxmlformats.org/officeDocument/2006/relationships/image" Target="../media/image318.png"/><Relationship Id="rId5" Type="http://schemas.openxmlformats.org/officeDocument/2006/relationships/tags" Target="../tags/tag344.xml"/><Relationship Id="rId10" Type="http://schemas.openxmlformats.org/officeDocument/2006/relationships/image" Target="../media/image317.png"/><Relationship Id="rId4" Type="http://schemas.openxmlformats.org/officeDocument/2006/relationships/tags" Target="../tags/tag343.xml"/><Relationship Id="rId9" Type="http://schemas.openxmlformats.org/officeDocument/2006/relationships/image" Target="../media/image316.png"/></Relationships>
</file>

<file path=ppt/slides/_rels/slide347.xml.rels><?xml version="1.0" encoding="UTF-8" standalone="yes"?>
<Relationships xmlns="http://schemas.openxmlformats.org/package/2006/relationships"><Relationship Id="rId8" Type="http://schemas.openxmlformats.org/officeDocument/2006/relationships/image" Target="../media/image322.png"/><Relationship Id="rId3" Type="http://schemas.openxmlformats.org/officeDocument/2006/relationships/tags" Target="../tags/tag348.xml"/><Relationship Id="rId7" Type="http://schemas.openxmlformats.org/officeDocument/2006/relationships/image" Target="../media/image321.png"/><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image" Target="../media/image320.png"/><Relationship Id="rId5" Type="http://schemas.openxmlformats.org/officeDocument/2006/relationships/slideLayout" Target="../slideLayouts/slideLayout2.xml"/><Relationship Id="rId4" Type="http://schemas.openxmlformats.org/officeDocument/2006/relationships/tags" Target="../tags/tag349.xml"/><Relationship Id="rId9" Type="http://schemas.openxmlformats.org/officeDocument/2006/relationships/image" Target="../media/image323.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42.xml"/><Relationship Id="rId7" Type="http://schemas.openxmlformats.org/officeDocument/2006/relationships/slideLayout" Target="../slideLayouts/slideLayout7.xml"/><Relationship Id="rId12" Type="http://schemas.openxmlformats.org/officeDocument/2006/relationships/image" Target="../media/image5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49.png"/><Relationship Id="rId5" Type="http://schemas.openxmlformats.org/officeDocument/2006/relationships/tags" Target="../tags/tag44.xml"/><Relationship Id="rId10" Type="http://schemas.openxmlformats.org/officeDocument/2006/relationships/image" Target="../media/image48.png"/><Relationship Id="rId4" Type="http://schemas.openxmlformats.org/officeDocument/2006/relationships/tags" Target="../tags/tag43.xml"/><Relationship Id="rId9" Type="http://schemas.openxmlformats.org/officeDocument/2006/relationships/image" Target="../media/image47.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1.xml"/><Relationship Id="rId1" Type="http://schemas.openxmlformats.org/officeDocument/2006/relationships/tags" Target="../tags/tag350.xml"/><Relationship Id="rId5" Type="http://schemas.openxmlformats.org/officeDocument/2006/relationships/image" Target="../media/image325.png"/><Relationship Id="rId4" Type="http://schemas.openxmlformats.org/officeDocument/2006/relationships/image" Target="../media/image324.png"/></Relationships>
</file>

<file path=ppt/slides/_rels/slide353.xml.rels><?xml version="1.0" encoding="UTF-8" standalone="yes"?>
<Relationships xmlns="http://schemas.openxmlformats.org/package/2006/relationships"><Relationship Id="rId2" Type="http://schemas.openxmlformats.org/officeDocument/2006/relationships/image" Target="../media/image326.jpe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3.xml"/><Relationship Id="rId1" Type="http://schemas.openxmlformats.org/officeDocument/2006/relationships/tags" Target="../tags/tag352.xml"/><Relationship Id="rId5" Type="http://schemas.openxmlformats.org/officeDocument/2006/relationships/image" Target="../media/image328.png"/><Relationship Id="rId4" Type="http://schemas.openxmlformats.org/officeDocument/2006/relationships/image" Target="../media/image327.png"/></Relationships>
</file>

<file path=ppt/slides/_rels/slide3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5.xml"/><Relationship Id="rId1" Type="http://schemas.openxmlformats.org/officeDocument/2006/relationships/tags" Target="../tags/tag354.xml"/><Relationship Id="rId5" Type="http://schemas.openxmlformats.org/officeDocument/2006/relationships/image" Target="../media/image328.png"/><Relationship Id="rId4" Type="http://schemas.openxmlformats.org/officeDocument/2006/relationships/image" Target="../media/image327.png"/></Relationships>
</file>

<file path=ppt/slides/_rels/slide359.xml.rels><?xml version="1.0" encoding="UTF-8" standalone="yes"?>
<Relationships xmlns="http://schemas.openxmlformats.org/package/2006/relationships"><Relationship Id="rId2" Type="http://schemas.openxmlformats.org/officeDocument/2006/relationships/image" Target="../media/image329.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47.png"/><Relationship Id="rId18" Type="http://schemas.openxmlformats.org/officeDocument/2006/relationships/image" Target="../media/image51.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46.png"/><Relationship Id="rId17" Type="http://schemas.openxmlformats.org/officeDocument/2006/relationships/image" Target="../media/image28.png"/><Relationship Id="rId2" Type="http://schemas.openxmlformats.org/officeDocument/2006/relationships/tags" Target="../tags/tag47.xml"/><Relationship Id="rId16" Type="http://schemas.openxmlformats.org/officeDocument/2006/relationships/image" Target="../media/image50.png"/><Relationship Id="rId20" Type="http://schemas.openxmlformats.org/officeDocument/2006/relationships/image" Target="../media/image53.pn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7.xml"/><Relationship Id="rId5" Type="http://schemas.openxmlformats.org/officeDocument/2006/relationships/tags" Target="../tags/tag50.xml"/><Relationship Id="rId15" Type="http://schemas.openxmlformats.org/officeDocument/2006/relationships/image" Target="../media/image49.png"/><Relationship Id="rId10" Type="http://schemas.openxmlformats.org/officeDocument/2006/relationships/tags" Target="../tags/tag55.xml"/><Relationship Id="rId19" Type="http://schemas.openxmlformats.org/officeDocument/2006/relationships/image" Target="../media/image52.png"/><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48.png"/></Relationships>
</file>

<file path=ppt/slides/_rels/slide360.xml.rels><?xml version="1.0" encoding="UTF-8" standalone="yes"?>
<Relationships xmlns="http://schemas.openxmlformats.org/package/2006/relationships"><Relationship Id="rId3" Type="http://schemas.openxmlformats.org/officeDocument/2006/relationships/tags" Target="../tags/tag358.xml"/><Relationship Id="rId7" Type="http://schemas.openxmlformats.org/officeDocument/2006/relationships/image" Target="../media/image332.png"/><Relationship Id="rId2" Type="http://schemas.openxmlformats.org/officeDocument/2006/relationships/tags" Target="../tags/tag357.xml"/><Relationship Id="rId1" Type="http://schemas.openxmlformats.org/officeDocument/2006/relationships/tags" Target="../tags/tag356.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image" Target="../media/image334.jpe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image" Target="../media/image337.jpeg"/><Relationship Id="rId5" Type="http://schemas.openxmlformats.org/officeDocument/2006/relationships/image" Target="../media/image336.png"/><Relationship Id="rId4" Type="http://schemas.openxmlformats.org/officeDocument/2006/relationships/image" Target="../media/image335.png"/></Relationships>
</file>

<file path=ppt/slides/_rels/slide367.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slideLayout" Target="../slideLayouts/slideLayout2.xml"/><Relationship Id="rId1" Type="http://schemas.openxmlformats.org/officeDocument/2006/relationships/tags" Target="../tags/tag361.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tags" Target="../tags/tag58.xml"/><Relationship Id="rId7" Type="http://schemas.openxmlformats.org/officeDocument/2006/relationships/slideLayout" Target="../slideLayouts/slideLayout7.xml"/><Relationship Id="rId12" Type="http://schemas.openxmlformats.org/officeDocument/2006/relationships/image" Target="../media/image5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57.png"/><Relationship Id="rId5" Type="http://schemas.openxmlformats.org/officeDocument/2006/relationships/tags" Target="../tags/tag60.xml"/><Relationship Id="rId10" Type="http://schemas.openxmlformats.org/officeDocument/2006/relationships/image" Target="../media/image56.png"/><Relationship Id="rId4" Type="http://schemas.openxmlformats.org/officeDocument/2006/relationships/tags" Target="../tags/tag59.xml"/><Relationship Id="rId9" Type="http://schemas.openxmlformats.org/officeDocument/2006/relationships/image" Target="../media/image55.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373.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slideLayout" Target="../slideLayouts/slideLayout2.xml"/><Relationship Id="rId1" Type="http://schemas.openxmlformats.org/officeDocument/2006/relationships/tags" Target="../tags/tag363.xml"/></Relationships>
</file>

<file path=ppt/slides/_rels/slide3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image" Target="../media/image341.jpeg"/><Relationship Id="rId5" Type="http://schemas.openxmlformats.org/officeDocument/2006/relationships/image" Target="../media/image340.png"/><Relationship Id="rId4" Type="http://schemas.openxmlformats.org/officeDocument/2006/relationships/image" Target="../media/image339.png"/></Relationships>
</file>

<file path=ppt/slides/_rels/slide375.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slideLayout" Target="../slideLayouts/slideLayout2.xml"/><Relationship Id="rId1" Type="http://schemas.openxmlformats.org/officeDocument/2006/relationships/tags" Target="../tags/tag366.xml"/></Relationships>
</file>

<file path=ppt/slides/_rels/slide376.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tags" Target="../tags/tag369.xml"/><Relationship Id="rId7" Type="http://schemas.openxmlformats.org/officeDocument/2006/relationships/image" Target="../media/image342.png"/><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image" Target="../media/image338.png"/><Relationship Id="rId5" Type="http://schemas.openxmlformats.org/officeDocument/2006/relationships/slideLayout" Target="../slideLayouts/slideLayout2.xml"/><Relationship Id="rId4" Type="http://schemas.openxmlformats.org/officeDocument/2006/relationships/tags" Target="../tags/tag370.xml"/><Relationship Id="rId9" Type="http://schemas.openxmlformats.org/officeDocument/2006/relationships/image" Target="../media/image344.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64.xml"/><Relationship Id="rId7" Type="http://schemas.openxmlformats.org/officeDocument/2006/relationships/image" Target="../media/image60.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7.xml"/><Relationship Id="rId11" Type="http://schemas.openxmlformats.org/officeDocument/2006/relationships/image" Target="../media/image64.png"/><Relationship Id="rId5" Type="http://schemas.openxmlformats.org/officeDocument/2006/relationships/tags" Target="../tags/tag66.xml"/><Relationship Id="rId10" Type="http://schemas.openxmlformats.org/officeDocument/2006/relationships/image" Target="../media/image63.png"/><Relationship Id="rId4" Type="http://schemas.openxmlformats.org/officeDocument/2006/relationships/tags" Target="../tags/tag65.xml"/><Relationship Id="rId9" Type="http://schemas.openxmlformats.org/officeDocument/2006/relationships/image" Target="../media/image62.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image" Target="../media/image345.jpe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8" Type="http://schemas.openxmlformats.org/officeDocument/2006/relationships/image" Target="../media/image347.png"/><Relationship Id="rId13" Type="http://schemas.openxmlformats.org/officeDocument/2006/relationships/image" Target="../media/image352.png"/><Relationship Id="rId3" Type="http://schemas.openxmlformats.org/officeDocument/2006/relationships/tags" Target="../tags/tag373.xml"/><Relationship Id="rId7" Type="http://schemas.openxmlformats.org/officeDocument/2006/relationships/slideLayout" Target="../slideLayouts/slideLayout2.xml"/><Relationship Id="rId12" Type="http://schemas.openxmlformats.org/officeDocument/2006/relationships/image" Target="../media/image351.png"/><Relationship Id="rId2" Type="http://schemas.openxmlformats.org/officeDocument/2006/relationships/tags" Target="../tags/tag372.xml"/><Relationship Id="rId1" Type="http://schemas.openxmlformats.org/officeDocument/2006/relationships/tags" Target="../tags/tag371.xml"/><Relationship Id="rId6" Type="http://schemas.openxmlformats.org/officeDocument/2006/relationships/tags" Target="../tags/tag376.xml"/><Relationship Id="rId11" Type="http://schemas.openxmlformats.org/officeDocument/2006/relationships/image" Target="../media/image350.png"/><Relationship Id="rId5" Type="http://schemas.openxmlformats.org/officeDocument/2006/relationships/tags" Target="../tags/tag375.xml"/><Relationship Id="rId10" Type="http://schemas.openxmlformats.org/officeDocument/2006/relationships/image" Target="../media/image349.png"/><Relationship Id="rId4" Type="http://schemas.openxmlformats.org/officeDocument/2006/relationships/tags" Target="../tags/tag374.xml"/><Relationship Id="rId9" Type="http://schemas.openxmlformats.org/officeDocument/2006/relationships/image" Target="../media/image348.png"/></Relationships>
</file>

<file path=ppt/slides/_rels/slide383.xml.rels><?xml version="1.0" encoding="UTF-8" standalone="yes"?>
<Relationships xmlns="http://schemas.openxmlformats.org/package/2006/relationships"><Relationship Id="rId2" Type="http://schemas.openxmlformats.org/officeDocument/2006/relationships/image" Target="../media/image353.jpe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image" Target="../media/image354.jpe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8.xml"/><Relationship Id="rId1" Type="http://schemas.openxmlformats.org/officeDocument/2006/relationships/tags" Target="../tags/tag377.xml"/><Relationship Id="rId5" Type="http://schemas.openxmlformats.org/officeDocument/2006/relationships/image" Target="../media/image359.png"/><Relationship Id="rId4" Type="http://schemas.openxmlformats.org/officeDocument/2006/relationships/image" Target="../media/image3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8" Type="http://schemas.openxmlformats.org/officeDocument/2006/relationships/image" Target="../media/image362.png"/><Relationship Id="rId3" Type="http://schemas.openxmlformats.org/officeDocument/2006/relationships/tags" Target="../tags/tag381.xml"/><Relationship Id="rId7" Type="http://schemas.openxmlformats.org/officeDocument/2006/relationships/image" Target="../media/image361.png"/><Relationship Id="rId2" Type="http://schemas.openxmlformats.org/officeDocument/2006/relationships/tags" Target="../tags/tag380.xml"/><Relationship Id="rId1" Type="http://schemas.openxmlformats.org/officeDocument/2006/relationships/tags" Target="../tags/tag379.xml"/><Relationship Id="rId6" Type="http://schemas.openxmlformats.org/officeDocument/2006/relationships/image" Target="../media/image360.png"/><Relationship Id="rId5" Type="http://schemas.openxmlformats.org/officeDocument/2006/relationships/slideLayout" Target="../slideLayouts/slideLayout2.xml"/><Relationship Id="rId4" Type="http://schemas.openxmlformats.org/officeDocument/2006/relationships/tags" Target="../tags/tag382.xml"/><Relationship Id="rId9" Type="http://schemas.openxmlformats.org/officeDocument/2006/relationships/image" Target="../media/image363.png"/></Relationships>
</file>

<file path=ppt/slides/_rels/slide395.xml.rels><?xml version="1.0" encoding="UTF-8" standalone="yes"?>
<Relationships xmlns="http://schemas.openxmlformats.org/package/2006/relationships"><Relationship Id="rId8" Type="http://schemas.openxmlformats.org/officeDocument/2006/relationships/image" Target="../media/image365.png"/><Relationship Id="rId3" Type="http://schemas.openxmlformats.org/officeDocument/2006/relationships/tags" Target="../tags/tag385.xml"/><Relationship Id="rId7" Type="http://schemas.openxmlformats.org/officeDocument/2006/relationships/image" Target="../media/image364.png"/><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notesSlide" Target="../notesSlides/notesSlide56.xml"/><Relationship Id="rId5" Type="http://schemas.openxmlformats.org/officeDocument/2006/relationships/slideLayout" Target="../slideLayouts/slideLayout2.xml"/><Relationship Id="rId10" Type="http://schemas.openxmlformats.org/officeDocument/2006/relationships/image" Target="../media/image367.png"/><Relationship Id="rId4" Type="http://schemas.openxmlformats.org/officeDocument/2006/relationships/tags" Target="../tags/tag386.xml"/><Relationship Id="rId9" Type="http://schemas.openxmlformats.org/officeDocument/2006/relationships/image" Target="../media/image366.png"/></Relationships>
</file>

<file path=ppt/slides/_rels/slide396.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tags" Target="../tags/tag389.xml"/><Relationship Id="rId7" Type="http://schemas.openxmlformats.org/officeDocument/2006/relationships/image" Target="../media/image368.png"/><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notesSlide" Target="../notesSlides/notesSlide57.xml"/><Relationship Id="rId5" Type="http://schemas.openxmlformats.org/officeDocument/2006/relationships/slideLayout" Target="../slideLayouts/slideLayout2.xml"/><Relationship Id="rId10" Type="http://schemas.openxmlformats.org/officeDocument/2006/relationships/image" Target="../media/image371.png"/><Relationship Id="rId4" Type="http://schemas.openxmlformats.org/officeDocument/2006/relationships/tags" Target="../tags/tag390.xml"/><Relationship Id="rId9" Type="http://schemas.openxmlformats.org/officeDocument/2006/relationships/image" Target="../media/image370.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373.jpe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hyperlink" Target="https://en.wikipedia.org/wiki/Summation" TargetMode="External"/><Relationship Id="rId4" Type="http://schemas.openxmlformats.org/officeDocument/2006/relationships/hyperlink" Target="https://en.wikipedia.org/wiki/Ratio" TargetMode="External"/></Relationships>
</file>

<file path=ppt/slides/_rels/slide405.xml.rels><?xml version="1.0" encoding="UTF-8" standalone="yes"?>
<Relationships xmlns="http://schemas.openxmlformats.org/package/2006/relationships"><Relationship Id="rId2" Type="http://schemas.openxmlformats.org/officeDocument/2006/relationships/image" Target="../media/image374.jpe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377.png"/></Relationships>
</file>

<file path=ppt/slides/_rels/slide407.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379.jpe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380.jpe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386.png"/><Relationship Id="rId3" Type="http://schemas.openxmlformats.org/officeDocument/2006/relationships/tags" Target="../tags/tag393.xml"/><Relationship Id="rId7" Type="http://schemas.openxmlformats.org/officeDocument/2006/relationships/slideLayout" Target="../slideLayouts/slideLayout2.xml"/><Relationship Id="rId12" Type="http://schemas.openxmlformats.org/officeDocument/2006/relationships/image" Target="../media/image385.png"/><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tags" Target="../tags/tag396.xml"/><Relationship Id="rId11" Type="http://schemas.openxmlformats.org/officeDocument/2006/relationships/image" Target="../media/image384.png"/><Relationship Id="rId5" Type="http://schemas.openxmlformats.org/officeDocument/2006/relationships/tags" Target="../tags/tag395.xml"/><Relationship Id="rId10" Type="http://schemas.openxmlformats.org/officeDocument/2006/relationships/image" Target="../media/image383.png"/><Relationship Id="rId4" Type="http://schemas.openxmlformats.org/officeDocument/2006/relationships/tags" Target="../tags/tag394.xml"/><Relationship Id="rId9" Type="http://schemas.openxmlformats.org/officeDocument/2006/relationships/image" Target="../media/image382.png"/></Relationships>
</file>

<file path=ppt/slides/_rels/slide416.xml.rels><?xml version="1.0" encoding="UTF-8" standalone="yes"?>
<Relationships xmlns="http://schemas.openxmlformats.org/package/2006/relationships"><Relationship Id="rId8" Type="http://schemas.openxmlformats.org/officeDocument/2006/relationships/image" Target="../media/image389.png"/><Relationship Id="rId3" Type="http://schemas.openxmlformats.org/officeDocument/2006/relationships/tags" Target="../tags/tag399.xml"/><Relationship Id="rId7" Type="http://schemas.openxmlformats.org/officeDocument/2006/relationships/image" Target="../media/image388.png"/><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image" Target="../media/image387.png"/><Relationship Id="rId5" Type="http://schemas.openxmlformats.org/officeDocument/2006/relationships/slideLayout" Target="../slideLayouts/slideLayout2.xml"/><Relationship Id="rId4" Type="http://schemas.openxmlformats.org/officeDocument/2006/relationships/tags" Target="../tags/tag400.xml"/><Relationship Id="rId9" Type="http://schemas.openxmlformats.org/officeDocument/2006/relationships/image" Target="../media/image390.png"/></Relationships>
</file>

<file path=ppt/slides/_rels/slide417.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394.png"/><Relationship Id="rId3" Type="http://schemas.openxmlformats.org/officeDocument/2006/relationships/tags" Target="../tags/tag403.xml"/><Relationship Id="rId7" Type="http://schemas.openxmlformats.org/officeDocument/2006/relationships/slideLayout" Target="../slideLayouts/slideLayout2.xml"/><Relationship Id="rId12" Type="http://schemas.openxmlformats.org/officeDocument/2006/relationships/image" Target="../media/image393.png"/><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tags" Target="../tags/tag406.xml"/><Relationship Id="rId11" Type="http://schemas.openxmlformats.org/officeDocument/2006/relationships/image" Target="../media/image392.png"/><Relationship Id="rId5" Type="http://schemas.openxmlformats.org/officeDocument/2006/relationships/tags" Target="../tags/tag405.xml"/><Relationship Id="rId10" Type="http://schemas.openxmlformats.org/officeDocument/2006/relationships/image" Target="../media/image391.png"/><Relationship Id="rId4" Type="http://schemas.openxmlformats.org/officeDocument/2006/relationships/tags" Target="../tags/tag404.xml"/><Relationship Id="rId9" Type="http://schemas.openxmlformats.org/officeDocument/2006/relationships/image" Target="../media/image360.png"/></Relationships>
</file>

<file path=ppt/slides/_rels/slide418.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slideLayout" Target="../slideLayouts/slideLayout2.xml"/><Relationship Id="rId1" Type="http://schemas.openxmlformats.org/officeDocument/2006/relationships/tags" Target="../tags/tag407.xml"/></Relationships>
</file>

<file path=ppt/slides/_rels/slide419.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tags" Target="../tags/tag410.xml"/><Relationship Id="rId7" Type="http://schemas.openxmlformats.org/officeDocument/2006/relationships/image" Target="../media/image396.png"/><Relationship Id="rId2" Type="http://schemas.openxmlformats.org/officeDocument/2006/relationships/tags" Target="../tags/tag409.xml"/><Relationship Id="rId1" Type="http://schemas.openxmlformats.org/officeDocument/2006/relationships/tags" Target="../tags/tag408.xml"/><Relationship Id="rId6" Type="http://schemas.openxmlformats.org/officeDocument/2006/relationships/image" Target="../media/image395.png"/><Relationship Id="rId5" Type="http://schemas.openxmlformats.org/officeDocument/2006/relationships/slideLayout" Target="../slideLayouts/slideLayout2.xml"/><Relationship Id="rId4" Type="http://schemas.openxmlformats.org/officeDocument/2006/relationships/tags" Target="../tags/tag411.xml"/><Relationship Id="rId9" Type="http://schemas.openxmlformats.org/officeDocument/2006/relationships/image" Target="../media/image398.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68.png"/><Relationship Id="rId2" Type="http://schemas.openxmlformats.org/officeDocument/2006/relationships/slideLayout" Target="../slideLayouts/slideLayout7.xml"/><Relationship Id="rId1" Type="http://schemas.openxmlformats.org/officeDocument/2006/relationships/tags" Target="../tags/tag68.xml"/><Relationship Id="rId6" Type="http://schemas.openxmlformats.org/officeDocument/2006/relationships/image" Target="../media/image15.wmf"/><Relationship Id="rId5" Type="http://schemas.openxmlformats.org/officeDocument/2006/relationships/oleObject" Target="../embeddings/oleObject8.bin"/><Relationship Id="rId4" Type="http://schemas.openxmlformats.org/officeDocument/2006/relationships/image" Target="../media/image67.wmf"/></Relationships>
</file>

<file path=ppt/slides/_rels/slide42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02.png"/><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image" Target="../media/image401.png"/><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image" Target="../media/image400.png"/><Relationship Id="rId5" Type="http://schemas.openxmlformats.org/officeDocument/2006/relationships/tags" Target="../tags/tag416.xml"/><Relationship Id="rId15" Type="http://schemas.openxmlformats.org/officeDocument/2006/relationships/image" Target="../media/image404.png"/><Relationship Id="rId10" Type="http://schemas.openxmlformats.org/officeDocument/2006/relationships/image" Target="../media/image399.png"/><Relationship Id="rId4" Type="http://schemas.openxmlformats.org/officeDocument/2006/relationships/tags" Target="../tags/tag415.xml"/><Relationship Id="rId9" Type="http://schemas.openxmlformats.org/officeDocument/2006/relationships/image" Target="../media/image398.png"/><Relationship Id="rId14" Type="http://schemas.openxmlformats.org/officeDocument/2006/relationships/image" Target="../media/image403.png"/></Relationships>
</file>

<file path=ppt/slides/_rels/slide421.xml.rels><?xml version="1.0" encoding="UTF-8" standalone="yes"?>
<Relationships xmlns="http://schemas.openxmlformats.org/package/2006/relationships"><Relationship Id="rId2" Type="http://schemas.openxmlformats.org/officeDocument/2006/relationships/image" Target="../media/image405.jpe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image" Target="../media/image407.png"/><Relationship Id="rId5" Type="http://schemas.openxmlformats.org/officeDocument/2006/relationships/image" Target="../media/image406.png"/><Relationship Id="rId4"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8" Type="http://schemas.openxmlformats.org/officeDocument/2006/relationships/image" Target="../media/image407.png"/><Relationship Id="rId3" Type="http://schemas.openxmlformats.org/officeDocument/2006/relationships/tags" Target="../tags/tag424.xml"/><Relationship Id="rId7" Type="http://schemas.openxmlformats.org/officeDocument/2006/relationships/image" Target="../media/image409.png"/><Relationship Id="rId2" Type="http://schemas.openxmlformats.org/officeDocument/2006/relationships/tags" Target="../tags/tag423.xml"/><Relationship Id="rId1" Type="http://schemas.openxmlformats.org/officeDocument/2006/relationships/tags" Target="../tags/tag422.xml"/><Relationship Id="rId6" Type="http://schemas.openxmlformats.org/officeDocument/2006/relationships/image" Target="../media/image408.png"/><Relationship Id="rId5" Type="http://schemas.openxmlformats.org/officeDocument/2006/relationships/slideLayout" Target="../slideLayouts/slideLayout2.xml"/><Relationship Id="rId4" Type="http://schemas.openxmlformats.org/officeDocument/2006/relationships/tags" Target="../tags/tag425.xml"/></Relationships>
</file>

<file path=ppt/slides/_rels/slide427.xml.rels><?xml version="1.0" encoding="UTF-8" standalone="yes"?>
<Relationships xmlns="http://schemas.openxmlformats.org/package/2006/relationships"><Relationship Id="rId3" Type="http://schemas.openxmlformats.org/officeDocument/2006/relationships/tags" Target="../tags/tag428.xml"/><Relationship Id="rId2" Type="http://schemas.openxmlformats.org/officeDocument/2006/relationships/tags" Target="../tags/tag427.xml"/><Relationship Id="rId1" Type="http://schemas.openxmlformats.org/officeDocument/2006/relationships/tags" Target="../tags/tag426.xml"/><Relationship Id="rId6" Type="http://schemas.openxmlformats.org/officeDocument/2006/relationships/image" Target="../media/image407.png"/><Relationship Id="rId5" Type="http://schemas.openxmlformats.org/officeDocument/2006/relationships/image" Target="../media/image410.png"/><Relationship Id="rId4"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tags" Target="../tags/tag431.xml"/><Relationship Id="rId7" Type="http://schemas.openxmlformats.org/officeDocument/2006/relationships/image" Target="../media/image407.png"/><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image" Target="../media/image411.png"/><Relationship Id="rId5" Type="http://schemas.openxmlformats.org/officeDocument/2006/relationships/slideLayout" Target="../slideLayouts/slideLayout2.xml"/><Relationship Id="rId4" Type="http://schemas.openxmlformats.org/officeDocument/2006/relationships/tags" Target="../tags/tag432.xml"/></Relationships>
</file>

<file path=ppt/slides/_rels/slide429.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tags" Target="../tags/tag435.xml"/><Relationship Id="rId7" Type="http://schemas.openxmlformats.org/officeDocument/2006/relationships/image" Target="../media/image413.png"/><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image" Target="../media/image412.png"/><Relationship Id="rId5" Type="http://schemas.openxmlformats.org/officeDocument/2006/relationships/slideLayout" Target="../slideLayouts/slideLayout2.xml"/><Relationship Id="rId4" Type="http://schemas.openxmlformats.org/officeDocument/2006/relationships/tags" Target="../tags/tag436.xml"/><Relationship Id="rId9" Type="http://schemas.openxmlformats.org/officeDocument/2006/relationships/image" Target="../media/image415.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430.xml.rels><?xml version="1.0" encoding="UTF-8" standalone="yes"?>
<Relationships xmlns="http://schemas.openxmlformats.org/package/2006/relationships"><Relationship Id="rId8" Type="http://schemas.openxmlformats.org/officeDocument/2006/relationships/image" Target="../media/image418.png"/><Relationship Id="rId3" Type="http://schemas.openxmlformats.org/officeDocument/2006/relationships/tags" Target="../tags/tag439.xml"/><Relationship Id="rId7" Type="http://schemas.openxmlformats.org/officeDocument/2006/relationships/image" Target="../media/image417.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image" Target="../media/image416.png"/><Relationship Id="rId5" Type="http://schemas.openxmlformats.org/officeDocument/2006/relationships/slideLayout" Target="../slideLayouts/slideLayout2.xml"/><Relationship Id="rId4" Type="http://schemas.openxmlformats.org/officeDocument/2006/relationships/tags" Target="../tags/tag440.xml"/><Relationship Id="rId9" Type="http://schemas.openxmlformats.org/officeDocument/2006/relationships/image" Target="../media/image419.png"/></Relationships>
</file>

<file path=ppt/slides/_rels/slide431.xml.rels><?xml version="1.0" encoding="UTF-8" standalone="yes"?>
<Relationships xmlns="http://schemas.openxmlformats.org/package/2006/relationships"><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image" Target="../media/image407.png"/><Relationship Id="rId5" Type="http://schemas.openxmlformats.org/officeDocument/2006/relationships/image" Target="../media/image420.png"/><Relationship Id="rId4"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tags" Target="../tags/tag446.xml"/><Relationship Id="rId2" Type="http://schemas.openxmlformats.org/officeDocument/2006/relationships/tags" Target="../tags/tag445.xml"/><Relationship Id="rId1" Type="http://schemas.openxmlformats.org/officeDocument/2006/relationships/tags" Target="../tags/tag444.xml"/><Relationship Id="rId6" Type="http://schemas.openxmlformats.org/officeDocument/2006/relationships/image" Target="../media/image407.png"/><Relationship Id="rId5" Type="http://schemas.openxmlformats.org/officeDocument/2006/relationships/image" Target="../media/image421.png"/><Relationship Id="rId4"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slideLayout" Target="../slideLayouts/slideLayout2.xml"/><Relationship Id="rId1" Type="http://schemas.openxmlformats.org/officeDocument/2006/relationships/tags" Target="../tags/tag447.xml"/></Relationships>
</file>

<file path=ppt/slides/_rels/slide4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9.xml"/><Relationship Id="rId1" Type="http://schemas.openxmlformats.org/officeDocument/2006/relationships/tags" Target="../tags/tag448.xml"/><Relationship Id="rId5" Type="http://schemas.openxmlformats.org/officeDocument/2006/relationships/image" Target="../media/image424.png"/><Relationship Id="rId4" Type="http://schemas.openxmlformats.org/officeDocument/2006/relationships/image" Target="../media/image423.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1.xml"/><Relationship Id="rId1" Type="http://schemas.openxmlformats.org/officeDocument/2006/relationships/tags" Target="../tags/tag450.xml"/><Relationship Id="rId5" Type="http://schemas.openxmlformats.org/officeDocument/2006/relationships/image" Target="../media/image426.png"/><Relationship Id="rId4" Type="http://schemas.openxmlformats.org/officeDocument/2006/relationships/image" Target="../media/image425.png"/></Relationships>
</file>

<file path=ppt/slides/_rels/slide437.xml.rels><?xml version="1.0" encoding="UTF-8" standalone="yes"?>
<Relationships xmlns="http://schemas.openxmlformats.org/package/2006/relationships"><Relationship Id="rId8" Type="http://schemas.openxmlformats.org/officeDocument/2006/relationships/image" Target="../media/image427.png"/><Relationship Id="rId3" Type="http://schemas.openxmlformats.org/officeDocument/2006/relationships/tags" Target="../tags/tag454.xml"/><Relationship Id="rId7" Type="http://schemas.openxmlformats.org/officeDocument/2006/relationships/image" Target="../media/image426.png"/><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image" Target="../media/image425.png"/><Relationship Id="rId5" Type="http://schemas.openxmlformats.org/officeDocument/2006/relationships/slideLayout" Target="../slideLayouts/slideLayout2.xml"/><Relationship Id="rId4" Type="http://schemas.openxmlformats.org/officeDocument/2006/relationships/tags" Target="../tags/tag455.xml"/><Relationship Id="rId9" Type="http://schemas.openxmlformats.org/officeDocument/2006/relationships/image" Target="../media/image428.png"/></Relationships>
</file>

<file path=ppt/slides/_rels/slide438.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tags" Target="../tags/tag458.xml"/><Relationship Id="rId7" Type="http://schemas.openxmlformats.org/officeDocument/2006/relationships/image" Target="../media/image429.png"/><Relationship Id="rId2" Type="http://schemas.openxmlformats.org/officeDocument/2006/relationships/tags" Target="../tags/tag457.xml"/><Relationship Id="rId1" Type="http://schemas.openxmlformats.org/officeDocument/2006/relationships/tags" Target="../tags/tag456.xml"/><Relationship Id="rId6" Type="http://schemas.openxmlformats.org/officeDocument/2006/relationships/slideLayout" Target="../slideLayouts/slideLayout2.xml"/><Relationship Id="rId5" Type="http://schemas.openxmlformats.org/officeDocument/2006/relationships/tags" Target="../tags/tag460.xml"/><Relationship Id="rId4" Type="http://schemas.openxmlformats.org/officeDocument/2006/relationships/tags" Target="../tags/tag459.xml"/><Relationship Id="rId9" Type="http://schemas.openxmlformats.org/officeDocument/2006/relationships/image" Target="../media/image407.png"/></Relationships>
</file>

<file path=ppt/slides/_rels/slide439.xml.rels><?xml version="1.0" encoding="UTF-8" standalone="yes"?>
<Relationships xmlns="http://schemas.openxmlformats.org/package/2006/relationships"><Relationship Id="rId8" Type="http://schemas.openxmlformats.org/officeDocument/2006/relationships/image" Target="../media/image433.png"/><Relationship Id="rId3" Type="http://schemas.openxmlformats.org/officeDocument/2006/relationships/tags" Target="../tags/tag463.xml"/><Relationship Id="rId7" Type="http://schemas.openxmlformats.org/officeDocument/2006/relationships/image" Target="../media/image432.png"/><Relationship Id="rId2" Type="http://schemas.openxmlformats.org/officeDocument/2006/relationships/tags" Target="../tags/tag462.xml"/><Relationship Id="rId1" Type="http://schemas.openxmlformats.org/officeDocument/2006/relationships/tags" Target="../tags/tag461.xml"/><Relationship Id="rId6" Type="http://schemas.openxmlformats.org/officeDocument/2006/relationships/image" Target="../media/image431.png"/><Relationship Id="rId5" Type="http://schemas.openxmlformats.org/officeDocument/2006/relationships/notesSlide" Target="../notesSlides/notesSlide58.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tags" Target="../tags/tag72.xml"/><Relationship Id="rId7" Type="http://schemas.openxmlformats.org/officeDocument/2006/relationships/oleObject" Target="../embeddings/oleObject9.bin"/><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69.png"/><Relationship Id="rId11" Type="http://schemas.openxmlformats.org/officeDocument/2006/relationships/image" Target="../media/image71.png"/><Relationship Id="rId5" Type="http://schemas.openxmlformats.org/officeDocument/2006/relationships/slideLayout" Target="../slideLayouts/slideLayout7.xml"/><Relationship Id="rId10" Type="http://schemas.openxmlformats.org/officeDocument/2006/relationships/image" Target="../media/image70.png"/><Relationship Id="rId4" Type="http://schemas.openxmlformats.org/officeDocument/2006/relationships/tags" Target="../tags/tag73.xml"/><Relationship Id="rId9" Type="http://schemas.openxmlformats.org/officeDocument/2006/relationships/image" Target="../media/image68.png"/></Relationships>
</file>

<file path=ppt/slides/_rels/slide440.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slideLayout" Target="../slideLayouts/slideLayout2.xml"/><Relationship Id="rId1" Type="http://schemas.openxmlformats.org/officeDocument/2006/relationships/tags" Target="../tags/tag464.xml"/></Relationships>
</file>

<file path=ppt/slides/_rels/slide441.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tags" Target="../tags/tag467.xml"/><Relationship Id="rId7" Type="http://schemas.openxmlformats.org/officeDocument/2006/relationships/image" Target="../media/image435.png"/><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slideLayout" Target="../slideLayouts/slideLayout2.xml"/><Relationship Id="rId11" Type="http://schemas.openxmlformats.org/officeDocument/2006/relationships/image" Target="../media/image439.png"/><Relationship Id="rId5" Type="http://schemas.openxmlformats.org/officeDocument/2006/relationships/tags" Target="../tags/tag469.xml"/><Relationship Id="rId10" Type="http://schemas.openxmlformats.org/officeDocument/2006/relationships/image" Target="../media/image438.png"/><Relationship Id="rId4" Type="http://schemas.openxmlformats.org/officeDocument/2006/relationships/tags" Target="../tags/tag468.xml"/><Relationship Id="rId9" Type="http://schemas.openxmlformats.org/officeDocument/2006/relationships/image" Target="../media/image437.png"/></Relationships>
</file>

<file path=ppt/slides/_rels/slide442.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76.xml"/><Relationship Id="rId7" Type="http://schemas.openxmlformats.org/officeDocument/2006/relationships/image" Target="../media/image7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7.xml"/><Relationship Id="rId11" Type="http://schemas.openxmlformats.org/officeDocument/2006/relationships/image" Target="../media/image76.png"/><Relationship Id="rId5" Type="http://schemas.openxmlformats.org/officeDocument/2006/relationships/tags" Target="../tags/tag78.xml"/><Relationship Id="rId10" Type="http://schemas.openxmlformats.org/officeDocument/2006/relationships/image" Target="../media/image75.png"/><Relationship Id="rId4" Type="http://schemas.openxmlformats.org/officeDocument/2006/relationships/tags" Target="../tags/tag77.xml"/><Relationship Id="rId9" Type="http://schemas.openxmlformats.org/officeDocument/2006/relationships/image" Target="../media/image74.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image" Target="../media/image80.png"/><Relationship Id="rId26" Type="http://schemas.openxmlformats.org/officeDocument/2006/relationships/image" Target="../media/image87.png"/><Relationship Id="rId3" Type="http://schemas.openxmlformats.org/officeDocument/2006/relationships/tags" Target="../tags/tag81.xml"/><Relationship Id="rId21" Type="http://schemas.openxmlformats.org/officeDocument/2006/relationships/image" Target="../media/image83.png"/><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image" Target="../media/image79.png"/><Relationship Id="rId25" Type="http://schemas.openxmlformats.org/officeDocument/2006/relationships/image" Target="../media/image86.png"/><Relationship Id="rId2" Type="http://schemas.openxmlformats.org/officeDocument/2006/relationships/tags" Target="../tags/tag80.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image" Target="../media/image85.png"/><Relationship Id="rId5" Type="http://schemas.openxmlformats.org/officeDocument/2006/relationships/tags" Target="../tags/tag83.xml"/><Relationship Id="rId15" Type="http://schemas.openxmlformats.org/officeDocument/2006/relationships/image" Target="../media/image77.png"/><Relationship Id="rId23" Type="http://schemas.openxmlformats.org/officeDocument/2006/relationships/image" Target="../media/image71.png"/><Relationship Id="rId10" Type="http://schemas.openxmlformats.org/officeDocument/2006/relationships/tags" Target="../tags/tag88.xml"/><Relationship Id="rId19" Type="http://schemas.openxmlformats.org/officeDocument/2006/relationships/image" Target="../media/image81.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slideLayout" Target="../slideLayouts/slideLayout7.xml"/><Relationship Id="rId22" Type="http://schemas.openxmlformats.org/officeDocument/2006/relationships/image" Target="../media/image84.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441.pn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443.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94.xml"/><Relationship Id="rId7" Type="http://schemas.openxmlformats.org/officeDocument/2006/relationships/image" Target="../media/image8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slideLayout" Target="../slideLayouts/slideLayout7.xml"/><Relationship Id="rId11" Type="http://schemas.openxmlformats.org/officeDocument/2006/relationships/image" Target="../media/image92.png"/><Relationship Id="rId5" Type="http://schemas.openxmlformats.org/officeDocument/2006/relationships/tags" Target="../tags/tag96.xml"/><Relationship Id="rId10" Type="http://schemas.openxmlformats.org/officeDocument/2006/relationships/image" Target="../media/image91.png"/><Relationship Id="rId4" Type="http://schemas.openxmlformats.org/officeDocument/2006/relationships/tags" Target="../tags/tag95.xml"/><Relationship Id="rId9" Type="http://schemas.openxmlformats.org/officeDocument/2006/relationships/image" Target="../media/image90.png"/></Relationships>
</file>

<file path=ppt/slides/_rels/slide490.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445.pn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9.xml.rels><?xml version="1.0" encoding="UTF-8" standalone="yes"?>
<Relationships xmlns="http://schemas.openxmlformats.org/package/2006/relationships"><Relationship Id="rId2" Type="http://schemas.openxmlformats.org/officeDocument/2006/relationships/image" Target="../media/image4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92.png"/><Relationship Id="rId4" Type="http://schemas.openxmlformats.org/officeDocument/2006/relationships/image" Target="../media/image91.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oleObject" Target="../embeddings/oleObject10.bin"/><Relationship Id="rId18" Type="http://schemas.openxmlformats.org/officeDocument/2006/relationships/image" Target="../media/image95.png"/><Relationship Id="rId3" Type="http://schemas.openxmlformats.org/officeDocument/2006/relationships/tags" Target="../tags/tag101.xml"/><Relationship Id="rId21" Type="http://schemas.openxmlformats.org/officeDocument/2006/relationships/image" Target="../media/image98.png"/><Relationship Id="rId7" Type="http://schemas.openxmlformats.org/officeDocument/2006/relationships/tags" Target="../tags/tag105.xml"/><Relationship Id="rId12" Type="http://schemas.openxmlformats.org/officeDocument/2006/relationships/slideLayout" Target="../slideLayouts/slideLayout7.xml"/><Relationship Id="rId17" Type="http://schemas.openxmlformats.org/officeDocument/2006/relationships/image" Target="../media/image94.png"/><Relationship Id="rId2" Type="http://schemas.openxmlformats.org/officeDocument/2006/relationships/tags" Target="../tags/tag100.xml"/><Relationship Id="rId16" Type="http://schemas.openxmlformats.org/officeDocument/2006/relationships/image" Target="../media/image15.wmf"/><Relationship Id="rId20" Type="http://schemas.openxmlformats.org/officeDocument/2006/relationships/image" Target="../media/image97.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openxmlformats.org/officeDocument/2006/relationships/oleObject" Target="../embeddings/oleObject11.bin"/><Relationship Id="rId10" Type="http://schemas.openxmlformats.org/officeDocument/2006/relationships/tags" Target="../tags/tag108.xml"/><Relationship Id="rId19" Type="http://schemas.openxmlformats.org/officeDocument/2006/relationships/image" Target="../media/image96.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93.wmf"/></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3" Type="http://schemas.openxmlformats.org/officeDocument/2006/relationships/image" Target="../media/image447.emf"/><Relationship Id="rId2" Type="http://schemas.openxmlformats.org/officeDocument/2006/relationships/oleObject" Target="../embeddings/oleObject30.bin"/><Relationship Id="rId1" Type="http://schemas.openxmlformats.org/officeDocument/2006/relationships/slideLayout" Target="../slideLayouts/slideLayout2.xml"/><Relationship Id="rId5" Type="http://schemas.openxmlformats.org/officeDocument/2006/relationships/image" Target="../media/image448.emf"/><Relationship Id="rId4" Type="http://schemas.openxmlformats.org/officeDocument/2006/relationships/oleObject" Target="../embeddings/oleObject31.bin"/></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image" Target="../media/image99.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4.xml"/><Relationship Id="rId1" Type="http://schemas.openxmlformats.org/officeDocument/2006/relationships/tags" Target="../tags/tag113.xml"/><Relationship Id="rId4" Type="http://schemas.openxmlformats.org/officeDocument/2006/relationships/image" Target="../media/image99.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tags" Target="../tags/tag117.xml"/><Relationship Id="rId7" Type="http://schemas.openxmlformats.org/officeDocument/2006/relationships/oleObject" Target="../embeddings/oleObject13.bin"/><Relationship Id="rId12" Type="http://schemas.openxmlformats.org/officeDocument/2006/relationships/image" Target="../media/image104.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notesSlide" Target="../notesSlides/notesSlide8.xml"/><Relationship Id="rId11" Type="http://schemas.openxmlformats.org/officeDocument/2006/relationships/image" Target="../media/image103.png"/><Relationship Id="rId5" Type="http://schemas.openxmlformats.org/officeDocument/2006/relationships/slideLayout" Target="../slideLayouts/slideLayout12.xml"/><Relationship Id="rId10" Type="http://schemas.openxmlformats.org/officeDocument/2006/relationships/image" Target="../media/image102.png"/><Relationship Id="rId4" Type="http://schemas.openxmlformats.org/officeDocument/2006/relationships/tags" Target="../tags/tag118.xml"/><Relationship Id="rId9"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7.xml"/><Relationship Id="rId1" Type="http://schemas.openxmlformats.org/officeDocument/2006/relationships/tags" Target="../tags/tag119.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7.xml"/><Relationship Id="rId1" Type="http://schemas.openxmlformats.org/officeDocument/2006/relationships/tags" Target="../tags/tag120.xml"/></Relationships>
</file>

<file path=ppt/slides/_rels/slide59.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tags" Target="../tags/tag138.xml"/><Relationship Id="rId26" Type="http://schemas.openxmlformats.org/officeDocument/2006/relationships/image" Target="../media/image109.png"/><Relationship Id="rId3" Type="http://schemas.openxmlformats.org/officeDocument/2006/relationships/tags" Target="../tags/tag123.xml"/><Relationship Id="rId21" Type="http://schemas.openxmlformats.org/officeDocument/2006/relationships/slideLayout" Target="../slideLayouts/slideLayout7.xml"/><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5" Type="http://schemas.openxmlformats.org/officeDocument/2006/relationships/image" Target="../media/image108.png"/><Relationship Id="rId2" Type="http://schemas.openxmlformats.org/officeDocument/2006/relationships/tags" Target="../tags/tag122.xml"/><Relationship Id="rId16" Type="http://schemas.openxmlformats.org/officeDocument/2006/relationships/tags" Target="../tags/tag136.xml"/><Relationship Id="rId20" Type="http://schemas.openxmlformats.org/officeDocument/2006/relationships/tags" Target="../tags/tag140.xml"/><Relationship Id="rId29" Type="http://schemas.openxmlformats.org/officeDocument/2006/relationships/image" Target="../media/image111.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24" Type="http://schemas.openxmlformats.org/officeDocument/2006/relationships/image" Target="../media/image107.png"/><Relationship Id="rId5" Type="http://schemas.openxmlformats.org/officeDocument/2006/relationships/tags" Target="../tags/tag125.xml"/><Relationship Id="rId15" Type="http://schemas.openxmlformats.org/officeDocument/2006/relationships/tags" Target="../tags/tag135.xml"/><Relationship Id="rId23" Type="http://schemas.openxmlformats.org/officeDocument/2006/relationships/image" Target="../media/image106.png"/><Relationship Id="rId28" Type="http://schemas.openxmlformats.org/officeDocument/2006/relationships/image" Target="../media/image110.png"/><Relationship Id="rId10" Type="http://schemas.openxmlformats.org/officeDocument/2006/relationships/tags" Target="../tags/tag130.xml"/><Relationship Id="rId19" Type="http://schemas.openxmlformats.org/officeDocument/2006/relationships/tags" Target="../tags/tag139.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image" Target="../media/image105.png"/><Relationship Id="rId27"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tags" Target="../tags/tag153.xml"/><Relationship Id="rId18" Type="http://schemas.openxmlformats.org/officeDocument/2006/relationships/image" Target="../media/image112.png"/><Relationship Id="rId3" Type="http://schemas.openxmlformats.org/officeDocument/2006/relationships/tags" Target="../tags/tag143.xml"/><Relationship Id="rId21" Type="http://schemas.openxmlformats.org/officeDocument/2006/relationships/image" Target="../media/image114.png"/><Relationship Id="rId7" Type="http://schemas.openxmlformats.org/officeDocument/2006/relationships/tags" Target="../tags/tag147.xml"/><Relationship Id="rId12" Type="http://schemas.openxmlformats.org/officeDocument/2006/relationships/tags" Target="../tags/tag152.xml"/><Relationship Id="rId17" Type="http://schemas.openxmlformats.org/officeDocument/2006/relationships/image" Target="../media/image109.png"/><Relationship Id="rId2" Type="http://schemas.openxmlformats.org/officeDocument/2006/relationships/tags" Target="../tags/tag142.xml"/><Relationship Id="rId16" Type="http://schemas.openxmlformats.org/officeDocument/2006/relationships/image" Target="../media/image106.png"/><Relationship Id="rId20" Type="http://schemas.openxmlformats.org/officeDocument/2006/relationships/image" Target="../media/image66.png"/><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tags" Target="../tags/tag151.xml"/><Relationship Id="rId5" Type="http://schemas.openxmlformats.org/officeDocument/2006/relationships/tags" Target="../tags/tag145.xml"/><Relationship Id="rId15" Type="http://schemas.openxmlformats.org/officeDocument/2006/relationships/image" Target="../media/image105.png"/><Relationship Id="rId23" Type="http://schemas.openxmlformats.org/officeDocument/2006/relationships/image" Target="../media/image116.png"/><Relationship Id="rId10" Type="http://schemas.openxmlformats.org/officeDocument/2006/relationships/tags" Target="../tags/tag150.xml"/><Relationship Id="rId19" Type="http://schemas.openxmlformats.org/officeDocument/2006/relationships/image" Target="../media/image113.png"/><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slideLayout" Target="../slideLayouts/slideLayout7.xml"/><Relationship Id="rId22" Type="http://schemas.openxmlformats.org/officeDocument/2006/relationships/image" Target="../media/image115.png"/></Relationships>
</file>

<file path=ppt/slides/_rels/slide6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156.xml"/><Relationship Id="rId7" Type="http://schemas.openxmlformats.org/officeDocument/2006/relationships/image" Target="../media/image106.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05.png"/><Relationship Id="rId5" Type="http://schemas.openxmlformats.org/officeDocument/2006/relationships/slideLayout" Target="../slideLayouts/slideLayout7.xml"/><Relationship Id="rId4" Type="http://schemas.openxmlformats.org/officeDocument/2006/relationships/tags" Target="../tags/tag1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8092" y="1784712"/>
            <a:ext cx="6858000" cy="855924"/>
          </a:xfrm>
        </p:spPr>
        <p:txBody>
          <a:bodyPr/>
          <a:lstStyle/>
          <a:p>
            <a:r>
              <a:rPr lang="en-US" dirty="0">
                <a:latin typeface="Comic Sans MS" panose="030F0702030302020204" pitchFamily="66" charset="0"/>
              </a:rPr>
              <a:t>Discrete Structures </a:t>
            </a:r>
            <a:r>
              <a:rPr lang="en-US" sz="3600" dirty="0">
                <a:latin typeface="Comic Sans MS" panose="030F0702030302020204" pitchFamily="66" charset="0"/>
              </a:rPr>
              <a:t>(CS2003) </a:t>
            </a:r>
            <a:endParaRPr lang="en-US" dirty="0">
              <a:latin typeface="Comic Sans MS" panose="030F0702030302020204" pitchFamily="66" charset="0"/>
            </a:endParaRPr>
          </a:p>
        </p:txBody>
      </p:sp>
      <p:sp>
        <p:nvSpPr>
          <p:cNvPr id="3" name="Subtitle 2"/>
          <p:cNvSpPr>
            <a:spLocks noGrp="1"/>
          </p:cNvSpPr>
          <p:nvPr>
            <p:ph type="subTitle" idx="1"/>
          </p:nvPr>
        </p:nvSpPr>
        <p:spPr>
          <a:xfrm>
            <a:off x="1058092" y="3349773"/>
            <a:ext cx="7367451" cy="1445929"/>
          </a:xfrm>
        </p:spPr>
        <p:txBody>
          <a:bodyPr>
            <a:noAutofit/>
          </a:bodyPr>
          <a:lstStyle/>
          <a:p>
            <a:r>
              <a:rPr lang="en-US" sz="2700" dirty="0">
                <a:latin typeface="Arial Narrow" panose="020B0606020202030204" pitchFamily="34" charset="0"/>
              </a:rPr>
              <a:t>Text Book: </a:t>
            </a:r>
            <a:r>
              <a:rPr lang="en-US" sz="2700" dirty="0">
                <a:latin typeface="Comic Sans MS" panose="030F0702030302020204" pitchFamily="66" charset="0"/>
              </a:rPr>
              <a:t>Discrete</a:t>
            </a:r>
            <a:r>
              <a:rPr lang="en-US" sz="2700" dirty="0">
                <a:latin typeface="Arial Narrow" panose="020B0606020202030204" pitchFamily="34" charset="0"/>
              </a:rPr>
              <a:t> Mathematics and Its Applications </a:t>
            </a:r>
          </a:p>
          <a:p>
            <a:r>
              <a:rPr lang="en-US" sz="2700" dirty="0">
                <a:latin typeface="Arial Narrow" panose="020B0606020202030204" pitchFamily="34" charset="0"/>
              </a:rPr>
              <a:t>By</a:t>
            </a:r>
          </a:p>
          <a:p>
            <a:r>
              <a:rPr lang="en-US" sz="2700" b="1" dirty="0">
                <a:latin typeface="Arial Narrow" panose="020B0606020202030204" pitchFamily="34" charset="0"/>
              </a:rPr>
              <a:t>Kenneth H. Rosen</a:t>
            </a:r>
            <a:r>
              <a:rPr lang="en-US" sz="2700" dirty="0">
                <a:latin typeface="Arial Narrow" panose="020B0606020202030204" pitchFamily="34" charset="0"/>
              </a:rPr>
              <a:t> </a:t>
            </a:r>
            <a:br>
              <a:rPr lang="en-US" sz="2700" dirty="0">
                <a:latin typeface="Arial Narrow" panose="020B0606020202030204" pitchFamily="34" charset="0"/>
              </a:rPr>
            </a:br>
            <a:endParaRPr lang="en-US" sz="2700" dirty="0">
              <a:latin typeface="Arial Narrow" panose="020B0606020202030204" pitchFamily="34" charset="0"/>
            </a:endParaRPr>
          </a:p>
        </p:txBody>
      </p:sp>
    </p:spTree>
    <p:extLst>
      <p:ext uri="{BB962C8B-B14F-4D97-AF65-F5344CB8AC3E}">
        <p14:creationId xmlns:p14="http://schemas.microsoft.com/office/powerpoint/2010/main" val="550952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3724275" y="457200"/>
            <a:ext cx="16954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Example 1</a:t>
            </a:r>
          </a:p>
        </p:txBody>
      </p:sp>
      <p:sp>
        <p:nvSpPr>
          <p:cNvPr id="23555" name="Text Box 3"/>
          <p:cNvSpPr txBox="1">
            <a:spLocks noChangeArrowheads="1"/>
          </p:cNvSpPr>
          <p:nvPr/>
        </p:nvSpPr>
        <p:spPr bwMode="auto">
          <a:xfrm>
            <a:off x="609600" y="2528888"/>
            <a:ext cx="2781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How to play Rubik Cube?</a:t>
            </a:r>
          </a:p>
        </p:txBody>
      </p:sp>
      <p:sp>
        <p:nvSpPr>
          <p:cNvPr id="23557" name="Text Box 5"/>
          <p:cNvSpPr txBox="1">
            <a:spLocks noChangeArrowheads="1"/>
          </p:cNvSpPr>
          <p:nvPr/>
        </p:nvSpPr>
        <p:spPr bwMode="auto">
          <a:xfrm>
            <a:off x="576263" y="4114800"/>
            <a:ext cx="3419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Google: Rubik cube in 26 steps</a:t>
            </a:r>
          </a:p>
        </p:txBody>
      </p:sp>
      <p:pic>
        <p:nvPicPr>
          <p:cNvPr id="23559" name="Picture 7" descr="f8722_13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133600"/>
            <a:ext cx="2797175" cy="2971800"/>
          </a:xfrm>
          <a:prstGeom prst="rect">
            <a:avLst/>
          </a:prstGeom>
          <a:noFill/>
          <a:extLst>
            <a:ext uri="{909E8E84-426E-40DD-AFC4-6F175D3DCCD1}">
              <a14:hiddenFill xmlns:a14="http://schemas.microsoft.com/office/drawing/2010/main">
                <a:solidFill>
                  <a:srgbClr val="FFFFFF"/>
                </a:solidFill>
              </a14:hiddenFill>
            </a:ext>
          </a:extLst>
        </p:spPr>
      </p:pic>
      <p:sp>
        <p:nvSpPr>
          <p:cNvPr id="23560" name="Rectangle 8"/>
          <p:cNvSpPr>
            <a:spLocks noChangeArrowheads="1"/>
          </p:cNvSpPr>
          <p:nvPr/>
        </p:nvSpPr>
        <p:spPr bwMode="auto">
          <a:xfrm>
            <a:off x="704850" y="5715000"/>
            <a:ext cx="7734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http://www.cse.cuhk.edu.hk/~chi/csc2110-2008/notes/Rubik-Cube.ppt</a:t>
            </a:r>
          </a:p>
        </p:txBody>
      </p:sp>
    </p:spTree>
    <p:extLst>
      <p:ext uri="{BB962C8B-B14F-4D97-AF65-F5344CB8AC3E}">
        <p14:creationId xmlns:p14="http://schemas.microsoft.com/office/powerpoint/2010/main" val="11961662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1" name="Picture 3" descr="t01_2_002"/>
          <p:cNvPicPr>
            <a:picLocks noChangeAspect="1" noChangeArrowheads="1"/>
          </p:cNvPicPr>
          <p:nvPr/>
        </p:nvPicPr>
        <p:blipFill>
          <a:blip r:embed="rId3" cstate="print"/>
          <a:srcRect t="17909"/>
          <a:stretch>
            <a:fillRect/>
          </a:stretch>
        </p:blipFill>
        <p:spPr bwMode="auto">
          <a:xfrm>
            <a:off x="0" y="1946282"/>
            <a:ext cx="9117012" cy="4911718"/>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100</a:t>
            </a:fld>
            <a:endParaRPr lang="zh-TW" altLang="en-US">
              <a:solidFill>
                <a:prstClr val="black">
                  <a:tint val="75000"/>
                </a:prstClr>
              </a:solidFill>
            </a:endParaRPr>
          </a:p>
        </p:txBody>
      </p:sp>
      <p:sp>
        <p:nvSpPr>
          <p:cNvPr id="5" name="標題 1"/>
          <p:cNvSpPr txBox="1">
            <a:spLocks/>
          </p:cNvSpPr>
          <p:nvPr/>
        </p:nvSpPr>
        <p:spPr>
          <a:xfrm>
            <a:off x="857224" y="428605"/>
            <a:ext cx="7772400" cy="714380"/>
          </a:xfrm>
          <a:prstGeom prst="rect">
            <a:avLst/>
          </a:prstGeom>
        </p:spPr>
        <p:txBody>
          <a:bodyPr vert="horz" lIns="91440" tIns="45720" rIns="91440" bIns="45720" rtlCol="0" anchor="ctr">
            <a:normAutofit lnSpcReduction="10000"/>
          </a:bodyPr>
          <a:lstStyle/>
          <a:p>
            <a:pPr algn="ctr">
              <a:spcBef>
                <a:spcPct val="0"/>
              </a:spcBef>
              <a:defRPr/>
            </a:pPr>
            <a:r>
              <a:rPr lang="en-US" altLang="zh-TW" sz="4400" dirty="0">
                <a:solidFill>
                  <a:prstClr val="black"/>
                </a:solidFill>
              </a:rPr>
              <a:t>Logical Equivalences</a:t>
            </a:r>
            <a:endParaRPr lang="zh-TW" altLang="en-US" sz="4400" dirty="0">
              <a:solidFill>
                <a:prstClr val="black"/>
              </a:solidFill>
            </a:endParaRPr>
          </a:p>
        </p:txBody>
      </p:sp>
      <p:sp>
        <p:nvSpPr>
          <p:cNvPr id="7" name="矩形 6"/>
          <p:cNvSpPr/>
          <p:nvPr/>
        </p:nvSpPr>
        <p:spPr>
          <a:xfrm>
            <a:off x="785786" y="1142984"/>
            <a:ext cx="7072362" cy="646331"/>
          </a:xfrm>
          <a:prstGeom prst="rect">
            <a:avLst/>
          </a:prstGeom>
        </p:spPr>
        <p:txBody>
          <a:bodyPr wrap="square">
            <a:spAutoFit/>
          </a:bodyPr>
          <a:lstStyle/>
          <a:p>
            <a:pPr marL="742950" indent="-742950" algn="just">
              <a:buFont typeface="Arial" pitchFamily="34" charset="0"/>
              <a:buChar char="•"/>
            </a:pPr>
            <a:r>
              <a:rPr lang="en-US" altLang="zh-TW" sz="3600" dirty="0">
                <a:solidFill>
                  <a:prstClr val="black"/>
                </a:solidFill>
              </a:rPr>
              <a:t>Prove the De Morgan’s Laws.</a:t>
            </a:r>
          </a:p>
        </p:txBody>
      </p:sp>
    </p:spTree>
    <p:extLst>
      <p:ext uri="{BB962C8B-B14F-4D97-AF65-F5344CB8AC3E}">
        <p14:creationId xmlns:p14="http://schemas.microsoft.com/office/powerpoint/2010/main" val="16458909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101</a:t>
            </a:fld>
            <a:endParaRPr lang="zh-TW" altLang="en-US">
              <a:solidFill>
                <a:prstClr val="black">
                  <a:tint val="75000"/>
                </a:prstClr>
              </a:solidFill>
            </a:endParaRPr>
          </a:p>
        </p:txBody>
      </p:sp>
      <p:pic>
        <p:nvPicPr>
          <p:cNvPr id="219139" name="Picture 3" descr="t01_2_003"/>
          <p:cNvPicPr>
            <a:picLocks noChangeAspect="1" noChangeArrowheads="1"/>
          </p:cNvPicPr>
          <p:nvPr/>
        </p:nvPicPr>
        <p:blipFill>
          <a:blip r:embed="rId3" cstate="print"/>
          <a:srcRect t="11830"/>
          <a:stretch>
            <a:fillRect/>
          </a:stretch>
        </p:blipFill>
        <p:spPr bwMode="auto">
          <a:xfrm>
            <a:off x="14288" y="2071678"/>
            <a:ext cx="9117012" cy="3135322"/>
          </a:xfrm>
          <a:prstGeom prst="rect">
            <a:avLst/>
          </a:prstGeom>
          <a:noFill/>
          <a:ln w="9525">
            <a:noFill/>
            <a:miter lim="800000"/>
            <a:headEnd/>
            <a:tailEnd/>
          </a:ln>
          <a:effectLst/>
        </p:spPr>
      </p:pic>
      <p:sp>
        <p:nvSpPr>
          <p:cNvPr id="6" name="橢圓 5"/>
          <p:cNvSpPr/>
          <p:nvPr/>
        </p:nvSpPr>
        <p:spPr>
          <a:xfrm>
            <a:off x="3500430" y="3429000"/>
            <a:ext cx="1357322" cy="17145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 name="橢圓 7"/>
          <p:cNvSpPr/>
          <p:nvPr/>
        </p:nvSpPr>
        <p:spPr>
          <a:xfrm>
            <a:off x="7500958" y="3429000"/>
            <a:ext cx="1357322" cy="17145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 name="副標題 2"/>
          <p:cNvSpPr txBox="1">
            <a:spLocks/>
          </p:cNvSpPr>
          <p:nvPr/>
        </p:nvSpPr>
        <p:spPr>
          <a:xfrm>
            <a:off x="571472" y="5357826"/>
            <a:ext cx="8143932" cy="928694"/>
          </a:xfrm>
          <a:prstGeom prst="rect">
            <a:avLst/>
          </a:prstGeom>
        </p:spPr>
        <p:txBody>
          <a:bodyPr>
            <a:normAutofit fontScale="85000" lnSpcReduction="20000"/>
          </a:bodyPr>
          <a:lstStyle/>
          <a:p>
            <a:pPr marL="342900" indent="-457200" algn="just">
              <a:spcBef>
                <a:spcPct val="20000"/>
              </a:spcBef>
              <a:buFont typeface="Arial" pitchFamily="34" charset="0"/>
              <a:buChar char="•"/>
              <a:defRPr/>
            </a:pPr>
            <a:r>
              <a:rPr lang="en-US" altLang="zh-TW" sz="4000" dirty="0">
                <a:solidFill>
                  <a:prstClr val="black"/>
                </a:solidFill>
              </a:rPr>
              <a:t>HW: Prove the other one (De Morgan’s Laws).</a:t>
            </a:r>
            <a:endParaRPr lang="zh-TW" altLang="en-US" sz="4000" dirty="0">
              <a:solidFill>
                <a:prstClr val="black">
                  <a:lumMod val="50000"/>
                  <a:lumOff val="50000"/>
                </a:prstClr>
              </a:solidFill>
            </a:endParaRPr>
          </a:p>
        </p:txBody>
      </p:sp>
      <p:sp>
        <p:nvSpPr>
          <p:cNvPr id="10" name="標題 1"/>
          <p:cNvSpPr txBox="1">
            <a:spLocks/>
          </p:cNvSpPr>
          <p:nvPr/>
        </p:nvSpPr>
        <p:spPr>
          <a:xfrm>
            <a:off x="857224" y="428605"/>
            <a:ext cx="7772400" cy="714380"/>
          </a:xfrm>
          <a:prstGeom prst="rect">
            <a:avLst/>
          </a:prstGeom>
        </p:spPr>
        <p:txBody>
          <a:bodyPr vert="horz" lIns="91440" tIns="45720" rIns="91440" bIns="45720" rtlCol="0" anchor="ctr">
            <a:normAutofit lnSpcReduction="10000"/>
          </a:bodyPr>
          <a:lstStyle/>
          <a:p>
            <a:pPr algn="ctr">
              <a:spcBef>
                <a:spcPct val="0"/>
              </a:spcBef>
              <a:defRPr/>
            </a:pPr>
            <a:r>
              <a:rPr lang="en-US" altLang="zh-TW" sz="4400" dirty="0">
                <a:solidFill>
                  <a:prstClr val="black"/>
                </a:solidFill>
              </a:rPr>
              <a:t>Logical Equivalences</a:t>
            </a:r>
            <a:endParaRPr lang="zh-TW" altLang="en-US" sz="4400" dirty="0">
              <a:solidFill>
                <a:prstClr val="black"/>
              </a:solidFill>
            </a:endParaRPr>
          </a:p>
        </p:txBody>
      </p:sp>
    </p:spTree>
    <p:extLst>
      <p:ext uri="{BB962C8B-B14F-4D97-AF65-F5344CB8AC3E}">
        <p14:creationId xmlns:p14="http://schemas.microsoft.com/office/powerpoint/2010/main" val="16828431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00034" y="714356"/>
            <a:ext cx="8143932" cy="2786082"/>
          </a:xfrm>
        </p:spPr>
        <p:txBody>
          <a:bodyPr>
            <a:normAutofit/>
          </a:bodyPr>
          <a:lstStyle/>
          <a:p>
            <a:pPr indent="-457200" algn="just">
              <a:buFont typeface="Arial" pitchFamily="34" charset="0"/>
              <a:buChar char="•"/>
            </a:pPr>
            <a:r>
              <a:rPr lang="en-US" altLang="zh-TW" sz="4000" dirty="0"/>
              <a:t>Example: </a:t>
            </a:r>
          </a:p>
          <a:p>
            <a:pPr indent="-457200" algn="just"/>
            <a:r>
              <a:rPr lang="en-US" altLang="zh-TW" sz="4000" dirty="0"/>
              <a:t>Show that </a:t>
            </a:r>
            <a:r>
              <a:rPr lang="en-US" altLang="zh-TW" sz="4000" dirty="0" err="1"/>
              <a:t>p</a:t>
            </a:r>
            <a:r>
              <a:rPr lang="en-US" altLang="zh-TW" sz="4000" dirty="0" err="1">
                <a:sym typeface="Symbol"/>
              </a:rPr>
              <a:t></a:t>
            </a:r>
            <a:r>
              <a:rPr lang="en-US" altLang="zh-TW" sz="4000" dirty="0" err="1"/>
              <a:t>q</a:t>
            </a:r>
            <a:r>
              <a:rPr lang="en-US" altLang="zh-TW" sz="4000" dirty="0"/>
              <a:t> and ¬</a:t>
            </a:r>
            <a:r>
              <a:rPr lang="en-US" altLang="zh-TW" sz="4000" dirty="0" err="1"/>
              <a:t>p</a:t>
            </a:r>
            <a:r>
              <a:rPr lang="en-US" altLang="zh-TW" sz="4000" dirty="0" err="1">
                <a:sym typeface="Symbol"/>
              </a:rPr>
              <a:t></a:t>
            </a:r>
            <a:r>
              <a:rPr lang="en-US" altLang="zh-TW" sz="4000" dirty="0" err="1"/>
              <a:t>q</a:t>
            </a:r>
            <a:r>
              <a:rPr lang="en-US" altLang="zh-TW" sz="4000" dirty="0"/>
              <a:t> are logically equivalent. </a:t>
            </a:r>
          </a:p>
          <a:p>
            <a:pPr indent="-457200" algn="just">
              <a:buFont typeface="Arial" pitchFamily="34" charset="0"/>
              <a:buChar char="•"/>
            </a:pPr>
            <a:r>
              <a:rPr lang="en-US" altLang="zh-TW" sz="4000" dirty="0">
                <a:ea typeface="新細明體" pitchFamily="18" charset="-120"/>
              </a:rPr>
              <a:t>HW: </a:t>
            </a:r>
            <a:r>
              <a:rPr lang="en-US" altLang="zh-TW" sz="4000" dirty="0">
                <a:solidFill>
                  <a:schemeClr val="tx1">
                    <a:lumMod val="50000"/>
                    <a:lumOff val="50000"/>
                  </a:schemeClr>
                </a:solidFill>
                <a:ea typeface="新細明體" pitchFamily="18" charset="-120"/>
              </a:rPr>
              <a:t>example 4 of page 23</a:t>
            </a:r>
            <a:endParaRPr lang="zh-TW" altLang="en-US" sz="4000" dirty="0">
              <a:solidFill>
                <a:schemeClr val="tx1">
                  <a:lumMod val="50000"/>
                  <a:lumOff val="50000"/>
                </a:schemeClr>
              </a:solidFill>
            </a:endParaRP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102</a:t>
            </a:fld>
            <a:endParaRPr lang="zh-TW" altLang="en-US">
              <a:solidFill>
                <a:prstClr val="black">
                  <a:tint val="75000"/>
                </a:prstClr>
              </a:solidFill>
            </a:endParaRPr>
          </a:p>
        </p:txBody>
      </p:sp>
      <p:sp>
        <p:nvSpPr>
          <p:cNvPr id="7" name="標題 1"/>
          <p:cNvSpPr txBox="1">
            <a:spLocks/>
          </p:cNvSpPr>
          <p:nvPr/>
        </p:nvSpPr>
        <p:spPr>
          <a:xfrm>
            <a:off x="785786" y="0"/>
            <a:ext cx="7772400" cy="714380"/>
          </a:xfrm>
          <a:prstGeom prst="rect">
            <a:avLst/>
          </a:prstGeom>
        </p:spPr>
        <p:txBody>
          <a:bodyPr vert="horz" lIns="91440" tIns="45720" rIns="91440" bIns="45720" rtlCol="0" anchor="ctr">
            <a:normAutofit lnSpcReduction="10000"/>
          </a:bodyPr>
          <a:lstStyle/>
          <a:p>
            <a:pPr algn="ctr">
              <a:spcBef>
                <a:spcPct val="0"/>
              </a:spcBef>
              <a:defRPr/>
            </a:pPr>
            <a:r>
              <a:rPr lang="en-US" altLang="zh-TW" sz="4400" dirty="0">
                <a:solidFill>
                  <a:prstClr val="black"/>
                </a:solidFill>
              </a:rPr>
              <a:t>Logical Equivalences</a:t>
            </a:r>
            <a:endParaRPr lang="zh-TW" altLang="en-US" sz="4400" dirty="0">
              <a:solidFill>
                <a:prstClr val="black"/>
              </a:solidFill>
            </a:endParaRPr>
          </a:p>
        </p:txBody>
      </p:sp>
      <p:grpSp>
        <p:nvGrpSpPr>
          <p:cNvPr id="10" name="群組 9"/>
          <p:cNvGrpSpPr/>
          <p:nvPr/>
        </p:nvGrpSpPr>
        <p:grpSpPr>
          <a:xfrm>
            <a:off x="1943114" y="3786190"/>
            <a:ext cx="5414968" cy="3071810"/>
            <a:chOff x="2285984" y="3786190"/>
            <a:chExt cx="5414968" cy="3071810"/>
          </a:xfrm>
        </p:grpSpPr>
        <p:pic>
          <p:nvPicPr>
            <p:cNvPr id="5" name="Picture 3" descr="t01_2_004"/>
            <p:cNvPicPr>
              <a:picLocks noChangeAspect="1" noChangeArrowheads="1"/>
            </p:cNvPicPr>
            <p:nvPr/>
          </p:nvPicPr>
          <p:blipFill>
            <a:blip r:embed="rId2" cstate="print"/>
            <a:srcRect t="10840"/>
            <a:stretch>
              <a:fillRect/>
            </a:stretch>
          </p:blipFill>
          <p:spPr bwMode="auto">
            <a:xfrm>
              <a:off x="2285984" y="3786190"/>
              <a:ext cx="5414968" cy="3071810"/>
            </a:xfrm>
            <a:prstGeom prst="rect">
              <a:avLst/>
            </a:prstGeom>
            <a:noFill/>
            <a:ln w="9525">
              <a:noFill/>
              <a:miter lim="800000"/>
              <a:headEnd/>
              <a:tailEnd/>
            </a:ln>
            <a:effectLst/>
          </p:spPr>
        </p:pic>
        <p:sp>
          <p:nvSpPr>
            <p:cNvPr id="8" name="橢圓 7"/>
            <p:cNvSpPr/>
            <p:nvPr/>
          </p:nvSpPr>
          <p:spPr>
            <a:xfrm>
              <a:off x="5214942" y="5286388"/>
              <a:ext cx="785818" cy="1571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9" name="橢圓 8"/>
            <p:cNvSpPr/>
            <p:nvPr/>
          </p:nvSpPr>
          <p:spPr>
            <a:xfrm>
              <a:off x="6643702" y="5286388"/>
              <a:ext cx="785818" cy="15716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spTree>
    <p:extLst>
      <p:ext uri="{BB962C8B-B14F-4D97-AF65-F5344CB8AC3E}">
        <p14:creationId xmlns:p14="http://schemas.microsoft.com/office/powerpoint/2010/main" val="22575837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ltLang="zh-TW">
                <a:ea typeface="新細明體" pitchFamily="18" charset="-120"/>
              </a:rPr>
              <a:t>t01_2_006.jpg</a:t>
            </a:r>
          </a:p>
        </p:txBody>
      </p:sp>
      <p:pic>
        <p:nvPicPr>
          <p:cNvPr id="225283" name="Picture 3" descr="t01_2_006"/>
          <p:cNvPicPr>
            <a:picLocks noChangeAspect="1" noChangeArrowheads="1"/>
          </p:cNvPicPr>
          <p:nvPr/>
        </p:nvPicPr>
        <p:blipFill>
          <a:blip r:embed="rId3" cstate="print"/>
          <a:srcRect t="4016"/>
          <a:stretch>
            <a:fillRect/>
          </a:stretch>
        </p:blipFill>
        <p:spPr bwMode="auto">
          <a:xfrm>
            <a:off x="2197893" y="633822"/>
            <a:ext cx="4191014" cy="6079196"/>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103</a:t>
            </a:fld>
            <a:endParaRPr lang="zh-TW" altLang="en-US">
              <a:solidFill>
                <a:prstClr val="black">
                  <a:tint val="75000"/>
                </a:prstClr>
              </a:solidFill>
            </a:endParaRPr>
          </a:p>
        </p:txBody>
      </p:sp>
      <p:sp>
        <p:nvSpPr>
          <p:cNvPr id="5" name="標題 1"/>
          <p:cNvSpPr txBox="1">
            <a:spLocks/>
          </p:cNvSpPr>
          <p:nvPr/>
        </p:nvSpPr>
        <p:spPr>
          <a:xfrm>
            <a:off x="785786" y="0"/>
            <a:ext cx="7772400" cy="714380"/>
          </a:xfrm>
          <a:prstGeom prst="rect">
            <a:avLst/>
          </a:prstGeom>
        </p:spPr>
        <p:txBody>
          <a:bodyPr vert="horz" lIns="91440" tIns="45720" rIns="91440" bIns="45720" rtlCol="0" anchor="ctr">
            <a:normAutofit lnSpcReduction="10000"/>
          </a:bodyPr>
          <a:lstStyle/>
          <a:p>
            <a:pPr algn="ctr">
              <a:spcBef>
                <a:spcPct val="0"/>
              </a:spcBef>
              <a:defRPr/>
            </a:pPr>
            <a:r>
              <a:rPr lang="en-US" altLang="zh-TW" sz="4400" dirty="0">
                <a:solidFill>
                  <a:prstClr val="black"/>
                </a:solidFill>
              </a:rPr>
              <a:t>Logical Equivalences</a:t>
            </a:r>
            <a:endParaRPr lang="zh-TW" altLang="en-US" sz="4400" dirty="0">
              <a:solidFill>
                <a:prstClr val="black"/>
              </a:solidFill>
            </a:endParaRPr>
          </a:p>
        </p:txBody>
      </p:sp>
    </p:spTree>
    <p:extLst>
      <p:ext uri="{BB962C8B-B14F-4D97-AF65-F5344CB8AC3E}">
        <p14:creationId xmlns:p14="http://schemas.microsoft.com/office/powerpoint/2010/main" val="38611043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104</a:t>
            </a:fld>
            <a:endParaRPr lang="zh-TW" altLang="en-US">
              <a:solidFill>
                <a:prstClr val="black">
                  <a:tint val="75000"/>
                </a:prstClr>
              </a:solidFill>
            </a:endParaRPr>
          </a:p>
        </p:txBody>
      </p:sp>
      <p:grpSp>
        <p:nvGrpSpPr>
          <p:cNvPr id="10" name="群組 9"/>
          <p:cNvGrpSpPr/>
          <p:nvPr/>
        </p:nvGrpSpPr>
        <p:grpSpPr>
          <a:xfrm>
            <a:off x="1571604" y="876039"/>
            <a:ext cx="5929354" cy="5972436"/>
            <a:chOff x="1571604" y="1432479"/>
            <a:chExt cx="4714908" cy="5415996"/>
          </a:xfrm>
        </p:grpSpPr>
        <p:pic>
          <p:nvPicPr>
            <p:cNvPr id="227331" name="Picture 3" descr="t01_2_007"/>
            <p:cNvPicPr>
              <a:picLocks noChangeAspect="1" noChangeArrowheads="1"/>
            </p:cNvPicPr>
            <p:nvPr/>
          </p:nvPicPr>
          <p:blipFill>
            <a:blip r:embed="rId3" cstate="print"/>
            <a:srcRect t="9240"/>
            <a:stretch>
              <a:fillRect/>
            </a:stretch>
          </p:blipFill>
          <p:spPr bwMode="auto">
            <a:xfrm>
              <a:off x="1571604" y="1432479"/>
              <a:ext cx="4714908" cy="5415996"/>
            </a:xfrm>
            <a:prstGeom prst="rect">
              <a:avLst/>
            </a:prstGeom>
            <a:noFill/>
            <a:ln w="9525">
              <a:noFill/>
              <a:miter lim="800000"/>
              <a:headEnd/>
              <a:tailEnd/>
            </a:ln>
            <a:effectLst/>
          </p:spPr>
        </p:pic>
        <p:sp>
          <p:nvSpPr>
            <p:cNvPr id="5" name="圓角矩形 4"/>
            <p:cNvSpPr/>
            <p:nvPr/>
          </p:nvSpPr>
          <p:spPr>
            <a:xfrm>
              <a:off x="1571605" y="2516723"/>
              <a:ext cx="3237949" cy="8971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 name="橢圓 5"/>
            <p:cNvSpPr/>
            <p:nvPr/>
          </p:nvSpPr>
          <p:spPr>
            <a:xfrm>
              <a:off x="1571604" y="4006715"/>
              <a:ext cx="357190" cy="357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 name="橢圓 6"/>
            <p:cNvSpPr/>
            <p:nvPr/>
          </p:nvSpPr>
          <p:spPr>
            <a:xfrm>
              <a:off x="1571604" y="3488457"/>
              <a:ext cx="357190" cy="357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 name="橢圓 7"/>
            <p:cNvSpPr/>
            <p:nvPr/>
          </p:nvSpPr>
          <p:spPr>
            <a:xfrm>
              <a:off x="1571604" y="5885400"/>
              <a:ext cx="357190" cy="357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sp>
        <p:nvSpPr>
          <p:cNvPr id="9" name="標題 1"/>
          <p:cNvSpPr txBox="1">
            <a:spLocks/>
          </p:cNvSpPr>
          <p:nvPr/>
        </p:nvSpPr>
        <p:spPr>
          <a:xfrm>
            <a:off x="785786" y="0"/>
            <a:ext cx="7772400" cy="714380"/>
          </a:xfrm>
          <a:prstGeom prst="rect">
            <a:avLst/>
          </a:prstGeom>
        </p:spPr>
        <p:txBody>
          <a:bodyPr vert="horz" lIns="91440" tIns="45720" rIns="91440" bIns="45720" rtlCol="0" anchor="ctr">
            <a:normAutofit lnSpcReduction="10000"/>
          </a:bodyPr>
          <a:lstStyle/>
          <a:p>
            <a:pPr algn="ctr">
              <a:spcBef>
                <a:spcPct val="0"/>
              </a:spcBef>
              <a:defRPr/>
            </a:pPr>
            <a:r>
              <a:rPr lang="en-US" altLang="zh-TW" sz="4400" dirty="0">
                <a:solidFill>
                  <a:prstClr val="black"/>
                </a:solidFill>
              </a:rPr>
              <a:t>Logical Equivalences</a:t>
            </a:r>
            <a:endParaRPr lang="zh-TW" altLang="en-US" sz="4400" dirty="0">
              <a:solidFill>
                <a:prstClr val="black"/>
              </a:solidFill>
            </a:endParaRPr>
          </a:p>
        </p:txBody>
      </p:sp>
    </p:spTree>
    <p:extLst>
      <p:ext uri="{BB962C8B-B14F-4D97-AF65-F5344CB8AC3E}">
        <p14:creationId xmlns:p14="http://schemas.microsoft.com/office/powerpoint/2010/main" val="634771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9" name="Picture 3" descr="t01_2_008"/>
          <p:cNvPicPr>
            <a:picLocks noChangeAspect="1" noChangeArrowheads="1"/>
          </p:cNvPicPr>
          <p:nvPr/>
        </p:nvPicPr>
        <p:blipFill>
          <a:blip r:embed="rId3" cstate="print"/>
          <a:srcRect t="12928"/>
          <a:stretch>
            <a:fillRect/>
          </a:stretch>
        </p:blipFill>
        <p:spPr bwMode="auto">
          <a:xfrm>
            <a:off x="1066800" y="1142984"/>
            <a:ext cx="7115175" cy="5410216"/>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105</a:t>
            </a:fld>
            <a:endParaRPr lang="zh-TW" altLang="en-US">
              <a:solidFill>
                <a:prstClr val="black">
                  <a:tint val="75000"/>
                </a:prstClr>
              </a:solidFill>
            </a:endParaRPr>
          </a:p>
        </p:txBody>
      </p:sp>
      <p:sp>
        <p:nvSpPr>
          <p:cNvPr id="5" name="橢圓 4"/>
          <p:cNvSpPr/>
          <p:nvPr/>
        </p:nvSpPr>
        <p:spPr>
          <a:xfrm>
            <a:off x="1357290" y="4357694"/>
            <a:ext cx="357190" cy="3571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6" name="標題 1"/>
          <p:cNvSpPr txBox="1">
            <a:spLocks/>
          </p:cNvSpPr>
          <p:nvPr/>
        </p:nvSpPr>
        <p:spPr>
          <a:xfrm>
            <a:off x="785786" y="0"/>
            <a:ext cx="7772400" cy="714380"/>
          </a:xfrm>
          <a:prstGeom prst="rect">
            <a:avLst/>
          </a:prstGeom>
        </p:spPr>
        <p:txBody>
          <a:bodyPr vert="horz" lIns="91440" tIns="45720" rIns="91440" bIns="45720" rtlCol="0" anchor="ctr">
            <a:normAutofit lnSpcReduction="10000"/>
          </a:bodyPr>
          <a:lstStyle/>
          <a:p>
            <a:pPr algn="ctr">
              <a:spcBef>
                <a:spcPct val="0"/>
              </a:spcBef>
              <a:defRPr/>
            </a:pPr>
            <a:r>
              <a:rPr lang="en-US" altLang="zh-TW" sz="4400" dirty="0">
                <a:solidFill>
                  <a:prstClr val="black"/>
                </a:solidFill>
              </a:rPr>
              <a:t>Logical Equivalences</a:t>
            </a:r>
            <a:endParaRPr lang="zh-TW" altLang="en-US" sz="4400" dirty="0">
              <a:solidFill>
                <a:prstClr val="black"/>
              </a:solidFill>
            </a:endParaRPr>
          </a:p>
        </p:txBody>
      </p:sp>
    </p:spTree>
    <p:extLst>
      <p:ext uri="{BB962C8B-B14F-4D97-AF65-F5344CB8AC3E}">
        <p14:creationId xmlns:p14="http://schemas.microsoft.com/office/powerpoint/2010/main" val="3678609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285860"/>
            <a:ext cx="8229600" cy="4840303"/>
          </a:xfrm>
        </p:spPr>
        <p:txBody>
          <a:bodyPr/>
          <a:lstStyle/>
          <a:p>
            <a:pPr>
              <a:buNone/>
            </a:pPr>
            <a:r>
              <a:rPr lang="en-US" altLang="zh-TW" dirty="0"/>
              <a:t>Example 5: Use De Morgan’s laws to express the negations of “Miguel has a </a:t>
            </a:r>
            <a:r>
              <a:rPr lang="en-US" altLang="zh-TW" dirty="0" err="1"/>
              <a:t>cellphone</a:t>
            </a:r>
            <a:r>
              <a:rPr lang="en-US" altLang="zh-TW" dirty="0"/>
              <a:t> and he has a laptop computer”.</a:t>
            </a:r>
          </a:p>
          <a:p>
            <a:pPr>
              <a:buNone/>
            </a:pPr>
            <a:endParaRPr lang="en-US" altLang="zh-TW" dirty="0"/>
          </a:p>
          <a:p>
            <a:pPr>
              <a:buNone/>
            </a:pPr>
            <a:r>
              <a:rPr lang="en-US" altLang="zh-TW" dirty="0"/>
              <a:t>Example 5: Use De Morgan’s laws to express the negations of “Heather will go to the concert or Steve will go to the concert”.</a:t>
            </a:r>
          </a:p>
          <a:p>
            <a:pPr>
              <a:buNone/>
            </a:pPr>
            <a:endParaRPr lang="zh-TW" altLang="en-US"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106</a:t>
            </a:fld>
            <a:endParaRPr lang="zh-TW" altLang="en-US">
              <a:solidFill>
                <a:prstClr val="black">
                  <a:tint val="75000"/>
                </a:prstClr>
              </a:solidFill>
            </a:endParaRPr>
          </a:p>
        </p:txBody>
      </p:sp>
      <p:sp>
        <p:nvSpPr>
          <p:cNvPr id="5" name="標題 1"/>
          <p:cNvSpPr txBox="1">
            <a:spLocks/>
          </p:cNvSpPr>
          <p:nvPr/>
        </p:nvSpPr>
        <p:spPr>
          <a:xfrm>
            <a:off x="785786" y="0"/>
            <a:ext cx="7772400" cy="714380"/>
          </a:xfrm>
          <a:prstGeom prst="rect">
            <a:avLst/>
          </a:prstGeom>
        </p:spPr>
        <p:txBody>
          <a:bodyPr vert="horz" lIns="91440" tIns="45720" rIns="91440" bIns="45720" rtlCol="0" anchor="ctr">
            <a:normAutofit lnSpcReduction="10000"/>
          </a:bodyPr>
          <a:lstStyle/>
          <a:p>
            <a:pPr algn="ctr">
              <a:spcBef>
                <a:spcPct val="0"/>
              </a:spcBef>
              <a:defRPr/>
            </a:pPr>
            <a:r>
              <a:rPr lang="en-US" altLang="zh-TW" sz="4400" dirty="0">
                <a:solidFill>
                  <a:prstClr val="black"/>
                </a:solidFill>
              </a:rPr>
              <a:t>Logical Equivalences</a:t>
            </a:r>
            <a:endParaRPr lang="zh-TW" altLang="en-US" sz="4400" dirty="0">
              <a:solidFill>
                <a:prstClr val="black"/>
              </a:solidFill>
            </a:endParaRPr>
          </a:p>
        </p:txBody>
      </p:sp>
    </p:spTree>
    <p:extLst>
      <p:ext uri="{BB962C8B-B14F-4D97-AF65-F5344CB8AC3E}">
        <p14:creationId xmlns:p14="http://schemas.microsoft.com/office/powerpoint/2010/main" val="3026628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42984"/>
            <a:ext cx="8229600" cy="4983179"/>
          </a:xfrm>
        </p:spPr>
        <p:txBody>
          <a:bodyPr/>
          <a:lstStyle/>
          <a:p>
            <a:r>
              <a:rPr lang="en-US" altLang="zh-TW" dirty="0">
                <a:solidFill>
                  <a:schemeClr val="tx1">
                    <a:lumMod val="50000"/>
                    <a:lumOff val="50000"/>
                  </a:schemeClr>
                </a:solidFill>
              </a:rPr>
              <a:t>Example 6: Show that ¬(</a:t>
            </a:r>
            <a:r>
              <a:rPr lang="en-US" altLang="zh-TW" dirty="0" err="1">
                <a:solidFill>
                  <a:schemeClr val="tx1">
                    <a:lumMod val="50000"/>
                    <a:lumOff val="50000"/>
                  </a:schemeClr>
                </a:solidFill>
              </a:rPr>
              <a:t>p</a:t>
            </a:r>
            <a:r>
              <a:rPr lang="en-US" altLang="zh-TW" dirty="0" err="1">
                <a:solidFill>
                  <a:schemeClr val="tx1">
                    <a:lumMod val="50000"/>
                    <a:lumOff val="50000"/>
                  </a:schemeClr>
                </a:solidFill>
                <a:sym typeface="Symbol"/>
              </a:rPr>
              <a:t></a:t>
            </a:r>
            <a:r>
              <a:rPr lang="en-US" altLang="zh-TW" dirty="0" err="1">
                <a:solidFill>
                  <a:schemeClr val="tx1">
                    <a:lumMod val="50000"/>
                    <a:lumOff val="50000"/>
                  </a:schemeClr>
                </a:solidFill>
              </a:rPr>
              <a:t>q</a:t>
            </a:r>
            <a:r>
              <a:rPr lang="en-US" altLang="zh-TW" dirty="0">
                <a:solidFill>
                  <a:schemeClr val="tx1">
                    <a:lumMod val="50000"/>
                    <a:lumOff val="50000"/>
                  </a:schemeClr>
                </a:solidFill>
              </a:rPr>
              <a:t>) and p </a:t>
            </a:r>
            <a:r>
              <a:rPr lang="en-US" altLang="zh-TW" dirty="0">
                <a:solidFill>
                  <a:schemeClr val="tx1">
                    <a:lumMod val="50000"/>
                    <a:lumOff val="50000"/>
                  </a:schemeClr>
                </a:solidFill>
                <a:sym typeface="Symbol"/>
              </a:rPr>
              <a:t></a:t>
            </a:r>
            <a:r>
              <a:rPr lang="en-US" altLang="zh-TW" dirty="0">
                <a:solidFill>
                  <a:schemeClr val="tx1">
                    <a:lumMod val="50000"/>
                    <a:lumOff val="50000"/>
                  </a:schemeClr>
                </a:solidFill>
              </a:rPr>
              <a:t>¬q are logically equivalent.</a:t>
            </a:r>
          </a:p>
          <a:p>
            <a:endParaRPr lang="en-US" altLang="zh-TW" dirty="0">
              <a:solidFill>
                <a:schemeClr val="tx1">
                  <a:lumMod val="50000"/>
                  <a:lumOff val="50000"/>
                </a:schemeClr>
              </a:solidFill>
            </a:endParaRPr>
          </a:p>
          <a:p>
            <a:r>
              <a:rPr lang="en-US" altLang="zh-TW" dirty="0">
                <a:solidFill>
                  <a:schemeClr val="tx1">
                    <a:lumMod val="50000"/>
                    <a:lumOff val="50000"/>
                  </a:schemeClr>
                </a:solidFill>
              </a:rPr>
              <a:t>Example 7: Show that ¬(p</a:t>
            </a:r>
            <a:r>
              <a:rPr lang="en-US" altLang="zh-TW" dirty="0">
                <a:solidFill>
                  <a:schemeClr val="tx1">
                    <a:lumMod val="50000"/>
                    <a:lumOff val="50000"/>
                  </a:schemeClr>
                </a:solidFill>
                <a:sym typeface="Symbol"/>
              </a:rPr>
              <a:t>(</a:t>
            </a:r>
            <a:r>
              <a:rPr lang="en-US" altLang="zh-TW" dirty="0">
                <a:solidFill>
                  <a:schemeClr val="tx1">
                    <a:lumMod val="50000"/>
                    <a:lumOff val="50000"/>
                  </a:schemeClr>
                </a:solidFill>
              </a:rPr>
              <a:t>¬</a:t>
            </a:r>
            <a:r>
              <a:rPr lang="en-US" altLang="zh-TW" dirty="0">
                <a:solidFill>
                  <a:schemeClr val="tx1">
                    <a:lumMod val="50000"/>
                    <a:lumOff val="50000"/>
                  </a:schemeClr>
                </a:solidFill>
                <a:sym typeface="Symbol"/>
              </a:rPr>
              <a:t>p  q))</a:t>
            </a:r>
            <a:r>
              <a:rPr lang="en-US" altLang="zh-TW" dirty="0">
                <a:solidFill>
                  <a:schemeClr val="tx1">
                    <a:lumMod val="50000"/>
                    <a:lumOff val="50000"/>
                  </a:schemeClr>
                </a:solidFill>
              </a:rPr>
              <a:t> and ¬</a:t>
            </a:r>
            <a:r>
              <a:rPr lang="en-US" altLang="zh-TW" dirty="0">
                <a:solidFill>
                  <a:schemeClr val="tx1">
                    <a:lumMod val="50000"/>
                    <a:lumOff val="50000"/>
                  </a:schemeClr>
                </a:solidFill>
                <a:sym typeface="Symbol"/>
              </a:rPr>
              <a:t>p  </a:t>
            </a:r>
            <a:r>
              <a:rPr lang="en-US" altLang="zh-TW" dirty="0">
                <a:solidFill>
                  <a:schemeClr val="tx1">
                    <a:lumMod val="50000"/>
                    <a:lumOff val="50000"/>
                  </a:schemeClr>
                </a:solidFill>
              </a:rPr>
              <a:t>¬</a:t>
            </a:r>
            <a:r>
              <a:rPr lang="en-US" altLang="zh-TW" dirty="0">
                <a:solidFill>
                  <a:schemeClr val="tx1">
                    <a:lumMod val="50000"/>
                    <a:lumOff val="50000"/>
                  </a:schemeClr>
                </a:solidFill>
                <a:sym typeface="Symbol"/>
              </a:rPr>
              <a:t>q </a:t>
            </a:r>
            <a:r>
              <a:rPr lang="en-US" altLang="zh-TW" dirty="0">
                <a:solidFill>
                  <a:schemeClr val="tx1">
                    <a:lumMod val="50000"/>
                    <a:lumOff val="50000"/>
                  </a:schemeClr>
                </a:solidFill>
              </a:rPr>
              <a:t>are logically equivalent by developing </a:t>
            </a:r>
            <a:r>
              <a:rPr lang="en-US" altLang="zh-TW">
                <a:solidFill>
                  <a:schemeClr val="tx1">
                    <a:lumMod val="50000"/>
                    <a:lumOff val="50000"/>
                  </a:schemeClr>
                </a:solidFill>
              </a:rPr>
              <a:t>a series </a:t>
            </a:r>
            <a:r>
              <a:rPr lang="en-US" altLang="zh-TW" dirty="0">
                <a:solidFill>
                  <a:schemeClr val="tx1">
                    <a:lumMod val="50000"/>
                    <a:lumOff val="50000"/>
                  </a:schemeClr>
                </a:solidFill>
              </a:rPr>
              <a:t>of logical equivalences.</a:t>
            </a:r>
          </a:p>
          <a:p>
            <a:pPr>
              <a:buNone/>
            </a:pPr>
            <a:endParaRPr lang="en-US" altLang="zh-TW" dirty="0"/>
          </a:p>
          <a:p>
            <a:r>
              <a:rPr lang="en-US" altLang="zh-TW" dirty="0">
                <a:solidFill>
                  <a:schemeClr val="tx1">
                    <a:lumMod val="50000"/>
                    <a:lumOff val="50000"/>
                  </a:schemeClr>
                </a:solidFill>
              </a:rPr>
              <a:t>Example 8: Show that </a:t>
            </a:r>
            <a:r>
              <a:rPr lang="en-US" altLang="zh-TW" dirty="0">
                <a:solidFill>
                  <a:schemeClr val="tx1">
                    <a:lumMod val="50000"/>
                    <a:lumOff val="50000"/>
                  </a:schemeClr>
                </a:solidFill>
                <a:sym typeface="Symbol"/>
              </a:rPr>
              <a:t>(p  q) (</a:t>
            </a:r>
            <a:r>
              <a:rPr lang="en-US" altLang="zh-TW" dirty="0">
                <a:solidFill>
                  <a:schemeClr val="tx1">
                    <a:lumMod val="50000"/>
                    <a:lumOff val="50000"/>
                  </a:schemeClr>
                </a:solidFill>
              </a:rPr>
              <a:t> </a:t>
            </a:r>
            <a:r>
              <a:rPr lang="en-US" altLang="zh-TW" dirty="0" err="1">
                <a:solidFill>
                  <a:schemeClr val="tx1">
                    <a:lumMod val="50000"/>
                    <a:lumOff val="50000"/>
                  </a:schemeClr>
                </a:solidFill>
              </a:rPr>
              <a:t>p</a:t>
            </a:r>
            <a:r>
              <a:rPr lang="en-US" altLang="zh-TW" dirty="0" err="1">
                <a:solidFill>
                  <a:schemeClr val="tx1">
                    <a:lumMod val="50000"/>
                    <a:lumOff val="50000"/>
                  </a:schemeClr>
                </a:solidFill>
                <a:sym typeface="Symbol"/>
              </a:rPr>
              <a:t>q</a:t>
            </a:r>
            <a:r>
              <a:rPr lang="en-US" altLang="zh-TW" dirty="0">
                <a:solidFill>
                  <a:schemeClr val="tx1">
                    <a:lumMod val="50000"/>
                    <a:lumOff val="50000"/>
                  </a:schemeClr>
                </a:solidFill>
                <a:sym typeface="Symbol"/>
              </a:rPr>
              <a:t>)</a:t>
            </a:r>
            <a:r>
              <a:rPr lang="en-US" altLang="zh-TW" dirty="0">
                <a:solidFill>
                  <a:schemeClr val="tx1">
                    <a:lumMod val="50000"/>
                    <a:lumOff val="50000"/>
                  </a:schemeClr>
                </a:solidFill>
              </a:rPr>
              <a:t> is a tautology.</a:t>
            </a:r>
            <a:endParaRPr lang="zh-TW" altLang="en-US" dirty="0">
              <a:solidFill>
                <a:schemeClr val="tx1">
                  <a:lumMod val="50000"/>
                  <a:lumOff val="50000"/>
                </a:schemeClr>
              </a:solidFill>
            </a:endParaRP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107</a:t>
            </a:fld>
            <a:endParaRPr lang="zh-TW" altLang="en-US">
              <a:solidFill>
                <a:prstClr val="black">
                  <a:tint val="75000"/>
                </a:prstClr>
              </a:solidFill>
            </a:endParaRPr>
          </a:p>
        </p:txBody>
      </p:sp>
      <p:sp>
        <p:nvSpPr>
          <p:cNvPr id="5" name="標題 1"/>
          <p:cNvSpPr txBox="1">
            <a:spLocks/>
          </p:cNvSpPr>
          <p:nvPr/>
        </p:nvSpPr>
        <p:spPr>
          <a:xfrm>
            <a:off x="785786" y="0"/>
            <a:ext cx="7772400" cy="714380"/>
          </a:xfrm>
          <a:prstGeom prst="rect">
            <a:avLst/>
          </a:prstGeom>
        </p:spPr>
        <p:txBody>
          <a:bodyPr vert="horz" lIns="91440" tIns="45720" rIns="91440" bIns="45720" rtlCol="0" anchor="ctr">
            <a:normAutofit lnSpcReduction="10000"/>
          </a:bodyPr>
          <a:lstStyle/>
          <a:p>
            <a:pPr algn="ctr">
              <a:spcBef>
                <a:spcPct val="0"/>
              </a:spcBef>
              <a:defRPr/>
            </a:pPr>
            <a:r>
              <a:rPr lang="en-US" altLang="zh-TW" sz="4400" dirty="0">
                <a:solidFill>
                  <a:prstClr val="black"/>
                </a:solidFill>
              </a:rPr>
              <a:t>Logical Equivalences</a:t>
            </a:r>
            <a:endParaRPr lang="zh-TW" altLang="en-US" sz="4400" dirty="0">
              <a:solidFill>
                <a:prstClr val="black"/>
              </a:solidFill>
            </a:endParaRPr>
          </a:p>
        </p:txBody>
      </p:sp>
    </p:spTree>
    <p:extLst>
      <p:ext uri="{BB962C8B-B14F-4D97-AF65-F5344CB8AC3E}">
        <p14:creationId xmlns:p14="http://schemas.microsoft.com/office/powerpoint/2010/main" val="40187298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7200" y="1142984"/>
            <a:ext cx="8229600" cy="5715016"/>
          </a:xfrm>
        </p:spPr>
        <p:txBody>
          <a:bodyPr>
            <a:normAutofit/>
          </a:bodyPr>
          <a:lstStyle/>
          <a:p>
            <a:r>
              <a:rPr lang="en-US" altLang="zh-TW" sz="3600" dirty="0">
                <a:solidFill>
                  <a:schemeClr val="tx1">
                    <a:lumMod val="50000"/>
                    <a:lumOff val="50000"/>
                  </a:schemeClr>
                </a:solidFill>
              </a:rPr>
              <a:t>Tautology</a:t>
            </a:r>
          </a:p>
          <a:p>
            <a:r>
              <a:rPr lang="en-US" altLang="zh-TW" sz="3600" dirty="0">
                <a:solidFill>
                  <a:schemeClr val="tx1">
                    <a:lumMod val="50000"/>
                    <a:lumOff val="50000"/>
                  </a:schemeClr>
                </a:solidFill>
              </a:rPr>
              <a:t>Contradiction</a:t>
            </a:r>
          </a:p>
          <a:p>
            <a:r>
              <a:rPr lang="en-US" altLang="zh-TW" sz="3600" dirty="0">
                <a:solidFill>
                  <a:schemeClr val="tx1">
                    <a:lumMod val="50000"/>
                    <a:lumOff val="50000"/>
                  </a:schemeClr>
                </a:solidFill>
              </a:rPr>
              <a:t>Contingency</a:t>
            </a:r>
          </a:p>
          <a:p>
            <a:r>
              <a:rPr lang="en-US" altLang="zh-TW" sz="3600" dirty="0">
                <a:solidFill>
                  <a:schemeClr val="tx1">
                    <a:lumMod val="50000"/>
                    <a:lumOff val="50000"/>
                  </a:schemeClr>
                </a:solidFill>
              </a:rPr>
              <a:t>Logical Equivalence</a:t>
            </a:r>
          </a:p>
          <a:p>
            <a:r>
              <a:rPr lang="en-US" altLang="zh-TW" sz="3600" dirty="0">
                <a:solidFill>
                  <a:schemeClr val="tx1">
                    <a:lumMod val="50000"/>
                    <a:lumOff val="50000"/>
                  </a:schemeClr>
                </a:solidFill>
              </a:rPr>
              <a:t>De Morgan’s Laws</a:t>
            </a:r>
          </a:p>
          <a:p>
            <a:r>
              <a:rPr lang="en-US" altLang="zh-TW" sz="3600" dirty="0">
                <a:solidFill>
                  <a:schemeClr val="tx1">
                    <a:lumMod val="50000"/>
                    <a:lumOff val="50000"/>
                  </a:schemeClr>
                </a:solidFill>
              </a:rPr>
              <a:t>Commutative Law</a:t>
            </a:r>
          </a:p>
          <a:p>
            <a:r>
              <a:rPr lang="en-US" altLang="zh-TW" sz="3600" dirty="0">
                <a:solidFill>
                  <a:schemeClr val="tx1">
                    <a:lumMod val="50000"/>
                    <a:lumOff val="50000"/>
                  </a:schemeClr>
                </a:solidFill>
              </a:rPr>
              <a:t>Associative Law</a:t>
            </a:r>
          </a:p>
          <a:p>
            <a:r>
              <a:rPr lang="en-US" altLang="zh-TW" sz="3600" dirty="0">
                <a:solidFill>
                  <a:schemeClr val="tx1">
                    <a:lumMod val="50000"/>
                    <a:lumOff val="50000"/>
                  </a:schemeClr>
                </a:solidFill>
              </a:rPr>
              <a:t>Distributive Law</a:t>
            </a: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108</a:t>
            </a:fld>
            <a:endParaRPr lang="zh-TW" altLang="en-US">
              <a:solidFill>
                <a:prstClr val="black">
                  <a:tint val="75000"/>
                </a:prstClr>
              </a:solidFill>
            </a:endParaRPr>
          </a:p>
        </p:txBody>
      </p:sp>
      <p:sp>
        <p:nvSpPr>
          <p:cNvPr id="5" name="標題 1"/>
          <p:cNvSpPr txBox="1">
            <a:spLocks/>
          </p:cNvSpPr>
          <p:nvPr/>
        </p:nvSpPr>
        <p:spPr>
          <a:xfrm>
            <a:off x="785786" y="0"/>
            <a:ext cx="7772400" cy="714380"/>
          </a:xfrm>
          <a:prstGeom prst="rect">
            <a:avLst/>
          </a:prstGeom>
        </p:spPr>
        <p:txBody>
          <a:bodyPr vert="horz" lIns="91440" tIns="45720" rIns="91440" bIns="45720" rtlCol="0" anchor="ctr">
            <a:normAutofit lnSpcReduction="10000"/>
          </a:bodyPr>
          <a:lstStyle/>
          <a:p>
            <a:pPr algn="ctr">
              <a:spcBef>
                <a:spcPct val="0"/>
              </a:spcBef>
              <a:defRPr/>
            </a:pPr>
            <a:r>
              <a:rPr lang="en-US" altLang="zh-TW" sz="4400" dirty="0">
                <a:solidFill>
                  <a:prstClr val="black"/>
                </a:solidFill>
              </a:rPr>
              <a:t>Terms</a:t>
            </a:r>
            <a:endParaRPr lang="zh-TW" altLang="en-US" sz="4400" dirty="0">
              <a:solidFill>
                <a:prstClr val="black"/>
              </a:solidFill>
            </a:endParaRPr>
          </a:p>
        </p:txBody>
      </p:sp>
    </p:spTree>
    <p:extLst>
      <p:ext uri="{BB962C8B-B14F-4D97-AF65-F5344CB8AC3E}">
        <p14:creationId xmlns:p14="http://schemas.microsoft.com/office/powerpoint/2010/main" val="3764332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lstStyle/>
          <a:p>
            <a:r>
              <a:rPr lang="en-US" altLang="zh-TW" dirty="0"/>
              <a:t>Chapter 1: The Foundations: Logic and Proofs</a:t>
            </a:r>
            <a:endParaRPr lang="zh-TW" altLang="en-US" dirty="0"/>
          </a:p>
        </p:txBody>
      </p:sp>
      <p:sp>
        <p:nvSpPr>
          <p:cNvPr id="3" name="副標題 2"/>
          <p:cNvSpPr>
            <a:spLocks noGrp="1"/>
          </p:cNvSpPr>
          <p:nvPr>
            <p:ph type="subTitle" idx="1"/>
          </p:nvPr>
        </p:nvSpPr>
        <p:spPr>
          <a:xfrm>
            <a:off x="714348" y="2285992"/>
            <a:ext cx="8001056" cy="4000528"/>
          </a:xfrm>
        </p:spPr>
        <p:txBody>
          <a:bodyPr>
            <a:normAutofit lnSpcReduction="10000"/>
          </a:bodyPr>
          <a:lstStyle/>
          <a:p>
            <a:pPr algn="just"/>
            <a:r>
              <a:rPr lang="en-US" altLang="zh-TW" dirty="0">
                <a:solidFill>
                  <a:schemeClr val="tx1">
                    <a:lumMod val="50000"/>
                    <a:lumOff val="50000"/>
                  </a:schemeClr>
                </a:solidFill>
              </a:rPr>
              <a:t>1.1 Propositional Logic</a:t>
            </a:r>
          </a:p>
          <a:p>
            <a:pPr algn="just"/>
            <a:r>
              <a:rPr lang="en-US" altLang="zh-TW" dirty="0">
                <a:solidFill>
                  <a:schemeClr val="tx1">
                    <a:lumMod val="50000"/>
                    <a:lumOff val="50000"/>
                  </a:schemeClr>
                </a:solidFill>
              </a:rPr>
              <a:t>1.2 Propositional Equivalences</a:t>
            </a:r>
          </a:p>
          <a:p>
            <a:pPr algn="just"/>
            <a:r>
              <a:rPr lang="en-US" altLang="zh-TW" dirty="0">
                <a:solidFill>
                  <a:schemeClr val="accent1"/>
                </a:solidFill>
              </a:rPr>
              <a:t>1.3  Predicates and Quantifiers</a:t>
            </a:r>
          </a:p>
          <a:p>
            <a:pPr algn="just"/>
            <a:r>
              <a:rPr lang="en-US" altLang="zh-TW" dirty="0"/>
              <a:t>1.4 Nested Quantifiers</a:t>
            </a:r>
          </a:p>
          <a:p>
            <a:pPr algn="just"/>
            <a:r>
              <a:rPr lang="en-US" altLang="zh-TW" dirty="0"/>
              <a:t>1.5 Rules of Inference</a:t>
            </a:r>
          </a:p>
          <a:p>
            <a:pPr algn="just"/>
            <a:r>
              <a:rPr lang="en-US" altLang="zh-TW" dirty="0"/>
              <a:t>1.6 Introduction to Proofs</a:t>
            </a:r>
          </a:p>
          <a:p>
            <a:pPr algn="just"/>
            <a:r>
              <a:rPr lang="en-US" altLang="zh-TW" dirty="0"/>
              <a:t>1.7 Proof Methods and Strategy</a:t>
            </a:r>
            <a:endParaRPr lang="zh-TW" altLang="en-US" dirty="0"/>
          </a:p>
        </p:txBody>
      </p:sp>
    </p:spTree>
    <p:extLst>
      <p:ext uri="{BB962C8B-B14F-4D97-AF65-F5344CB8AC3E}">
        <p14:creationId xmlns:p14="http://schemas.microsoft.com/office/powerpoint/2010/main" val="2310859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ext Box 4"/>
          <p:cNvSpPr txBox="1">
            <a:spLocks noChangeArrowheads="1"/>
          </p:cNvSpPr>
          <p:nvPr/>
        </p:nvSpPr>
        <p:spPr bwMode="auto">
          <a:xfrm>
            <a:off x="3048000" y="457200"/>
            <a:ext cx="30194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Why Mathematics?</a:t>
            </a:r>
          </a:p>
        </p:txBody>
      </p:sp>
      <p:sp>
        <p:nvSpPr>
          <p:cNvPr id="78853" name="Text Box 5"/>
          <p:cNvSpPr txBox="1">
            <a:spLocks noChangeArrowheads="1"/>
          </p:cNvSpPr>
          <p:nvPr/>
        </p:nvSpPr>
        <p:spPr bwMode="auto">
          <a:xfrm>
            <a:off x="2587625" y="1447800"/>
            <a:ext cx="397827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Design efficient computer systems.</a:t>
            </a:r>
          </a:p>
        </p:txBody>
      </p:sp>
      <p:sp>
        <p:nvSpPr>
          <p:cNvPr id="78854" name="Text Box 6"/>
          <p:cNvSpPr txBox="1">
            <a:spLocks noChangeArrowheads="1"/>
          </p:cNvSpPr>
          <p:nvPr/>
        </p:nvSpPr>
        <p:spPr bwMode="auto">
          <a:xfrm>
            <a:off x="1524000" y="2286000"/>
            <a:ext cx="6043613"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A50021"/>
              </a:buClr>
              <a:buFontTx/>
              <a:buChar char="•"/>
            </a:pPr>
            <a:r>
              <a:rPr lang="en-US" altLang="zh-TW"/>
              <a:t> How did Google manage to build a fast search engine?</a:t>
            </a:r>
          </a:p>
          <a:p>
            <a:pPr>
              <a:buClr>
                <a:srgbClr val="A50021"/>
              </a:buClr>
              <a:buFontTx/>
              <a:buChar char="•"/>
            </a:pPr>
            <a:endParaRPr lang="en-US" altLang="zh-TW"/>
          </a:p>
          <a:p>
            <a:pPr>
              <a:buClr>
                <a:srgbClr val="A50021"/>
              </a:buClr>
              <a:buFontTx/>
              <a:buChar char="•"/>
            </a:pPr>
            <a:r>
              <a:rPr lang="en-US" altLang="zh-TW"/>
              <a:t> What is the foundation of internet security?</a:t>
            </a:r>
          </a:p>
        </p:txBody>
      </p:sp>
      <p:sp>
        <p:nvSpPr>
          <p:cNvPr id="78856" name="Text Box 8"/>
          <p:cNvSpPr txBox="1">
            <a:spLocks noChangeArrowheads="1"/>
          </p:cNvSpPr>
          <p:nvPr/>
        </p:nvSpPr>
        <p:spPr bwMode="auto">
          <a:xfrm>
            <a:off x="2352675" y="3733800"/>
            <a:ext cx="4448175" cy="12017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algorithms, data structures, database,</a:t>
            </a:r>
          </a:p>
          <a:p>
            <a:pPr>
              <a:lnSpc>
                <a:spcPct val="150000"/>
              </a:lnSpc>
            </a:pPr>
            <a:r>
              <a:rPr lang="en-US" altLang="zh-TW"/>
              <a:t>parallel computing, distributed systems,</a:t>
            </a:r>
          </a:p>
          <a:p>
            <a:pPr>
              <a:lnSpc>
                <a:spcPct val="150000"/>
              </a:lnSpc>
            </a:pPr>
            <a:r>
              <a:rPr lang="en-US" altLang="zh-TW"/>
              <a:t>cryptography, computer networks…</a:t>
            </a:r>
          </a:p>
        </p:txBody>
      </p:sp>
      <p:sp>
        <p:nvSpPr>
          <p:cNvPr id="78857" name="Text Box 9"/>
          <p:cNvSpPr txBox="1">
            <a:spLocks noChangeArrowheads="1"/>
          </p:cNvSpPr>
          <p:nvPr/>
        </p:nvSpPr>
        <p:spPr bwMode="auto">
          <a:xfrm>
            <a:off x="2011363" y="5486400"/>
            <a:ext cx="5121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Logic, number theory, counting, graph theory…</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bwMode="auto">
          <a:xfrm>
            <a:off x="533400" y="1571612"/>
            <a:ext cx="7924800" cy="4524388"/>
          </a:xfr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a:buNone/>
            </a:pPr>
            <a:r>
              <a:rPr lang="en-US" altLang="zh-TW" sz="3600" dirty="0">
                <a:ea typeface="新細明體" pitchFamily="18" charset="-120"/>
              </a:rPr>
              <a:t>Predicate:  A generalization of propositions ; A propositions which contain variables</a:t>
            </a:r>
          </a:p>
          <a:p>
            <a:r>
              <a:rPr lang="en-US" altLang="zh-TW" sz="3600" dirty="0">
                <a:ea typeface="新細明體" pitchFamily="18" charset="-120"/>
              </a:rPr>
              <a:t>Predicates become propositions once every variable is </a:t>
            </a:r>
            <a:r>
              <a:rPr lang="en-US" altLang="zh-TW" sz="3600" i="1" dirty="0">
                <a:ea typeface="新細明體" pitchFamily="18" charset="-120"/>
              </a:rPr>
              <a:t>bound</a:t>
            </a:r>
            <a:r>
              <a:rPr lang="en-US" altLang="zh-TW" sz="3600" dirty="0">
                <a:ea typeface="新細明體" pitchFamily="18" charset="-120"/>
              </a:rPr>
              <a:t>- by</a:t>
            </a:r>
          </a:p>
          <a:p>
            <a:pPr lvl="1"/>
            <a:r>
              <a:rPr lang="en-US" altLang="zh-TW" sz="3200" dirty="0">
                <a:ea typeface="新細明體" pitchFamily="18" charset="-120"/>
              </a:rPr>
              <a:t>assigning it a value from the </a:t>
            </a:r>
            <a:r>
              <a:rPr lang="en-US" altLang="zh-TW" sz="3200" i="1" dirty="0">
                <a:ea typeface="新細明體" pitchFamily="18" charset="-120"/>
              </a:rPr>
              <a:t>Universe of Discourse </a:t>
            </a:r>
            <a:r>
              <a:rPr lang="en-US" altLang="zh-TW" sz="3200" dirty="0">
                <a:ea typeface="新細明體" pitchFamily="18" charset="-120"/>
              </a:rPr>
              <a:t>U or</a:t>
            </a:r>
          </a:p>
          <a:p>
            <a:pPr lvl="1"/>
            <a:r>
              <a:rPr lang="en-US" altLang="zh-TW" sz="3200" dirty="0">
                <a:ea typeface="新細明體" pitchFamily="18" charset="-120"/>
              </a:rPr>
              <a:t>quantifying it</a:t>
            </a:r>
          </a:p>
        </p:txBody>
      </p:sp>
      <p:sp>
        <p:nvSpPr>
          <p:cNvPr id="4099"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8" name="標題 1"/>
          <p:cNvSpPr txBox="1">
            <a:spLocks/>
          </p:cNvSpPr>
          <p:nvPr/>
        </p:nvSpPr>
        <p:spPr>
          <a:xfrm>
            <a:off x="857224" y="428605"/>
            <a:ext cx="7772400" cy="857256"/>
          </a:xfrm>
          <a:prstGeom prst="rect">
            <a:avLst/>
          </a:prstGeom>
        </p:spPr>
        <p:txBody>
          <a:bodyPr vert="horz" lIns="91440" tIns="45720" rIns="91440" bIns="45720" rtlCol="0" anchor="ctr">
            <a:normAutofit/>
          </a:bodyPr>
          <a:lstStyle/>
          <a:p>
            <a:pPr algn="ctr">
              <a:spcBef>
                <a:spcPct val="0"/>
              </a:spcBef>
              <a:defRPr/>
            </a:pPr>
            <a:r>
              <a:rPr lang="en-US" altLang="zh-TW" sz="4400" dirty="0">
                <a:solidFill>
                  <a:prstClr val="black"/>
                </a:solidFill>
              </a:rPr>
              <a:t>Predicates</a:t>
            </a:r>
            <a:endParaRPr lang="zh-TW" altLang="en-US" sz="4400" dirty="0">
              <a:solidFill>
                <a:prstClr val="black"/>
              </a:solidFill>
            </a:endParaRPr>
          </a:p>
        </p:txBody>
      </p:sp>
    </p:spTree>
    <p:extLst>
      <p:ext uri="{BB962C8B-B14F-4D97-AF65-F5344CB8AC3E}">
        <p14:creationId xmlns:p14="http://schemas.microsoft.com/office/powerpoint/2010/main" val="31817603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4294967295"/>
          </p:nvPr>
        </p:nvSpPr>
        <p:spPr bwMode="auto">
          <a:xfrm>
            <a:off x="533400" y="714356"/>
            <a:ext cx="8324880" cy="6143644"/>
          </a:xfrm>
          <a:prstGeom prst="rect">
            <a:avLst/>
          </a:prstGeom>
          <a:noFill/>
          <a:ln>
            <a:miter lim="800000"/>
            <a:headEnd/>
            <a:tailEnd/>
          </a:ln>
        </p:spPr>
        <p:txBody>
          <a:bodyPr>
            <a:normAutofit fontScale="92500" lnSpcReduction="10000"/>
          </a:bodyPr>
          <a:lstStyle/>
          <a:p>
            <a:pPr>
              <a:lnSpc>
                <a:spcPct val="90000"/>
              </a:lnSpc>
              <a:buNone/>
            </a:pPr>
            <a:r>
              <a:rPr lang="en-US" altLang="zh-TW" dirty="0">
                <a:ea typeface="新細明體" pitchFamily="18" charset="-120"/>
              </a:rPr>
              <a:t>Examples:</a:t>
            </a:r>
          </a:p>
          <a:p>
            <a:pPr>
              <a:lnSpc>
                <a:spcPct val="90000"/>
              </a:lnSpc>
              <a:buNone/>
            </a:pPr>
            <a:r>
              <a:rPr lang="en-US" altLang="zh-TW" dirty="0">
                <a:ea typeface="新細明體" pitchFamily="18" charset="-120"/>
              </a:rPr>
              <a:t>Let U = Z, the integers = {. . . -2, -1, 0 , 1, 2, . . .}</a:t>
            </a:r>
          </a:p>
          <a:p>
            <a:pPr lvl="1">
              <a:lnSpc>
                <a:spcPct val="90000"/>
              </a:lnSpc>
            </a:pPr>
            <a:r>
              <a:rPr lang="en-US" altLang="zh-TW" dirty="0">
                <a:ea typeface="新細明體" pitchFamily="18" charset="-120"/>
              </a:rPr>
              <a:t>P(x): x &gt; 0 is the predicate. It has no truth value until the variable x is bound.</a:t>
            </a:r>
          </a:p>
          <a:p>
            <a:pPr>
              <a:lnSpc>
                <a:spcPct val="90000"/>
              </a:lnSpc>
            </a:pPr>
            <a:r>
              <a:rPr lang="en-US" altLang="zh-TW" dirty="0">
                <a:ea typeface="新細明體" pitchFamily="18" charset="-120"/>
              </a:rPr>
              <a:t>Examples of propositions where x is assigned a value:</a:t>
            </a:r>
          </a:p>
          <a:p>
            <a:pPr marL="971550" lvl="1" indent="-514350">
              <a:lnSpc>
                <a:spcPct val="90000"/>
              </a:lnSpc>
              <a:buAutoNum type="alphaLcParenBoth"/>
            </a:pPr>
            <a:r>
              <a:rPr lang="en-US" altLang="zh-TW" dirty="0">
                <a:ea typeface="新細明體" pitchFamily="18" charset="-120"/>
              </a:rPr>
              <a:t>P(-3) (?, true or  false);    </a:t>
            </a:r>
          </a:p>
          <a:p>
            <a:pPr marL="971550" lvl="1" indent="-514350">
              <a:lnSpc>
                <a:spcPct val="90000"/>
              </a:lnSpc>
              <a:buAutoNum type="alphaLcParenBoth"/>
            </a:pPr>
            <a:r>
              <a:rPr lang="en-US" altLang="zh-TW" dirty="0">
                <a:ea typeface="新細明體" pitchFamily="18" charset="-120"/>
              </a:rPr>
              <a:t>P(0)(?);   </a:t>
            </a:r>
          </a:p>
          <a:p>
            <a:pPr marL="971550" lvl="1" indent="-514350">
              <a:lnSpc>
                <a:spcPct val="90000"/>
              </a:lnSpc>
              <a:buAutoNum type="alphaLcParenBoth"/>
            </a:pPr>
            <a:r>
              <a:rPr lang="en-US" altLang="zh-TW" dirty="0">
                <a:ea typeface="新細明體" pitchFamily="18" charset="-120"/>
              </a:rPr>
              <a:t>(c)   P(3)(?).</a:t>
            </a:r>
          </a:p>
          <a:p>
            <a:pPr>
              <a:lnSpc>
                <a:spcPct val="90000"/>
              </a:lnSpc>
            </a:pPr>
            <a:r>
              <a:rPr lang="en-US" altLang="zh-TW" dirty="0">
                <a:ea typeface="新細明體" pitchFamily="18" charset="-120"/>
              </a:rPr>
              <a:t>The collection of integers for which P(x) is true are the positive integers.</a:t>
            </a:r>
          </a:p>
          <a:p>
            <a:pPr>
              <a:lnSpc>
                <a:spcPct val="90000"/>
              </a:lnSpc>
            </a:pPr>
            <a:r>
              <a:rPr lang="en-US" altLang="zh-TW" i="1" dirty="0">
                <a:ea typeface="新細明體" pitchFamily="18" charset="-120"/>
              </a:rPr>
              <a:t>P</a:t>
            </a:r>
            <a:r>
              <a:rPr lang="en-US" altLang="zh-TW" dirty="0">
                <a:ea typeface="新細明體" pitchFamily="18" charset="-120"/>
              </a:rPr>
              <a:t>(</a:t>
            </a:r>
            <a:r>
              <a:rPr lang="en-US" altLang="zh-TW" i="1" dirty="0">
                <a:ea typeface="新細明體" pitchFamily="18" charset="-120"/>
              </a:rPr>
              <a:t>y</a:t>
            </a:r>
            <a:r>
              <a:rPr lang="en-US" altLang="zh-TW" dirty="0">
                <a:ea typeface="新細明體" pitchFamily="18" charset="-120"/>
              </a:rPr>
              <a:t>) </a:t>
            </a:r>
            <a:r>
              <a:rPr lang="el-GR" altLang="zh-TW" dirty="0">
                <a:cs typeface="Arial" pitchFamily="34" charset="0"/>
              </a:rPr>
              <a:t>ν</a:t>
            </a:r>
            <a:r>
              <a:rPr lang="en-US" altLang="zh-TW" dirty="0">
                <a:ea typeface="新細明體" pitchFamily="18" charset="-120"/>
              </a:rPr>
              <a:t> ¬ </a:t>
            </a:r>
            <a:r>
              <a:rPr lang="en-US" altLang="zh-TW" i="1" dirty="0">
                <a:ea typeface="新細明體" pitchFamily="18" charset="-120"/>
              </a:rPr>
              <a:t>P</a:t>
            </a:r>
            <a:r>
              <a:rPr lang="en-US" altLang="zh-TW" dirty="0">
                <a:ea typeface="新細明體" pitchFamily="18" charset="-120"/>
              </a:rPr>
              <a:t>(0) is not a proposition. The variable y has not been bound. However, </a:t>
            </a:r>
            <a:r>
              <a:rPr lang="en-US" altLang="zh-TW" i="1" dirty="0">
                <a:ea typeface="新細明體" pitchFamily="18" charset="-120"/>
              </a:rPr>
              <a:t>P</a:t>
            </a:r>
            <a:r>
              <a:rPr lang="en-US" altLang="zh-TW" dirty="0">
                <a:ea typeface="新細明體" pitchFamily="18" charset="-120"/>
              </a:rPr>
              <a:t>(3) </a:t>
            </a:r>
            <a:r>
              <a:rPr lang="el-GR" altLang="zh-TW" dirty="0">
                <a:cs typeface="Arial" pitchFamily="34" charset="0"/>
              </a:rPr>
              <a:t>ν</a:t>
            </a:r>
            <a:r>
              <a:rPr lang="en-US" altLang="zh-TW" dirty="0">
                <a:ea typeface="新細明體" pitchFamily="18" charset="-120"/>
              </a:rPr>
              <a:t> ¬ </a:t>
            </a:r>
            <a:r>
              <a:rPr lang="en-US" altLang="zh-TW" i="1" dirty="0">
                <a:ea typeface="新細明體" pitchFamily="18" charset="-120"/>
              </a:rPr>
              <a:t>P</a:t>
            </a:r>
            <a:r>
              <a:rPr lang="en-US" altLang="zh-TW" dirty="0">
                <a:ea typeface="新細明體" pitchFamily="18" charset="-120"/>
              </a:rPr>
              <a:t>(0) is a proposition which is true.</a:t>
            </a:r>
          </a:p>
          <a:p>
            <a:pPr>
              <a:lnSpc>
                <a:spcPct val="90000"/>
              </a:lnSpc>
            </a:pPr>
            <a:endParaRPr lang="en-US" altLang="zh-TW" dirty="0">
              <a:ea typeface="新細明體" pitchFamily="18" charset="-120"/>
            </a:endParaRPr>
          </a:p>
          <a:p>
            <a:pPr lvl="1">
              <a:lnSpc>
                <a:spcPct val="90000"/>
              </a:lnSpc>
              <a:buFontTx/>
              <a:buNone/>
            </a:pPr>
            <a:endParaRPr lang="en-US" altLang="zh-TW" dirty="0">
              <a:ea typeface="新細明體" pitchFamily="18" charset="-120"/>
            </a:endParaRPr>
          </a:p>
        </p:txBody>
      </p:sp>
      <p:sp>
        <p:nvSpPr>
          <p:cNvPr id="5123"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7" name="標題 1"/>
          <p:cNvSpPr txBox="1">
            <a:spLocks/>
          </p:cNvSpPr>
          <p:nvPr/>
        </p:nvSpPr>
        <p:spPr>
          <a:xfrm>
            <a:off x="857224" y="0"/>
            <a:ext cx="7772400" cy="714356"/>
          </a:xfrm>
          <a:prstGeom prst="rect">
            <a:avLst/>
          </a:prstGeom>
        </p:spPr>
        <p:txBody>
          <a:bodyPr vert="horz" lIns="91440" tIns="45720" rIns="91440" bIns="45720" rtlCol="0" anchor="ctr">
            <a:normAutofit lnSpcReduction="10000"/>
          </a:bodyPr>
          <a:lstStyle/>
          <a:p>
            <a:pPr algn="ctr">
              <a:spcBef>
                <a:spcPct val="0"/>
              </a:spcBef>
              <a:defRPr/>
            </a:pPr>
            <a:r>
              <a:rPr lang="en-US" altLang="zh-TW" sz="4400" dirty="0">
                <a:solidFill>
                  <a:prstClr val="black"/>
                </a:solidFill>
              </a:rPr>
              <a:t>Predicates</a:t>
            </a:r>
            <a:endParaRPr lang="zh-TW" altLang="en-US" sz="4400" dirty="0">
              <a:solidFill>
                <a:prstClr val="black"/>
              </a:solidFill>
            </a:endParaRPr>
          </a:p>
        </p:txBody>
      </p:sp>
    </p:spTree>
    <p:extLst>
      <p:ext uri="{BB962C8B-B14F-4D97-AF65-F5344CB8AC3E}">
        <p14:creationId xmlns:p14="http://schemas.microsoft.com/office/powerpoint/2010/main" val="20380035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bwMode="auto">
          <a:xfrm>
            <a:off x="533400" y="1571612"/>
            <a:ext cx="7924800" cy="4829188"/>
          </a:xfrm>
          <a:prstGeom prst="rect">
            <a:avLst/>
          </a:prstGeom>
          <a:noFill/>
          <a:ln>
            <a:miter lim="800000"/>
            <a:headEnd/>
            <a:tailEnd/>
          </a:ln>
        </p:spPr>
        <p:txBody>
          <a:bodyPr>
            <a:normAutofit/>
          </a:bodyPr>
          <a:lstStyle/>
          <a:p>
            <a:endParaRPr lang="en-US" altLang="zh-TW" dirty="0">
              <a:ea typeface="新細明體" pitchFamily="18" charset="-120"/>
            </a:endParaRPr>
          </a:p>
          <a:p>
            <a:pPr>
              <a:buNone/>
            </a:pPr>
            <a:r>
              <a:rPr lang="en-US" altLang="zh-TW" dirty="0">
                <a:ea typeface="新細明體" pitchFamily="18" charset="-120"/>
              </a:rPr>
              <a:t>Example: Let R be the three-variable predicate R(x, y, z): x + y = z</a:t>
            </a:r>
          </a:p>
          <a:p>
            <a:r>
              <a:rPr lang="en-US" altLang="zh-TW" dirty="0">
                <a:ea typeface="新細明體" pitchFamily="18" charset="-120"/>
              </a:rPr>
              <a:t>Find the truth value of </a:t>
            </a:r>
          </a:p>
          <a:p>
            <a:pPr>
              <a:buNone/>
            </a:pPr>
            <a:r>
              <a:rPr lang="en-US" altLang="zh-TW" dirty="0">
                <a:ea typeface="新細明體" pitchFamily="18" charset="-120"/>
              </a:rPr>
              <a:t>    R(2, -1, 5), </a:t>
            </a:r>
          </a:p>
          <a:p>
            <a:pPr>
              <a:buNone/>
            </a:pPr>
            <a:r>
              <a:rPr lang="en-US" altLang="zh-TW" dirty="0">
                <a:ea typeface="新細明體" pitchFamily="18" charset="-120"/>
              </a:rPr>
              <a:t>    R(3, 4, 7), </a:t>
            </a:r>
          </a:p>
          <a:p>
            <a:pPr>
              <a:buNone/>
            </a:pPr>
            <a:r>
              <a:rPr lang="en-US" altLang="zh-TW" dirty="0">
                <a:ea typeface="新細明體" pitchFamily="18" charset="-120"/>
              </a:rPr>
              <a:t>    R(x, 3, z)</a:t>
            </a:r>
          </a:p>
        </p:txBody>
      </p:sp>
      <p:sp>
        <p:nvSpPr>
          <p:cNvPr id="6147"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7" name="標題 1"/>
          <p:cNvSpPr txBox="1">
            <a:spLocks/>
          </p:cNvSpPr>
          <p:nvPr/>
        </p:nvSpPr>
        <p:spPr>
          <a:xfrm>
            <a:off x="857224" y="428605"/>
            <a:ext cx="7772400" cy="857256"/>
          </a:xfrm>
          <a:prstGeom prst="rect">
            <a:avLst/>
          </a:prstGeom>
        </p:spPr>
        <p:txBody>
          <a:bodyPr vert="horz" lIns="91440" tIns="45720" rIns="91440" bIns="45720" rtlCol="0" anchor="ctr">
            <a:normAutofit/>
          </a:bodyPr>
          <a:lstStyle/>
          <a:p>
            <a:pPr algn="ctr">
              <a:spcBef>
                <a:spcPct val="0"/>
              </a:spcBef>
              <a:defRPr/>
            </a:pPr>
            <a:r>
              <a:rPr lang="en-US" altLang="zh-TW" sz="4400" dirty="0">
                <a:solidFill>
                  <a:prstClr val="black"/>
                </a:solidFill>
              </a:rPr>
              <a:t>Predicates</a:t>
            </a:r>
            <a:endParaRPr lang="zh-TW" altLang="en-US" sz="4400" dirty="0">
              <a:solidFill>
                <a:prstClr val="black"/>
              </a:solidFill>
            </a:endParaRPr>
          </a:p>
        </p:txBody>
      </p:sp>
    </p:spTree>
    <p:extLst>
      <p:ext uri="{BB962C8B-B14F-4D97-AF65-F5344CB8AC3E}">
        <p14:creationId xmlns:p14="http://schemas.microsoft.com/office/powerpoint/2010/main" val="3754107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title"/>
          </p:nvPr>
        </p:nvSpPr>
        <p:spPr>
          <a:xfrm>
            <a:off x="609600" y="381000"/>
            <a:ext cx="8001000" cy="990600"/>
          </a:xfrm>
        </p:spPr>
        <p:txBody>
          <a:bodyPr/>
          <a:lstStyle/>
          <a:p>
            <a:r>
              <a:rPr lang="en-US" altLang="zh-TW" sz="3600" b="1" dirty="0">
                <a:ea typeface="新細明體" pitchFamily="18" charset="-120"/>
              </a:rPr>
              <a:t>Quantifiers: Universal</a:t>
            </a:r>
            <a:endParaRPr lang="zh-TW" altLang="en-US" sz="3600" b="1" dirty="0">
              <a:ea typeface="新細明體" pitchFamily="18" charset="-120"/>
            </a:endParaRPr>
          </a:p>
        </p:txBody>
      </p:sp>
      <p:sp>
        <p:nvSpPr>
          <p:cNvPr id="7171" name="Rectangle 3"/>
          <p:cNvSpPr>
            <a:spLocks noGrp="1" noChangeArrowheads="1"/>
          </p:cNvSpPr>
          <p:nvPr>
            <p:ph type="body" idx="1"/>
          </p:nvPr>
        </p:nvSpPr>
        <p:spPr bwMode="auto">
          <a:xfrm>
            <a:off x="457200" y="1600200"/>
            <a:ext cx="8229600" cy="4953000"/>
          </a:xfrm>
          <a:noFill/>
          <a:ln>
            <a:miter lim="800000"/>
            <a:headEnd/>
            <a:tailEnd/>
          </a:ln>
        </p:spPr>
        <p:txBody>
          <a:bodyPr vert="horz" wrap="square" lIns="91440" tIns="45720" rIns="91440" bIns="45720" numCol="1" anchor="t" anchorCtr="0" compatLnSpc="1">
            <a:prstTxWarp prst="textNoShape">
              <a:avLst/>
            </a:prstTxWarp>
            <a:normAutofit fontScale="92500"/>
          </a:bodyPr>
          <a:lstStyle/>
          <a:p>
            <a:pPr>
              <a:lnSpc>
                <a:spcPct val="80000"/>
              </a:lnSpc>
            </a:pPr>
            <a:r>
              <a:rPr lang="en-US" altLang="zh-TW" sz="3600" dirty="0">
                <a:ea typeface="新細明體" pitchFamily="18" charset="-120"/>
              </a:rPr>
              <a:t>P(x) is true for </a:t>
            </a:r>
            <a:r>
              <a:rPr lang="en-US" altLang="zh-TW" sz="3600" dirty="0">
                <a:solidFill>
                  <a:srgbClr val="FF0000"/>
                </a:solidFill>
                <a:ea typeface="新細明體" pitchFamily="18" charset="-120"/>
              </a:rPr>
              <a:t>every x</a:t>
            </a:r>
            <a:r>
              <a:rPr lang="en-US" altLang="zh-TW" sz="3600" dirty="0">
                <a:ea typeface="新細明體" pitchFamily="18" charset="-120"/>
              </a:rPr>
              <a:t> in the universe of discourse.</a:t>
            </a:r>
          </a:p>
          <a:p>
            <a:pPr>
              <a:lnSpc>
                <a:spcPct val="80000"/>
              </a:lnSpc>
            </a:pPr>
            <a:r>
              <a:rPr lang="en-US" altLang="zh-TW" sz="3600" dirty="0">
                <a:ea typeface="新細明體" pitchFamily="18" charset="-120"/>
              </a:rPr>
              <a:t>Notation: </a:t>
            </a:r>
            <a:r>
              <a:rPr lang="en-US" altLang="zh-TW" sz="3600" i="1" dirty="0">
                <a:ea typeface="新細明體" pitchFamily="18" charset="-120"/>
              </a:rPr>
              <a:t>universal quantifier </a:t>
            </a:r>
            <a:r>
              <a:rPr lang="en-US" altLang="zh-TW" sz="3600" dirty="0">
                <a:ea typeface="新細明體" pitchFamily="18" charset="-120"/>
              </a:rPr>
              <a:t>∀</a:t>
            </a:r>
            <a:r>
              <a:rPr lang="en-US" altLang="zh-TW" sz="3600" i="1" dirty="0" err="1">
                <a:ea typeface="新細明體" pitchFamily="18" charset="-120"/>
              </a:rPr>
              <a:t>xP</a:t>
            </a:r>
            <a:r>
              <a:rPr lang="en-US" altLang="zh-TW" sz="3600" dirty="0">
                <a:ea typeface="新細明體" pitchFamily="18" charset="-120"/>
              </a:rPr>
              <a:t>(</a:t>
            </a:r>
            <a:r>
              <a:rPr lang="en-US" altLang="zh-TW" sz="3600" i="1" dirty="0">
                <a:ea typeface="新細明體" pitchFamily="18" charset="-120"/>
              </a:rPr>
              <a:t>x</a:t>
            </a:r>
            <a:r>
              <a:rPr lang="en-US" altLang="zh-TW" sz="3600" dirty="0">
                <a:ea typeface="新細明體" pitchFamily="18" charset="-120"/>
              </a:rPr>
              <a:t>)</a:t>
            </a:r>
          </a:p>
          <a:p>
            <a:pPr>
              <a:lnSpc>
                <a:spcPct val="80000"/>
              </a:lnSpc>
            </a:pPr>
            <a:r>
              <a:rPr lang="en-US" altLang="zh-TW" sz="3600" dirty="0">
                <a:ea typeface="新細明體" pitchFamily="18" charset="-120"/>
              </a:rPr>
              <a:t>‘For all x, P(x)’, ‘For every x, P(x)’</a:t>
            </a:r>
          </a:p>
          <a:p>
            <a:pPr>
              <a:lnSpc>
                <a:spcPct val="80000"/>
              </a:lnSpc>
            </a:pPr>
            <a:r>
              <a:rPr lang="en-US" altLang="zh-TW" sz="3600" dirty="0">
                <a:ea typeface="新細明體" pitchFamily="18" charset="-120"/>
              </a:rPr>
              <a:t>The variable x is bound by the universal quantifier producing a proposition.</a:t>
            </a:r>
          </a:p>
          <a:p>
            <a:pPr>
              <a:lnSpc>
                <a:spcPct val="80000"/>
              </a:lnSpc>
            </a:pPr>
            <a:r>
              <a:rPr lang="en-US" altLang="zh-TW" sz="3600" dirty="0">
                <a:ea typeface="新細明體" pitchFamily="18" charset="-120"/>
              </a:rPr>
              <a:t>An element for which P(x) is false is called a counterexample of ∀</a:t>
            </a:r>
            <a:r>
              <a:rPr lang="en-US" altLang="zh-TW" sz="3600" i="1" dirty="0" err="1">
                <a:ea typeface="新細明體" pitchFamily="18" charset="-120"/>
              </a:rPr>
              <a:t>xP</a:t>
            </a:r>
            <a:r>
              <a:rPr lang="en-US" altLang="zh-TW" sz="3600" dirty="0">
                <a:ea typeface="新細明體" pitchFamily="18" charset="-120"/>
              </a:rPr>
              <a:t>(</a:t>
            </a:r>
            <a:r>
              <a:rPr lang="en-US" altLang="zh-TW" sz="3600" i="1" dirty="0">
                <a:ea typeface="新細明體" pitchFamily="18" charset="-120"/>
              </a:rPr>
              <a:t>x</a:t>
            </a:r>
            <a:r>
              <a:rPr lang="en-US" altLang="zh-TW" sz="3600" dirty="0">
                <a:ea typeface="新細明體" pitchFamily="18" charset="-120"/>
              </a:rPr>
              <a:t>).</a:t>
            </a:r>
          </a:p>
          <a:p>
            <a:pPr>
              <a:lnSpc>
                <a:spcPct val="80000"/>
              </a:lnSpc>
            </a:pPr>
            <a:r>
              <a:rPr lang="en-US" altLang="zh-TW" sz="3600" dirty="0">
                <a:ea typeface="新細明體" pitchFamily="18" charset="-120"/>
              </a:rPr>
              <a:t>Example: U={1,2,3}</a:t>
            </a:r>
          </a:p>
          <a:p>
            <a:pPr lvl="1">
              <a:lnSpc>
                <a:spcPct val="80000"/>
              </a:lnSpc>
              <a:buNone/>
            </a:pPr>
            <a:r>
              <a:rPr lang="en-US" altLang="zh-TW" sz="3600" dirty="0">
                <a:ea typeface="新細明體" pitchFamily="18" charset="-120"/>
              </a:rPr>
              <a:t>∀</a:t>
            </a:r>
            <a:r>
              <a:rPr lang="en-US" altLang="zh-TW" sz="3600" i="1" dirty="0">
                <a:ea typeface="新細明體" pitchFamily="18" charset="-120"/>
              </a:rPr>
              <a:t> </a:t>
            </a:r>
            <a:r>
              <a:rPr lang="en-US" altLang="zh-TW" sz="3600" i="1" dirty="0" err="1">
                <a:ea typeface="新細明體" pitchFamily="18" charset="-120"/>
              </a:rPr>
              <a:t>xP</a:t>
            </a:r>
            <a:r>
              <a:rPr lang="en-US" altLang="zh-TW" sz="3600" dirty="0">
                <a:ea typeface="新細明體" pitchFamily="18" charset="-120"/>
              </a:rPr>
              <a:t>(</a:t>
            </a:r>
            <a:r>
              <a:rPr lang="en-US" altLang="zh-TW" sz="3600" i="1" dirty="0">
                <a:ea typeface="新細明體" pitchFamily="18" charset="-120"/>
              </a:rPr>
              <a:t>x</a:t>
            </a:r>
            <a:r>
              <a:rPr lang="en-US" altLang="zh-TW" sz="3600" dirty="0">
                <a:ea typeface="新細明體" pitchFamily="18" charset="-120"/>
              </a:rPr>
              <a:t>) </a:t>
            </a:r>
            <a:r>
              <a:rPr lang="en-US" altLang="zh-TW" sz="3600" dirty="0">
                <a:ea typeface="新細明體" pitchFamily="18" charset="-120"/>
                <a:sym typeface="Symbol" pitchFamily="18" charset="2"/>
              </a:rPr>
              <a:t></a:t>
            </a:r>
            <a:r>
              <a:rPr lang="en-US" altLang="zh-TW" sz="3600" dirty="0">
                <a:ea typeface="新細明體" pitchFamily="18" charset="-120"/>
              </a:rPr>
              <a:t> </a:t>
            </a:r>
            <a:r>
              <a:rPr lang="en-US" altLang="zh-TW" sz="3600" i="1" dirty="0">
                <a:ea typeface="新細明體" pitchFamily="18" charset="-120"/>
              </a:rPr>
              <a:t>P</a:t>
            </a:r>
            <a:r>
              <a:rPr lang="en-US" altLang="zh-TW" sz="3600" dirty="0">
                <a:ea typeface="新細明體" pitchFamily="18" charset="-120"/>
              </a:rPr>
              <a:t>(1) </a:t>
            </a:r>
            <a:r>
              <a:rPr lang="el-GR" altLang="zh-TW" sz="3600" dirty="0">
                <a:cs typeface="Arial" pitchFamily="34" charset="0"/>
              </a:rPr>
              <a:t>Λ</a:t>
            </a:r>
            <a:r>
              <a:rPr lang="en-US" altLang="zh-TW" sz="3600" dirty="0">
                <a:ea typeface="新細明體" pitchFamily="18" charset="-120"/>
              </a:rPr>
              <a:t> </a:t>
            </a:r>
            <a:r>
              <a:rPr lang="en-US" altLang="zh-TW" sz="3600" i="1" dirty="0">
                <a:ea typeface="新細明體" pitchFamily="18" charset="-120"/>
              </a:rPr>
              <a:t>P</a:t>
            </a:r>
            <a:r>
              <a:rPr lang="en-US" altLang="zh-TW" sz="3600" dirty="0">
                <a:ea typeface="新細明體" pitchFamily="18" charset="-120"/>
              </a:rPr>
              <a:t>(2) </a:t>
            </a:r>
            <a:r>
              <a:rPr lang="el-GR" altLang="zh-TW" sz="3600" dirty="0">
                <a:cs typeface="Arial" pitchFamily="34" charset="0"/>
              </a:rPr>
              <a:t>Λ</a:t>
            </a:r>
            <a:r>
              <a:rPr lang="en-US" altLang="zh-TW" sz="3600" dirty="0">
                <a:ea typeface="新細明體" pitchFamily="18" charset="-120"/>
              </a:rPr>
              <a:t> </a:t>
            </a:r>
            <a:r>
              <a:rPr lang="en-US" altLang="zh-TW" sz="3600" i="1" dirty="0">
                <a:ea typeface="新細明體" pitchFamily="18" charset="-120"/>
              </a:rPr>
              <a:t>P</a:t>
            </a:r>
            <a:r>
              <a:rPr lang="en-US" altLang="zh-TW" sz="3600" dirty="0">
                <a:ea typeface="新細明體" pitchFamily="18" charset="-120"/>
              </a:rPr>
              <a:t>(3)</a:t>
            </a:r>
          </a:p>
        </p:txBody>
      </p:sp>
      <p:sp>
        <p:nvSpPr>
          <p:cNvPr id="7172"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9676947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381000"/>
            <a:ext cx="8001000" cy="990600"/>
          </a:xfrm>
        </p:spPr>
        <p:txBody>
          <a:bodyPr/>
          <a:lstStyle/>
          <a:p>
            <a:r>
              <a:rPr lang="en-US" altLang="zh-TW" sz="3600" b="1" dirty="0">
                <a:ea typeface="新細明體" pitchFamily="18" charset="-120"/>
              </a:rPr>
              <a:t>Quantifiers: Universal</a:t>
            </a:r>
            <a:endParaRPr lang="zh-TW" altLang="en-US" sz="3600" b="1" dirty="0">
              <a:ea typeface="新細明體" pitchFamily="18" charset="-120"/>
            </a:endParaRPr>
          </a:p>
        </p:txBody>
      </p:sp>
      <p:sp>
        <p:nvSpPr>
          <p:cNvPr id="8195" name="Rectangle 3"/>
          <p:cNvSpPr>
            <a:spLocks noGrp="1" noChangeArrowheads="1"/>
          </p:cNvSpPr>
          <p:nvPr>
            <p:ph type="body" idx="1"/>
          </p:nvPr>
        </p:nvSpPr>
        <p:spPr bwMode="auto">
          <a:xfrm>
            <a:off x="457200" y="1600200"/>
            <a:ext cx="8229600" cy="4953000"/>
          </a:xfrm>
          <a:noFill/>
          <a:ln>
            <a:miter lim="800000"/>
            <a:headEnd/>
            <a:tailEnd/>
          </a:ln>
        </p:spPr>
        <p:txBody>
          <a:bodyPr vert="horz" wrap="square" lIns="91440" tIns="45720" rIns="91440" bIns="45720" numCol="1" anchor="t" anchorCtr="0" compatLnSpc="1">
            <a:prstTxWarp prst="textNoShape">
              <a:avLst/>
            </a:prstTxWarp>
          </a:bodyPr>
          <a:lstStyle/>
          <a:p>
            <a:r>
              <a:rPr lang="en-US" altLang="zh-TW" dirty="0">
                <a:ea typeface="新細明體" pitchFamily="18" charset="-120"/>
              </a:rPr>
              <a:t>Example 8: </a:t>
            </a:r>
            <a:endParaRPr lang="en-US" altLang="zh-TW" dirty="0">
              <a:solidFill>
                <a:srgbClr val="FF0000"/>
              </a:solidFill>
              <a:ea typeface="新細明體" pitchFamily="18" charset="-120"/>
            </a:endParaRPr>
          </a:p>
          <a:p>
            <a:pPr>
              <a:buNone/>
            </a:pPr>
            <a:r>
              <a:rPr lang="en-US" altLang="zh-TW" dirty="0">
                <a:solidFill>
                  <a:schemeClr val="tx1">
                    <a:lumMod val="50000"/>
                    <a:lumOff val="50000"/>
                  </a:schemeClr>
                </a:solidFill>
                <a:ea typeface="新細明體" pitchFamily="18" charset="-120"/>
              </a:rPr>
              <a:t>Let P(x) be the statement “x+1&gt;x.” What is the truth value of the quantification ∀ </a:t>
            </a:r>
            <a:r>
              <a:rPr lang="en-US" altLang="zh-TW" dirty="0" err="1">
                <a:solidFill>
                  <a:schemeClr val="tx1">
                    <a:lumMod val="50000"/>
                    <a:lumOff val="50000"/>
                  </a:schemeClr>
                </a:solidFill>
                <a:ea typeface="新細明體" pitchFamily="18" charset="-120"/>
              </a:rPr>
              <a:t>xP</a:t>
            </a:r>
            <a:r>
              <a:rPr lang="en-US" altLang="zh-TW" dirty="0">
                <a:solidFill>
                  <a:schemeClr val="tx1">
                    <a:lumMod val="50000"/>
                    <a:lumOff val="50000"/>
                  </a:schemeClr>
                </a:solidFill>
                <a:ea typeface="新細明體" pitchFamily="18" charset="-120"/>
              </a:rPr>
              <a:t>(x) where the domain consists of all real number.</a:t>
            </a:r>
          </a:p>
          <a:p>
            <a:endParaRPr lang="en-US" altLang="zh-TW" dirty="0">
              <a:solidFill>
                <a:schemeClr val="tx1">
                  <a:lumMod val="50000"/>
                  <a:lumOff val="50000"/>
                </a:schemeClr>
              </a:solidFill>
              <a:ea typeface="新細明體" pitchFamily="18" charset="-120"/>
            </a:endParaRPr>
          </a:p>
          <a:p>
            <a:r>
              <a:rPr lang="en-US" altLang="zh-TW" dirty="0">
                <a:solidFill>
                  <a:schemeClr val="tx1">
                    <a:lumMod val="50000"/>
                    <a:lumOff val="50000"/>
                  </a:schemeClr>
                </a:solidFill>
                <a:ea typeface="新細明體" pitchFamily="18" charset="-120"/>
              </a:rPr>
              <a:t>HW: P36, example 13</a:t>
            </a:r>
          </a:p>
        </p:txBody>
      </p:sp>
      <p:sp>
        <p:nvSpPr>
          <p:cNvPr id="8196"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31838235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381000"/>
            <a:ext cx="8001000" cy="990600"/>
          </a:xfrm>
        </p:spPr>
        <p:txBody>
          <a:bodyPr>
            <a:normAutofit/>
          </a:bodyPr>
          <a:lstStyle/>
          <a:p>
            <a:r>
              <a:rPr lang="en-US" altLang="zh-TW" sz="3600" b="1" dirty="0">
                <a:ea typeface="新細明體" pitchFamily="18" charset="-120"/>
              </a:rPr>
              <a:t>Quantifiers: Existential</a:t>
            </a:r>
            <a:endParaRPr lang="zh-TW" altLang="en-US" sz="3600" b="1" dirty="0">
              <a:ea typeface="新細明體" pitchFamily="18" charset="-120"/>
            </a:endParaRPr>
          </a:p>
        </p:txBody>
      </p:sp>
      <p:sp>
        <p:nvSpPr>
          <p:cNvPr id="9219" name="Rectangle 3"/>
          <p:cNvSpPr>
            <a:spLocks noGrp="1" noChangeArrowheads="1"/>
          </p:cNvSpPr>
          <p:nvPr>
            <p:ph type="body" idx="1"/>
          </p:nvPr>
        </p:nvSpPr>
        <p:spPr bwMode="auto">
          <a:xfrm>
            <a:off x="457200" y="1600200"/>
            <a:ext cx="8229600" cy="4953000"/>
          </a:xfrm>
          <a:noFill/>
          <a:ln>
            <a:miter lim="800000"/>
            <a:headEnd/>
            <a:tailEnd/>
          </a:ln>
        </p:spPr>
        <p:txBody>
          <a:bodyPr vert="horz" wrap="square" lIns="91440" tIns="45720" rIns="91440" bIns="45720" numCol="1" anchor="t" anchorCtr="0" compatLnSpc="1">
            <a:prstTxWarp prst="textNoShape">
              <a:avLst/>
            </a:prstTxWarp>
            <a:normAutofit/>
          </a:bodyPr>
          <a:lstStyle/>
          <a:p>
            <a:pPr>
              <a:lnSpc>
                <a:spcPct val="80000"/>
              </a:lnSpc>
            </a:pPr>
            <a:endParaRPr lang="en-US" altLang="zh-TW" sz="2400" dirty="0">
              <a:ea typeface="新細明體" pitchFamily="18" charset="-120"/>
            </a:endParaRPr>
          </a:p>
          <a:p>
            <a:pPr>
              <a:lnSpc>
                <a:spcPct val="80000"/>
              </a:lnSpc>
            </a:pPr>
            <a:r>
              <a:rPr lang="en-US" altLang="zh-TW" sz="3600" dirty="0">
                <a:ea typeface="新細明體" pitchFamily="18" charset="-120"/>
              </a:rPr>
              <a:t>P(x) is true for </a:t>
            </a:r>
            <a:r>
              <a:rPr lang="en-US" altLang="zh-TW" sz="3600" dirty="0">
                <a:solidFill>
                  <a:srgbClr val="FF0000"/>
                </a:solidFill>
                <a:ea typeface="新細明體" pitchFamily="18" charset="-120"/>
              </a:rPr>
              <a:t>some x</a:t>
            </a:r>
            <a:r>
              <a:rPr lang="en-US" altLang="zh-TW" sz="3600" dirty="0">
                <a:ea typeface="新細明體" pitchFamily="18" charset="-120"/>
              </a:rPr>
              <a:t> in the universe of discourse.</a:t>
            </a:r>
          </a:p>
          <a:p>
            <a:pPr>
              <a:lnSpc>
                <a:spcPct val="80000"/>
              </a:lnSpc>
            </a:pPr>
            <a:r>
              <a:rPr lang="en-US" altLang="zh-TW" sz="3600" dirty="0">
                <a:ea typeface="新細明體" pitchFamily="18" charset="-120"/>
              </a:rPr>
              <a:t>Notation: </a:t>
            </a:r>
            <a:r>
              <a:rPr lang="en-US" altLang="zh-TW" sz="3600" i="1" dirty="0">
                <a:ea typeface="新細明體" pitchFamily="18" charset="-120"/>
              </a:rPr>
              <a:t>existential quantifier </a:t>
            </a:r>
            <a:r>
              <a:rPr lang="en-US" altLang="zh-TW" sz="3600" dirty="0">
                <a:ea typeface="新細明體" pitchFamily="18" charset="-120"/>
              </a:rPr>
              <a:t>∃</a:t>
            </a:r>
            <a:r>
              <a:rPr lang="en-US" altLang="zh-TW" sz="3600" i="1" dirty="0" err="1">
                <a:ea typeface="新細明體" pitchFamily="18" charset="-120"/>
              </a:rPr>
              <a:t>xP</a:t>
            </a:r>
            <a:r>
              <a:rPr lang="en-US" altLang="zh-TW" sz="3600" dirty="0">
                <a:ea typeface="新細明體" pitchFamily="18" charset="-120"/>
              </a:rPr>
              <a:t>(</a:t>
            </a:r>
            <a:r>
              <a:rPr lang="en-US" altLang="zh-TW" sz="3600" i="1" dirty="0">
                <a:ea typeface="新細明體" pitchFamily="18" charset="-120"/>
              </a:rPr>
              <a:t>x</a:t>
            </a:r>
            <a:r>
              <a:rPr lang="en-US" altLang="zh-TW" sz="3600" dirty="0">
                <a:ea typeface="新細明體" pitchFamily="18" charset="-120"/>
              </a:rPr>
              <a:t>)</a:t>
            </a:r>
          </a:p>
          <a:p>
            <a:pPr lvl="1">
              <a:lnSpc>
                <a:spcPct val="80000"/>
              </a:lnSpc>
            </a:pPr>
            <a:r>
              <a:rPr lang="en-US" altLang="zh-TW" dirty="0">
                <a:ea typeface="新細明體" pitchFamily="18" charset="-120"/>
              </a:rPr>
              <a:t>‘There is an x such that P(x),’ </a:t>
            </a:r>
          </a:p>
          <a:p>
            <a:pPr lvl="1">
              <a:lnSpc>
                <a:spcPct val="80000"/>
              </a:lnSpc>
            </a:pPr>
            <a:r>
              <a:rPr lang="en-US" altLang="zh-TW" dirty="0">
                <a:ea typeface="新細明體" pitchFamily="18" charset="-120"/>
              </a:rPr>
              <a:t>‘For some x, P(x)’, </a:t>
            </a:r>
          </a:p>
          <a:p>
            <a:pPr lvl="1">
              <a:lnSpc>
                <a:spcPct val="80000"/>
              </a:lnSpc>
            </a:pPr>
            <a:r>
              <a:rPr lang="en-US" altLang="zh-TW" dirty="0">
                <a:ea typeface="新細明體" pitchFamily="18" charset="-120"/>
              </a:rPr>
              <a:t>‘For at least one x, P(x)’, </a:t>
            </a:r>
          </a:p>
          <a:p>
            <a:pPr lvl="1">
              <a:lnSpc>
                <a:spcPct val="80000"/>
              </a:lnSpc>
            </a:pPr>
            <a:r>
              <a:rPr lang="en-US" altLang="zh-TW" dirty="0">
                <a:ea typeface="新細明體" pitchFamily="18" charset="-120"/>
              </a:rPr>
              <a:t>‘I can find an x such that P(x).’</a:t>
            </a:r>
          </a:p>
          <a:p>
            <a:pPr>
              <a:lnSpc>
                <a:spcPct val="80000"/>
              </a:lnSpc>
            </a:pPr>
            <a:r>
              <a:rPr lang="en-US" altLang="zh-TW" sz="3600" dirty="0">
                <a:ea typeface="新細明體" pitchFamily="18" charset="-120"/>
              </a:rPr>
              <a:t>Example: U={1,2,3}</a:t>
            </a:r>
          </a:p>
          <a:p>
            <a:pPr lvl="1">
              <a:lnSpc>
                <a:spcPct val="80000"/>
              </a:lnSpc>
            </a:pPr>
            <a:r>
              <a:rPr lang="en-US" altLang="zh-TW" sz="3600" dirty="0">
                <a:ea typeface="新細明體" pitchFamily="18" charset="-120"/>
              </a:rPr>
              <a:t>∃</a:t>
            </a:r>
            <a:r>
              <a:rPr lang="en-US" altLang="zh-TW" sz="3600" i="1" dirty="0" err="1">
                <a:ea typeface="新細明體" pitchFamily="18" charset="-120"/>
              </a:rPr>
              <a:t>xP</a:t>
            </a:r>
            <a:r>
              <a:rPr lang="en-US" altLang="zh-TW" sz="3600" dirty="0">
                <a:ea typeface="新細明體" pitchFamily="18" charset="-120"/>
              </a:rPr>
              <a:t>(</a:t>
            </a:r>
            <a:r>
              <a:rPr lang="en-US" altLang="zh-TW" sz="3600" i="1" dirty="0">
                <a:ea typeface="新細明體" pitchFamily="18" charset="-120"/>
              </a:rPr>
              <a:t>x</a:t>
            </a:r>
            <a:r>
              <a:rPr lang="en-US" altLang="zh-TW" sz="3600" dirty="0">
                <a:ea typeface="新細明體" pitchFamily="18" charset="-120"/>
              </a:rPr>
              <a:t>) </a:t>
            </a:r>
            <a:r>
              <a:rPr lang="en-US" altLang="zh-TW" sz="3600" dirty="0">
                <a:ea typeface="新細明體" pitchFamily="18" charset="-120"/>
                <a:sym typeface="Symbol" pitchFamily="18" charset="2"/>
              </a:rPr>
              <a:t></a:t>
            </a:r>
            <a:r>
              <a:rPr lang="en-US" altLang="zh-TW" sz="3600" dirty="0">
                <a:ea typeface="新細明體" pitchFamily="18" charset="-120"/>
              </a:rPr>
              <a:t> </a:t>
            </a:r>
            <a:r>
              <a:rPr lang="en-US" altLang="zh-TW" sz="3600" i="1" dirty="0">
                <a:ea typeface="新細明體" pitchFamily="18" charset="-120"/>
              </a:rPr>
              <a:t>P</a:t>
            </a:r>
            <a:r>
              <a:rPr lang="en-US" altLang="zh-TW" sz="3600" dirty="0">
                <a:ea typeface="新細明體" pitchFamily="18" charset="-120"/>
              </a:rPr>
              <a:t>(1) </a:t>
            </a:r>
            <a:r>
              <a:rPr lang="el-GR" altLang="zh-TW" sz="3600" dirty="0">
                <a:cs typeface="Arial" pitchFamily="34" charset="0"/>
              </a:rPr>
              <a:t>ν</a:t>
            </a:r>
            <a:r>
              <a:rPr lang="en-US" altLang="zh-TW" sz="3600" dirty="0">
                <a:ea typeface="新細明體" pitchFamily="18" charset="-120"/>
              </a:rPr>
              <a:t> </a:t>
            </a:r>
            <a:r>
              <a:rPr lang="en-US" altLang="zh-TW" sz="3600" i="1" dirty="0">
                <a:ea typeface="新細明體" pitchFamily="18" charset="-120"/>
              </a:rPr>
              <a:t>P</a:t>
            </a:r>
            <a:r>
              <a:rPr lang="en-US" altLang="zh-TW" sz="3600" dirty="0">
                <a:ea typeface="新細明體" pitchFamily="18" charset="-120"/>
              </a:rPr>
              <a:t>(2) </a:t>
            </a:r>
            <a:r>
              <a:rPr lang="el-GR" altLang="zh-TW" sz="3600" dirty="0">
                <a:cs typeface="Arial" pitchFamily="34" charset="0"/>
              </a:rPr>
              <a:t>ν</a:t>
            </a:r>
            <a:r>
              <a:rPr lang="en-US" altLang="zh-TW" sz="3600" dirty="0">
                <a:ea typeface="新細明體" pitchFamily="18" charset="-120"/>
              </a:rPr>
              <a:t> </a:t>
            </a:r>
            <a:r>
              <a:rPr lang="en-US" altLang="zh-TW" sz="3600" i="1" dirty="0">
                <a:ea typeface="新細明體" pitchFamily="18" charset="-120"/>
              </a:rPr>
              <a:t>P</a:t>
            </a:r>
            <a:r>
              <a:rPr lang="en-US" altLang="zh-TW" sz="3600" dirty="0">
                <a:ea typeface="新細明體" pitchFamily="18" charset="-120"/>
              </a:rPr>
              <a:t>(3)</a:t>
            </a:r>
          </a:p>
        </p:txBody>
      </p:sp>
      <p:sp>
        <p:nvSpPr>
          <p:cNvPr id="9220"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5059838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381000"/>
            <a:ext cx="8001000" cy="990600"/>
          </a:xfrm>
        </p:spPr>
        <p:txBody>
          <a:bodyPr/>
          <a:lstStyle/>
          <a:p>
            <a:r>
              <a:rPr lang="en-US" altLang="zh-TW" sz="3600" b="1" dirty="0">
                <a:ea typeface="新細明體" pitchFamily="18" charset="-120"/>
              </a:rPr>
              <a:t>Quantifiers: Existential</a:t>
            </a:r>
            <a:endParaRPr lang="zh-TW" altLang="en-US" sz="3600" b="1" dirty="0">
              <a:ea typeface="新細明體" pitchFamily="18" charset="-120"/>
            </a:endParaRPr>
          </a:p>
        </p:txBody>
      </p:sp>
      <p:sp>
        <p:nvSpPr>
          <p:cNvPr id="8195" name="Rectangle 3"/>
          <p:cNvSpPr>
            <a:spLocks noGrp="1" noChangeArrowheads="1"/>
          </p:cNvSpPr>
          <p:nvPr>
            <p:ph type="body" idx="1"/>
          </p:nvPr>
        </p:nvSpPr>
        <p:spPr bwMode="auto">
          <a:xfrm>
            <a:off x="457200" y="1600200"/>
            <a:ext cx="8229600" cy="4953000"/>
          </a:xfrm>
          <a:noFill/>
          <a:ln>
            <a:miter lim="800000"/>
            <a:headEnd/>
            <a:tailEnd/>
          </a:ln>
        </p:spPr>
        <p:txBody>
          <a:bodyPr vert="horz" wrap="square" lIns="91440" tIns="45720" rIns="91440" bIns="45720" numCol="1" anchor="t" anchorCtr="0" compatLnSpc="1">
            <a:prstTxWarp prst="textNoShape">
              <a:avLst/>
            </a:prstTxWarp>
          </a:bodyPr>
          <a:lstStyle/>
          <a:p>
            <a:r>
              <a:rPr lang="en-US" altLang="zh-TW" dirty="0">
                <a:ea typeface="新細明體" pitchFamily="18" charset="-120"/>
              </a:rPr>
              <a:t>Example 14: </a:t>
            </a:r>
          </a:p>
          <a:p>
            <a:pPr>
              <a:buNone/>
            </a:pPr>
            <a:r>
              <a:rPr lang="en-US" altLang="zh-TW" dirty="0">
                <a:solidFill>
                  <a:schemeClr val="tx1">
                    <a:lumMod val="50000"/>
                    <a:lumOff val="50000"/>
                  </a:schemeClr>
                </a:solidFill>
                <a:ea typeface="新細明體" pitchFamily="18" charset="-120"/>
              </a:rPr>
              <a:t>Let P(x) denote the statement “x&gt;3.” What is the truth value of the quantification ∃ </a:t>
            </a:r>
            <a:r>
              <a:rPr lang="en-US" altLang="zh-TW" dirty="0" err="1">
                <a:solidFill>
                  <a:schemeClr val="tx1">
                    <a:lumMod val="50000"/>
                    <a:lumOff val="50000"/>
                  </a:schemeClr>
                </a:solidFill>
                <a:ea typeface="新細明體" pitchFamily="18" charset="-120"/>
              </a:rPr>
              <a:t>xP</a:t>
            </a:r>
            <a:r>
              <a:rPr lang="en-US" altLang="zh-TW" dirty="0">
                <a:solidFill>
                  <a:schemeClr val="tx1">
                    <a:lumMod val="50000"/>
                    <a:lumOff val="50000"/>
                  </a:schemeClr>
                </a:solidFill>
                <a:ea typeface="新細明體" pitchFamily="18" charset="-120"/>
              </a:rPr>
              <a:t>(x), where the domain consists of all real numbers. </a:t>
            </a:r>
          </a:p>
          <a:p>
            <a:r>
              <a:rPr lang="en-US" altLang="zh-TW" dirty="0">
                <a:solidFill>
                  <a:schemeClr val="tx1">
                    <a:lumMod val="50000"/>
                    <a:lumOff val="50000"/>
                  </a:schemeClr>
                </a:solidFill>
                <a:ea typeface="新細明體" pitchFamily="18" charset="-120"/>
              </a:rPr>
              <a:t>HW: </a:t>
            </a:r>
          </a:p>
          <a:p>
            <a:pPr>
              <a:buNone/>
            </a:pPr>
            <a:r>
              <a:rPr lang="en-US" altLang="zh-TW" dirty="0">
                <a:solidFill>
                  <a:schemeClr val="tx1">
                    <a:lumMod val="50000"/>
                    <a:lumOff val="50000"/>
                  </a:schemeClr>
                </a:solidFill>
                <a:ea typeface="新細明體" pitchFamily="18" charset="-120"/>
              </a:rPr>
              <a:t>Page 37, Example 16.</a:t>
            </a:r>
          </a:p>
        </p:txBody>
      </p:sp>
      <p:sp>
        <p:nvSpPr>
          <p:cNvPr id="8196"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24833303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381000"/>
            <a:ext cx="8001000" cy="990600"/>
          </a:xfrm>
        </p:spPr>
        <p:txBody>
          <a:bodyPr/>
          <a:lstStyle/>
          <a:p>
            <a:r>
              <a:rPr lang="en-US" altLang="zh-TW" sz="3600" b="1" dirty="0">
                <a:ea typeface="新細明體" pitchFamily="18" charset="-120"/>
              </a:rPr>
              <a:t>Quantifiers</a:t>
            </a:r>
            <a:endParaRPr lang="zh-TW" altLang="en-US" sz="3600" b="1" dirty="0">
              <a:ea typeface="新細明體" pitchFamily="18" charset="-120"/>
            </a:endParaRPr>
          </a:p>
        </p:txBody>
      </p:sp>
      <p:sp>
        <p:nvSpPr>
          <p:cNvPr id="8196"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pic>
        <p:nvPicPr>
          <p:cNvPr id="8198" name="Picture 9" descr="t01_3_001"/>
          <p:cNvPicPr>
            <a:picLocks noChangeAspect="1" noChangeArrowheads="1"/>
          </p:cNvPicPr>
          <p:nvPr/>
        </p:nvPicPr>
        <p:blipFill>
          <a:blip r:embed="rId2" cstate="print"/>
          <a:srcRect/>
          <a:stretch>
            <a:fillRect/>
          </a:stretch>
        </p:blipFill>
        <p:spPr bwMode="auto">
          <a:xfrm>
            <a:off x="11138" y="2714620"/>
            <a:ext cx="9132862" cy="2214578"/>
          </a:xfrm>
          <a:prstGeom prst="rect">
            <a:avLst/>
          </a:prstGeom>
          <a:noFill/>
          <a:ln w="9525">
            <a:noFill/>
            <a:miter lim="800000"/>
            <a:headEnd/>
            <a:tailEnd/>
          </a:ln>
        </p:spPr>
      </p:pic>
    </p:spTree>
    <p:extLst>
      <p:ext uri="{BB962C8B-B14F-4D97-AF65-F5344CB8AC3E}">
        <p14:creationId xmlns:p14="http://schemas.microsoft.com/office/powerpoint/2010/main" val="37157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8001000" cy="990600"/>
          </a:xfrm>
        </p:spPr>
        <p:txBody>
          <a:bodyPr>
            <a:normAutofit/>
          </a:bodyPr>
          <a:lstStyle/>
          <a:p>
            <a:r>
              <a:rPr lang="en-US" altLang="zh-TW" sz="3600" b="1" dirty="0">
                <a:ea typeface="新細明體" pitchFamily="18" charset="-120"/>
              </a:rPr>
              <a:t>Quantifiers: Unique Existential </a:t>
            </a:r>
            <a:endParaRPr lang="zh-TW" altLang="en-US" sz="3600" b="1" dirty="0">
              <a:ea typeface="新細明體" pitchFamily="18" charset="-120"/>
            </a:endParaRPr>
          </a:p>
        </p:txBody>
      </p:sp>
      <p:sp>
        <p:nvSpPr>
          <p:cNvPr id="10243"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TW" dirty="0">
                <a:ea typeface="新細明體" pitchFamily="18" charset="-120"/>
              </a:rPr>
              <a:t>P(x) is true </a:t>
            </a:r>
            <a:r>
              <a:rPr lang="en-US" altLang="zh-TW" dirty="0">
                <a:solidFill>
                  <a:srgbClr val="FF0000"/>
                </a:solidFill>
                <a:ea typeface="新細明體" pitchFamily="18" charset="-120"/>
              </a:rPr>
              <a:t>for one and only one </a:t>
            </a:r>
            <a:r>
              <a:rPr lang="en-US" altLang="zh-TW" dirty="0">
                <a:ea typeface="新細明體" pitchFamily="18" charset="-120"/>
              </a:rPr>
              <a:t>x in the universe of discourse.</a:t>
            </a:r>
          </a:p>
          <a:p>
            <a:r>
              <a:rPr lang="en-US" altLang="zh-TW" dirty="0">
                <a:ea typeface="新細明體" pitchFamily="18" charset="-120"/>
              </a:rPr>
              <a:t>Notation: </a:t>
            </a:r>
            <a:r>
              <a:rPr lang="en-US" altLang="zh-TW" i="1" dirty="0">
                <a:ea typeface="新細明體" pitchFamily="18" charset="-120"/>
              </a:rPr>
              <a:t>unique existential </a:t>
            </a:r>
            <a:r>
              <a:rPr lang="en-US" altLang="zh-TW" dirty="0">
                <a:ea typeface="新細明體" pitchFamily="18" charset="-120"/>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p>
          <a:p>
            <a:pPr lvl="1"/>
            <a:r>
              <a:rPr lang="en-US" altLang="zh-TW" dirty="0">
                <a:ea typeface="新細明體" pitchFamily="18" charset="-120"/>
              </a:rPr>
              <a:t>‘There is a unique x such that P(x),’</a:t>
            </a:r>
          </a:p>
          <a:p>
            <a:pPr lvl="1"/>
            <a:r>
              <a:rPr lang="en-US" altLang="zh-TW" dirty="0">
                <a:ea typeface="新細明體" pitchFamily="18" charset="-120"/>
              </a:rPr>
              <a:t> ‘There is one and only one x such that P(x),’</a:t>
            </a:r>
          </a:p>
          <a:p>
            <a:pPr lvl="1"/>
            <a:r>
              <a:rPr lang="en-US" altLang="zh-TW" dirty="0">
                <a:ea typeface="新細明體" pitchFamily="18" charset="-120"/>
              </a:rPr>
              <a:t> ‘One can find only one x such that P(x).’</a:t>
            </a:r>
          </a:p>
        </p:txBody>
      </p:sp>
      <p:sp>
        <p:nvSpPr>
          <p:cNvPr id="10244"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42806009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381000"/>
            <a:ext cx="8001000" cy="990600"/>
          </a:xfrm>
        </p:spPr>
        <p:txBody>
          <a:bodyPr/>
          <a:lstStyle/>
          <a:p>
            <a:r>
              <a:rPr lang="en-US" altLang="zh-TW" sz="3600" b="1">
                <a:ea typeface="新細明體" pitchFamily="18" charset="-120"/>
              </a:rPr>
              <a:t>Quantifiers</a:t>
            </a:r>
            <a:endParaRPr lang="zh-TW" altLang="en-US" sz="3600" b="1">
              <a:ea typeface="新細明體" pitchFamily="18" charset="-120"/>
            </a:endParaRPr>
          </a:p>
        </p:txBody>
      </p:sp>
      <p:sp>
        <p:nvSpPr>
          <p:cNvPr id="11267"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80000"/>
              </a:lnSpc>
            </a:pPr>
            <a:r>
              <a:rPr lang="en-US" altLang="zh-TW" sz="2400" dirty="0">
                <a:ea typeface="新細明體" pitchFamily="18" charset="-120"/>
              </a:rPr>
              <a:t>Example: U={1,2,3}</a:t>
            </a:r>
          </a:p>
          <a:p>
            <a:pPr algn="ctr">
              <a:lnSpc>
                <a:spcPct val="80000"/>
              </a:lnSpc>
            </a:pPr>
            <a:r>
              <a:rPr lang="en-US" altLang="zh-TW" sz="2400" b="1" dirty="0">
                <a:ea typeface="新細明體" pitchFamily="18" charset="-120"/>
              </a:rPr>
              <a:t>Truth Table:</a:t>
            </a:r>
          </a:p>
          <a:p>
            <a:pPr algn="ctr">
              <a:lnSpc>
                <a:spcPct val="80000"/>
              </a:lnSpc>
              <a:buFontTx/>
              <a:buNone/>
            </a:pPr>
            <a:r>
              <a:rPr lang="en-US" altLang="zh-TW" sz="2400" dirty="0">
                <a:ea typeface="新細明體" pitchFamily="18" charset="-120"/>
              </a:rPr>
              <a:t>		P(1)	 P(2)	 P(3) 	∃!</a:t>
            </a:r>
            <a:r>
              <a:rPr lang="en-US" altLang="zh-TW" sz="2400" i="1" dirty="0" err="1">
                <a:ea typeface="新細明體" pitchFamily="18" charset="-120"/>
              </a:rPr>
              <a:t>xP</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 </a:t>
            </a:r>
          </a:p>
          <a:p>
            <a:pPr algn="ctr">
              <a:lnSpc>
                <a:spcPct val="80000"/>
              </a:lnSpc>
              <a:buFontTx/>
              <a:buNone/>
            </a:pPr>
            <a:r>
              <a:rPr lang="en-US" altLang="zh-TW" sz="2400" dirty="0">
                <a:ea typeface="新細明體" pitchFamily="18" charset="-120"/>
              </a:rPr>
              <a:t>		0	0	0	0</a:t>
            </a:r>
          </a:p>
          <a:p>
            <a:pPr algn="ctr">
              <a:lnSpc>
                <a:spcPct val="80000"/>
              </a:lnSpc>
              <a:buFontTx/>
              <a:buNone/>
            </a:pPr>
            <a:r>
              <a:rPr lang="en-US" altLang="zh-TW" sz="2400" dirty="0">
                <a:ea typeface="新細明體" pitchFamily="18" charset="-120"/>
              </a:rPr>
              <a:t>		0	0	1	1</a:t>
            </a:r>
          </a:p>
          <a:p>
            <a:pPr algn="ctr">
              <a:lnSpc>
                <a:spcPct val="80000"/>
              </a:lnSpc>
              <a:buFontTx/>
              <a:buNone/>
            </a:pPr>
            <a:r>
              <a:rPr lang="en-US" altLang="zh-TW" sz="2400" dirty="0">
                <a:ea typeface="新細明體" pitchFamily="18" charset="-120"/>
              </a:rPr>
              <a:t>		0	1	0	1</a:t>
            </a:r>
          </a:p>
          <a:p>
            <a:pPr algn="ctr">
              <a:lnSpc>
                <a:spcPct val="80000"/>
              </a:lnSpc>
              <a:buFontTx/>
              <a:buNone/>
            </a:pPr>
            <a:r>
              <a:rPr lang="en-US" altLang="zh-TW" sz="2400" dirty="0">
                <a:ea typeface="新細明體" pitchFamily="18" charset="-120"/>
              </a:rPr>
              <a:t>		0	1	1	0</a:t>
            </a:r>
          </a:p>
          <a:p>
            <a:pPr algn="ctr">
              <a:lnSpc>
                <a:spcPct val="80000"/>
              </a:lnSpc>
              <a:buFontTx/>
              <a:buNone/>
            </a:pPr>
            <a:r>
              <a:rPr lang="en-US" altLang="zh-TW" sz="2400" dirty="0">
                <a:ea typeface="新細明體" pitchFamily="18" charset="-120"/>
              </a:rPr>
              <a:t>		1	0	0	1</a:t>
            </a:r>
          </a:p>
          <a:p>
            <a:pPr algn="ctr">
              <a:lnSpc>
                <a:spcPct val="80000"/>
              </a:lnSpc>
              <a:buFontTx/>
              <a:buNone/>
            </a:pPr>
            <a:r>
              <a:rPr lang="en-US" altLang="zh-TW" sz="2400" dirty="0">
                <a:ea typeface="新細明體" pitchFamily="18" charset="-120"/>
              </a:rPr>
              <a:t>		1	0	1	0</a:t>
            </a:r>
          </a:p>
          <a:p>
            <a:pPr algn="ctr">
              <a:lnSpc>
                <a:spcPct val="80000"/>
              </a:lnSpc>
              <a:buFontTx/>
              <a:buNone/>
            </a:pPr>
            <a:r>
              <a:rPr lang="en-US" altLang="zh-TW" sz="2400" dirty="0">
                <a:ea typeface="新細明體" pitchFamily="18" charset="-120"/>
              </a:rPr>
              <a:t>		1	1	0	0</a:t>
            </a:r>
          </a:p>
          <a:p>
            <a:pPr algn="ctr">
              <a:lnSpc>
                <a:spcPct val="80000"/>
              </a:lnSpc>
              <a:buFontTx/>
              <a:buNone/>
            </a:pPr>
            <a:r>
              <a:rPr lang="en-US" altLang="zh-TW" sz="2400" dirty="0">
                <a:ea typeface="新細明體" pitchFamily="18" charset="-120"/>
              </a:rPr>
              <a:t>		1	1	1	0</a:t>
            </a:r>
          </a:p>
          <a:p>
            <a:pPr>
              <a:lnSpc>
                <a:spcPct val="80000"/>
              </a:lnSpc>
              <a:buNone/>
            </a:pPr>
            <a:endParaRPr lang="en-US" altLang="zh-TW" sz="2400" dirty="0">
              <a:ea typeface="新細明體" pitchFamily="18" charset="-120"/>
            </a:endParaRPr>
          </a:p>
        </p:txBody>
      </p:sp>
      <p:sp>
        <p:nvSpPr>
          <p:cNvPr id="11268"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3775753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570163" y="457200"/>
            <a:ext cx="39830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Topic 1: Logic and Proofs</a:t>
            </a:r>
          </a:p>
        </p:txBody>
      </p:sp>
      <p:sp>
        <p:nvSpPr>
          <p:cNvPr id="18528" name="Text Box 96"/>
          <p:cNvSpPr txBox="1">
            <a:spLocks noChangeArrowheads="1"/>
          </p:cNvSpPr>
          <p:nvPr/>
        </p:nvSpPr>
        <p:spPr bwMode="auto">
          <a:xfrm>
            <a:off x="2251075" y="2146300"/>
            <a:ext cx="464185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A50021"/>
                </a:solidFill>
              </a:rPr>
              <a:t>Logic:</a:t>
            </a:r>
            <a:r>
              <a:rPr lang="en-US" altLang="zh-TW"/>
              <a:t> propositional logic, first order logic</a:t>
            </a:r>
          </a:p>
          <a:p>
            <a:endParaRPr lang="en-US" altLang="zh-TW"/>
          </a:p>
          <a:p>
            <a:pPr>
              <a:lnSpc>
                <a:spcPct val="150000"/>
              </a:lnSpc>
            </a:pPr>
            <a:r>
              <a:rPr lang="en-US" altLang="zh-TW">
                <a:solidFill>
                  <a:srgbClr val="A50021"/>
                </a:solidFill>
              </a:rPr>
              <a:t>Proof:</a:t>
            </a:r>
            <a:r>
              <a:rPr lang="en-US" altLang="zh-TW"/>
              <a:t> induction, contradiction</a:t>
            </a:r>
          </a:p>
        </p:txBody>
      </p:sp>
      <p:pic>
        <p:nvPicPr>
          <p:cNvPr id="18614" name="Picture 182" descr="400px-15-puzz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3733800"/>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8615" name="Picture 183" descr="400px-15-puzzle-loy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3733800"/>
            <a:ext cx="1447800" cy="1447800"/>
          </a:xfrm>
          <a:prstGeom prst="rect">
            <a:avLst/>
          </a:prstGeom>
          <a:noFill/>
          <a:extLst>
            <a:ext uri="{909E8E84-426E-40DD-AFC4-6F175D3DCCD1}">
              <a14:hiddenFill xmlns:a14="http://schemas.microsoft.com/office/drawing/2010/main">
                <a:solidFill>
                  <a:srgbClr val="FFFFFF"/>
                </a:solidFill>
              </a14:hiddenFill>
            </a:ext>
          </a:extLst>
        </p:spPr>
      </p:pic>
      <p:sp>
        <p:nvSpPr>
          <p:cNvPr id="18616" name="Text Box 184"/>
          <p:cNvSpPr txBox="1">
            <a:spLocks noChangeArrowheads="1"/>
          </p:cNvSpPr>
          <p:nvPr/>
        </p:nvSpPr>
        <p:spPr bwMode="auto">
          <a:xfrm>
            <a:off x="3124200" y="1371600"/>
            <a:ext cx="2884488"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How do computers think?</a:t>
            </a:r>
          </a:p>
        </p:txBody>
      </p:sp>
      <p:sp>
        <p:nvSpPr>
          <p:cNvPr id="18618" name="Text Box 186"/>
          <p:cNvSpPr txBox="1">
            <a:spLocks noChangeArrowheads="1"/>
          </p:cNvSpPr>
          <p:nvPr/>
        </p:nvSpPr>
        <p:spPr bwMode="auto">
          <a:xfrm>
            <a:off x="1754188" y="6019800"/>
            <a:ext cx="5643562"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Artificial intelligence, database, circuit, algorithms</a:t>
            </a:r>
          </a:p>
        </p:txBody>
      </p:sp>
      <p:pic>
        <p:nvPicPr>
          <p:cNvPr id="18620" name="Picture 188"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4191000"/>
            <a:ext cx="447040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6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6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1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9600" y="381000"/>
            <a:ext cx="8001000" cy="990600"/>
          </a:xfrm>
        </p:spPr>
        <p:txBody>
          <a:bodyPr/>
          <a:lstStyle/>
          <a:p>
            <a:r>
              <a:rPr lang="en-US" altLang="zh-TW" sz="3600" b="1">
                <a:ea typeface="新細明體" pitchFamily="18" charset="-120"/>
              </a:rPr>
              <a:t>Quantifiers</a:t>
            </a:r>
            <a:endParaRPr lang="zh-TW" altLang="en-US" sz="3600" b="1">
              <a:ea typeface="新細明體" pitchFamily="18" charset="-120"/>
            </a:endParaRPr>
          </a:p>
        </p:txBody>
      </p:sp>
      <p:sp>
        <p:nvSpPr>
          <p:cNvPr id="12291"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TW" dirty="0">
                <a:ea typeface="新細明體" pitchFamily="18" charset="-120"/>
              </a:rPr>
              <a:t>Note</a:t>
            </a:r>
            <a:r>
              <a:rPr lang="en-US" altLang="zh-TW" b="1" dirty="0">
                <a:ea typeface="新細明體" pitchFamily="18" charset="-120"/>
              </a:rPr>
              <a:t>: </a:t>
            </a:r>
            <a:r>
              <a:rPr lang="en-US" altLang="zh-TW" dirty="0">
                <a:ea typeface="新細明體" pitchFamily="18" charset="-120"/>
              </a:rPr>
              <a:t>A predicate is not a proposition until </a:t>
            </a:r>
            <a:r>
              <a:rPr lang="en-US" altLang="zh-TW" i="1" dirty="0">
                <a:ea typeface="新細明體" pitchFamily="18" charset="-120"/>
              </a:rPr>
              <a:t>all </a:t>
            </a:r>
            <a:r>
              <a:rPr lang="en-US" altLang="zh-TW" dirty="0">
                <a:ea typeface="新細明體" pitchFamily="18" charset="-120"/>
              </a:rPr>
              <a:t>variables have been bound either by quantification or assignment of a value!</a:t>
            </a:r>
          </a:p>
        </p:txBody>
      </p:sp>
      <p:sp>
        <p:nvSpPr>
          <p:cNvPr id="12292"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5706542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09600" y="381000"/>
            <a:ext cx="8001000" cy="990600"/>
          </a:xfrm>
        </p:spPr>
        <p:txBody>
          <a:bodyPr/>
          <a:lstStyle/>
          <a:p>
            <a:r>
              <a:rPr lang="en-US" altLang="zh-TW" sz="3600" b="1" dirty="0">
                <a:ea typeface="新細明體" pitchFamily="18" charset="-120"/>
              </a:rPr>
              <a:t>Precedence of Quantifiers</a:t>
            </a:r>
            <a:endParaRPr lang="zh-TW" altLang="en-US" sz="3600" b="1" dirty="0">
              <a:ea typeface="新細明體" pitchFamily="18" charset="-120"/>
            </a:endParaRPr>
          </a:p>
        </p:txBody>
      </p:sp>
      <p:sp>
        <p:nvSpPr>
          <p:cNvPr id="22531"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90000"/>
              </a:lnSpc>
              <a:buNone/>
            </a:pPr>
            <a:r>
              <a:rPr lang="en-US" altLang="zh-TW" sz="2800" dirty="0">
                <a:ea typeface="新細明體" pitchFamily="18" charset="-120"/>
              </a:rPr>
              <a:t>The quantifiers </a:t>
            </a:r>
            <a:r>
              <a:rPr lang="en-US" altLang="zh-TW" sz="2800" dirty="0">
                <a:ea typeface="新細明體" pitchFamily="18" charset="-120"/>
                <a:sym typeface="Symbol"/>
              </a:rPr>
              <a:t> and </a:t>
            </a:r>
            <a:r>
              <a:rPr lang="en-US" altLang="zh-TW" sz="2800" dirty="0">
                <a:ea typeface="新細明體" pitchFamily="18" charset="-120"/>
              </a:rPr>
              <a:t> have higher precedence than all logical operators from propositional calculus.</a:t>
            </a:r>
          </a:p>
          <a:p>
            <a:pPr>
              <a:lnSpc>
                <a:spcPct val="90000"/>
              </a:lnSpc>
              <a:buNone/>
            </a:pPr>
            <a:endParaRPr lang="en-US" altLang="zh-TW" sz="2800" dirty="0">
              <a:ea typeface="新細明體" pitchFamily="18" charset="-120"/>
            </a:endParaRPr>
          </a:p>
          <a:p>
            <a:pPr>
              <a:lnSpc>
                <a:spcPct val="90000"/>
              </a:lnSpc>
              <a:buNone/>
            </a:pPr>
            <a:r>
              <a:rPr lang="en-US" altLang="zh-TW" sz="2800" dirty="0">
                <a:ea typeface="新細明體" pitchFamily="18" charset="-120"/>
              </a:rPr>
              <a:t>Example:</a:t>
            </a:r>
          </a:p>
          <a:p>
            <a:pPr>
              <a:lnSpc>
                <a:spcPct val="90000"/>
              </a:lnSpc>
              <a:buNone/>
            </a:pPr>
            <a:r>
              <a:rPr lang="en-US" altLang="zh-TW" sz="2800" dirty="0">
                <a:ea typeface="新細明體" pitchFamily="18" charset="-120"/>
                <a:sym typeface="Symbol"/>
              </a:rPr>
              <a:t>  </a:t>
            </a:r>
            <a:r>
              <a:rPr lang="en-US" altLang="zh-TW" sz="2800" dirty="0" err="1">
                <a:ea typeface="新細明體" pitchFamily="18" charset="-120"/>
                <a:sym typeface="Symbol"/>
              </a:rPr>
              <a:t>x</a:t>
            </a:r>
            <a:r>
              <a:rPr lang="en-US" altLang="zh-TW" sz="2800" dirty="0" err="1">
                <a:ea typeface="新細明體" pitchFamily="18" charset="-120"/>
              </a:rPr>
              <a:t>P</a:t>
            </a:r>
            <a:r>
              <a:rPr lang="en-US" altLang="zh-TW" sz="2800" dirty="0">
                <a:ea typeface="新細明體" pitchFamily="18" charset="-120"/>
              </a:rPr>
              <a:t>(x)</a:t>
            </a:r>
            <a:r>
              <a:rPr lang="en-US" altLang="zh-TW" sz="2800" dirty="0">
                <a:ea typeface="新細明體" pitchFamily="18" charset="-120"/>
                <a:sym typeface="Symbol"/>
              </a:rPr>
              <a:t></a:t>
            </a:r>
            <a:r>
              <a:rPr lang="en-US" altLang="zh-TW" sz="2800" dirty="0">
                <a:ea typeface="新細明體" pitchFamily="18" charset="-120"/>
              </a:rPr>
              <a:t>Q(x) means</a:t>
            </a:r>
          </a:p>
          <a:p>
            <a:pPr>
              <a:lnSpc>
                <a:spcPct val="90000"/>
              </a:lnSpc>
              <a:buNone/>
            </a:pPr>
            <a:r>
              <a:rPr lang="en-US" altLang="zh-TW" sz="2800" dirty="0">
                <a:ea typeface="新細明體" pitchFamily="18" charset="-120"/>
                <a:sym typeface="Symbol"/>
              </a:rPr>
              <a:t>(a)  </a:t>
            </a:r>
            <a:r>
              <a:rPr lang="en-US" altLang="zh-TW" sz="2800" dirty="0">
                <a:solidFill>
                  <a:srgbClr val="FF0000"/>
                </a:solidFill>
                <a:ea typeface="新細明體" pitchFamily="18" charset="-120"/>
                <a:sym typeface="Symbol"/>
              </a:rPr>
              <a:t>(</a:t>
            </a:r>
            <a:r>
              <a:rPr lang="en-US" altLang="zh-TW" sz="2800" dirty="0">
                <a:ea typeface="新細明體" pitchFamily="18" charset="-120"/>
                <a:sym typeface="Symbol"/>
              </a:rPr>
              <a:t> </a:t>
            </a:r>
            <a:r>
              <a:rPr lang="en-US" altLang="zh-TW" sz="2800" dirty="0" err="1">
                <a:ea typeface="新細明體" pitchFamily="18" charset="-120"/>
                <a:sym typeface="Symbol"/>
              </a:rPr>
              <a:t>x</a:t>
            </a:r>
            <a:r>
              <a:rPr lang="en-US" altLang="zh-TW" sz="2800" dirty="0" err="1">
                <a:ea typeface="新細明體" pitchFamily="18" charset="-120"/>
              </a:rPr>
              <a:t>P</a:t>
            </a:r>
            <a:r>
              <a:rPr lang="en-US" altLang="zh-TW" sz="2800" dirty="0">
                <a:ea typeface="新細明體" pitchFamily="18" charset="-120"/>
              </a:rPr>
              <a:t>(x)</a:t>
            </a:r>
            <a:r>
              <a:rPr lang="en-US" altLang="zh-TW" sz="2800" dirty="0">
                <a:solidFill>
                  <a:srgbClr val="FF0000"/>
                </a:solidFill>
                <a:ea typeface="新細明體" pitchFamily="18" charset="-120"/>
              </a:rPr>
              <a:t>)</a:t>
            </a:r>
            <a:r>
              <a:rPr lang="en-US" altLang="zh-TW" sz="2800" dirty="0">
                <a:ea typeface="新細明體" pitchFamily="18" charset="-120"/>
                <a:sym typeface="Symbol"/>
              </a:rPr>
              <a:t></a:t>
            </a:r>
            <a:r>
              <a:rPr lang="en-US" altLang="zh-TW" sz="2800" dirty="0">
                <a:ea typeface="新細明體" pitchFamily="18" charset="-120"/>
              </a:rPr>
              <a:t>Q(x)</a:t>
            </a:r>
          </a:p>
          <a:p>
            <a:pPr>
              <a:lnSpc>
                <a:spcPct val="90000"/>
              </a:lnSpc>
              <a:buNone/>
            </a:pPr>
            <a:r>
              <a:rPr lang="en-US" altLang="zh-TW" sz="2800" dirty="0">
                <a:ea typeface="新細明體" pitchFamily="18" charset="-120"/>
                <a:sym typeface="Symbol"/>
              </a:rPr>
              <a:t> (b)  x</a:t>
            </a:r>
            <a:r>
              <a:rPr lang="en-US" altLang="zh-TW" sz="2800" dirty="0">
                <a:solidFill>
                  <a:srgbClr val="FF0000"/>
                </a:solidFill>
                <a:ea typeface="新細明體" pitchFamily="18" charset="-120"/>
                <a:sym typeface="Symbol"/>
              </a:rPr>
              <a:t>(</a:t>
            </a:r>
            <a:r>
              <a:rPr lang="en-US" altLang="zh-TW" sz="2800" dirty="0">
                <a:ea typeface="新細明體" pitchFamily="18" charset="-120"/>
              </a:rPr>
              <a:t>P(x)</a:t>
            </a:r>
            <a:r>
              <a:rPr lang="en-US" altLang="zh-TW" sz="2800" dirty="0">
                <a:ea typeface="新細明體" pitchFamily="18" charset="-120"/>
                <a:sym typeface="Symbol"/>
              </a:rPr>
              <a:t></a:t>
            </a:r>
            <a:r>
              <a:rPr lang="en-US" altLang="zh-TW" sz="2800" dirty="0">
                <a:ea typeface="新細明體" pitchFamily="18" charset="-120"/>
              </a:rPr>
              <a:t>Q(x)</a:t>
            </a:r>
            <a:r>
              <a:rPr lang="en-US" altLang="zh-TW" sz="2800" dirty="0">
                <a:solidFill>
                  <a:srgbClr val="FF0000"/>
                </a:solidFill>
                <a:ea typeface="新細明體" pitchFamily="18" charset="-120"/>
              </a:rPr>
              <a:t>)</a:t>
            </a:r>
          </a:p>
          <a:p>
            <a:pPr>
              <a:lnSpc>
                <a:spcPct val="90000"/>
              </a:lnSpc>
              <a:buNone/>
            </a:pPr>
            <a:endParaRPr lang="en-US" altLang="zh-TW" sz="2800" dirty="0">
              <a:ea typeface="新細明體" pitchFamily="18" charset="-120"/>
            </a:endParaRPr>
          </a:p>
        </p:txBody>
      </p:sp>
      <p:sp>
        <p:nvSpPr>
          <p:cNvPr id="22532"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3923152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09600" y="381000"/>
            <a:ext cx="8001000" cy="690546"/>
          </a:xfrm>
        </p:spPr>
        <p:txBody>
          <a:bodyPr/>
          <a:lstStyle/>
          <a:p>
            <a:r>
              <a:rPr lang="en-US" altLang="zh-TW" sz="3600" b="1" dirty="0">
                <a:ea typeface="新細明體" pitchFamily="18" charset="-120"/>
              </a:rPr>
              <a:t>Binding Variables</a:t>
            </a:r>
            <a:endParaRPr lang="zh-TW" altLang="en-US" sz="3600" b="1" dirty="0">
              <a:ea typeface="新細明體" pitchFamily="18" charset="-120"/>
            </a:endParaRPr>
          </a:p>
        </p:txBody>
      </p:sp>
      <p:sp>
        <p:nvSpPr>
          <p:cNvPr id="23555" name="Rectangle 3"/>
          <p:cNvSpPr>
            <a:spLocks noGrp="1" noChangeArrowheads="1"/>
          </p:cNvSpPr>
          <p:nvPr>
            <p:ph type="body" idx="1"/>
          </p:nvPr>
        </p:nvSpPr>
        <p:spPr bwMode="auto">
          <a:xfrm>
            <a:off x="457200" y="1357298"/>
            <a:ext cx="8686800" cy="5000660"/>
          </a:xfrm>
          <a:noFill/>
          <a:ln>
            <a:miter lim="800000"/>
            <a:headEnd/>
            <a:tailEnd/>
          </a:ln>
        </p:spPr>
        <p:txBody>
          <a:bodyPr vert="horz" wrap="square" lIns="91440" tIns="45720" rIns="91440" bIns="45720" numCol="1" anchor="t" anchorCtr="0" compatLnSpc="1">
            <a:prstTxWarp prst="textNoShape">
              <a:avLst/>
            </a:prstTxWarp>
            <a:normAutofit fontScale="92500" lnSpcReduction="20000"/>
          </a:bodyPr>
          <a:lstStyle/>
          <a:p>
            <a:r>
              <a:rPr lang="en-US" altLang="zh-TW" dirty="0">
                <a:ea typeface="新細明體" pitchFamily="18" charset="-120"/>
              </a:rPr>
              <a:t>Example:</a:t>
            </a:r>
          </a:p>
          <a:p>
            <a:pPr>
              <a:buNone/>
            </a:pPr>
            <a:r>
              <a:rPr lang="en-US" altLang="zh-TW" dirty="0">
                <a:ea typeface="新細明體" pitchFamily="18" charset="-120"/>
                <a:sym typeface="Symbol"/>
              </a:rPr>
              <a:t></a:t>
            </a:r>
            <a:r>
              <a:rPr lang="en-US" altLang="zh-TW" dirty="0">
                <a:ea typeface="新細明體" pitchFamily="18" charset="-120"/>
              </a:rPr>
              <a:t>x(</a:t>
            </a:r>
            <a:r>
              <a:rPr lang="en-US" altLang="zh-TW" dirty="0" err="1">
                <a:ea typeface="新細明體" pitchFamily="18" charset="-120"/>
              </a:rPr>
              <a:t>x+y</a:t>
            </a:r>
            <a:r>
              <a:rPr lang="en-US" altLang="zh-TW" dirty="0">
                <a:ea typeface="新細明體" pitchFamily="18" charset="-120"/>
              </a:rPr>
              <a:t>=1)</a:t>
            </a:r>
          </a:p>
          <a:p>
            <a:pPr>
              <a:buNone/>
            </a:pPr>
            <a:r>
              <a:rPr lang="en-US" altLang="zh-TW" dirty="0">
                <a:ea typeface="新細明體" pitchFamily="18" charset="-120"/>
              </a:rPr>
              <a:t>Bound variable:</a:t>
            </a:r>
          </a:p>
          <a:p>
            <a:pPr>
              <a:buNone/>
            </a:pPr>
            <a:r>
              <a:rPr lang="en-US" altLang="zh-TW" dirty="0">
                <a:ea typeface="新細明體" pitchFamily="18" charset="-120"/>
              </a:rPr>
              <a:t>Free variable: </a:t>
            </a:r>
          </a:p>
          <a:p>
            <a:pPr>
              <a:buNone/>
            </a:pPr>
            <a:endParaRPr lang="en-US" altLang="zh-TW" dirty="0">
              <a:ea typeface="新細明體" pitchFamily="18" charset="-120"/>
            </a:endParaRPr>
          </a:p>
          <a:p>
            <a:r>
              <a:rPr lang="en-US" altLang="zh-TW" dirty="0">
                <a:ea typeface="新細明體" pitchFamily="18" charset="-120"/>
              </a:rPr>
              <a:t>Example:</a:t>
            </a:r>
          </a:p>
          <a:p>
            <a:pPr>
              <a:buNone/>
            </a:pPr>
            <a:r>
              <a:rPr lang="en-US" altLang="zh-TW" dirty="0">
                <a:ea typeface="新細明體" pitchFamily="18" charset="-120"/>
                <a:sym typeface="Symbol"/>
              </a:rPr>
              <a:t>x</a:t>
            </a:r>
            <a:r>
              <a:rPr lang="en-US" altLang="zh-TW" dirty="0">
                <a:ea typeface="新細明體" pitchFamily="18" charset="-120"/>
              </a:rPr>
              <a:t>(P(x)</a:t>
            </a:r>
            <a:r>
              <a:rPr lang="en-US" altLang="zh-TW" dirty="0">
                <a:ea typeface="新細明體" pitchFamily="18" charset="-120"/>
                <a:sym typeface="Symbol"/>
              </a:rPr>
              <a:t></a:t>
            </a:r>
            <a:r>
              <a:rPr lang="en-US" altLang="zh-TW" dirty="0">
                <a:ea typeface="新細明體" pitchFamily="18" charset="-120"/>
              </a:rPr>
              <a:t>Q(x))</a:t>
            </a:r>
            <a:r>
              <a:rPr lang="en-US" altLang="zh-TW" dirty="0">
                <a:ea typeface="新細明體" pitchFamily="18" charset="-120"/>
                <a:sym typeface="Symbol"/>
              </a:rPr>
              <a:t> </a:t>
            </a:r>
            <a:r>
              <a:rPr lang="en-US" altLang="zh-TW" dirty="0" err="1">
                <a:ea typeface="新細明體" pitchFamily="18" charset="-120"/>
              </a:rPr>
              <a:t>xR</a:t>
            </a:r>
            <a:r>
              <a:rPr lang="en-US" altLang="zh-TW" dirty="0">
                <a:ea typeface="新細明體" pitchFamily="18" charset="-120"/>
              </a:rPr>
              <a:t>(x)</a:t>
            </a:r>
          </a:p>
          <a:p>
            <a:pPr>
              <a:buNone/>
            </a:pPr>
            <a:r>
              <a:rPr lang="en-US" altLang="zh-TW" dirty="0">
                <a:ea typeface="新細明體" pitchFamily="18" charset="-120"/>
              </a:rPr>
              <a:t>The scope of </a:t>
            </a:r>
            <a:r>
              <a:rPr lang="en-US" altLang="zh-TW" dirty="0">
                <a:ea typeface="新細明體" pitchFamily="18" charset="-120"/>
                <a:sym typeface="Symbol"/>
              </a:rPr>
              <a:t>:</a:t>
            </a:r>
          </a:p>
          <a:p>
            <a:pPr>
              <a:buNone/>
            </a:pPr>
            <a:r>
              <a:rPr lang="en-US" altLang="zh-TW" dirty="0">
                <a:ea typeface="新細明體" pitchFamily="18" charset="-120"/>
                <a:sym typeface="Symbol"/>
              </a:rPr>
              <a:t>The scope of :</a:t>
            </a:r>
          </a:p>
          <a:p>
            <a:pPr>
              <a:buNone/>
            </a:pPr>
            <a:r>
              <a:rPr lang="en-US" altLang="zh-TW" dirty="0">
                <a:ea typeface="新細明體" pitchFamily="18" charset="-120"/>
                <a:sym typeface="Symbol"/>
              </a:rPr>
              <a:t>The same meaning of x</a:t>
            </a:r>
            <a:r>
              <a:rPr lang="en-US" altLang="zh-TW" dirty="0">
                <a:ea typeface="新細明體" pitchFamily="18" charset="-120"/>
              </a:rPr>
              <a:t>(P(x)</a:t>
            </a:r>
            <a:r>
              <a:rPr lang="en-US" altLang="zh-TW" dirty="0">
                <a:ea typeface="新細明體" pitchFamily="18" charset="-120"/>
                <a:sym typeface="Symbol"/>
              </a:rPr>
              <a:t></a:t>
            </a:r>
            <a:r>
              <a:rPr lang="en-US" altLang="zh-TW" dirty="0">
                <a:ea typeface="新細明體" pitchFamily="18" charset="-120"/>
              </a:rPr>
              <a:t>Q(x))</a:t>
            </a:r>
            <a:r>
              <a:rPr lang="en-US" altLang="zh-TW" dirty="0">
                <a:ea typeface="新細明體" pitchFamily="18" charset="-120"/>
                <a:sym typeface="Symbol"/>
              </a:rPr>
              <a:t> </a:t>
            </a:r>
            <a:r>
              <a:rPr lang="en-US" altLang="zh-TW" dirty="0" err="1">
                <a:ea typeface="新細明體" pitchFamily="18" charset="-120"/>
              </a:rPr>
              <a:t>yR</a:t>
            </a:r>
            <a:r>
              <a:rPr lang="en-US" altLang="zh-TW" dirty="0">
                <a:ea typeface="新細明體" pitchFamily="18" charset="-120"/>
              </a:rPr>
              <a:t>(y)</a:t>
            </a:r>
          </a:p>
          <a:p>
            <a:pPr>
              <a:buNone/>
            </a:pPr>
            <a:endParaRPr lang="en-US" altLang="zh-TW" dirty="0">
              <a:ea typeface="新細明體" pitchFamily="18" charset="-120"/>
            </a:endParaRPr>
          </a:p>
          <a:p>
            <a:pPr>
              <a:buNone/>
            </a:pPr>
            <a:endParaRPr lang="en-US" altLang="zh-TW" dirty="0">
              <a:ea typeface="新細明體" pitchFamily="18" charset="-120"/>
            </a:endParaRPr>
          </a:p>
          <a:p>
            <a:pPr>
              <a:buNone/>
            </a:pPr>
            <a:endParaRPr lang="en-US" altLang="zh-TW" dirty="0">
              <a:ea typeface="新細明體" pitchFamily="18" charset="-120"/>
            </a:endParaRPr>
          </a:p>
          <a:p>
            <a:pPr>
              <a:buNone/>
            </a:pPr>
            <a:endParaRPr lang="en-US" altLang="zh-TW" dirty="0">
              <a:ea typeface="新細明體" pitchFamily="18" charset="-120"/>
            </a:endParaRPr>
          </a:p>
        </p:txBody>
      </p:sp>
      <p:sp>
        <p:nvSpPr>
          <p:cNvPr id="23556"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17938169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09600" y="381000"/>
            <a:ext cx="8001000" cy="990600"/>
          </a:xfrm>
        </p:spPr>
        <p:txBody>
          <a:bodyPr>
            <a:normAutofit fontScale="90000"/>
          </a:bodyPr>
          <a:lstStyle/>
          <a:p>
            <a:r>
              <a:rPr lang="en-US" altLang="zh-TW" sz="3600" b="1" dirty="0">
                <a:ea typeface="新細明體" pitchFamily="18" charset="-120"/>
              </a:rPr>
              <a:t> Logical Equivalences Involving Quantifiers</a:t>
            </a:r>
            <a:endParaRPr lang="zh-TW" altLang="en-US" sz="3600" b="1" dirty="0">
              <a:ea typeface="新細明體" pitchFamily="18" charset="-120"/>
            </a:endParaRPr>
          </a:p>
        </p:txBody>
      </p:sp>
      <p:sp>
        <p:nvSpPr>
          <p:cNvPr id="14339"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buNone/>
            </a:pPr>
            <a:r>
              <a:rPr lang="en-US" altLang="zh-TW" dirty="0">
                <a:ea typeface="新細明體" pitchFamily="18" charset="-120"/>
              </a:rPr>
              <a:t>Example 19: </a:t>
            </a:r>
          </a:p>
          <a:p>
            <a:pPr>
              <a:buNone/>
            </a:pPr>
            <a:r>
              <a:rPr lang="en-US" altLang="zh-TW" dirty="0">
                <a:ea typeface="新細明體" pitchFamily="18" charset="-120"/>
              </a:rPr>
              <a:t>Show that </a:t>
            </a:r>
            <a:r>
              <a:rPr lang="en-US" altLang="zh-TW" dirty="0">
                <a:ea typeface="新細明體" pitchFamily="18" charset="-120"/>
                <a:sym typeface="Symbol"/>
              </a:rPr>
              <a:t></a:t>
            </a:r>
            <a:r>
              <a:rPr lang="en-US" altLang="zh-TW" dirty="0">
                <a:ea typeface="新細明體" pitchFamily="18" charset="-120"/>
              </a:rPr>
              <a:t>x(P(x)</a:t>
            </a:r>
            <a:r>
              <a:rPr lang="en-US" altLang="zh-TW" dirty="0">
                <a:ea typeface="新細明體" pitchFamily="18" charset="-120"/>
                <a:sym typeface="Symbol"/>
              </a:rPr>
              <a:t></a:t>
            </a:r>
            <a:r>
              <a:rPr lang="en-US" altLang="zh-TW" dirty="0">
                <a:ea typeface="新細明體" pitchFamily="18" charset="-120"/>
              </a:rPr>
              <a:t>Q(x)) and </a:t>
            </a:r>
            <a:r>
              <a:rPr lang="en-US" altLang="zh-TW" dirty="0">
                <a:ea typeface="新細明體" pitchFamily="18" charset="-120"/>
                <a:sym typeface="Symbol"/>
              </a:rPr>
              <a:t></a:t>
            </a:r>
            <a:r>
              <a:rPr lang="en-US" altLang="zh-TW" dirty="0" err="1">
                <a:ea typeface="新細明體" pitchFamily="18" charset="-120"/>
              </a:rPr>
              <a:t>xP</a:t>
            </a:r>
            <a:r>
              <a:rPr lang="en-US" altLang="zh-TW" dirty="0">
                <a:ea typeface="新細明體" pitchFamily="18" charset="-120"/>
              </a:rPr>
              <a:t>(x)</a:t>
            </a:r>
            <a:r>
              <a:rPr lang="en-US" altLang="zh-TW" dirty="0">
                <a:ea typeface="新細明體" pitchFamily="18" charset="-120"/>
                <a:sym typeface="Symbol"/>
              </a:rPr>
              <a:t> </a:t>
            </a:r>
            <a:r>
              <a:rPr lang="en-US" altLang="zh-TW" dirty="0" err="1">
                <a:ea typeface="新細明體" pitchFamily="18" charset="-120"/>
              </a:rPr>
              <a:t>xQ</a:t>
            </a:r>
            <a:r>
              <a:rPr lang="en-US" altLang="zh-TW" dirty="0">
                <a:ea typeface="新細明體" pitchFamily="18" charset="-120"/>
              </a:rPr>
              <a:t>(x) are logically equivalent.</a:t>
            </a:r>
          </a:p>
          <a:p>
            <a:pPr>
              <a:buNone/>
            </a:pPr>
            <a:endParaRPr lang="en-US" altLang="zh-TW" dirty="0">
              <a:ea typeface="新細明體" pitchFamily="18" charset="-120"/>
            </a:endParaRPr>
          </a:p>
          <a:p>
            <a:pPr>
              <a:buNone/>
            </a:pPr>
            <a:endParaRPr lang="en-US" altLang="zh-TW" dirty="0">
              <a:ea typeface="新細明體" pitchFamily="18" charset="-120"/>
            </a:endParaRPr>
          </a:p>
        </p:txBody>
      </p:sp>
      <p:sp>
        <p:nvSpPr>
          <p:cNvPr id="14340"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32448385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381000"/>
            <a:ext cx="8001000" cy="990600"/>
          </a:xfrm>
        </p:spPr>
        <p:txBody>
          <a:bodyPr/>
          <a:lstStyle/>
          <a:p>
            <a:r>
              <a:rPr lang="en-US" altLang="zh-TW" sz="3600" dirty="0">
                <a:ea typeface="新細明體" pitchFamily="18" charset="-120"/>
              </a:rPr>
              <a:t>Logical Equivalences Involving Quantifiers</a:t>
            </a:r>
          </a:p>
        </p:txBody>
      </p:sp>
      <p:sp>
        <p:nvSpPr>
          <p:cNvPr id="13315"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normAutofit/>
          </a:bodyPr>
          <a:lstStyle/>
          <a:p>
            <a:r>
              <a:rPr lang="en-US" altLang="zh-TW" dirty="0">
                <a:ea typeface="新細明體" pitchFamily="18" charset="-120"/>
              </a:rPr>
              <a:t>Statement involving predicates and quantifiers are logically equivalent if and only if they have the same truth value no matter which predicates are substituted into these statements and which domain of discourse is used for the variables in these propositional functions. </a:t>
            </a:r>
          </a:p>
          <a:p>
            <a:r>
              <a:rPr lang="en-US" altLang="zh-TW" dirty="0">
                <a:ea typeface="新細明體" pitchFamily="18" charset="-120"/>
              </a:rPr>
              <a:t>Symbol: S</a:t>
            </a:r>
            <a:r>
              <a:rPr lang="en-US" altLang="zh-TW" dirty="0">
                <a:ea typeface="新細明體" pitchFamily="18" charset="-120"/>
                <a:sym typeface="Symbol"/>
              </a:rPr>
              <a:t></a:t>
            </a:r>
            <a:r>
              <a:rPr lang="en-US" altLang="zh-TW" dirty="0">
                <a:ea typeface="新細明體" pitchFamily="18" charset="-120"/>
              </a:rPr>
              <a:t> T</a:t>
            </a:r>
          </a:p>
          <a:p>
            <a:endParaRPr lang="en-US" altLang="zh-TW" dirty="0">
              <a:ea typeface="新細明體" pitchFamily="18" charset="-120"/>
            </a:endParaRPr>
          </a:p>
        </p:txBody>
      </p:sp>
      <p:sp>
        <p:nvSpPr>
          <p:cNvPr id="13316"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36698041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552" y="2564904"/>
            <a:ext cx="7842275" cy="1571625"/>
          </a:xfrm>
          <a:prstGeom prst="rect">
            <a:avLst/>
          </a:prstGeom>
        </p:spPr>
      </p:pic>
    </p:spTree>
    <p:extLst>
      <p:ext uri="{BB962C8B-B14F-4D97-AF65-F5344CB8AC3E}">
        <p14:creationId xmlns:p14="http://schemas.microsoft.com/office/powerpoint/2010/main" val="19207568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81000"/>
            <a:ext cx="8001000" cy="990600"/>
          </a:xfrm>
        </p:spPr>
        <p:txBody>
          <a:bodyPr>
            <a:normAutofit fontScale="90000"/>
          </a:bodyPr>
          <a:lstStyle/>
          <a:p>
            <a:r>
              <a:rPr lang="en-US" altLang="zh-TW" sz="3600" b="1" dirty="0">
                <a:ea typeface="新細明體" pitchFamily="18" charset="-120"/>
              </a:rPr>
              <a:t>Equivalences Involving the Negation Operator</a:t>
            </a:r>
          </a:p>
        </p:txBody>
      </p:sp>
      <p:sp>
        <p:nvSpPr>
          <p:cNvPr id="15363"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TW" dirty="0">
                <a:ea typeface="新細明體" pitchFamily="18" charset="-120"/>
              </a:rPr>
              <a:t>Equivalences involving the negation operator</a:t>
            </a:r>
          </a:p>
          <a:p>
            <a:pPr algn="ctr">
              <a:buFontTx/>
              <a:buNone/>
            </a:pPr>
            <a:r>
              <a:rPr lang="en-US" altLang="zh-TW" dirty="0">
                <a:ea typeface="新細明體" pitchFamily="18" charset="-120"/>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r>
              <a:rPr lang="en-US" altLang="zh-TW" dirty="0">
                <a:ea typeface="新細明體" pitchFamily="18" charset="-120"/>
                <a:sym typeface="Symbol" pitchFamily="18" charset="2"/>
              </a:rPr>
              <a:t></a:t>
            </a:r>
            <a:r>
              <a:rPr lang="en-US" altLang="zh-TW" dirty="0">
                <a:ea typeface="新細明體" pitchFamily="18" charset="-120"/>
              </a:rPr>
              <a:t> ∃</a:t>
            </a:r>
            <a:r>
              <a:rPr lang="en-US" altLang="zh-TW" i="1" dirty="0">
                <a:ea typeface="新細明體" pitchFamily="18" charset="-120"/>
              </a:rPr>
              <a:t>x </a:t>
            </a:r>
            <a:r>
              <a:rPr lang="en-US" altLang="zh-TW" dirty="0">
                <a:ea typeface="新細明體" pitchFamily="18" charset="-120"/>
              </a:rPr>
              <a:t>¬ </a:t>
            </a:r>
            <a:r>
              <a:rPr lang="en-US" altLang="zh-TW" i="1" dirty="0">
                <a:ea typeface="新細明體" pitchFamily="18" charset="-120"/>
              </a:rPr>
              <a:t>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p>
          <a:p>
            <a:pPr algn="ctr">
              <a:buFontTx/>
              <a:buNone/>
            </a:pPr>
            <a:r>
              <a:rPr lang="en-US" altLang="zh-TW" dirty="0">
                <a:ea typeface="新細明體" pitchFamily="18" charset="-120"/>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r>
              <a:rPr lang="en-US" altLang="zh-TW" dirty="0">
                <a:ea typeface="新細明體" pitchFamily="18" charset="-120"/>
                <a:sym typeface="Symbol" pitchFamily="18" charset="2"/>
              </a:rPr>
              <a:t></a:t>
            </a:r>
            <a:r>
              <a:rPr lang="en-US" altLang="zh-TW" dirty="0">
                <a:ea typeface="新細明體" pitchFamily="18" charset="-120"/>
              </a:rPr>
              <a:t> ∀ </a:t>
            </a:r>
            <a:r>
              <a:rPr lang="en-US" altLang="zh-TW" i="1" dirty="0">
                <a:ea typeface="新細明體" pitchFamily="18" charset="-120"/>
              </a:rPr>
              <a:t>x </a:t>
            </a:r>
            <a:r>
              <a:rPr lang="en-US" altLang="zh-TW" dirty="0">
                <a:ea typeface="新細明體" pitchFamily="18" charset="-120"/>
              </a:rPr>
              <a:t>¬ </a:t>
            </a:r>
            <a:r>
              <a:rPr lang="en-US" altLang="zh-TW" i="1" dirty="0">
                <a:ea typeface="新細明體" pitchFamily="18" charset="-120"/>
              </a:rPr>
              <a:t>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p>
          <a:p>
            <a:r>
              <a:rPr lang="en-US" altLang="zh-TW" dirty="0">
                <a:ea typeface="新細明體" pitchFamily="18" charset="-120"/>
              </a:rPr>
              <a:t>Distributing a negation operator across a quantifier changes a universal to an existential and vice versa.</a:t>
            </a:r>
          </a:p>
        </p:txBody>
      </p:sp>
      <p:sp>
        <p:nvSpPr>
          <p:cNvPr id="15364"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10040777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09600" y="381000"/>
            <a:ext cx="8001000" cy="990600"/>
          </a:xfrm>
        </p:spPr>
        <p:txBody>
          <a:bodyPr/>
          <a:lstStyle/>
          <a:p>
            <a:r>
              <a:rPr lang="en-US" altLang="zh-TW" sz="3600" b="1">
                <a:ea typeface="新細明體" pitchFamily="18" charset="-120"/>
              </a:rPr>
              <a:t>Quantifiers</a:t>
            </a:r>
            <a:endParaRPr lang="zh-TW" altLang="en-US" sz="3600" b="1">
              <a:ea typeface="新細明體" pitchFamily="18" charset="-120"/>
            </a:endParaRPr>
          </a:p>
        </p:txBody>
      </p:sp>
      <p:sp>
        <p:nvSpPr>
          <p:cNvPr id="18435"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新細明體" pitchFamily="18" charset="-120"/>
              </a:rPr>
              <a:t>De Morgan’s Laws for Quantifiers</a:t>
            </a:r>
          </a:p>
          <a:p>
            <a:endParaRPr lang="en-US" altLang="zh-TW">
              <a:ea typeface="新細明體" pitchFamily="18" charset="-120"/>
            </a:endParaRPr>
          </a:p>
        </p:txBody>
      </p:sp>
      <p:sp>
        <p:nvSpPr>
          <p:cNvPr id="18436"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pic>
        <p:nvPicPr>
          <p:cNvPr id="18438" name="Picture 8" descr="t01_3_002"/>
          <p:cNvPicPr>
            <a:picLocks noChangeAspect="1" noChangeArrowheads="1"/>
          </p:cNvPicPr>
          <p:nvPr/>
        </p:nvPicPr>
        <p:blipFill>
          <a:blip r:embed="rId2" cstate="print"/>
          <a:srcRect t="14963"/>
          <a:stretch>
            <a:fillRect/>
          </a:stretch>
        </p:blipFill>
        <p:spPr bwMode="auto">
          <a:xfrm>
            <a:off x="26988" y="3286124"/>
            <a:ext cx="9117012" cy="2219326"/>
          </a:xfrm>
          <a:prstGeom prst="rect">
            <a:avLst/>
          </a:prstGeom>
          <a:noFill/>
          <a:ln w="9525">
            <a:noFill/>
            <a:miter lim="800000"/>
            <a:headEnd/>
            <a:tailEnd/>
          </a:ln>
        </p:spPr>
      </p:pic>
    </p:spTree>
    <p:extLst>
      <p:ext uri="{BB962C8B-B14F-4D97-AF65-F5344CB8AC3E}">
        <p14:creationId xmlns:p14="http://schemas.microsoft.com/office/powerpoint/2010/main" val="23065392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81000"/>
            <a:ext cx="8001000" cy="990600"/>
          </a:xfrm>
        </p:spPr>
        <p:txBody>
          <a:bodyPr>
            <a:normAutofit fontScale="90000"/>
          </a:bodyPr>
          <a:lstStyle/>
          <a:p>
            <a:r>
              <a:rPr lang="en-US" altLang="zh-TW" sz="3600" b="1" dirty="0">
                <a:ea typeface="新細明體" pitchFamily="18" charset="-120"/>
              </a:rPr>
              <a:t>Equivalences Involving the Negation Operator</a:t>
            </a:r>
          </a:p>
        </p:txBody>
      </p:sp>
      <p:sp>
        <p:nvSpPr>
          <p:cNvPr id="15363" name="Rectangle 3"/>
          <p:cNvSpPr>
            <a:spLocks noGrp="1" noChangeArrowheads="1"/>
          </p:cNvSpPr>
          <p:nvPr>
            <p:ph type="body" idx="1"/>
          </p:nvPr>
        </p:nvSpPr>
        <p:spPr bwMode="auto">
          <a:xfrm>
            <a:off x="357158" y="1571612"/>
            <a:ext cx="8229600" cy="4525963"/>
          </a:xfrm>
          <a:noFill/>
          <a:ln>
            <a:miter lim="800000"/>
            <a:headEnd/>
            <a:tailEnd/>
          </a:ln>
        </p:spPr>
        <p:txBody>
          <a:bodyPr vert="horz" wrap="square" lIns="91440" tIns="45720" rIns="91440" bIns="45720" numCol="1" anchor="t" anchorCtr="0" compatLnSpc="1">
            <a:prstTxWarp prst="textNoShape">
              <a:avLst/>
            </a:prstTxWarp>
            <a:normAutofit fontScale="92500" lnSpcReduction="20000"/>
          </a:bodyPr>
          <a:lstStyle/>
          <a:p>
            <a:r>
              <a:rPr lang="en-US" altLang="zh-TW" dirty="0">
                <a:ea typeface="新細明體" pitchFamily="18" charset="-120"/>
              </a:rPr>
              <a:t>Example 20:</a:t>
            </a:r>
          </a:p>
          <a:p>
            <a:pPr>
              <a:buNone/>
            </a:pPr>
            <a:r>
              <a:rPr lang="en-US" altLang="zh-TW" dirty="0">
                <a:ea typeface="新細明體" pitchFamily="18" charset="-120"/>
              </a:rPr>
              <a:t>What are the negations of the statements: </a:t>
            </a:r>
          </a:p>
          <a:p>
            <a:pPr>
              <a:buNone/>
            </a:pPr>
            <a:r>
              <a:rPr lang="en-US" altLang="zh-TW" dirty="0">
                <a:ea typeface="新細明體" pitchFamily="18" charset="-120"/>
              </a:rPr>
              <a:t>“There is an honest politician”</a:t>
            </a:r>
          </a:p>
          <a:p>
            <a:pPr>
              <a:buNone/>
            </a:pPr>
            <a:endParaRPr lang="en-US" altLang="zh-TW" dirty="0">
              <a:ea typeface="新細明體" pitchFamily="18" charset="-120"/>
            </a:endParaRPr>
          </a:p>
          <a:p>
            <a:r>
              <a:rPr lang="en-US" altLang="zh-TW" dirty="0">
                <a:ea typeface="新細明體" pitchFamily="18" charset="-120"/>
              </a:rPr>
              <a:t> Example 20:</a:t>
            </a:r>
          </a:p>
          <a:p>
            <a:pPr>
              <a:buNone/>
            </a:pPr>
            <a:r>
              <a:rPr lang="en-US" altLang="zh-TW" dirty="0">
                <a:ea typeface="新細明體" pitchFamily="18" charset="-120"/>
              </a:rPr>
              <a:t>What are the negations of the statements: </a:t>
            </a:r>
          </a:p>
          <a:p>
            <a:pPr>
              <a:buNone/>
            </a:pPr>
            <a:r>
              <a:rPr lang="en-US" altLang="zh-TW" dirty="0">
                <a:ea typeface="新細明體" pitchFamily="18" charset="-120"/>
              </a:rPr>
              <a:t> “All Americans eat cheeseburgers”.</a:t>
            </a:r>
          </a:p>
          <a:p>
            <a:pPr>
              <a:buNone/>
            </a:pPr>
            <a:endParaRPr lang="en-US" altLang="zh-TW" dirty="0">
              <a:ea typeface="新細明體" pitchFamily="18" charset="-120"/>
            </a:endParaRPr>
          </a:p>
          <a:p>
            <a:pPr>
              <a:buNone/>
            </a:pPr>
            <a:r>
              <a:rPr lang="en-US" altLang="zh-TW" dirty="0">
                <a:ea typeface="新細明體" pitchFamily="18" charset="-120"/>
              </a:rPr>
              <a:t>HW: Example 21 in P41.</a:t>
            </a:r>
          </a:p>
        </p:txBody>
      </p:sp>
      <p:sp>
        <p:nvSpPr>
          <p:cNvPr id="15364"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20616234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87" y="1988840"/>
            <a:ext cx="8851995" cy="2953494"/>
          </a:xfrm>
          <a:prstGeom prst="rect">
            <a:avLst/>
          </a:prstGeom>
        </p:spPr>
      </p:pic>
    </p:spTree>
    <p:extLst>
      <p:ext uri="{BB962C8B-B14F-4D97-AF65-F5344CB8AC3E}">
        <p14:creationId xmlns:p14="http://schemas.microsoft.com/office/powerpoint/2010/main" val="1725802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2627313" y="457200"/>
            <a:ext cx="384968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Topic 2: Number Theory</a:t>
            </a:r>
          </a:p>
        </p:txBody>
      </p:sp>
      <p:sp>
        <p:nvSpPr>
          <p:cNvPr id="16405" name="Text Box 21"/>
          <p:cNvSpPr txBox="1">
            <a:spLocks noChangeArrowheads="1"/>
          </p:cNvSpPr>
          <p:nvPr/>
        </p:nvSpPr>
        <p:spPr bwMode="auto">
          <a:xfrm>
            <a:off x="1066800" y="1219200"/>
            <a:ext cx="7018338"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
                <a:srgbClr val="A50021"/>
              </a:buClr>
              <a:buFontTx/>
              <a:buChar char="•"/>
            </a:pPr>
            <a:r>
              <a:rPr lang="en-US" altLang="zh-TW"/>
              <a:t> Number sequence</a:t>
            </a:r>
          </a:p>
          <a:p>
            <a:pPr>
              <a:lnSpc>
                <a:spcPct val="150000"/>
              </a:lnSpc>
              <a:buClr>
                <a:srgbClr val="A50021"/>
              </a:buClr>
              <a:buFontTx/>
              <a:buChar char="•"/>
            </a:pPr>
            <a:r>
              <a:rPr lang="en-US" altLang="zh-TW"/>
              <a:t> (Extended) Euclidean algorithm</a:t>
            </a:r>
          </a:p>
          <a:p>
            <a:pPr>
              <a:lnSpc>
                <a:spcPct val="150000"/>
              </a:lnSpc>
              <a:buClr>
                <a:srgbClr val="A50021"/>
              </a:buClr>
              <a:buFontTx/>
              <a:buChar char="•"/>
            </a:pPr>
            <a:r>
              <a:rPr lang="en-US" altLang="zh-TW"/>
              <a:t> Prime number, modular arithmetic, Chinese remainder theorem</a:t>
            </a:r>
          </a:p>
          <a:p>
            <a:pPr>
              <a:lnSpc>
                <a:spcPct val="150000"/>
              </a:lnSpc>
              <a:buClr>
                <a:srgbClr val="A50021"/>
              </a:buClr>
              <a:buFontTx/>
              <a:buChar char="•"/>
            </a:pPr>
            <a:r>
              <a:rPr lang="en-US" altLang="zh-TW"/>
              <a:t> Cryptography, RSA protocol</a:t>
            </a:r>
          </a:p>
        </p:txBody>
      </p:sp>
      <p:pic>
        <p:nvPicPr>
          <p:cNvPr id="16406" name="Picture 22" descr="ist2_413656_encryp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05200"/>
            <a:ext cx="2895600" cy="2224088"/>
          </a:xfrm>
          <a:prstGeom prst="rect">
            <a:avLst/>
          </a:prstGeom>
          <a:noFill/>
          <a:extLst>
            <a:ext uri="{909E8E84-426E-40DD-AFC4-6F175D3DCCD1}">
              <a14:hiddenFill xmlns:a14="http://schemas.microsoft.com/office/drawing/2010/main">
                <a:solidFill>
                  <a:srgbClr val="FFFFFF"/>
                </a:solidFill>
              </a14:hiddenFill>
            </a:ext>
          </a:extLst>
        </p:spPr>
      </p:pic>
      <p:sp>
        <p:nvSpPr>
          <p:cNvPr id="16407" name="Text Box 23"/>
          <p:cNvSpPr txBox="1">
            <a:spLocks noChangeArrowheads="1"/>
          </p:cNvSpPr>
          <p:nvPr/>
        </p:nvSpPr>
        <p:spPr bwMode="auto">
          <a:xfrm>
            <a:off x="2057400" y="6172200"/>
            <a:ext cx="503872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Cryptography, coding theory, data structures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4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600" y="381000"/>
            <a:ext cx="8001000" cy="990600"/>
          </a:xfrm>
        </p:spPr>
        <p:txBody>
          <a:bodyPr>
            <a:normAutofit fontScale="90000"/>
          </a:bodyPr>
          <a:lstStyle/>
          <a:p>
            <a:r>
              <a:rPr lang="en-US" altLang="zh-TW" sz="3600" b="1" dirty="0">
                <a:ea typeface="新細明體" pitchFamily="18" charset="-120"/>
              </a:rPr>
              <a:t>Translating from English into Logical Expressions (single quantifier)</a:t>
            </a:r>
            <a:endParaRPr lang="zh-TW" altLang="en-US" sz="3600" b="1" dirty="0">
              <a:ea typeface="新細明體" pitchFamily="18" charset="-120"/>
            </a:endParaRPr>
          </a:p>
        </p:txBody>
      </p:sp>
      <p:sp>
        <p:nvSpPr>
          <p:cNvPr id="16387"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90000"/>
              </a:lnSpc>
            </a:pPr>
            <a:r>
              <a:rPr lang="en-US" altLang="zh-TW" sz="2800" dirty="0">
                <a:ea typeface="新細明體" pitchFamily="18" charset="-120"/>
              </a:rPr>
              <a:t>Example 23:</a:t>
            </a:r>
          </a:p>
          <a:p>
            <a:pPr>
              <a:lnSpc>
                <a:spcPct val="90000"/>
              </a:lnSpc>
              <a:buNone/>
            </a:pPr>
            <a:r>
              <a:rPr lang="en-US" altLang="zh-TW" sz="2800" dirty="0">
                <a:ea typeface="新細明體" pitchFamily="18" charset="-120"/>
              </a:rPr>
              <a:t>Express the statement “Every student in this class has studied calculus” using predicates and quantifiers.</a:t>
            </a:r>
          </a:p>
        </p:txBody>
      </p:sp>
      <p:sp>
        <p:nvSpPr>
          <p:cNvPr id="16388"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3440202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552" y="548680"/>
            <a:ext cx="7387709" cy="5394746"/>
          </a:xfrm>
          <a:prstGeom prst="rect">
            <a:avLst/>
          </a:prstGeom>
        </p:spPr>
      </p:pic>
    </p:spTree>
    <p:extLst>
      <p:ext uri="{BB962C8B-B14F-4D97-AF65-F5344CB8AC3E}">
        <p14:creationId xmlns:p14="http://schemas.microsoft.com/office/powerpoint/2010/main" val="30334584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600" y="381000"/>
            <a:ext cx="8001000" cy="990600"/>
          </a:xfrm>
        </p:spPr>
        <p:txBody>
          <a:bodyPr>
            <a:normAutofit fontScale="90000"/>
          </a:bodyPr>
          <a:lstStyle/>
          <a:p>
            <a:r>
              <a:rPr lang="en-US" altLang="zh-TW" sz="3600" b="1" dirty="0">
                <a:ea typeface="新細明體" pitchFamily="18" charset="-120"/>
              </a:rPr>
              <a:t>Using  Quantifiers in System Specifications</a:t>
            </a:r>
            <a:endParaRPr lang="zh-TW" altLang="en-US" sz="3600" b="1" dirty="0">
              <a:ea typeface="新細明體" pitchFamily="18" charset="-120"/>
            </a:endParaRPr>
          </a:p>
        </p:txBody>
      </p:sp>
      <p:sp>
        <p:nvSpPr>
          <p:cNvPr id="16387" name="Rectangle 3"/>
          <p:cNvSpPr>
            <a:spLocks noGrp="1" noChangeArrowheads="1"/>
          </p:cNvSpPr>
          <p:nvPr>
            <p:ph type="body" idx="1"/>
          </p:nvPr>
        </p:nvSpPr>
        <p:spPr bwMode="auto">
          <a:xfrm>
            <a:off x="381000" y="1402509"/>
            <a:ext cx="8583488" cy="4978819"/>
          </a:xfrm>
          <a:noFill/>
          <a:ln>
            <a:miter lim="800000"/>
            <a:headEnd/>
            <a:tailEnd/>
          </a:ln>
        </p:spPr>
        <p:txBody>
          <a:bodyPr vert="horz" wrap="square" lIns="91440" tIns="45720" rIns="91440" bIns="45720" numCol="1" anchor="t" anchorCtr="0" compatLnSpc="1">
            <a:prstTxWarp prst="textNoShape">
              <a:avLst/>
            </a:prstTxWarp>
            <a:normAutofit fontScale="85000" lnSpcReduction="20000"/>
          </a:bodyPr>
          <a:lstStyle/>
          <a:p>
            <a:pPr>
              <a:lnSpc>
                <a:spcPct val="90000"/>
              </a:lnSpc>
              <a:buNone/>
            </a:pPr>
            <a:r>
              <a:rPr lang="en-US" altLang="zh-TW" sz="2400" dirty="0">
                <a:latin typeface="+mj-lt"/>
                <a:ea typeface="新細明體" pitchFamily="18" charset="-120"/>
              </a:rPr>
              <a:t>Consider these statements. </a:t>
            </a:r>
            <a:r>
              <a:rPr lang="en-US" sz="2800" dirty="0">
                <a:latin typeface="+mj-lt"/>
              </a:rPr>
              <a:t>(two premises followed by a conclusion):</a:t>
            </a:r>
            <a:r>
              <a:rPr lang="en-US" sz="2400" dirty="0">
                <a:latin typeface="+mj-lt"/>
              </a:rPr>
              <a:t>  </a:t>
            </a:r>
            <a:br>
              <a:rPr lang="en-US" sz="2400" dirty="0">
                <a:latin typeface="+mj-lt"/>
              </a:rPr>
            </a:br>
            <a:endParaRPr lang="en-US" altLang="zh-TW" sz="2400" dirty="0">
              <a:latin typeface="+mj-lt"/>
              <a:ea typeface="新細明體" pitchFamily="18" charset="-120"/>
            </a:endParaRPr>
          </a:p>
          <a:p>
            <a:pPr>
              <a:lnSpc>
                <a:spcPct val="90000"/>
              </a:lnSpc>
              <a:buNone/>
            </a:pPr>
            <a:r>
              <a:rPr lang="en-US" altLang="zh-TW" sz="2800" dirty="0">
                <a:ea typeface="新細明體" pitchFamily="18" charset="-120"/>
              </a:rPr>
              <a:t>“All lions are fierce.”</a:t>
            </a:r>
          </a:p>
          <a:p>
            <a:pPr>
              <a:lnSpc>
                <a:spcPct val="90000"/>
              </a:lnSpc>
              <a:buNone/>
            </a:pPr>
            <a:r>
              <a:rPr lang="en-US" altLang="zh-TW" sz="2800" dirty="0">
                <a:ea typeface="新細明體" pitchFamily="18" charset="-120"/>
              </a:rPr>
              <a:t>“Some lions do not drink coffee.”</a:t>
            </a:r>
          </a:p>
          <a:p>
            <a:pPr>
              <a:lnSpc>
                <a:spcPct val="90000"/>
              </a:lnSpc>
              <a:buNone/>
            </a:pPr>
            <a:r>
              <a:rPr lang="en-US" altLang="zh-TW" sz="2800" dirty="0">
                <a:ea typeface="新細明體" pitchFamily="18" charset="-120"/>
              </a:rPr>
              <a:t>“Some fierce creatures do not drink coffee.”</a:t>
            </a:r>
          </a:p>
          <a:p>
            <a:pPr>
              <a:lnSpc>
                <a:spcPct val="90000"/>
              </a:lnSpc>
              <a:buNone/>
            </a:pPr>
            <a:r>
              <a:rPr lang="en-US" dirty="0">
                <a:solidFill>
                  <a:srgbClr val="FF0000"/>
                </a:solidFill>
              </a:rPr>
              <a:t>Assume that the domain is the set of all creatures</a:t>
            </a:r>
            <a:r>
              <a:rPr lang="en-US" sz="2800" dirty="0">
                <a:solidFill>
                  <a:srgbClr val="FF0000"/>
                </a:solidFill>
              </a:rPr>
              <a:t> </a:t>
            </a:r>
            <a:br>
              <a:rPr lang="en-US" sz="2800" dirty="0"/>
            </a:br>
            <a:endParaRPr lang="en-US" altLang="zh-TW" sz="2800" dirty="0">
              <a:ea typeface="新細明體" pitchFamily="18" charset="-120"/>
            </a:endParaRPr>
          </a:p>
          <a:p>
            <a:pPr>
              <a:lnSpc>
                <a:spcPct val="90000"/>
              </a:lnSpc>
              <a:buNone/>
            </a:pPr>
            <a:r>
              <a:rPr lang="en-US" altLang="zh-TW" sz="2800" dirty="0">
                <a:ea typeface="新細明體" pitchFamily="18" charset="-120"/>
              </a:rPr>
              <a:t>Let P(x): x is a lion.</a:t>
            </a:r>
          </a:p>
          <a:p>
            <a:pPr>
              <a:lnSpc>
                <a:spcPct val="90000"/>
              </a:lnSpc>
              <a:buNone/>
            </a:pPr>
            <a:r>
              <a:rPr lang="en-US" altLang="zh-TW" sz="2800" dirty="0">
                <a:ea typeface="新細明體" pitchFamily="18" charset="-120"/>
              </a:rPr>
              <a:t>       Q(x): x is fierce.</a:t>
            </a:r>
          </a:p>
          <a:p>
            <a:pPr>
              <a:lnSpc>
                <a:spcPct val="90000"/>
              </a:lnSpc>
              <a:buNone/>
            </a:pPr>
            <a:r>
              <a:rPr lang="en-US" altLang="zh-TW" sz="2800" dirty="0">
                <a:ea typeface="新細明體" pitchFamily="18" charset="-120"/>
              </a:rPr>
              <a:t>       R(x): x drinks coffee.</a:t>
            </a:r>
          </a:p>
          <a:p>
            <a:pPr>
              <a:lnSpc>
                <a:spcPct val="90000"/>
              </a:lnSpc>
              <a:buNone/>
            </a:pPr>
            <a:endParaRPr lang="en-US" altLang="zh-TW" sz="2800" dirty="0">
              <a:ea typeface="新細明體" pitchFamily="18" charset="-120"/>
            </a:endParaRPr>
          </a:p>
          <a:p>
            <a:pPr>
              <a:lnSpc>
                <a:spcPct val="90000"/>
              </a:lnSpc>
              <a:buNone/>
            </a:pPr>
            <a:r>
              <a:rPr lang="en-US" altLang="zh-TW" sz="2800" dirty="0">
                <a:ea typeface="新細明體" pitchFamily="18" charset="-120"/>
              </a:rPr>
              <a:t>Assuming that the domain consists of all creatures, express the statements in the argument using quantifiers and P(x), Q(x), and R(x). </a:t>
            </a:r>
          </a:p>
        </p:txBody>
      </p:sp>
      <p:sp>
        <p:nvSpPr>
          <p:cNvPr id="16388"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6436793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496" y="1700808"/>
            <a:ext cx="8746084" cy="3330302"/>
          </a:xfrm>
          <a:prstGeom prst="rect">
            <a:avLst/>
          </a:prstGeom>
        </p:spPr>
      </p:pic>
    </p:spTree>
    <p:extLst>
      <p:ext uri="{BB962C8B-B14F-4D97-AF65-F5344CB8AC3E}">
        <p14:creationId xmlns:p14="http://schemas.microsoft.com/office/powerpoint/2010/main" val="23024269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552" y="476672"/>
            <a:ext cx="8081541" cy="2663832"/>
          </a:xfrm>
          <a:prstGeom prst="rect">
            <a:avLst/>
          </a:prstGeom>
        </p:spPr>
      </p:pic>
      <p:pic>
        <p:nvPicPr>
          <p:cNvPr id="5" name="Picture 4"/>
          <p:cNvPicPr>
            <a:picLocks noChangeAspect="1"/>
          </p:cNvPicPr>
          <p:nvPr/>
        </p:nvPicPr>
        <p:blipFill>
          <a:blip r:embed="rId3"/>
          <a:stretch>
            <a:fillRect/>
          </a:stretch>
        </p:blipFill>
        <p:spPr>
          <a:xfrm>
            <a:off x="179512" y="3429000"/>
            <a:ext cx="7933333" cy="2676846"/>
          </a:xfrm>
          <a:prstGeom prst="rect">
            <a:avLst/>
          </a:prstGeom>
        </p:spPr>
      </p:pic>
    </p:spTree>
    <p:extLst>
      <p:ext uri="{BB962C8B-B14F-4D97-AF65-F5344CB8AC3E}">
        <p14:creationId xmlns:p14="http://schemas.microsoft.com/office/powerpoint/2010/main" val="42775435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600" y="381000"/>
            <a:ext cx="8001000" cy="990600"/>
          </a:xfrm>
        </p:spPr>
        <p:txBody>
          <a:bodyPr>
            <a:normAutofit/>
          </a:bodyPr>
          <a:lstStyle/>
          <a:p>
            <a:r>
              <a:rPr lang="en-US" altLang="zh-TW" sz="3600" b="1" dirty="0">
                <a:ea typeface="新細明體" pitchFamily="18" charset="-120"/>
              </a:rPr>
              <a:t>Logic Programming</a:t>
            </a:r>
            <a:endParaRPr lang="zh-TW" altLang="en-US" sz="3600" b="1" dirty="0">
              <a:ea typeface="新細明體" pitchFamily="18" charset="-120"/>
            </a:endParaRPr>
          </a:p>
        </p:txBody>
      </p:sp>
      <p:sp>
        <p:nvSpPr>
          <p:cNvPr id="16387"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normAutofit/>
          </a:bodyPr>
          <a:lstStyle/>
          <a:p>
            <a:pPr>
              <a:lnSpc>
                <a:spcPct val="90000"/>
              </a:lnSpc>
            </a:pPr>
            <a:r>
              <a:rPr lang="en-US" altLang="zh-TW" sz="2800" dirty="0">
                <a:ea typeface="新細明體" pitchFamily="18" charset="-120"/>
              </a:rPr>
              <a:t>Prolog(Programming in Logic, developed in the 1970s.</a:t>
            </a:r>
          </a:p>
          <a:p>
            <a:pPr>
              <a:lnSpc>
                <a:spcPct val="90000"/>
              </a:lnSpc>
            </a:pPr>
            <a:r>
              <a:rPr lang="en-US" altLang="zh-TW" sz="2800" dirty="0">
                <a:ea typeface="新細明體" pitchFamily="18" charset="-120"/>
              </a:rPr>
              <a:t>Working in AI.</a:t>
            </a:r>
          </a:p>
          <a:p>
            <a:pPr>
              <a:lnSpc>
                <a:spcPct val="90000"/>
              </a:lnSpc>
            </a:pPr>
            <a:r>
              <a:rPr lang="en-US" altLang="zh-TW" sz="2800" dirty="0">
                <a:ea typeface="新細明體" pitchFamily="18" charset="-120"/>
              </a:rPr>
              <a:t>Prolog programs including a set of declarations consisting of two types of statements:</a:t>
            </a:r>
          </a:p>
          <a:p>
            <a:pPr lvl="1">
              <a:lnSpc>
                <a:spcPct val="90000"/>
              </a:lnSpc>
            </a:pPr>
            <a:r>
              <a:rPr lang="en-US" altLang="zh-TW" sz="2400" dirty="0">
                <a:ea typeface="新細明體" pitchFamily="18" charset="-120"/>
              </a:rPr>
              <a:t>Facts : define predicates by specifying the elements that satisfy these predicates.</a:t>
            </a:r>
          </a:p>
          <a:p>
            <a:pPr lvl="1">
              <a:lnSpc>
                <a:spcPct val="90000"/>
              </a:lnSpc>
            </a:pPr>
            <a:r>
              <a:rPr lang="en-US" altLang="zh-TW" sz="2400" dirty="0">
                <a:ea typeface="新細明體" pitchFamily="18" charset="-120"/>
              </a:rPr>
              <a:t>Rules: define new predicates using those already defined by facts.</a:t>
            </a:r>
          </a:p>
        </p:txBody>
      </p:sp>
      <p:sp>
        <p:nvSpPr>
          <p:cNvPr id="16388"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270810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87">
                                            <p:txEl>
                                              <p:pRg st="3" end="3"/>
                                            </p:txEl>
                                          </p:spTgt>
                                        </p:tgtEl>
                                        <p:attrNameLst>
                                          <p:attrName>style.visibility</p:attrName>
                                        </p:attrNameLst>
                                      </p:cBhvr>
                                      <p:to>
                                        <p:strVal val="visible"/>
                                      </p:to>
                                    </p:set>
                                    <p:animEffect transition="in" filter="fade">
                                      <p:cBhvr>
                                        <p:cTn id="7" dur="1000"/>
                                        <p:tgtEl>
                                          <p:spTgt spid="16387">
                                            <p:txEl>
                                              <p:pRg st="3" end="3"/>
                                            </p:txEl>
                                          </p:spTgt>
                                        </p:tgtEl>
                                      </p:cBhvr>
                                    </p:animEffect>
                                    <p:anim calcmode="lin" valueType="num">
                                      <p:cBhvr>
                                        <p:cTn id="8" dur="1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63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6387">
                                            <p:txEl>
                                              <p:pRg st="4" end="4"/>
                                            </p:txEl>
                                          </p:spTgt>
                                        </p:tgtEl>
                                        <p:attrNameLst>
                                          <p:attrName>style.visibility</p:attrName>
                                        </p:attrNameLst>
                                      </p:cBhvr>
                                      <p:to>
                                        <p:strVal val="visible"/>
                                      </p:to>
                                    </p:set>
                                    <p:animEffect transition="in" filter="wipe(down)">
                                      <p:cBhvr>
                                        <p:cTn id="14" dur="500"/>
                                        <p:tgtEl>
                                          <p:spTgt spid="163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600" y="381000"/>
            <a:ext cx="8001000" cy="990600"/>
          </a:xfrm>
        </p:spPr>
        <p:txBody>
          <a:bodyPr>
            <a:normAutofit/>
          </a:bodyPr>
          <a:lstStyle/>
          <a:p>
            <a:r>
              <a:rPr lang="en-US" altLang="zh-TW" sz="3600" b="1" dirty="0">
                <a:ea typeface="新細明體" pitchFamily="18" charset="-120"/>
              </a:rPr>
              <a:t>Logic Programming</a:t>
            </a:r>
            <a:endParaRPr lang="zh-TW" altLang="en-US" sz="3600" b="1" dirty="0">
              <a:ea typeface="新細明體" pitchFamily="18" charset="-120"/>
            </a:endParaRPr>
          </a:p>
        </p:txBody>
      </p:sp>
      <p:sp>
        <p:nvSpPr>
          <p:cNvPr id="16387" name="Rectangle 3"/>
          <p:cNvSpPr>
            <a:spLocks noGrp="1" noChangeArrowheads="1"/>
          </p:cNvSpPr>
          <p:nvPr>
            <p:ph type="body" idx="1"/>
          </p:nvPr>
        </p:nvSpPr>
        <p:spPr bwMode="auto">
          <a:xfrm>
            <a:off x="285720" y="1285860"/>
            <a:ext cx="4471990" cy="4525963"/>
          </a:xfrm>
          <a:noFill/>
          <a:ln>
            <a:miter lim="800000"/>
            <a:headEnd/>
            <a:tailEnd/>
          </a:ln>
        </p:spPr>
        <p:txBody>
          <a:bodyPr vert="horz" wrap="square" lIns="91440" tIns="45720" rIns="91440" bIns="45720" numCol="1" anchor="t" anchorCtr="0" compatLnSpc="1">
            <a:prstTxWarp prst="textNoShape">
              <a:avLst/>
            </a:prstTxWarp>
            <a:normAutofit fontScale="92500"/>
          </a:bodyPr>
          <a:lstStyle/>
          <a:p>
            <a:pPr>
              <a:lnSpc>
                <a:spcPct val="90000"/>
              </a:lnSpc>
            </a:pPr>
            <a:r>
              <a:rPr lang="en-US" altLang="zh-TW" sz="2800" dirty="0">
                <a:ea typeface="新細明體" pitchFamily="18" charset="-120"/>
              </a:rPr>
              <a:t>Example 28:</a:t>
            </a:r>
          </a:p>
          <a:p>
            <a:pPr>
              <a:lnSpc>
                <a:spcPct val="90000"/>
              </a:lnSpc>
              <a:buNone/>
            </a:pPr>
            <a:r>
              <a:rPr lang="en-US" altLang="zh-TW" sz="2800" dirty="0">
                <a:ea typeface="新細明體" pitchFamily="18" charset="-120"/>
              </a:rPr>
              <a:t>Facts:</a:t>
            </a:r>
          </a:p>
          <a:p>
            <a:pPr>
              <a:lnSpc>
                <a:spcPct val="90000"/>
              </a:lnSpc>
              <a:buNone/>
            </a:pPr>
            <a:r>
              <a:rPr lang="en-US" altLang="zh-TW" sz="2800" dirty="0">
                <a:ea typeface="新細明體" pitchFamily="18" charset="-120"/>
              </a:rPr>
              <a:t>instructor(</a:t>
            </a:r>
            <a:r>
              <a:rPr lang="en-US" altLang="zh-TW" sz="2800" dirty="0" err="1">
                <a:ea typeface="新細明體" pitchFamily="18" charset="-120"/>
              </a:rPr>
              <a:t>chan</a:t>
            </a:r>
            <a:r>
              <a:rPr lang="en-US" altLang="zh-TW" sz="2800" dirty="0">
                <a:ea typeface="新細明體" pitchFamily="18" charset="-120"/>
              </a:rPr>
              <a:t>, math273)</a:t>
            </a:r>
          </a:p>
          <a:p>
            <a:pPr>
              <a:lnSpc>
                <a:spcPct val="90000"/>
              </a:lnSpc>
              <a:buNone/>
            </a:pPr>
            <a:r>
              <a:rPr lang="en-US" altLang="zh-TW" sz="2800" dirty="0">
                <a:ea typeface="新細明體" pitchFamily="18" charset="-120"/>
              </a:rPr>
              <a:t>instructor(</a:t>
            </a:r>
            <a:r>
              <a:rPr lang="en-US" altLang="zh-TW" sz="2800" dirty="0" err="1">
                <a:ea typeface="新細明體" pitchFamily="18" charset="-120"/>
              </a:rPr>
              <a:t>patel</a:t>
            </a:r>
            <a:r>
              <a:rPr lang="en-US" altLang="zh-TW" sz="2800" dirty="0">
                <a:ea typeface="新細明體" pitchFamily="18" charset="-120"/>
              </a:rPr>
              <a:t>, ee222)</a:t>
            </a:r>
          </a:p>
          <a:p>
            <a:pPr>
              <a:lnSpc>
                <a:spcPct val="90000"/>
              </a:lnSpc>
              <a:buNone/>
            </a:pPr>
            <a:r>
              <a:rPr lang="en-US" altLang="zh-TW" sz="2800" dirty="0">
                <a:ea typeface="新細明體" pitchFamily="18" charset="-120"/>
              </a:rPr>
              <a:t>instructor(</a:t>
            </a:r>
            <a:r>
              <a:rPr lang="en-US" altLang="zh-TW" sz="2800" dirty="0" err="1">
                <a:ea typeface="新細明體" pitchFamily="18" charset="-120"/>
              </a:rPr>
              <a:t>grossman</a:t>
            </a:r>
            <a:r>
              <a:rPr lang="en-US" altLang="zh-TW" sz="2800" dirty="0">
                <a:ea typeface="新細明體" pitchFamily="18" charset="-120"/>
              </a:rPr>
              <a:t>, cs301)</a:t>
            </a:r>
          </a:p>
          <a:p>
            <a:pPr>
              <a:lnSpc>
                <a:spcPct val="90000"/>
              </a:lnSpc>
              <a:buNone/>
            </a:pPr>
            <a:r>
              <a:rPr lang="en-US" altLang="zh-TW" sz="2800" dirty="0">
                <a:ea typeface="新細明體" pitchFamily="18" charset="-120"/>
              </a:rPr>
              <a:t>enrolled(</a:t>
            </a:r>
            <a:r>
              <a:rPr lang="en-US" altLang="zh-TW" sz="2800" dirty="0" err="1">
                <a:ea typeface="新細明體" pitchFamily="18" charset="-120"/>
              </a:rPr>
              <a:t>kevin</a:t>
            </a:r>
            <a:r>
              <a:rPr lang="en-US" altLang="zh-TW" sz="2800" dirty="0">
                <a:ea typeface="新細明體" pitchFamily="18" charset="-120"/>
              </a:rPr>
              <a:t>, math273)</a:t>
            </a:r>
          </a:p>
          <a:p>
            <a:pPr>
              <a:lnSpc>
                <a:spcPct val="90000"/>
              </a:lnSpc>
              <a:buNone/>
            </a:pPr>
            <a:r>
              <a:rPr lang="en-US" altLang="zh-TW" sz="2800" dirty="0">
                <a:ea typeface="新細明體" pitchFamily="18" charset="-120"/>
              </a:rPr>
              <a:t>enrolled(</a:t>
            </a:r>
            <a:r>
              <a:rPr lang="en-US" altLang="zh-TW" sz="2800" dirty="0" err="1">
                <a:ea typeface="新細明體" pitchFamily="18" charset="-120"/>
              </a:rPr>
              <a:t>juana</a:t>
            </a:r>
            <a:r>
              <a:rPr lang="en-US" altLang="zh-TW" sz="2800" dirty="0">
                <a:ea typeface="新細明體" pitchFamily="18" charset="-120"/>
              </a:rPr>
              <a:t>, ee222)</a:t>
            </a:r>
          </a:p>
          <a:p>
            <a:pPr>
              <a:lnSpc>
                <a:spcPct val="90000"/>
              </a:lnSpc>
              <a:buNone/>
            </a:pPr>
            <a:r>
              <a:rPr lang="en-US" altLang="zh-TW" sz="2800" dirty="0">
                <a:ea typeface="新細明體" pitchFamily="18" charset="-120"/>
              </a:rPr>
              <a:t>enrolled(</a:t>
            </a:r>
            <a:r>
              <a:rPr lang="en-US" altLang="zh-TW" sz="2800" dirty="0" err="1">
                <a:ea typeface="新細明體" pitchFamily="18" charset="-120"/>
              </a:rPr>
              <a:t>juana</a:t>
            </a:r>
            <a:r>
              <a:rPr lang="en-US" altLang="zh-TW" sz="2800" dirty="0">
                <a:ea typeface="新細明體" pitchFamily="18" charset="-120"/>
              </a:rPr>
              <a:t>, cs301)</a:t>
            </a:r>
          </a:p>
          <a:p>
            <a:pPr>
              <a:lnSpc>
                <a:spcPct val="90000"/>
              </a:lnSpc>
              <a:buNone/>
            </a:pPr>
            <a:r>
              <a:rPr lang="en-US" altLang="zh-TW" sz="2800" dirty="0">
                <a:ea typeface="新細明體" pitchFamily="18" charset="-120"/>
              </a:rPr>
              <a:t>enrolled(</a:t>
            </a:r>
            <a:r>
              <a:rPr lang="en-US" altLang="zh-TW" sz="2800" dirty="0" err="1">
                <a:ea typeface="新細明體" pitchFamily="18" charset="-120"/>
              </a:rPr>
              <a:t>kiko</a:t>
            </a:r>
            <a:r>
              <a:rPr lang="en-US" altLang="zh-TW" sz="2800" dirty="0">
                <a:ea typeface="新細明體" pitchFamily="18" charset="-120"/>
              </a:rPr>
              <a:t>, math273)</a:t>
            </a:r>
          </a:p>
          <a:p>
            <a:pPr>
              <a:lnSpc>
                <a:spcPct val="90000"/>
              </a:lnSpc>
              <a:buNone/>
            </a:pPr>
            <a:r>
              <a:rPr lang="en-US" altLang="zh-TW" sz="2800" dirty="0">
                <a:ea typeface="新細明體" pitchFamily="18" charset="-120"/>
              </a:rPr>
              <a:t>enrolled(</a:t>
            </a:r>
            <a:r>
              <a:rPr lang="en-US" altLang="zh-TW" sz="2800" dirty="0" err="1">
                <a:ea typeface="新細明體" pitchFamily="18" charset="-120"/>
              </a:rPr>
              <a:t>kiko</a:t>
            </a:r>
            <a:r>
              <a:rPr lang="en-US" altLang="zh-TW" sz="2800" dirty="0">
                <a:ea typeface="新細明體" pitchFamily="18" charset="-120"/>
              </a:rPr>
              <a:t>, cs301)</a:t>
            </a:r>
          </a:p>
        </p:txBody>
      </p:sp>
      <p:sp>
        <p:nvSpPr>
          <p:cNvPr id="16388"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8" name="Rectangle 3"/>
          <p:cNvSpPr txBox="1">
            <a:spLocks noChangeArrowheads="1"/>
          </p:cNvSpPr>
          <p:nvPr/>
        </p:nvSpPr>
        <p:spPr bwMode="auto">
          <a:xfrm>
            <a:off x="4857752" y="1571612"/>
            <a:ext cx="4114800" cy="4097335"/>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lnSpcReduction="10000"/>
          </a:bodyPr>
          <a:lstStyle/>
          <a:p>
            <a:pPr marL="342900" indent="-342900">
              <a:lnSpc>
                <a:spcPct val="90000"/>
              </a:lnSpc>
              <a:spcBef>
                <a:spcPct val="20000"/>
              </a:spcBef>
              <a:buFont typeface="Arial" pitchFamily="34" charset="0"/>
              <a:buNone/>
              <a:defRPr/>
            </a:pPr>
            <a:r>
              <a:rPr lang="en-US" altLang="zh-TW" sz="2800" dirty="0">
                <a:solidFill>
                  <a:prstClr val="black"/>
                </a:solidFill>
              </a:rPr>
              <a:t>Rules:</a:t>
            </a:r>
          </a:p>
          <a:p>
            <a:pPr marL="342900" indent="-342900">
              <a:lnSpc>
                <a:spcPct val="90000"/>
              </a:lnSpc>
              <a:spcBef>
                <a:spcPct val="20000"/>
              </a:spcBef>
              <a:buFont typeface="Arial" pitchFamily="34" charset="0"/>
              <a:buNone/>
              <a:defRPr/>
            </a:pPr>
            <a:r>
              <a:rPr lang="en-US" altLang="zh-TW" sz="2800" dirty="0">
                <a:solidFill>
                  <a:prstClr val="black"/>
                </a:solidFill>
              </a:rPr>
              <a:t>teacher(P,S) :- instructor(P,C), enrolled(S,C)</a:t>
            </a:r>
          </a:p>
          <a:p>
            <a:pPr marL="342900" indent="-342900">
              <a:lnSpc>
                <a:spcPct val="90000"/>
              </a:lnSpc>
              <a:spcBef>
                <a:spcPct val="20000"/>
              </a:spcBef>
              <a:buFont typeface="Arial" pitchFamily="34" charset="0"/>
              <a:buNone/>
              <a:defRPr/>
            </a:pPr>
            <a:endParaRPr lang="en-US" altLang="zh-TW" sz="2800" dirty="0">
              <a:solidFill>
                <a:prstClr val="black"/>
              </a:solidFill>
            </a:endParaRPr>
          </a:p>
          <a:p>
            <a:pPr marL="342900" indent="-342900">
              <a:lnSpc>
                <a:spcPct val="90000"/>
              </a:lnSpc>
              <a:spcBef>
                <a:spcPct val="20000"/>
              </a:spcBef>
              <a:buFont typeface="Arial" pitchFamily="34" charset="0"/>
              <a:buNone/>
              <a:defRPr/>
            </a:pPr>
            <a:r>
              <a:rPr lang="en-US" altLang="zh-TW" sz="2800" dirty="0">
                <a:solidFill>
                  <a:prstClr val="black"/>
                </a:solidFill>
              </a:rPr>
              <a:t>Queries:</a:t>
            </a:r>
          </a:p>
          <a:p>
            <a:pPr marL="342900" indent="-342900">
              <a:lnSpc>
                <a:spcPct val="90000"/>
              </a:lnSpc>
              <a:spcBef>
                <a:spcPct val="20000"/>
              </a:spcBef>
              <a:buFont typeface="Arial" pitchFamily="34" charset="0"/>
              <a:buNone/>
              <a:defRPr/>
            </a:pPr>
            <a:r>
              <a:rPr lang="en-US" altLang="zh-TW" sz="2800" dirty="0">
                <a:solidFill>
                  <a:prstClr val="black"/>
                </a:solidFill>
              </a:rPr>
              <a:t>?enrolled(</a:t>
            </a:r>
            <a:r>
              <a:rPr lang="en-US" altLang="zh-TW" sz="2800" dirty="0" err="1">
                <a:solidFill>
                  <a:prstClr val="black"/>
                </a:solidFill>
              </a:rPr>
              <a:t>kevin</a:t>
            </a:r>
            <a:r>
              <a:rPr lang="en-US" altLang="zh-TW" sz="2800" dirty="0">
                <a:solidFill>
                  <a:prstClr val="black"/>
                </a:solidFill>
              </a:rPr>
              <a:t>, math273)</a:t>
            </a:r>
          </a:p>
          <a:p>
            <a:pPr marL="342900" indent="-342900">
              <a:lnSpc>
                <a:spcPct val="90000"/>
              </a:lnSpc>
              <a:spcBef>
                <a:spcPct val="20000"/>
              </a:spcBef>
              <a:buFont typeface="Arial" pitchFamily="34" charset="0"/>
              <a:buNone/>
              <a:defRPr/>
            </a:pPr>
            <a:r>
              <a:rPr lang="en-US" altLang="zh-TW" sz="2800" dirty="0">
                <a:solidFill>
                  <a:prstClr val="black"/>
                </a:solidFill>
              </a:rPr>
              <a:t>?enrolled(X,math273)</a:t>
            </a:r>
          </a:p>
          <a:p>
            <a:pPr marL="342900" indent="-342900">
              <a:lnSpc>
                <a:spcPct val="90000"/>
              </a:lnSpc>
              <a:spcBef>
                <a:spcPct val="20000"/>
              </a:spcBef>
              <a:buFont typeface="Arial" pitchFamily="34" charset="0"/>
              <a:buNone/>
              <a:defRPr/>
            </a:pPr>
            <a:r>
              <a:rPr lang="en-US" altLang="zh-TW" sz="2800" dirty="0">
                <a:solidFill>
                  <a:prstClr val="black"/>
                </a:solidFill>
              </a:rPr>
              <a:t>?teacher(</a:t>
            </a:r>
            <a:r>
              <a:rPr lang="en-US" altLang="zh-TW" sz="2800" dirty="0" err="1">
                <a:solidFill>
                  <a:prstClr val="black"/>
                </a:solidFill>
              </a:rPr>
              <a:t>X,juana</a:t>
            </a:r>
            <a:r>
              <a:rPr lang="en-US" altLang="zh-TW" sz="2800" dirty="0">
                <a:solidFill>
                  <a:prstClr val="black"/>
                </a:solidFill>
              </a:rPr>
              <a:t>)</a:t>
            </a:r>
          </a:p>
          <a:p>
            <a:pPr marL="342900" indent="-342900">
              <a:lnSpc>
                <a:spcPct val="90000"/>
              </a:lnSpc>
              <a:spcBef>
                <a:spcPct val="20000"/>
              </a:spcBef>
              <a:buFont typeface="Arial" pitchFamily="34" charset="0"/>
              <a:buNone/>
              <a:defRPr/>
            </a:pPr>
            <a:endParaRPr lang="en-US" altLang="zh-TW" sz="2800" dirty="0">
              <a:solidFill>
                <a:prstClr val="black"/>
              </a:solidFill>
            </a:endParaRPr>
          </a:p>
          <a:p>
            <a:pPr marL="342900" indent="-342900">
              <a:lnSpc>
                <a:spcPct val="90000"/>
              </a:lnSpc>
              <a:spcBef>
                <a:spcPct val="20000"/>
              </a:spcBef>
              <a:buFont typeface="Arial" pitchFamily="34" charset="0"/>
              <a:buNone/>
              <a:defRPr/>
            </a:pPr>
            <a:endParaRPr lang="en-US" altLang="zh-TW" sz="2800" dirty="0">
              <a:solidFill>
                <a:prstClr val="black"/>
              </a:solidFill>
            </a:endParaRPr>
          </a:p>
        </p:txBody>
      </p:sp>
      <p:sp>
        <p:nvSpPr>
          <p:cNvPr id="9" name="Rectangle 3"/>
          <p:cNvSpPr txBox="1">
            <a:spLocks noChangeArrowheads="1"/>
          </p:cNvSpPr>
          <p:nvPr/>
        </p:nvSpPr>
        <p:spPr bwMode="auto">
          <a:xfrm>
            <a:off x="428596" y="5929330"/>
            <a:ext cx="8072494" cy="668311"/>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fontScale="85000" lnSpcReduction="20000"/>
          </a:bodyPr>
          <a:lstStyle/>
          <a:p>
            <a:pPr marL="342900" indent="-342900">
              <a:lnSpc>
                <a:spcPct val="90000"/>
              </a:lnSpc>
              <a:spcBef>
                <a:spcPct val="20000"/>
              </a:spcBef>
            </a:pPr>
            <a:r>
              <a:rPr lang="en-US" altLang="zh-TW" sz="2800" dirty="0">
                <a:solidFill>
                  <a:srgbClr val="0070C0"/>
                </a:solidFill>
              </a:rPr>
              <a:t>Uppercase letters are variables.  The “</a:t>
            </a:r>
            <a:r>
              <a:rPr lang="en-US" altLang="zh-TW" sz="2800" dirty="0">
                <a:solidFill>
                  <a:srgbClr val="0070C0"/>
                </a:solidFill>
                <a:sym typeface="Symbol"/>
              </a:rPr>
              <a:t>” r</a:t>
            </a:r>
            <a:r>
              <a:rPr lang="en-US" altLang="zh-TW" sz="2800" dirty="0">
                <a:solidFill>
                  <a:srgbClr val="0070C0"/>
                </a:solidFill>
              </a:rPr>
              <a:t>epresents by “,” and the “</a:t>
            </a:r>
            <a:r>
              <a:rPr lang="en-US" altLang="zh-TW" sz="2800" dirty="0">
                <a:solidFill>
                  <a:srgbClr val="0070C0"/>
                </a:solidFill>
                <a:sym typeface="Symbol"/>
              </a:rPr>
              <a:t>” </a:t>
            </a:r>
            <a:r>
              <a:rPr lang="en-US" altLang="zh-TW" sz="2800" dirty="0">
                <a:solidFill>
                  <a:srgbClr val="0070C0"/>
                </a:solidFill>
              </a:rPr>
              <a:t>represents by “;” in Prolog.</a:t>
            </a:r>
          </a:p>
          <a:p>
            <a:pPr marL="342900" indent="-342900">
              <a:lnSpc>
                <a:spcPct val="90000"/>
              </a:lnSpc>
              <a:spcBef>
                <a:spcPct val="20000"/>
              </a:spcBef>
              <a:buFont typeface="Arial" pitchFamily="34" charset="0"/>
              <a:buNone/>
              <a:defRPr/>
            </a:pPr>
            <a:endParaRPr lang="en-US" altLang="zh-TW" sz="2800" dirty="0">
              <a:solidFill>
                <a:prstClr val="black"/>
              </a:solidFill>
            </a:endParaRPr>
          </a:p>
          <a:p>
            <a:pPr marL="342900" indent="-342900">
              <a:lnSpc>
                <a:spcPct val="90000"/>
              </a:lnSpc>
              <a:spcBef>
                <a:spcPct val="20000"/>
              </a:spcBef>
              <a:buFont typeface="Arial" pitchFamily="34" charset="0"/>
              <a:buNone/>
              <a:defRPr/>
            </a:pPr>
            <a:endParaRPr lang="en-US" altLang="zh-TW" sz="2800" dirty="0">
              <a:solidFill>
                <a:prstClr val="black"/>
              </a:solidFill>
            </a:endParaRPr>
          </a:p>
          <a:p>
            <a:pPr marL="342900" indent="-342900">
              <a:lnSpc>
                <a:spcPct val="90000"/>
              </a:lnSpc>
              <a:spcBef>
                <a:spcPct val="20000"/>
              </a:spcBef>
              <a:buFont typeface="Arial" pitchFamily="34" charset="0"/>
              <a:buNone/>
              <a:defRPr/>
            </a:pPr>
            <a:endParaRPr lang="en-US" altLang="zh-TW" sz="2800" dirty="0">
              <a:solidFill>
                <a:prstClr val="black"/>
              </a:solidFill>
            </a:endParaRPr>
          </a:p>
        </p:txBody>
      </p:sp>
    </p:spTree>
    <p:extLst>
      <p:ext uri="{BB962C8B-B14F-4D97-AF65-F5344CB8AC3E}">
        <p14:creationId xmlns:p14="http://schemas.microsoft.com/office/powerpoint/2010/main" val="13136675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09600" y="381000"/>
            <a:ext cx="8001000" cy="990600"/>
          </a:xfrm>
        </p:spPr>
        <p:txBody>
          <a:bodyPr/>
          <a:lstStyle/>
          <a:p>
            <a:r>
              <a:rPr lang="en-US" altLang="zh-TW" sz="3600" b="1">
                <a:ea typeface="新細明體" pitchFamily="18" charset="-120"/>
              </a:rPr>
              <a:t>Quantifiers</a:t>
            </a:r>
            <a:endParaRPr lang="zh-TW" altLang="en-US" sz="3600" b="1">
              <a:ea typeface="新細明體" pitchFamily="18" charset="-120"/>
            </a:endParaRPr>
          </a:p>
        </p:txBody>
      </p:sp>
      <p:sp>
        <p:nvSpPr>
          <p:cNvPr id="16387"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90000"/>
              </a:lnSpc>
            </a:pPr>
            <a:r>
              <a:rPr lang="en-US" altLang="zh-TW" sz="2800" dirty="0">
                <a:ea typeface="新細明體" pitchFamily="18" charset="-120"/>
              </a:rPr>
              <a:t>Multiple Quantifiers: read left to right . . .</a:t>
            </a:r>
          </a:p>
          <a:p>
            <a:pPr>
              <a:lnSpc>
                <a:spcPct val="90000"/>
              </a:lnSpc>
            </a:pPr>
            <a:r>
              <a:rPr lang="en-US" altLang="zh-TW" sz="2800" dirty="0">
                <a:ea typeface="新細明體" pitchFamily="18" charset="-120"/>
              </a:rPr>
              <a:t>Example: Let U = R, the real numbers, P(</a:t>
            </a:r>
            <a:r>
              <a:rPr lang="en-US" altLang="zh-TW" sz="2800" dirty="0" err="1">
                <a:ea typeface="新細明體" pitchFamily="18" charset="-120"/>
              </a:rPr>
              <a:t>x,y</a:t>
            </a:r>
            <a:r>
              <a:rPr lang="en-US" altLang="zh-TW" sz="2800" dirty="0">
                <a:ea typeface="新細明體" pitchFamily="18" charset="-120"/>
              </a:rPr>
              <a:t>): </a:t>
            </a:r>
            <a:r>
              <a:rPr lang="en-US" altLang="zh-TW" sz="2800" dirty="0" err="1">
                <a:ea typeface="新細明體" pitchFamily="18" charset="-120"/>
              </a:rPr>
              <a:t>xy</a:t>
            </a:r>
            <a:r>
              <a:rPr lang="en-US" altLang="zh-TW" sz="2800" dirty="0">
                <a:ea typeface="新細明體" pitchFamily="18" charset="-120"/>
              </a:rPr>
              <a:t>= 0</a:t>
            </a:r>
          </a:p>
          <a:p>
            <a:pPr algn="ctr">
              <a:lnSpc>
                <a:spcPct val="90000"/>
              </a:lnSpc>
              <a:buFontTx/>
              <a:buNone/>
            </a:pPr>
            <a:r>
              <a:rPr lang="en-US" altLang="zh-TW" sz="2800" dirty="0">
                <a:ea typeface="新細明體" pitchFamily="18" charset="-120"/>
              </a:rPr>
              <a:t>∀</a:t>
            </a:r>
            <a:r>
              <a:rPr lang="en-US" altLang="zh-TW" sz="2800" i="1" dirty="0" err="1">
                <a:ea typeface="新細明體" pitchFamily="18" charset="-120"/>
              </a:rPr>
              <a:t>x</a:t>
            </a:r>
            <a:r>
              <a:rPr lang="en-US" altLang="zh-TW" sz="2800" dirty="0" err="1">
                <a:ea typeface="新細明體" pitchFamily="18" charset="-120"/>
              </a:rPr>
              <a:t>∀</a:t>
            </a:r>
            <a:r>
              <a:rPr lang="en-US" altLang="zh-TW" sz="2800" i="1" dirty="0" err="1">
                <a:ea typeface="新細明體" pitchFamily="18" charset="-120"/>
              </a:rPr>
              <a:t>yP</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n-US" altLang="zh-TW" sz="2800" i="1" dirty="0">
                <a:ea typeface="新細明體" pitchFamily="18" charset="-120"/>
              </a:rPr>
              <a:t>y</a:t>
            </a:r>
            <a:r>
              <a:rPr lang="en-US" altLang="zh-TW" sz="2800" dirty="0">
                <a:ea typeface="新細明體" pitchFamily="18" charset="-120"/>
              </a:rPr>
              <a:t>)</a:t>
            </a:r>
          </a:p>
          <a:p>
            <a:pPr algn="ctr">
              <a:lnSpc>
                <a:spcPct val="90000"/>
              </a:lnSpc>
              <a:buFontTx/>
              <a:buNone/>
            </a:pPr>
            <a:r>
              <a:rPr lang="en-US" altLang="zh-TW" sz="2800" dirty="0">
                <a:ea typeface="新細明體" pitchFamily="18" charset="-120"/>
              </a:rPr>
              <a:t>∀</a:t>
            </a:r>
            <a:r>
              <a:rPr lang="en-US" altLang="zh-TW" sz="2800" i="1" dirty="0" err="1">
                <a:ea typeface="新細明體" pitchFamily="18" charset="-120"/>
              </a:rPr>
              <a:t>x</a:t>
            </a:r>
            <a:r>
              <a:rPr lang="en-US" altLang="zh-TW" sz="2800" dirty="0" err="1">
                <a:ea typeface="新細明體" pitchFamily="18" charset="-120"/>
              </a:rPr>
              <a:t>∃</a:t>
            </a:r>
            <a:r>
              <a:rPr lang="en-US" altLang="zh-TW" sz="2800" i="1" dirty="0" err="1">
                <a:ea typeface="新細明體" pitchFamily="18" charset="-120"/>
              </a:rPr>
              <a:t>yP</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n-US" altLang="zh-TW" sz="2800" i="1" dirty="0">
                <a:ea typeface="新細明體" pitchFamily="18" charset="-120"/>
              </a:rPr>
              <a:t>y</a:t>
            </a:r>
            <a:r>
              <a:rPr lang="en-US" altLang="zh-TW" sz="2800" dirty="0">
                <a:ea typeface="新細明體" pitchFamily="18" charset="-120"/>
              </a:rPr>
              <a:t>)</a:t>
            </a:r>
          </a:p>
          <a:p>
            <a:pPr algn="ctr">
              <a:lnSpc>
                <a:spcPct val="90000"/>
              </a:lnSpc>
              <a:buFontTx/>
              <a:buNone/>
            </a:pPr>
            <a:r>
              <a:rPr lang="en-US" altLang="zh-TW" sz="2800" dirty="0">
                <a:ea typeface="新細明體" pitchFamily="18" charset="-120"/>
              </a:rPr>
              <a:t>∃</a:t>
            </a:r>
            <a:r>
              <a:rPr lang="en-US" altLang="zh-TW" sz="2800" i="1" dirty="0" err="1">
                <a:ea typeface="新細明體" pitchFamily="18" charset="-120"/>
              </a:rPr>
              <a:t>x</a:t>
            </a:r>
            <a:r>
              <a:rPr lang="en-US" altLang="zh-TW" sz="2800" dirty="0" err="1">
                <a:ea typeface="新細明體" pitchFamily="18" charset="-120"/>
              </a:rPr>
              <a:t>∀</a:t>
            </a:r>
            <a:r>
              <a:rPr lang="en-US" altLang="zh-TW" sz="2800" i="1" dirty="0" err="1">
                <a:ea typeface="新細明體" pitchFamily="18" charset="-120"/>
              </a:rPr>
              <a:t>yP</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n-US" altLang="zh-TW" sz="2800" i="1" dirty="0">
                <a:ea typeface="新細明體" pitchFamily="18" charset="-120"/>
              </a:rPr>
              <a:t>y</a:t>
            </a:r>
            <a:r>
              <a:rPr lang="en-US" altLang="zh-TW" sz="2800" dirty="0">
                <a:ea typeface="新細明體" pitchFamily="18" charset="-120"/>
              </a:rPr>
              <a:t>)</a:t>
            </a:r>
          </a:p>
          <a:p>
            <a:pPr algn="ctr">
              <a:lnSpc>
                <a:spcPct val="90000"/>
              </a:lnSpc>
              <a:buFontTx/>
              <a:buNone/>
            </a:pPr>
            <a:r>
              <a:rPr lang="en-US" altLang="zh-TW" sz="2800" dirty="0">
                <a:ea typeface="新細明體" pitchFamily="18" charset="-120"/>
              </a:rPr>
              <a:t>∃</a:t>
            </a:r>
            <a:r>
              <a:rPr lang="en-US" altLang="zh-TW" sz="2800" i="1" dirty="0" err="1">
                <a:ea typeface="新細明體" pitchFamily="18" charset="-120"/>
              </a:rPr>
              <a:t>x</a:t>
            </a:r>
            <a:r>
              <a:rPr lang="en-US" altLang="zh-TW" sz="2800" dirty="0" err="1">
                <a:ea typeface="新細明體" pitchFamily="18" charset="-120"/>
              </a:rPr>
              <a:t>∃</a:t>
            </a:r>
            <a:r>
              <a:rPr lang="en-US" altLang="zh-TW" sz="2800" i="1" dirty="0" err="1">
                <a:ea typeface="新細明體" pitchFamily="18" charset="-120"/>
              </a:rPr>
              <a:t>yP</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n-US" altLang="zh-TW" sz="2800" i="1" dirty="0">
                <a:ea typeface="新細明體" pitchFamily="18" charset="-120"/>
              </a:rPr>
              <a:t>y</a:t>
            </a:r>
            <a:r>
              <a:rPr lang="en-US" altLang="zh-TW" sz="2800" dirty="0">
                <a:ea typeface="新細明體" pitchFamily="18" charset="-120"/>
              </a:rPr>
              <a:t>)</a:t>
            </a:r>
          </a:p>
          <a:p>
            <a:pPr>
              <a:lnSpc>
                <a:spcPct val="90000"/>
              </a:lnSpc>
              <a:buNone/>
            </a:pPr>
            <a:r>
              <a:rPr lang="en-US" altLang="zh-TW" sz="2800" dirty="0">
                <a:ea typeface="新細明體" pitchFamily="18" charset="-120"/>
              </a:rPr>
              <a:t>The only one that is false is the first one.</a:t>
            </a:r>
          </a:p>
          <a:p>
            <a:pPr>
              <a:lnSpc>
                <a:spcPct val="90000"/>
              </a:lnSpc>
            </a:pPr>
            <a:r>
              <a:rPr lang="en-US" altLang="zh-TW" sz="2800" dirty="0">
                <a:ea typeface="新細明體" pitchFamily="18" charset="-120"/>
              </a:rPr>
              <a:t>Suppose P(</a:t>
            </a:r>
            <a:r>
              <a:rPr lang="en-US" altLang="zh-TW" sz="2800" dirty="0" err="1">
                <a:ea typeface="新細明體" pitchFamily="18" charset="-120"/>
              </a:rPr>
              <a:t>x,y</a:t>
            </a:r>
            <a:r>
              <a:rPr lang="en-US" altLang="zh-TW" sz="2800" dirty="0">
                <a:ea typeface="新細明體" pitchFamily="18" charset="-120"/>
              </a:rPr>
              <a:t>) is the predicate x/y=1? Assume U=R-{0}.</a:t>
            </a:r>
          </a:p>
        </p:txBody>
      </p:sp>
      <p:sp>
        <p:nvSpPr>
          <p:cNvPr id="16388"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33729034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381000"/>
            <a:ext cx="8001000" cy="990600"/>
          </a:xfrm>
        </p:spPr>
        <p:txBody>
          <a:bodyPr/>
          <a:lstStyle/>
          <a:p>
            <a:r>
              <a:rPr lang="en-US" altLang="zh-TW" sz="3600" b="1">
                <a:ea typeface="新細明體" pitchFamily="18" charset="-120"/>
              </a:rPr>
              <a:t>Quantifiers</a:t>
            </a:r>
            <a:endParaRPr lang="zh-TW" altLang="en-US" sz="3600" b="1">
              <a:ea typeface="新細明體" pitchFamily="18" charset="-120"/>
            </a:endParaRPr>
          </a:p>
        </p:txBody>
      </p:sp>
      <p:sp>
        <p:nvSpPr>
          <p:cNvPr id="17411" name="Rectangle 3"/>
          <p:cNvSpPr>
            <a:spLocks noGrp="1" noChangeArrowheads="1"/>
          </p:cNvSpPr>
          <p:nvPr>
            <p:ph type="body" idx="1"/>
          </p:nvPr>
        </p:nvSpPr>
        <p:spPr bwMode="auto">
          <a:xfrm>
            <a:off x="457200" y="1600200"/>
            <a:ext cx="8229600" cy="4829196"/>
          </a:xfrm>
          <a:noFill/>
          <a:ln>
            <a:miter lim="800000"/>
            <a:headEnd/>
            <a:tailEnd/>
          </a:ln>
        </p:spPr>
        <p:txBody>
          <a:bodyPr vert="horz" wrap="square" lIns="91440" tIns="45720" rIns="91440" bIns="45720" numCol="1" anchor="t" anchorCtr="0" compatLnSpc="1">
            <a:prstTxWarp prst="textNoShape">
              <a:avLst/>
            </a:prstTxWarp>
            <a:normAutofit lnSpcReduction="10000"/>
          </a:bodyPr>
          <a:lstStyle/>
          <a:p>
            <a:r>
              <a:rPr lang="en-US" altLang="zh-TW" sz="2800" dirty="0">
                <a:ea typeface="新細明體" pitchFamily="18" charset="-120"/>
              </a:rPr>
              <a:t>Example: Let U = {1,2,3}. Find an expression equivalent to ∀</a:t>
            </a:r>
            <a:r>
              <a:rPr lang="en-US" altLang="zh-TW" sz="2800" i="1" dirty="0" err="1">
                <a:ea typeface="新細明體" pitchFamily="18" charset="-120"/>
              </a:rPr>
              <a:t>x</a:t>
            </a:r>
            <a:r>
              <a:rPr lang="en-US" altLang="zh-TW" sz="2800" dirty="0" err="1">
                <a:ea typeface="新細明體" pitchFamily="18" charset="-120"/>
              </a:rPr>
              <a:t>∃</a:t>
            </a:r>
            <a:r>
              <a:rPr lang="en-US" altLang="zh-TW" sz="2800" i="1" dirty="0" err="1">
                <a:ea typeface="新細明體" pitchFamily="18" charset="-120"/>
              </a:rPr>
              <a:t>yP</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n-US" altLang="zh-TW" sz="2800" i="1" dirty="0">
                <a:ea typeface="新細明體" pitchFamily="18" charset="-120"/>
              </a:rPr>
              <a:t>y</a:t>
            </a:r>
            <a:r>
              <a:rPr lang="en-US" altLang="zh-TW" sz="2800" dirty="0">
                <a:ea typeface="新細明體" pitchFamily="18" charset="-120"/>
              </a:rPr>
              <a:t>) where the variables are bound by substitution instead:</a:t>
            </a:r>
          </a:p>
          <a:p>
            <a:r>
              <a:rPr lang="en-US" altLang="zh-TW" sz="2800" dirty="0">
                <a:ea typeface="新細明體" pitchFamily="18" charset="-120"/>
              </a:rPr>
              <a:t>Expand from inside out or outside in.</a:t>
            </a:r>
          </a:p>
          <a:p>
            <a:r>
              <a:rPr lang="en-US" altLang="zh-TW" sz="2800" dirty="0">
                <a:ea typeface="新細明體" pitchFamily="18" charset="-120"/>
              </a:rPr>
              <a:t>Outside in:</a:t>
            </a:r>
          </a:p>
          <a:p>
            <a:pPr algn="ctr">
              <a:buFontTx/>
              <a:buNone/>
            </a:pPr>
            <a:r>
              <a:rPr lang="en-US" altLang="zh-TW" sz="2800" dirty="0">
                <a:ea typeface="新細明體" pitchFamily="18" charset="-120"/>
              </a:rPr>
              <a:t>∃</a:t>
            </a:r>
            <a:r>
              <a:rPr lang="en-US" altLang="zh-TW" sz="2800" i="1" dirty="0" err="1">
                <a:ea typeface="新細明體" pitchFamily="18" charset="-120"/>
              </a:rPr>
              <a:t>yP</a:t>
            </a:r>
            <a:r>
              <a:rPr lang="en-US" altLang="zh-TW" sz="2800" dirty="0">
                <a:ea typeface="新細明體" pitchFamily="18" charset="-120"/>
              </a:rPr>
              <a:t>(1, </a:t>
            </a:r>
            <a:r>
              <a:rPr lang="en-US" altLang="zh-TW" sz="2800" i="1" dirty="0">
                <a:ea typeface="新細明體" pitchFamily="18" charset="-120"/>
              </a:rPr>
              <a:t>y</a:t>
            </a:r>
            <a:r>
              <a:rPr lang="en-US" altLang="zh-TW" sz="2800" dirty="0">
                <a:ea typeface="新細明體" pitchFamily="18" charset="-120"/>
              </a:rPr>
              <a:t>) </a:t>
            </a:r>
            <a:r>
              <a:rPr lang="el-GR" altLang="zh-TW" sz="2800" dirty="0">
                <a:cs typeface="Arial" pitchFamily="34" charset="0"/>
              </a:rPr>
              <a:t>Λ</a:t>
            </a:r>
            <a:r>
              <a:rPr lang="en-US" altLang="zh-TW" sz="2800" dirty="0">
                <a:ea typeface="新細明體" pitchFamily="18" charset="-120"/>
              </a:rPr>
              <a:t> ∃ </a:t>
            </a:r>
            <a:r>
              <a:rPr lang="en-US" altLang="zh-TW" sz="2800" i="1" dirty="0" err="1">
                <a:ea typeface="新細明體" pitchFamily="18" charset="-120"/>
              </a:rPr>
              <a:t>yP</a:t>
            </a:r>
            <a:r>
              <a:rPr lang="en-US" altLang="zh-TW" sz="2800" dirty="0">
                <a:ea typeface="新細明體" pitchFamily="18" charset="-120"/>
              </a:rPr>
              <a:t>(2, </a:t>
            </a:r>
            <a:r>
              <a:rPr lang="en-US" altLang="zh-TW" sz="2800" i="1" dirty="0">
                <a:ea typeface="新細明體" pitchFamily="18" charset="-120"/>
              </a:rPr>
              <a:t>y</a:t>
            </a:r>
            <a:r>
              <a:rPr lang="en-US" altLang="zh-TW" sz="2800" dirty="0">
                <a:ea typeface="新細明體" pitchFamily="18" charset="-120"/>
              </a:rPr>
              <a:t>) </a:t>
            </a:r>
            <a:r>
              <a:rPr lang="el-GR" altLang="zh-TW" sz="2800" dirty="0">
                <a:cs typeface="Arial" pitchFamily="34" charset="0"/>
              </a:rPr>
              <a:t>Λ</a:t>
            </a:r>
            <a:r>
              <a:rPr lang="en-US" altLang="zh-TW" sz="2800" dirty="0">
                <a:ea typeface="新細明體" pitchFamily="18" charset="-120"/>
              </a:rPr>
              <a:t> ∃ </a:t>
            </a:r>
            <a:r>
              <a:rPr lang="en-US" altLang="zh-TW" sz="2800" i="1" dirty="0" err="1">
                <a:ea typeface="新細明體" pitchFamily="18" charset="-120"/>
              </a:rPr>
              <a:t>yP</a:t>
            </a:r>
            <a:r>
              <a:rPr lang="en-US" altLang="zh-TW" sz="2800" dirty="0">
                <a:ea typeface="新細明體" pitchFamily="18" charset="-120"/>
              </a:rPr>
              <a:t>(3, </a:t>
            </a:r>
            <a:r>
              <a:rPr lang="en-US" altLang="zh-TW" sz="2800" i="1" dirty="0">
                <a:ea typeface="新細明體" pitchFamily="18" charset="-120"/>
              </a:rPr>
              <a:t>y</a:t>
            </a:r>
            <a:r>
              <a:rPr lang="en-US" altLang="zh-TW" sz="2800" dirty="0">
                <a:ea typeface="新細明體" pitchFamily="18" charset="-120"/>
              </a:rPr>
              <a:t>)</a:t>
            </a:r>
          </a:p>
          <a:p>
            <a:pPr algn="ctr">
              <a:buFontTx/>
              <a:buNone/>
            </a:pPr>
            <a:r>
              <a:rPr lang="en-US" altLang="zh-TW" sz="2800" dirty="0">
                <a:ea typeface="新細明體" pitchFamily="18" charset="-120"/>
                <a:sym typeface="Symbol" pitchFamily="18" charset="2"/>
              </a:rPr>
              <a:t></a:t>
            </a:r>
            <a:r>
              <a:rPr lang="en-US" altLang="zh-TW" sz="2800" dirty="0">
                <a:ea typeface="新細明體" pitchFamily="18" charset="-120"/>
              </a:rPr>
              <a:t>[</a:t>
            </a:r>
            <a:r>
              <a:rPr lang="en-US" altLang="zh-TW" sz="2800" i="1" dirty="0">
                <a:ea typeface="新細明體" pitchFamily="18" charset="-120"/>
              </a:rPr>
              <a:t>P</a:t>
            </a:r>
            <a:r>
              <a:rPr lang="en-US" altLang="zh-TW" sz="2800" dirty="0">
                <a:ea typeface="新細明體" pitchFamily="18" charset="-120"/>
              </a:rPr>
              <a:t>(1,1) </a:t>
            </a:r>
            <a:r>
              <a:rPr lang="el-GR" altLang="zh-TW" sz="2800" dirty="0">
                <a:cs typeface="Arial" pitchFamily="34" charset="0"/>
              </a:rPr>
              <a:t>ν</a:t>
            </a:r>
            <a:r>
              <a:rPr lang="en-US" altLang="zh-TW" sz="2800" dirty="0">
                <a:ea typeface="新細明體" pitchFamily="18" charset="-120"/>
              </a:rPr>
              <a:t> </a:t>
            </a:r>
            <a:r>
              <a:rPr lang="en-US" altLang="zh-TW" sz="2800" i="1" dirty="0">
                <a:ea typeface="新細明體" pitchFamily="18" charset="-120"/>
              </a:rPr>
              <a:t>P</a:t>
            </a:r>
            <a:r>
              <a:rPr lang="en-US" altLang="zh-TW" sz="2800" dirty="0">
                <a:ea typeface="新細明體" pitchFamily="18" charset="-120"/>
              </a:rPr>
              <a:t>(1,2) </a:t>
            </a:r>
            <a:r>
              <a:rPr lang="el-GR" altLang="zh-TW" sz="2800" dirty="0">
                <a:cs typeface="Arial" pitchFamily="34" charset="0"/>
              </a:rPr>
              <a:t>ν</a:t>
            </a:r>
            <a:r>
              <a:rPr lang="en-US" altLang="zh-TW" sz="2800" dirty="0">
                <a:ea typeface="新細明體" pitchFamily="18" charset="-120"/>
              </a:rPr>
              <a:t> </a:t>
            </a:r>
            <a:r>
              <a:rPr lang="en-US" altLang="zh-TW" sz="2800" i="1" dirty="0">
                <a:ea typeface="新細明體" pitchFamily="18" charset="-120"/>
              </a:rPr>
              <a:t>P</a:t>
            </a:r>
            <a:r>
              <a:rPr lang="en-US" altLang="zh-TW" sz="2800" dirty="0">
                <a:ea typeface="新細明體" pitchFamily="18" charset="-120"/>
              </a:rPr>
              <a:t>(1,3)] </a:t>
            </a:r>
            <a:r>
              <a:rPr lang="el-GR" altLang="zh-TW" sz="2800" dirty="0">
                <a:cs typeface="Arial" pitchFamily="34" charset="0"/>
              </a:rPr>
              <a:t>Λ</a:t>
            </a:r>
            <a:endParaRPr lang="en-US" altLang="zh-TW" sz="2800" dirty="0">
              <a:ea typeface="新細明體" pitchFamily="18" charset="-120"/>
            </a:endParaRPr>
          </a:p>
          <a:p>
            <a:pPr algn="ctr">
              <a:buFontTx/>
              <a:buNone/>
            </a:pPr>
            <a:r>
              <a:rPr lang="en-US" altLang="zh-TW" sz="2800" dirty="0">
                <a:ea typeface="新細明體" pitchFamily="18" charset="-120"/>
              </a:rPr>
              <a:t>[</a:t>
            </a:r>
            <a:r>
              <a:rPr lang="en-US" altLang="zh-TW" sz="2800" i="1" dirty="0">
                <a:ea typeface="新細明體" pitchFamily="18" charset="-120"/>
              </a:rPr>
              <a:t>P</a:t>
            </a:r>
            <a:r>
              <a:rPr lang="en-US" altLang="zh-TW" sz="2800" dirty="0">
                <a:ea typeface="新細明體" pitchFamily="18" charset="-120"/>
              </a:rPr>
              <a:t>(2,1) </a:t>
            </a:r>
            <a:r>
              <a:rPr lang="el-GR" altLang="zh-TW" sz="2800" dirty="0">
                <a:cs typeface="Arial" pitchFamily="34" charset="0"/>
              </a:rPr>
              <a:t>ν</a:t>
            </a:r>
            <a:r>
              <a:rPr lang="en-US" altLang="zh-TW" sz="2800" dirty="0">
                <a:ea typeface="新細明體" pitchFamily="18" charset="-120"/>
              </a:rPr>
              <a:t> </a:t>
            </a:r>
            <a:r>
              <a:rPr lang="en-US" altLang="zh-TW" sz="2800" i="1" dirty="0">
                <a:ea typeface="新細明體" pitchFamily="18" charset="-120"/>
              </a:rPr>
              <a:t>P</a:t>
            </a:r>
            <a:r>
              <a:rPr lang="en-US" altLang="zh-TW" sz="2800" dirty="0">
                <a:ea typeface="新細明體" pitchFamily="18" charset="-120"/>
              </a:rPr>
              <a:t>(2,2) </a:t>
            </a:r>
            <a:r>
              <a:rPr lang="el-GR" altLang="zh-TW" sz="2800" dirty="0">
                <a:cs typeface="Arial" pitchFamily="34" charset="0"/>
              </a:rPr>
              <a:t>ν</a:t>
            </a:r>
            <a:r>
              <a:rPr lang="en-US" altLang="zh-TW" sz="2800" dirty="0">
                <a:ea typeface="新細明體" pitchFamily="18" charset="-120"/>
              </a:rPr>
              <a:t> </a:t>
            </a:r>
            <a:r>
              <a:rPr lang="en-US" altLang="zh-TW" sz="2800" i="1" dirty="0">
                <a:ea typeface="新細明體" pitchFamily="18" charset="-120"/>
              </a:rPr>
              <a:t>P</a:t>
            </a:r>
            <a:r>
              <a:rPr lang="en-US" altLang="zh-TW" sz="2800" dirty="0">
                <a:ea typeface="新細明體" pitchFamily="18" charset="-120"/>
              </a:rPr>
              <a:t>(2,3)] </a:t>
            </a:r>
            <a:r>
              <a:rPr lang="el-GR" altLang="zh-TW" sz="2800" dirty="0">
                <a:cs typeface="Arial" pitchFamily="34" charset="0"/>
              </a:rPr>
              <a:t>Λ</a:t>
            </a:r>
            <a:endParaRPr lang="en-US" altLang="zh-TW" sz="2800" dirty="0">
              <a:ea typeface="新細明體" pitchFamily="18" charset="-120"/>
            </a:endParaRPr>
          </a:p>
          <a:p>
            <a:pPr algn="ctr">
              <a:buFontTx/>
              <a:buNone/>
            </a:pPr>
            <a:r>
              <a:rPr lang="en-US" altLang="zh-TW" sz="2800" dirty="0">
                <a:ea typeface="新細明體" pitchFamily="18" charset="-120"/>
              </a:rPr>
              <a:t>[</a:t>
            </a:r>
            <a:r>
              <a:rPr lang="en-US" altLang="zh-TW" sz="2800" i="1" dirty="0">
                <a:ea typeface="新細明體" pitchFamily="18" charset="-120"/>
              </a:rPr>
              <a:t>P</a:t>
            </a:r>
            <a:r>
              <a:rPr lang="en-US" altLang="zh-TW" sz="2800" dirty="0">
                <a:ea typeface="新細明體" pitchFamily="18" charset="-120"/>
              </a:rPr>
              <a:t>(3,1) </a:t>
            </a:r>
            <a:r>
              <a:rPr lang="el-GR" altLang="zh-TW" sz="2800" dirty="0">
                <a:cs typeface="Arial" pitchFamily="34" charset="0"/>
              </a:rPr>
              <a:t>ν</a:t>
            </a:r>
            <a:r>
              <a:rPr lang="en-US" altLang="zh-TW" sz="2800" dirty="0">
                <a:ea typeface="新細明體" pitchFamily="18" charset="-120"/>
              </a:rPr>
              <a:t> </a:t>
            </a:r>
            <a:r>
              <a:rPr lang="en-US" altLang="zh-TW" sz="2800" i="1" dirty="0">
                <a:ea typeface="新細明體" pitchFamily="18" charset="-120"/>
              </a:rPr>
              <a:t>P</a:t>
            </a:r>
            <a:r>
              <a:rPr lang="en-US" altLang="zh-TW" sz="2800" dirty="0">
                <a:ea typeface="新細明體" pitchFamily="18" charset="-120"/>
              </a:rPr>
              <a:t>(3,2) </a:t>
            </a:r>
            <a:r>
              <a:rPr lang="el-GR" altLang="zh-TW" sz="2800" dirty="0">
                <a:cs typeface="Arial" pitchFamily="34" charset="0"/>
              </a:rPr>
              <a:t>ν</a:t>
            </a:r>
            <a:r>
              <a:rPr lang="en-US" altLang="zh-TW" sz="2800" dirty="0">
                <a:ea typeface="新細明體" pitchFamily="18" charset="-120"/>
              </a:rPr>
              <a:t> </a:t>
            </a:r>
            <a:r>
              <a:rPr lang="en-US" altLang="zh-TW" sz="2800" i="1" dirty="0">
                <a:ea typeface="新細明體" pitchFamily="18" charset="-120"/>
              </a:rPr>
              <a:t>P</a:t>
            </a:r>
            <a:r>
              <a:rPr lang="en-US" altLang="zh-TW" sz="2800" dirty="0">
                <a:ea typeface="新細明體" pitchFamily="18" charset="-120"/>
              </a:rPr>
              <a:t>(3,3)]</a:t>
            </a:r>
          </a:p>
          <a:p>
            <a:r>
              <a:rPr lang="en-US" altLang="zh-TW" sz="2800" dirty="0">
                <a:ea typeface="新細明體" pitchFamily="18" charset="-120"/>
              </a:rPr>
              <a:t>HW: Inside Out: </a:t>
            </a:r>
          </a:p>
          <a:p>
            <a:pPr algn="ctr">
              <a:buFontTx/>
              <a:buNone/>
            </a:pPr>
            <a:endParaRPr lang="en-US" altLang="zh-TW" sz="2800" dirty="0">
              <a:ea typeface="新細明體" pitchFamily="18" charset="-120"/>
            </a:endParaRPr>
          </a:p>
        </p:txBody>
      </p:sp>
      <p:sp>
        <p:nvSpPr>
          <p:cNvPr id="17412"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28880711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09600" y="381000"/>
            <a:ext cx="8001000" cy="990600"/>
          </a:xfrm>
        </p:spPr>
        <p:txBody>
          <a:bodyPr/>
          <a:lstStyle/>
          <a:p>
            <a:r>
              <a:rPr lang="en-US" altLang="zh-TW" sz="3600" b="1" dirty="0">
                <a:ea typeface="新細明體" pitchFamily="18" charset="-120"/>
              </a:rPr>
              <a:t>Quantifiers: Converting from English </a:t>
            </a:r>
            <a:endParaRPr lang="zh-TW" altLang="en-US" sz="3600" b="1" dirty="0">
              <a:ea typeface="新細明體" pitchFamily="18" charset="-120"/>
            </a:endParaRPr>
          </a:p>
        </p:txBody>
      </p:sp>
      <p:sp>
        <p:nvSpPr>
          <p:cNvPr id="19459"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90000"/>
              </a:lnSpc>
            </a:pPr>
            <a:r>
              <a:rPr lang="en-US" altLang="zh-TW" dirty="0">
                <a:ea typeface="新細明體" pitchFamily="18" charset="-120"/>
              </a:rPr>
              <a:t>Examples:</a:t>
            </a:r>
          </a:p>
          <a:p>
            <a:pPr lvl="1">
              <a:lnSpc>
                <a:spcPct val="90000"/>
              </a:lnSpc>
              <a:buFontTx/>
              <a:buNone/>
            </a:pPr>
            <a:r>
              <a:rPr lang="en-US" altLang="zh-TW" dirty="0">
                <a:ea typeface="新細明體" pitchFamily="18" charset="-120"/>
              </a:rPr>
              <a:t>F(x): x is a </a:t>
            </a:r>
            <a:r>
              <a:rPr lang="en-US" altLang="zh-TW" dirty="0" err="1">
                <a:ea typeface="新細明體" pitchFamily="18" charset="-120"/>
              </a:rPr>
              <a:t>fleegle</a:t>
            </a:r>
            <a:endParaRPr lang="en-US" altLang="zh-TW" dirty="0">
              <a:ea typeface="新細明體" pitchFamily="18" charset="-120"/>
            </a:endParaRPr>
          </a:p>
          <a:p>
            <a:pPr lvl="1">
              <a:lnSpc>
                <a:spcPct val="90000"/>
              </a:lnSpc>
              <a:buFontTx/>
              <a:buNone/>
            </a:pPr>
            <a:r>
              <a:rPr lang="en-US" altLang="zh-TW" dirty="0">
                <a:ea typeface="新細明體" pitchFamily="18" charset="-120"/>
              </a:rPr>
              <a:t>S(x): x is a </a:t>
            </a:r>
            <a:r>
              <a:rPr lang="en-US" altLang="zh-TW" dirty="0" err="1">
                <a:ea typeface="新細明體" pitchFamily="18" charset="-120"/>
              </a:rPr>
              <a:t>snurd</a:t>
            </a:r>
            <a:endParaRPr lang="en-US" altLang="zh-TW" dirty="0">
              <a:ea typeface="新細明體" pitchFamily="18" charset="-120"/>
            </a:endParaRPr>
          </a:p>
          <a:p>
            <a:pPr lvl="1">
              <a:lnSpc>
                <a:spcPct val="90000"/>
              </a:lnSpc>
              <a:buFontTx/>
              <a:buNone/>
            </a:pPr>
            <a:r>
              <a:rPr lang="en-US" altLang="zh-TW" dirty="0">
                <a:ea typeface="新細明體" pitchFamily="18" charset="-120"/>
              </a:rPr>
              <a:t>T(x): x is a thingamabob</a:t>
            </a:r>
          </a:p>
          <a:p>
            <a:pPr>
              <a:lnSpc>
                <a:spcPct val="90000"/>
              </a:lnSpc>
              <a:buNone/>
            </a:pPr>
            <a:r>
              <a:rPr lang="en-US" altLang="zh-TW" dirty="0">
                <a:ea typeface="新細明體" pitchFamily="18" charset="-120"/>
              </a:rPr>
              <a:t>U={</a:t>
            </a:r>
            <a:r>
              <a:rPr lang="en-US" altLang="zh-TW" dirty="0" err="1">
                <a:ea typeface="新細明體" pitchFamily="18" charset="-120"/>
              </a:rPr>
              <a:t>fleegles</a:t>
            </a:r>
            <a:r>
              <a:rPr lang="en-US" altLang="zh-TW" dirty="0">
                <a:ea typeface="新細明體" pitchFamily="18" charset="-120"/>
              </a:rPr>
              <a:t>, </a:t>
            </a:r>
            <a:r>
              <a:rPr lang="en-US" altLang="zh-TW" dirty="0" err="1">
                <a:ea typeface="新細明體" pitchFamily="18" charset="-120"/>
              </a:rPr>
              <a:t>snurds</a:t>
            </a:r>
            <a:r>
              <a:rPr lang="en-US" altLang="zh-TW" dirty="0">
                <a:ea typeface="新細明體" pitchFamily="18" charset="-120"/>
              </a:rPr>
              <a:t>, thingamabobs}</a:t>
            </a:r>
          </a:p>
          <a:p>
            <a:pPr>
              <a:lnSpc>
                <a:spcPct val="90000"/>
              </a:lnSpc>
            </a:pPr>
            <a:r>
              <a:rPr lang="en-US" altLang="zh-TW" dirty="0">
                <a:ea typeface="新細明體" pitchFamily="18" charset="-120"/>
              </a:rPr>
              <a:t>Note: the equivalent form using the existential quantifier is also given</a:t>
            </a:r>
          </a:p>
        </p:txBody>
      </p:sp>
      <p:sp>
        <p:nvSpPr>
          <p:cNvPr id="19460"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1473576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179763" y="457200"/>
            <a:ext cx="27638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Topic 3: Counting</a:t>
            </a:r>
          </a:p>
        </p:txBody>
      </p:sp>
      <p:sp>
        <p:nvSpPr>
          <p:cNvPr id="14346" name="Text Box 10"/>
          <p:cNvSpPr txBox="1">
            <a:spLocks noChangeArrowheads="1"/>
          </p:cNvSpPr>
          <p:nvPr/>
        </p:nvSpPr>
        <p:spPr bwMode="auto">
          <a:xfrm>
            <a:off x="1930400" y="1219200"/>
            <a:ext cx="52324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
                <a:srgbClr val="A50021"/>
              </a:buClr>
              <a:buFontTx/>
              <a:buChar char="•"/>
            </a:pPr>
            <a:r>
              <a:rPr lang="en-US" altLang="zh-TW"/>
              <a:t> Sets and Functions</a:t>
            </a:r>
          </a:p>
          <a:p>
            <a:pPr>
              <a:lnSpc>
                <a:spcPct val="150000"/>
              </a:lnSpc>
              <a:buClr>
                <a:srgbClr val="A50021"/>
              </a:buClr>
              <a:buFontTx/>
              <a:buChar char="•"/>
            </a:pPr>
            <a:r>
              <a:rPr lang="en-US" altLang="zh-TW"/>
              <a:t> Combinations, Permutations, Binomial theorem</a:t>
            </a:r>
          </a:p>
          <a:p>
            <a:pPr>
              <a:lnSpc>
                <a:spcPct val="150000"/>
              </a:lnSpc>
              <a:buClr>
                <a:srgbClr val="A50021"/>
              </a:buClr>
              <a:buFontTx/>
              <a:buChar char="•"/>
            </a:pPr>
            <a:r>
              <a:rPr lang="en-US" altLang="zh-TW"/>
              <a:t> Counting by mapping, pigeonhole principle</a:t>
            </a:r>
          </a:p>
          <a:p>
            <a:pPr>
              <a:lnSpc>
                <a:spcPct val="150000"/>
              </a:lnSpc>
              <a:buClr>
                <a:srgbClr val="A50021"/>
              </a:buClr>
              <a:buFontTx/>
              <a:buChar char="•"/>
            </a:pPr>
            <a:r>
              <a:rPr lang="en-US" altLang="zh-TW"/>
              <a:t> Recursions</a:t>
            </a:r>
          </a:p>
        </p:txBody>
      </p:sp>
      <p:sp>
        <p:nvSpPr>
          <p:cNvPr id="14364" name="Text Box 28"/>
          <p:cNvSpPr txBox="1">
            <a:spLocks noChangeArrowheads="1"/>
          </p:cNvSpPr>
          <p:nvPr/>
        </p:nvSpPr>
        <p:spPr bwMode="auto">
          <a:xfrm>
            <a:off x="2368550" y="6172200"/>
            <a:ext cx="441642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Probability, algorithms, data structures</a:t>
            </a:r>
          </a:p>
        </p:txBody>
      </p:sp>
      <p:grpSp>
        <p:nvGrpSpPr>
          <p:cNvPr id="14381" name="Group 45"/>
          <p:cNvGrpSpPr>
            <a:grpSpLocks/>
          </p:cNvGrpSpPr>
          <p:nvPr/>
        </p:nvGrpSpPr>
        <p:grpSpPr bwMode="auto">
          <a:xfrm>
            <a:off x="2971800" y="3276600"/>
            <a:ext cx="3094038" cy="2476500"/>
            <a:chOff x="1692" y="1776"/>
            <a:chExt cx="2371" cy="2082"/>
          </a:xfrm>
        </p:grpSpPr>
        <p:sp>
          <p:nvSpPr>
            <p:cNvPr id="14373" name="Text Box 37"/>
            <p:cNvSpPr txBox="1">
              <a:spLocks noChangeArrowheads="1"/>
            </p:cNvSpPr>
            <p:nvPr/>
          </p:nvSpPr>
          <p:spPr bwMode="auto">
            <a:xfrm>
              <a:off x="1692" y="2194"/>
              <a:ext cx="283" cy="384"/>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sz="2400" i="1">
                  <a:solidFill>
                    <a:srgbClr val="000000"/>
                  </a:solidFill>
                  <a:latin typeface="Times New Roman" pitchFamily="18" charset="0"/>
                </a:rPr>
                <a:t>A</a:t>
              </a:r>
            </a:p>
          </p:txBody>
        </p:sp>
        <p:sp>
          <p:nvSpPr>
            <p:cNvPr id="14374" name="Text Box 38"/>
            <p:cNvSpPr txBox="1">
              <a:spLocks noChangeArrowheads="1"/>
            </p:cNvSpPr>
            <p:nvPr/>
          </p:nvSpPr>
          <p:spPr bwMode="auto">
            <a:xfrm>
              <a:off x="3779" y="2194"/>
              <a:ext cx="284" cy="384"/>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sz="2400" i="1">
                  <a:solidFill>
                    <a:srgbClr val="000000"/>
                  </a:solidFill>
                  <a:latin typeface="Times New Roman" pitchFamily="18" charset="0"/>
                </a:rPr>
                <a:t>B</a:t>
              </a:r>
            </a:p>
          </p:txBody>
        </p:sp>
        <p:sp>
          <p:nvSpPr>
            <p:cNvPr id="14375" name="Text Box 39"/>
            <p:cNvSpPr txBox="1">
              <a:spLocks noChangeArrowheads="1"/>
            </p:cNvSpPr>
            <p:nvPr/>
          </p:nvSpPr>
          <p:spPr bwMode="auto">
            <a:xfrm>
              <a:off x="2728" y="3474"/>
              <a:ext cx="297" cy="384"/>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sz="2400" i="1">
                  <a:solidFill>
                    <a:srgbClr val="000000"/>
                  </a:solidFill>
                  <a:latin typeface="Times New Roman" pitchFamily="18" charset="0"/>
                </a:rPr>
                <a:t>C</a:t>
              </a:r>
            </a:p>
          </p:txBody>
        </p:sp>
        <p:grpSp>
          <p:nvGrpSpPr>
            <p:cNvPr id="14376" name="Group 40"/>
            <p:cNvGrpSpPr>
              <a:grpSpLocks/>
            </p:cNvGrpSpPr>
            <p:nvPr/>
          </p:nvGrpSpPr>
          <p:grpSpPr bwMode="auto">
            <a:xfrm>
              <a:off x="2064" y="1776"/>
              <a:ext cx="1632" cy="1608"/>
              <a:chOff x="1984" y="2232"/>
              <a:chExt cx="1632" cy="1608"/>
            </a:xfrm>
          </p:grpSpPr>
          <p:sp>
            <p:nvSpPr>
              <p:cNvPr id="14377" name="Oval 41"/>
              <p:cNvSpPr>
                <a:spLocks noChangeArrowheads="1"/>
              </p:cNvSpPr>
              <p:nvPr/>
            </p:nvSpPr>
            <p:spPr bwMode="auto">
              <a:xfrm>
                <a:off x="1984" y="2240"/>
                <a:ext cx="1016" cy="1032"/>
              </a:xfrm>
              <a:prstGeom prst="ellipse">
                <a:avLst/>
              </a:prstGeom>
              <a:solidFill>
                <a:srgbClr val="0066FF"/>
              </a:solidFill>
              <a:ln w="9525">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en-US" sz="2400">
                  <a:solidFill>
                    <a:schemeClr val="accent2"/>
                  </a:solidFill>
                  <a:latin typeface="Times New Roman" pitchFamily="18" charset="0"/>
                </a:endParaRPr>
              </a:p>
            </p:txBody>
          </p:sp>
          <p:sp>
            <p:nvSpPr>
              <p:cNvPr id="14378" name="Oval 42"/>
              <p:cNvSpPr>
                <a:spLocks noChangeArrowheads="1"/>
              </p:cNvSpPr>
              <p:nvPr/>
            </p:nvSpPr>
            <p:spPr bwMode="auto">
              <a:xfrm>
                <a:off x="2292" y="2808"/>
                <a:ext cx="1016" cy="1032"/>
              </a:xfrm>
              <a:prstGeom prst="ellipse">
                <a:avLst/>
              </a:prstGeom>
              <a:solidFill>
                <a:srgbClr val="FFFF00"/>
              </a:solidFill>
              <a:ln w="9525">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9" name="Oval 43"/>
              <p:cNvSpPr>
                <a:spLocks noChangeArrowheads="1"/>
              </p:cNvSpPr>
              <p:nvPr/>
            </p:nvSpPr>
            <p:spPr bwMode="auto">
              <a:xfrm>
                <a:off x="1984" y="2248"/>
                <a:ext cx="1016" cy="1032"/>
              </a:xfrm>
              <a:prstGeom prst="ellipse">
                <a:avLst/>
              </a:prstGeom>
              <a:solidFill>
                <a:srgbClr val="33CCFF">
                  <a:alpha val="50000"/>
                </a:srgbClr>
              </a:solidFill>
              <a:ln w="9525">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en-US" sz="2400">
                  <a:solidFill>
                    <a:schemeClr val="accent2"/>
                  </a:solidFill>
                  <a:latin typeface="Times New Roman" pitchFamily="18" charset="0"/>
                </a:endParaRPr>
              </a:p>
            </p:txBody>
          </p:sp>
          <p:sp>
            <p:nvSpPr>
              <p:cNvPr id="14380" name="Oval 44"/>
              <p:cNvSpPr>
                <a:spLocks noChangeArrowheads="1"/>
              </p:cNvSpPr>
              <p:nvPr/>
            </p:nvSpPr>
            <p:spPr bwMode="auto">
              <a:xfrm>
                <a:off x="2600" y="2232"/>
                <a:ext cx="1016" cy="1032"/>
              </a:xfrm>
              <a:prstGeom prst="ellipse">
                <a:avLst/>
              </a:prstGeom>
              <a:solidFill>
                <a:srgbClr val="CC0000">
                  <a:alpha val="50000"/>
                </a:srgbClr>
              </a:solidFill>
              <a:ln w="9525">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en-US" sz="2400">
                  <a:solidFill>
                    <a:schemeClr val="accent2"/>
                  </a:solidFill>
                  <a:latin typeface="Times New Roman"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600" y="381000"/>
            <a:ext cx="8001000" cy="990600"/>
          </a:xfrm>
        </p:spPr>
        <p:txBody>
          <a:bodyPr/>
          <a:lstStyle/>
          <a:p>
            <a:r>
              <a:rPr lang="en-US" altLang="zh-TW" sz="3600" b="1" dirty="0">
                <a:ea typeface="新細明體" pitchFamily="18" charset="-120"/>
              </a:rPr>
              <a:t>Quantifiers: Converting from English </a:t>
            </a:r>
            <a:endParaRPr lang="zh-TW" altLang="en-US" sz="3600" b="1" dirty="0">
              <a:ea typeface="新細明體" pitchFamily="18" charset="-120"/>
            </a:endParaRPr>
          </a:p>
        </p:txBody>
      </p:sp>
      <p:sp>
        <p:nvSpPr>
          <p:cNvPr id="20483"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90000"/>
              </a:lnSpc>
            </a:pPr>
            <a:r>
              <a:rPr lang="en-US" altLang="zh-TW" sz="2400" dirty="0">
                <a:ea typeface="新細明體" pitchFamily="18" charset="-120"/>
              </a:rPr>
              <a:t>Everything is a </a:t>
            </a:r>
            <a:r>
              <a:rPr lang="en-US" altLang="zh-TW" sz="2400" dirty="0" err="1">
                <a:ea typeface="新細明體" pitchFamily="18" charset="-120"/>
              </a:rPr>
              <a:t>fleegle</a:t>
            </a:r>
            <a:endParaRPr lang="en-US" altLang="zh-TW" sz="2400" dirty="0">
              <a:ea typeface="新細明體" pitchFamily="18" charset="-120"/>
            </a:endParaRPr>
          </a:p>
          <a:p>
            <a:pPr algn="ctr">
              <a:lnSpc>
                <a:spcPct val="90000"/>
              </a:lnSpc>
              <a:buFontTx/>
              <a:buNone/>
            </a:pPr>
            <a:r>
              <a:rPr lang="en-US" altLang="zh-TW" sz="2400" dirty="0">
                <a:ea typeface="新細明體" pitchFamily="18" charset="-120"/>
              </a:rPr>
              <a:t>∀</a:t>
            </a:r>
            <a:r>
              <a:rPr lang="en-US" altLang="zh-TW" sz="2400" i="1" dirty="0" err="1">
                <a:ea typeface="新細明體" pitchFamily="18" charset="-120"/>
              </a:rPr>
              <a:t>xF</a:t>
            </a:r>
            <a:r>
              <a:rPr lang="en-US" altLang="zh-TW" sz="2400" dirty="0">
                <a:ea typeface="新細明體" pitchFamily="18" charset="-120"/>
              </a:rPr>
              <a:t>( </a:t>
            </a:r>
            <a:r>
              <a:rPr lang="en-US" altLang="zh-TW" sz="2400" i="1" dirty="0">
                <a:ea typeface="新細明體" pitchFamily="18" charset="-120"/>
              </a:rPr>
              <a:t>x</a:t>
            </a:r>
            <a:r>
              <a:rPr lang="en-US" altLang="zh-TW" sz="2400" dirty="0">
                <a:ea typeface="新細明體" pitchFamily="18" charset="-120"/>
              </a:rPr>
              <a:t>)   </a:t>
            </a:r>
            <a:r>
              <a:rPr lang="en-US" altLang="zh-TW" sz="2400" dirty="0">
                <a:ea typeface="新細明體" pitchFamily="18" charset="-120"/>
                <a:sym typeface="Symbol" pitchFamily="18" charset="2"/>
              </a:rPr>
              <a:t>   </a:t>
            </a:r>
            <a:r>
              <a:rPr lang="en-US" altLang="zh-TW" sz="2400" dirty="0">
                <a:ea typeface="新細明體" pitchFamily="18" charset="-120"/>
              </a:rPr>
              <a:t>¬∃</a:t>
            </a:r>
            <a:r>
              <a:rPr lang="en-US" altLang="zh-TW" sz="2400" i="1" dirty="0" err="1">
                <a:ea typeface="新細明體" pitchFamily="18" charset="-120"/>
              </a:rPr>
              <a:t>x</a:t>
            </a:r>
            <a:r>
              <a:rPr lang="en-US" altLang="zh-TW" sz="2400" dirty="0" err="1">
                <a:ea typeface="新細明體" pitchFamily="18" charset="-120"/>
              </a:rPr>
              <a:t>¬</a:t>
            </a:r>
            <a:r>
              <a:rPr lang="en-US" altLang="zh-TW" sz="2400" i="1" dirty="0" err="1">
                <a:ea typeface="新細明體" pitchFamily="18" charset="-120"/>
              </a:rPr>
              <a:t>F</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a:t>
            </a:r>
          </a:p>
          <a:p>
            <a:pPr>
              <a:lnSpc>
                <a:spcPct val="90000"/>
              </a:lnSpc>
            </a:pPr>
            <a:r>
              <a:rPr lang="en-US" altLang="zh-TW" sz="2400" dirty="0">
                <a:ea typeface="新細明體" pitchFamily="18" charset="-120"/>
              </a:rPr>
              <a:t>Nothing is a </a:t>
            </a:r>
            <a:r>
              <a:rPr lang="en-US" altLang="zh-TW" sz="2400" dirty="0" err="1">
                <a:ea typeface="新細明體" pitchFamily="18" charset="-120"/>
              </a:rPr>
              <a:t>snurd</a:t>
            </a:r>
            <a:r>
              <a:rPr lang="en-US" altLang="zh-TW" sz="2400" dirty="0">
                <a:ea typeface="新細明體" pitchFamily="18" charset="-120"/>
              </a:rPr>
              <a:t>.</a:t>
            </a:r>
          </a:p>
          <a:p>
            <a:pPr algn="ctr">
              <a:lnSpc>
                <a:spcPct val="90000"/>
              </a:lnSpc>
              <a:buFontTx/>
              <a:buNone/>
            </a:pPr>
            <a:r>
              <a:rPr lang="en-US" altLang="zh-TW" sz="2400" dirty="0">
                <a:ea typeface="新細明體" pitchFamily="18" charset="-120"/>
              </a:rPr>
              <a:t>∀</a:t>
            </a:r>
            <a:r>
              <a:rPr lang="en-US" altLang="zh-TW" sz="2400" i="1" dirty="0" err="1">
                <a:ea typeface="新細明體" pitchFamily="18" charset="-120"/>
              </a:rPr>
              <a:t>x</a:t>
            </a:r>
            <a:r>
              <a:rPr lang="en-US" altLang="zh-TW" sz="2400" dirty="0" err="1">
                <a:ea typeface="新細明體" pitchFamily="18" charset="-120"/>
              </a:rPr>
              <a:t>¬</a:t>
            </a:r>
            <a:r>
              <a:rPr lang="en-US" altLang="zh-TW" sz="2400" i="1" dirty="0" err="1">
                <a:ea typeface="新細明體" pitchFamily="18" charset="-120"/>
              </a:rPr>
              <a:t>S</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    </a:t>
            </a:r>
            <a:r>
              <a:rPr lang="en-US" altLang="zh-TW" sz="2400" dirty="0">
                <a:ea typeface="新細明體" pitchFamily="18" charset="-120"/>
                <a:sym typeface="Symbol" pitchFamily="18" charset="2"/>
              </a:rPr>
              <a:t>   </a:t>
            </a:r>
            <a:r>
              <a:rPr lang="en-US" altLang="zh-TW" sz="2400" dirty="0">
                <a:ea typeface="新細明體" pitchFamily="18" charset="-120"/>
              </a:rPr>
              <a:t>¬∃</a:t>
            </a:r>
            <a:r>
              <a:rPr lang="en-US" altLang="zh-TW" sz="2400" i="1" dirty="0" err="1">
                <a:ea typeface="新細明體" pitchFamily="18" charset="-120"/>
              </a:rPr>
              <a:t>xS</a:t>
            </a:r>
            <a:r>
              <a:rPr lang="en-US" altLang="zh-TW" sz="2400" dirty="0">
                <a:ea typeface="新細明體" pitchFamily="18" charset="-120"/>
              </a:rPr>
              <a:t>( </a:t>
            </a:r>
            <a:r>
              <a:rPr lang="en-US" altLang="zh-TW" sz="2400" i="1" dirty="0">
                <a:ea typeface="新細明體" pitchFamily="18" charset="-120"/>
              </a:rPr>
              <a:t>x</a:t>
            </a:r>
            <a:r>
              <a:rPr lang="en-US" altLang="zh-TW" sz="2400" dirty="0">
                <a:ea typeface="新細明體" pitchFamily="18" charset="-120"/>
              </a:rPr>
              <a:t>)</a:t>
            </a:r>
          </a:p>
          <a:p>
            <a:pPr>
              <a:lnSpc>
                <a:spcPct val="90000"/>
              </a:lnSpc>
            </a:pPr>
            <a:r>
              <a:rPr lang="en-US" altLang="zh-TW" sz="2400" dirty="0">
                <a:ea typeface="新細明體" pitchFamily="18" charset="-120"/>
              </a:rPr>
              <a:t>All </a:t>
            </a:r>
            <a:r>
              <a:rPr lang="en-US" altLang="zh-TW" sz="2400" dirty="0" err="1">
                <a:ea typeface="新細明體" pitchFamily="18" charset="-120"/>
              </a:rPr>
              <a:t>fleegles</a:t>
            </a:r>
            <a:r>
              <a:rPr lang="en-US" altLang="zh-TW" sz="2400" dirty="0">
                <a:ea typeface="新細明體" pitchFamily="18" charset="-120"/>
              </a:rPr>
              <a:t> are </a:t>
            </a:r>
            <a:r>
              <a:rPr lang="en-US" altLang="zh-TW" sz="2400" dirty="0" err="1">
                <a:ea typeface="新細明體" pitchFamily="18" charset="-120"/>
              </a:rPr>
              <a:t>snurds</a:t>
            </a:r>
            <a:r>
              <a:rPr lang="en-US" altLang="zh-TW" sz="2400" dirty="0">
                <a:ea typeface="新細明體" pitchFamily="18" charset="-120"/>
              </a:rPr>
              <a:t>.</a:t>
            </a:r>
          </a:p>
          <a:p>
            <a:pPr algn="ctr">
              <a:lnSpc>
                <a:spcPct val="90000"/>
              </a:lnSpc>
              <a:buFontTx/>
              <a:buNone/>
            </a:pP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a:t>
            </a:r>
            <a:r>
              <a:rPr lang="en-US" altLang="zh-TW" sz="2400" i="1" dirty="0">
                <a:ea typeface="新細明體" pitchFamily="18" charset="-120"/>
              </a:rPr>
              <a:t>F</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 </a:t>
            </a:r>
            <a:r>
              <a:rPr lang="en-US" altLang="en-US" sz="2400" dirty="0"/>
              <a:t>→</a:t>
            </a:r>
            <a:r>
              <a:rPr lang="en-US" altLang="zh-TW" sz="2400" dirty="0">
                <a:ea typeface="新細明體" pitchFamily="18" charset="-120"/>
              </a:rPr>
              <a:t> </a:t>
            </a:r>
            <a:r>
              <a:rPr lang="en-US" altLang="zh-TW" sz="2400" i="1" dirty="0">
                <a:ea typeface="新細明體" pitchFamily="18" charset="-120"/>
              </a:rPr>
              <a:t>S</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   </a:t>
            </a:r>
          </a:p>
          <a:p>
            <a:pPr algn="ctr">
              <a:lnSpc>
                <a:spcPct val="90000"/>
              </a:lnSpc>
              <a:buFont typeface="Symbol"/>
              <a:buChar char="Û"/>
            </a:pPr>
            <a:r>
              <a:rPr lang="en-US" altLang="zh-TW" sz="2400" dirty="0">
                <a:ea typeface="新細明體" pitchFamily="18" charset="-120"/>
              </a:rPr>
              <a:t>∀ </a:t>
            </a:r>
            <a:r>
              <a:rPr lang="en-US" altLang="zh-TW" sz="2400" i="1" dirty="0">
                <a:ea typeface="新細明體" pitchFamily="18" charset="-120"/>
              </a:rPr>
              <a:t>x</a:t>
            </a:r>
            <a:r>
              <a:rPr lang="en-US" altLang="zh-TW" sz="2400" dirty="0">
                <a:ea typeface="新細明體" pitchFamily="18" charset="-120"/>
              </a:rPr>
              <a:t>[¬ </a:t>
            </a:r>
            <a:r>
              <a:rPr lang="en-US" altLang="zh-TW" sz="2400" i="1" dirty="0">
                <a:ea typeface="新細明體" pitchFamily="18" charset="-120"/>
              </a:rPr>
              <a:t>F</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 </a:t>
            </a:r>
            <a:r>
              <a:rPr lang="el-GR" altLang="zh-TW" sz="2400" dirty="0">
                <a:cs typeface="Arial" pitchFamily="34" charset="0"/>
              </a:rPr>
              <a:t>ν</a:t>
            </a:r>
            <a:r>
              <a:rPr lang="en-US" altLang="zh-TW" sz="2400" dirty="0">
                <a:ea typeface="新細明體" pitchFamily="18" charset="-120"/>
              </a:rPr>
              <a:t> </a:t>
            </a:r>
            <a:r>
              <a:rPr lang="en-US" altLang="zh-TW" sz="2400" i="1" dirty="0">
                <a:ea typeface="新細明體" pitchFamily="18" charset="-120"/>
              </a:rPr>
              <a:t>S</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   </a:t>
            </a:r>
          </a:p>
          <a:p>
            <a:pPr algn="ctr">
              <a:lnSpc>
                <a:spcPct val="90000"/>
              </a:lnSpc>
              <a:buNone/>
            </a:pPr>
            <a:r>
              <a:rPr lang="en-US" altLang="zh-TW" sz="2400" dirty="0">
                <a:ea typeface="新細明體" pitchFamily="18" charset="-120"/>
                <a:sym typeface="Symbol" pitchFamily="18" charset="2"/>
              </a:rPr>
              <a:t> </a:t>
            </a:r>
            <a:r>
              <a:rPr lang="en-US" altLang="zh-TW" sz="2400" dirty="0">
                <a:ea typeface="新細明體" pitchFamily="18" charset="-120"/>
              </a:rPr>
              <a:t>∀ </a:t>
            </a:r>
            <a:r>
              <a:rPr lang="en-US" altLang="zh-TW" sz="2400" i="1" dirty="0">
                <a:ea typeface="新細明體" pitchFamily="18" charset="-120"/>
              </a:rPr>
              <a:t>x </a:t>
            </a:r>
            <a:r>
              <a:rPr lang="en-US" altLang="zh-TW" sz="2400" dirty="0">
                <a:ea typeface="新細明體" pitchFamily="18" charset="-120"/>
              </a:rPr>
              <a:t>¬[</a:t>
            </a:r>
            <a:r>
              <a:rPr lang="en-US" altLang="zh-TW" sz="2400" i="1" dirty="0">
                <a:ea typeface="新細明體" pitchFamily="18" charset="-120"/>
              </a:rPr>
              <a:t>F</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 </a:t>
            </a:r>
            <a:r>
              <a:rPr lang="el-GR" altLang="zh-TW" sz="2400" dirty="0">
                <a:cs typeface="Arial" pitchFamily="34" charset="0"/>
              </a:rPr>
              <a:t>Λ</a:t>
            </a:r>
            <a:r>
              <a:rPr lang="en-US" altLang="zh-TW" sz="2400" dirty="0">
                <a:ea typeface="新細明體" pitchFamily="18" charset="-120"/>
              </a:rPr>
              <a:t> ¬ </a:t>
            </a:r>
            <a:r>
              <a:rPr lang="en-US" altLang="zh-TW" sz="2400" i="1" dirty="0">
                <a:ea typeface="新細明體" pitchFamily="18" charset="-120"/>
              </a:rPr>
              <a:t>S</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a:t>
            </a:r>
          </a:p>
          <a:p>
            <a:pPr algn="ctr">
              <a:lnSpc>
                <a:spcPct val="90000"/>
              </a:lnSpc>
              <a:buFontTx/>
              <a:buNone/>
            </a:pPr>
            <a:r>
              <a:rPr lang="en-US" altLang="zh-TW" sz="2400" dirty="0">
                <a:ea typeface="新細明體" pitchFamily="18" charset="-120"/>
                <a:sym typeface="Symbol" pitchFamily="18" charset="2"/>
              </a:rPr>
              <a:t></a:t>
            </a:r>
            <a:r>
              <a:rPr lang="en-US" altLang="zh-TW" sz="2400" dirty="0">
                <a:ea typeface="新細明體" pitchFamily="18" charset="-120"/>
              </a:rPr>
              <a:t> ¬∃</a:t>
            </a:r>
            <a:r>
              <a:rPr lang="en-US" altLang="zh-TW" sz="2400" i="1" dirty="0">
                <a:ea typeface="新細明體" pitchFamily="18" charset="-120"/>
              </a:rPr>
              <a:t>x</a:t>
            </a:r>
            <a:r>
              <a:rPr lang="en-US" altLang="zh-TW" sz="2400" dirty="0">
                <a:ea typeface="新細明體" pitchFamily="18" charset="-120"/>
              </a:rPr>
              <a:t>[</a:t>
            </a:r>
            <a:r>
              <a:rPr lang="en-US" altLang="zh-TW" sz="2400" i="1" dirty="0">
                <a:ea typeface="新細明體" pitchFamily="18" charset="-120"/>
              </a:rPr>
              <a:t>F</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  </a:t>
            </a:r>
            <a:r>
              <a:rPr lang="el-GR" altLang="zh-TW" sz="2400" dirty="0">
                <a:cs typeface="Arial" pitchFamily="34" charset="0"/>
              </a:rPr>
              <a:t>Λ</a:t>
            </a:r>
            <a:r>
              <a:rPr lang="en-US" altLang="zh-TW" sz="2400" dirty="0">
                <a:ea typeface="新細明體" pitchFamily="18" charset="-120"/>
              </a:rPr>
              <a:t> ¬ </a:t>
            </a:r>
            <a:r>
              <a:rPr lang="en-US" altLang="zh-TW" sz="2400" i="1" dirty="0">
                <a:ea typeface="新細明體" pitchFamily="18" charset="-120"/>
              </a:rPr>
              <a:t>S</a:t>
            </a:r>
            <a:r>
              <a:rPr lang="en-US" altLang="zh-TW" sz="2400" dirty="0">
                <a:ea typeface="新細明體" pitchFamily="18" charset="-120"/>
              </a:rPr>
              <a:t>( </a:t>
            </a:r>
            <a:r>
              <a:rPr lang="en-US" altLang="zh-TW" sz="2400" i="1" dirty="0">
                <a:ea typeface="新細明體" pitchFamily="18" charset="-120"/>
              </a:rPr>
              <a:t>x</a:t>
            </a:r>
            <a:r>
              <a:rPr lang="en-US" altLang="zh-TW" sz="2400" dirty="0">
                <a:ea typeface="新細明體" pitchFamily="18" charset="-120"/>
              </a:rPr>
              <a:t>)]</a:t>
            </a:r>
          </a:p>
        </p:txBody>
      </p:sp>
      <p:sp>
        <p:nvSpPr>
          <p:cNvPr id="20484"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8836703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381000"/>
            <a:ext cx="8001000" cy="990600"/>
          </a:xfrm>
        </p:spPr>
        <p:txBody>
          <a:bodyPr/>
          <a:lstStyle/>
          <a:p>
            <a:r>
              <a:rPr lang="en-US" altLang="zh-TW" sz="3600" b="1" dirty="0">
                <a:ea typeface="新細明體" pitchFamily="18" charset="-120"/>
              </a:rPr>
              <a:t>Quantifiers: Converting from English </a:t>
            </a:r>
            <a:endParaRPr lang="zh-TW" altLang="en-US" sz="3600" b="1" dirty="0">
              <a:ea typeface="新細明體" pitchFamily="18" charset="-120"/>
            </a:endParaRPr>
          </a:p>
        </p:txBody>
      </p:sp>
      <p:sp>
        <p:nvSpPr>
          <p:cNvPr id="21507"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80000"/>
              </a:lnSpc>
            </a:pPr>
            <a:r>
              <a:rPr lang="en-US" altLang="zh-TW" sz="2800" dirty="0">
                <a:ea typeface="新細明體" pitchFamily="18" charset="-120"/>
              </a:rPr>
              <a:t>Some </a:t>
            </a:r>
            <a:r>
              <a:rPr lang="en-US" altLang="zh-TW" sz="2800" dirty="0" err="1">
                <a:ea typeface="新細明體" pitchFamily="18" charset="-120"/>
              </a:rPr>
              <a:t>fleegles</a:t>
            </a:r>
            <a:r>
              <a:rPr lang="en-US" altLang="zh-TW" sz="2800" dirty="0">
                <a:ea typeface="新細明體" pitchFamily="18" charset="-120"/>
              </a:rPr>
              <a:t> are thingamabobs.</a:t>
            </a:r>
          </a:p>
          <a:p>
            <a:pPr algn="ctr">
              <a:lnSpc>
                <a:spcPct val="80000"/>
              </a:lnSpc>
              <a:buFontTx/>
              <a:buNone/>
            </a:pP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a:t>
            </a:r>
            <a:r>
              <a:rPr lang="en-US" altLang="zh-TW" sz="2800" i="1" dirty="0">
                <a:ea typeface="新細明體" pitchFamily="18" charset="-120"/>
              </a:rPr>
              <a:t>F</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l-GR" altLang="zh-TW" sz="2800" dirty="0">
                <a:cs typeface="Arial" pitchFamily="34" charset="0"/>
              </a:rPr>
              <a:t>Λ</a:t>
            </a:r>
            <a:r>
              <a:rPr lang="en-US" altLang="zh-TW" sz="2800" dirty="0">
                <a:ea typeface="新細明體" pitchFamily="18" charset="-120"/>
              </a:rPr>
              <a:t> </a:t>
            </a:r>
            <a:r>
              <a:rPr lang="en-US" altLang="zh-TW" sz="2800" i="1" dirty="0">
                <a:ea typeface="新細明體" pitchFamily="18" charset="-120"/>
              </a:rPr>
              <a:t>T</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a:t>
            </a:r>
          </a:p>
          <a:p>
            <a:pPr algn="ctr">
              <a:lnSpc>
                <a:spcPct val="80000"/>
              </a:lnSpc>
              <a:buFontTx/>
              <a:buNone/>
            </a:pPr>
            <a:r>
              <a:rPr lang="en-US" altLang="zh-TW" sz="2800" dirty="0">
                <a:ea typeface="新細明體" pitchFamily="18" charset="-120"/>
                <a:sym typeface="Symbol" pitchFamily="18" charset="2"/>
              </a:rPr>
              <a:t></a:t>
            </a:r>
            <a:r>
              <a:rPr lang="en-US" altLang="zh-TW" sz="2800" dirty="0">
                <a:ea typeface="新細明體" pitchFamily="18" charset="-120"/>
              </a:rPr>
              <a:t> ¬ ∀ </a:t>
            </a:r>
            <a:r>
              <a:rPr lang="en-US" altLang="zh-TW" sz="2800" i="1" dirty="0">
                <a:ea typeface="新細明體" pitchFamily="18" charset="-120"/>
              </a:rPr>
              <a:t>x</a:t>
            </a:r>
            <a:r>
              <a:rPr lang="en-US" altLang="zh-TW" sz="2800" dirty="0">
                <a:ea typeface="新細明體" pitchFamily="18" charset="-120"/>
              </a:rPr>
              <a:t>[¬ </a:t>
            </a:r>
            <a:r>
              <a:rPr lang="en-US" altLang="zh-TW" sz="2800" i="1" dirty="0">
                <a:ea typeface="新細明體" pitchFamily="18" charset="-120"/>
              </a:rPr>
              <a:t>F</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l-GR" altLang="zh-TW" sz="2800" dirty="0">
                <a:cs typeface="Arial" pitchFamily="34" charset="0"/>
              </a:rPr>
              <a:t>ν</a:t>
            </a:r>
            <a:r>
              <a:rPr lang="en-US" altLang="zh-TW" sz="2800" dirty="0">
                <a:ea typeface="新細明體" pitchFamily="18" charset="-120"/>
              </a:rPr>
              <a:t> ¬ </a:t>
            </a:r>
            <a:r>
              <a:rPr lang="en-US" altLang="zh-TW" sz="2800" i="1" dirty="0">
                <a:ea typeface="新細明體" pitchFamily="18" charset="-120"/>
              </a:rPr>
              <a:t>T</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a:t>
            </a:r>
          </a:p>
          <a:p>
            <a:pPr>
              <a:lnSpc>
                <a:spcPct val="80000"/>
              </a:lnSpc>
            </a:pPr>
            <a:r>
              <a:rPr lang="en-US" altLang="zh-TW" sz="2800" dirty="0">
                <a:ea typeface="新細明體" pitchFamily="18" charset="-120"/>
              </a:rPr>
              <a:t>No </a:t>
            </a:r>
            <a:r>
              <a:rPr lang="en-US" altLang="zh-TW" sz="2800" dirty="0" err="1">
                <a:ea typeface="新細明體" pitchFamily="18" charset="-120"/>
              </a:rPr>
              <a:t>snurd</a:t>
            </a:r>
            <a:r>
              <a:rPr lang="en-US" altLang="zh-TW" sz="2800" dirty="0">
                <a:ea typeface="新細明體" pitchFamily="18" charset="-120"/>
              </a:rPr>
              <a:t> is a thingamabob.</a:t>
            </a:r>
          </a:p>
          <a:p>
            <a:pPr algn="ctr">
              <a:lnSpc>
                <a:spcPct val="80000"/>
              </a:lnSpc>
              <a:buFontTx/>
              <a:buNone/>
            </a:pPr>
            <a:r>
              <a:rPr lang="en-US" altLang="zh-TW" sz="2800" dirty="0">
                <a:ea typeface="新細明體" pitchFamily="18" charset="-120"/>
              </a:rPr>
              <a:t>∀ </a:t>
            </a:r>
            <a:r>
              <a:rPr lang="en-US" altLang="zh-TW" sz="2800" i="1" dirty="0">
                <a:ea typeface="新細明體" pitchFamily="18" charset="-120"/>
              </a:rPr>
              <a:t>x</a:t>
            </a:r>
            <a:r>
              <a:rPr lang="en-US" altLang="zh-TW" sz="2800" dirty="0">
                <a:ea typeface="新細明體" pitchFamily="18" charset="-120"/>
              </a:rPr>
              <a:t>[</a:t>
            </a:r>
            <a:r>
              <a:rPr lang="en-US" altLang="zh-TW" sz="2800" i="1" dirty="0">
                <a:ea typeface="新細明體" pitchFamily="18" charset="-120"/>
              </a:rPr>
              <a:t>S</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n-US" altLang="en-US" sz="2800" dirty="0"/>
              <a:t>→</a:t>
            </a:r>
            <a:r>
              <a:rPr lang="en-US" altLang="zh-TW" sz="2800" dirty="0">
                <a:ea typeface="新細明體" pitchFamily="18" charset="-120"/>
              </a:rPr>
              <a:t> ¬ </a:t>
            </a:r>
            <a:r>
              <a:rPr lang="en-US" altLang="zh-TW" sz="2800" i="1" dirty="0">
                <a:ea typeface="新細明體" pitchFamily="18" charset="-120"/>
              </a:rPr>
              <a:t>T</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a:t>
            </a:r>
          </a:p>
          <a:p>
            <a:pPr algn="ctr">
              <a:lnSpc>
                <a:spcPct val="80000"/>
              </a:lnSpc>
              <a:buFontTx/>
              <a:buNone/>
            </a:pPr>
            <a:r>
              <a:rPr lang="en-US" altLang="zh-TW" sz="2800" dirty="0">
                <a:ea typeface="新細明體" pitchFamily="18" charset="-120"/>
                <a:sym typeface="Symbol" pitchFamily="18" charset="2"/>
              </a:rPr>
              <a:t></a:t>
            </a:r>
            <a:r>
              <a:rPr lang="en-US" altLang="zh-TW" sz="2800" dirty="0">
                <a:ea typeface="新細明體" pitchFamily="18" charset="-120"/>
              </a:rPr>
              <a:t> ¬ ∃ </a:t>
            </a:r>
            <a:r>
              <a:rPr lang="en-US" altLang="zh-TW" sz="2800" i="1" dirty="0">
                <a:ea typeface="新細明體" pitchFamily="18" charset="-120"/>
              </a:rPr>
              <a:t>x</a:t>
            </a:r>
            <a:r>
              <a:rPr lang="en-US" altLang="zh-TW" sz="2800" dirty="0">
                <a:ea typeface="新細明體" pitchFamily="18" charset="-120"/>
              </a:rPr>
              <a:t>[</a:t>
            </a:r>
            <a:r>
              <a:rPr lang="en-US" altLang="zh-TW" sz="2800" i="1" dirty="0">
                <a:ea typeface="新細明體" pitchFamily="18" charset="-120"/>
              </a:rPr>
              <a:t>S</a:t>
            </a:r>
            <a:r>
              <a:rPr lang="en-US" altLang="zh-TW" sz="2800" dirty="0">
                <a:ea typeface="新細明體" pitchFamily="18" charset="-120"/>
              </a:rPr>
              <a:t>(</a:t>
            </a:r>
            <a:r>
              <a:rPr lang="en-US" altLang="zh-TW" sz="2800" i="1" dirty="0">
                <a:ea typeface="新細明體" pitchFamily="18" charset="-120"/>
              </a:rPr>
              <a:t>x </a:t>
            </a:r>
            <a:r>
              <a:rPr lang="en-US" altLang="zh-TW" sz="2800" dirty="0">
                <a:ea typeface="新細明體" pitchFamily="18" charset="-120"/>
              </a:rPr>
              <a:t>) </a:t>
            </a:r>
            <a:r>
              <a:rPr lang="el-GR" altLang="zh-TW" sz="2800" dirty="0">
                <a:cs typeface="Arial" pitchFamily="34" charset="0"/>
              </a:rPr>
              <a:t>Λ</a:t>
            </a:r>
            <a:r>
              <a:rPr lang="en-US" altLang="zh-TW" sz="2800" dirty="0">
                <a:ea typeface="新細明體" pitchFamily="18" charset="-120"/>
              </a:rPr>
              <a:t> </a:t>
            </a:r>
            <a:r>
              <a:rPr lang="en-US" altLang="zh-TW" sz="2800" i="1" dirty="0">
                <a:ea typeface="新細明體" pitchFamily="18" charset="-120"/>
              </a:rPr>
              <a:t>T</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a:t>
            </a:r>
          </a:p>
          <a:p>
            <a:pPr>
              <a:lnSpc>
                <a:spcPct val="80000"/>
              </a:lnSpc>
            </a:pPr>
            <a:r>
              <a:rPr lang="en-US" altLang="zh-TW" sz="2800" dirty="0">
                <a:ea typeface="新細明體" pitchFamily="18" charset="-120"/>
              </a:rPr>
              <a:t>If any </a:t>
            </a:r>
            <a:r>
              <a:rPr lang="en-US" altLang="zh-TW" sz="2800" dirty="0" err="1">
                <a:ea typeface="新細明體" pitchFamily="18" charset="-120"/>
              </a:rPr>
              <a:t>fleegle</a:t>
            </a:r>
            <a:r>
              <a:rPr lang="en-US" altLang="zh-TW" sz="2800" dirty="0">
                <a:ea typeface="新細明體" pitchFamily="18" charset="-120"/>
              </a:rPr>
              <a:t> is a </a:t>
            </a:r>
            <a:r>
              <a:rPr lang="en-US" altLang="zh-TW" sz="2800" dirty="0" err="1">
                <a:ea typeface="新細明體" pitchFamily="18" charset="-120"/>
              </a:rPr>
              <a:t>snurd</a:t>
            </a:r>
            <a:r>
              <a:rPr lang="en-US" altLang="zh-TW" sz="2800" dirty="0">
                <a:ea typeface="新細明體" pitchFamily="18" charset="-120"/>
              </a:rPr>
              <a:t> then it's also a thingamabob</a:t>
            </a:r>
          </a:p>
          <a:p>
            <a:pPr algn="ctr">
              <a:lnSpc>
                <a:spcPct val="80000"/>
              </a:lnSpc>
              <a:buFontTx/>
              <a:buNone/>
            </a:pPr>
            <a:r>
              <a:rPr lang="en-US" altLang="zh-TW" sz="2800" dirty="0">
                <a:ea typeface="新細明體" pitchFamily="18" charset="-120"/>
              </a:rPr>
              <a:t>∀ </a:t>
            </a:r>
            <a:r>
              <a:rPr lang="en-US" altLang="zh-TW" sz="2800" i="1" dirty="0">
                <a:ea typeface="新細明體" pitchFamily="18" charset="-120"/>
              </a:rPr>
              <a:t>x</a:t>
            </a:r>
            <a:r>
              <a:rPr lang="en-US" altLang="zh-TW" sz="2800" dirty="0">
                <a:ea typeface="新細明體" pitchFamily="18" charset="-120"/>
              </a:rPr>
              <a:t>[(</a:t>
            </a:r>
            <a:r>
              <a:rPr lang="en-US" altLang="zh-TW" sz="2800" i="1" dirty="0">
                <a:ea typeface="新細明體" pitchFamily="18" charset="-120"/>
              </a:rPr>
              <a:t>F</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l-GR" altLang="zh-TW" sz="2800" dirty="0">
                <a:cs typeface="Arial" pitchFamily="34" charset="0"/>
              </a:rPr>
              <a:t>Λ</a:t>
            </a:r>
            <a:r>
              <a:rPr lang="en-US" altLang="zh-TW" sz="2800" dirty="0">
                <a:ea typeface="新細明體" pitchFamily="18" charset="-120"/>
              </a:rPr>
              <a:t> </a:t>
            </a:r>
            <a:r>
              <a:rPr lang="en-US" altLang="zh-TW" sz="2800" i="1" dirty="0">
                <a:ea typeface="新細明體" pitchFamily="18" charset="-120"/>
              </a:rPr>
              <a:t>S</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n-US" altLang="en-US" sz="2800" dirty="0"/>
              <a:t>→</a:t>
            </a:r>
            <a:r>
              <a:rPr lang="en-US" altLang="zh-TW" sz="2800" dirty="0">
                <a:ea typeface="新細明體" pitchFamily="18" charset="-120"/>
              </a:rPr>
              <a:t> </a:t>
            </a:r>
            <a:r>
              <a:rPr lang="en-US" altLang="zh-TW" sz="2800" i="1" dirty="0">
                <a:ea typeface="新細明體" pitchFamily="18" charset="-120"/>
              </a:rPr>
              <a:t>T</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a:t>
            </a:r>
          </a:p>
          <a:p>
            <a:pPr algn="ctr">
              <a:lnSpc>
                <a:spcPct val="80000"/>
              </a:lnSpc>
              <a:buFontTx/>
              <a:buNone/>
            </a:pPr>
            <a:r>
              <a:rPr lang="en-US" altLang="zh-TW" sz="2800" dirty="0">
                <a:ea typeface="新細明體" pitchFamily="18" charset="-120"/>
                <a:sym typeface="Symbol" pitchFamily="18" charset="2"/>
              </a:rPr>
              <a:t></a:t>
            </a:r>
            <a:r>
              <a:rPr lang="en-US" altLang="zh-TW" sz="2800" dirty="0">
                <a:ea typeface="新細明體" pitchFamily="18" charset="-120"/>
              </a:rPr>
              <a:t> ¬ ∃ </a:t>
            </a:r>
            <a:r>
              <a:rPr lang="en-US" altLang="zh-TW" sz="2800" i="1" dirty="0">
                <a:ea typeface="新細明體" pitchFamily="18" charset="-120"/>
              </a:rPr>
              <a:t>x</a:t>
            </a:r>
            <a:r>
              <a:rPr lang="en-US" altLang="zh-TW" sz="2800" dirty="0">
                <a:ea typeface="新細明體" pitchFamily="18" charset="-120"/>
              </a:rPr>
              <a:t>[</a:t>
            </a:r>
            <a:r>
              <a:rPr lang="en-US" altLang="zh-TW" sz="2800" i="1" dirty="0">
                <a:ea typeface="新細明體" pitchFamily="18" charset="-120"/>
              </a:rPr>
              <a:t>F</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l-GR" altLang="zh-TW" sz="2800" dirty="0">
                <a:cs typeface="Arial" pitchFamily="34" charset="0"/>
              </a:rPr>
              <a:t>Λ</a:t>
            </a:r>
            <a:r>
              <a:rPr lang="en-US" altLang="zh-TW" sz="2800" dirty="0">
                <a:ea typeface="新細明體" pitchFamily="18" charset="-120"/>
              </a:rPr>
              <a:t> </a:t>
            </a:r>
            <a:r>
              <a:rPr lang="en-US" altLang="zh-TW" sz="2800" i="1" dirty="0">
                <a:ea typeface="新細明體" pitchFamily="18" charset="-120"/>
              </a:rPr>
              <a:t>S</a:t>
            </a:r>
            <a:r>
              <a:rPr lang="en-US" altLang="zh-TW" sz="2800" dirty="0">
                <a:ea typeface="新細明體" pitchFamily="18" charset="-120"/>
              </a:rPr>
              <a:t>(</a:t>
            </a:r>
            <a:r>
              <a:rPr lang="en-US" altLang="zh-TW" sz="2800" i="1" dirty="0">
                <a:ea typeface="新細明體" pitchFamily="18" charset="-120"/>
              </a:rPr>
              <a:t>x</a:t>
            </a:r>
            <a:r>
              <a:rPr lang="en-US" altLang="zh-TW" sz="2800" dirty="0">
                <a:ea typeface="新細明體" pitchFamily="18" charset="-120"/>
              </a:rPr>
              <a:t>) </a:t>
            </a:r>
            <a:r>
              <a:rPr lang="el-GR" altLang="zh-TW" sz="2800" dirty="0">
                <a:cs typeface="Arial" pitchFamily="34" charset="0"/>
              </a:rPr>
              <a:t>Λ</a:t>
            </a:r>
            <a:r>
              <a:rPr lang="en-US" altLang="zh-TW" sz="2800" dirty="0">
                <a:ea typeface="新細明體" pitchFamily="18" charset="-120"/>
              </a:rPr>
              <a:t> ¬ </a:t>
            </a:r>
            <a:r>
              <a:rPr lang="en-US" altLang="zh-TW" sz="2800" i="1" dirty="0">
                <a:ea typeface="新細明體" pitchFamily="18" charset="-120"/>
              </a:rPr>
              <a:t>T</a:t>
            </a:r>
            <a:r>
              <a:rPr lang="en-US" altLang="zh-TW" sz="2800" dirty="0">
                <a:ea typeface="新細明體" pitchFamily="18" charset="-120"/>
              </a:rPr>
              <a:t>( </a:t>
            </a:r>
            <a:r>
              <a:rPr lang="en-US" altLang="zh-TW" sz="2800" i="1" dirty="0">
                <a:ea typeface="新細明體" pitchFamily="18" charset="-120"/>
              </a:rPr>
              <a:t>x</a:t>
            </a:r>
            <a:r>
              <a:rPr lang="en-US" altLang="zh-TW" sz="2800" dirty="0">
                <a:ea typeface="新細明體" pitchFamily="18" charset="-120"/>
              </a:rPr>
              <a:t>)]</a:t>
            </a:r>
          </a:p>
        </p:txBody>
      </p:sp>
      <p:sp>
        <p:nvSpPr>
          <p:cNvPr id="21508"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21134596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381000"/>
            <a:ext cx="8001000" cy="990600"/>
          </a:xfrm>
        </p:spPr>
        <p:txBody>
          <a:bodyPr>
            <a:normAutofit/>
          </a:bodyPr>
          <a:lstStyle/>
          <a:p>
            <a:r>
              <a:rPr lang="en-US" altLang="zh-TW" sz="3600" b="1" dirty="0" err="1">
                <a:ea typeface="新細明體" pitchFamily="18" charset="-120"/>
              </a:rPr>
              <a:t>Quantifiers:Dangerous</a:t>
            </a:r>
            <a:r>
              <a:rPr lang="en-US" altLang="zh-TW" sz="3600" b="1" dirty="0">
                <a:ea typeface="新細明體" pitchFamily="18" charset="-120"/>
              </a:rPr>
              <a:t> situations </a:t>
            </a:r>
            <a:endParaRPr lang="zh-TW" altLang="en-US" sz="3600" b="1" dirty="0">
              <a:ea typeface="新細明體" pitchFamily="18" charset="-120"/>
            </a:endParaRPr>
          </a:p>
        </p:txBody>
      </p:sp>
      <p:sp>
        <p:nvSpPr>
          <p:cNvPr id="24579" name="Rectangle 3"/>
          <p:cNvSpPr>
            <a:spLocks noGrp="1" noChangeArrowheads="1"/>
          </p:cNvSpPr>
          <p:nvPr>
            <p:ph type="body" idx="1"/>
          </p:nvPr>
        </p:nvSpPr>
        <p:spPr bwMode="auto">
          <a:xfrm>
            <a:off x="457200" y="1600200"/>
            <a:ext cx="8686800" cy="4525963"/>
          </a:xfrm>
          <a:noFill/>
          <a:ln>
            <a:miter lim="800000"/>
            <a:headEnd/>
            <a:tailEnd/>
          </a:ln>
        </p:spPr>
        <p:txBody>
          <a:bodyPr vert="horz" wrap="square" lIns="91440" tIns="45720" rIns="91440" bIns="45720" numCol="1" anchor="t" anchorCtr="0" compatLnSpc="1">
            <a:prstTxWarp prst="textNoShape">
              <a:avLst/>
            </a:prstTxWarp>
          </a:bodyPr>
          <a:lstStyle/>
          <a:p>
            <a:pPr>
              <a:lnSpc>
                <a:spcPct val="90000"/>
              </a:lnSpc>
            </a:pPr>
            <a:r>
              <a:rPr lang="en-US" altLang="zh-TW" dirty="0" err="1">
                <a:ea typeface="新細明體" pitchFamily="18" charset="-120"/>
              </a:rPr>
              <a:t>Commutativity</a:t>
            </a:r>
            <a:r>
              <a:rPr lang="en-US" altLang="zh-TW" dirty="0">
                <a:ea typeface="新細明體" pitchFamily="18" charset="-120"/>
              </a:rPr>
              <a:t> of quantifiers</a:t>
            </a:r>
          </a:p>
          <a:p>
            <a:pPr algn="ctr">
              <a:lnSpc>
                <a:spcPct val="90000"/>
              </a:lnSpc>
              <a:buFontTx/>
              <a:buNone/>
            </a:pPr>
            <a:r>
              <a:rPr lang="en-US" altLang="zh-TW" dirty="0">
                <a:ea typeface="新細明體" pitchFamily="18" charset="-120"/>
              </a:rPr>
              <a:t>∀</a:t>
            </a:r>
            <a:r>
              <a:rPr lang="en-US" altLang="zh-TW" i="1" dirty="0" err="1">
                <a:ea typeface="新細明體" pitchFamily="18" charset="-120"/>
              </a:rPr>
              <a:t>x</a:t>
            </a:r>
            <a:r>
              <a:rPr lang="en-US" altLang="zh-TW" dirty="0" err="1">
                <a:ea typeface="新細明體" pitchFamily="18" charset="-120"/>
              </a:rPr>
              <a:t>∀</a:t>
            </a:r>
            <a:r>
              <a:rPr lang="en-US" altLang="zh-TW" i="1" dirty="0" err="1">
                <a:ea typeface="新細明體" pitchFamily="18" charset="-120"/>
              </a:rPr>
              <a:t>yP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r>
              <a:rPr lang="en-US" altLang="zh-TW" i="1" dirty="0">
                <a:ea typeface="新細明體" pitchFamily="18" charset="-120"/>
              </a:rPr>
              <a:t>y</a:t>
            </a:r>
            <a:r>
              <a:rPr lang="en-US" altLang="zh-TW" dirty="0">
                <a:ea typeface="新細明體" pitchFamily="18" charset="-120"/>
              </a:rPr>
              <a:t>) </a:t>
            </a:r>
            <a:r>
              <a:rPr lang="en-US" altLang="zh-TW" dirty="0">
                <a:ea typeface="新細明體" pitchFamily="18" charset="-120"/>
                <a:sym typeface="Symbol" pitchFamily="18" charset="2"/>
              </a:rPr>
              <a:t></a:t>
            </a:r>
            <a:r>
              <a:rPr lang="en-US" altLang="zh-TW" dirty="0">
                <a:ea typeface="新細明體" pitchFamily="18" charset="-120"/>
              </a:rPr>
              <a:t> ∀</a:t>
            </a:r>
            <a:r>
              <a:rPr lang="en-US" altLang="zh-TW" i="1" dirty="0" err="1">
                <a:ea typeface="新細明體" pitchFamily="18" charset="-120"/>
              </a:rPr>
              <a:t>y</a:t>
            </a:r>
            <a:r>
              <a:rPr lang="en-US" altLang="zh-TW" dirty="0" err="1">
                <a:ea typeface="新細明體" pitchFamily="18" charset="-120"/>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r>
              <a:rPr lang="en-US" altLang="zh-TW" i="1" dirty="0">
                <a:ea typeface="新細明體" pitchFamily="18" charset="-120"/>
              </a:rPr>
              <a:t>y</a:t>
            </a:r>
            <a:r>
              <a:rPr lang="en-US" altLang="zh-TW" dirty="0">
                <a:ea typeface="新細明體" pitchFamily="18" charset="-120"/>
              </a:rPr>
              <a:t>)?       YES!</a:t>
            </a:r>
          </a:p>
          <a:p>
            <a:pPr algn="ctr">
              <a:lnSpc>
                <a:spcPct val="90000"/>
              </a:lnSpc>
              <a:buFontTx/>
              <a:buNone/>
            </a:pPr>
            <a:r>
              <a:rPr lang="en-US" altLang="zh-TW" dirty="0">
                <a:ea typeface="新細明體" pitchFamily="18" charset="-120"/>
              </a:rPr>
              <a:t>∀</a:t>
            </a:r>
            <a:r>
              <a:rPr lang="en-US" altLang="zh-TW" i="1" dirty="0" err="1">
                <a:ea typeface="新細明體" pitchFamily="18" charset="-120"/>
              </a:rPr>
              <a:t>x</a:t>
            </a:r>
            <a:r>
              <a:rPr lang="en-US" altLang="zh-TW" dirty="0" err="1">
                <a:ea typeface="新細明體" pitchFamily="18" charset="-120"/>
              </a:rPr>
              <a:t>∃</a:t>
            </a:r>
            <a:r>
              <a:rPr lang="en-US" altLang="zh-TW" i="1" dirty="0" err="1">
                <a:ea typeface="新細明體" pitchFamily="18" charset="-120"/>
              </a:rPr>
              <a:t>yP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r>
              <a:rPr lang="en-US" altLang="zh-TW" i="1" dirty="0">
                <a:ea typeface="新細明體" pitchFamily="18" charset="-120"/>
              </a:rPr>
              <a:t>y</a:t>
            </a:r>
            <a:r>
              <a:rPr lang="en-US" altLang="zh-TW" dirty="0">
                <a:ea typeface="新細明體" pitchFamily="18" charset="-120"/>
              </a:rPr>
              <a:t>) </a:t>
            </a:r>
            <a:r>
              <a:rPr lang="en-US" altLang="zh-TW" dirty="0">
                <a:ea typeface="新細明體" pitchFamily="18" charset="-120"/>
                <a:sym typeface="Symbol" pitchFamily="18" charset="2"/>
              </a:rPr>
              <a:t></a:t>
            </a:r>
            <a:r>
              <a:rPr lang="en-US" altLang="zh-TW" dirty="0">
                <a:ea typeface="新細明體" pitchFamily="18" charset="-120"/>
              </a:rPr>
              <a:t> ∃</a:t>
            </a:r>
            <a:r>
              <a:rPr lang="en-US" altLang="zh-TW" i="1" dirty="0" err="1">
                <a:ea typeface="新細明體" pitchFamily="18" charset="-120"/>
              </a:rPr>
              <a:t>y</a:t>
            </a:r>
            <a:r>
              <a:rPr lang="en-US" altLang="zh-TW" dirty="0" err="1">
                <a:ea typeface="新細明體" pitchFamily="18" charset="-120"/>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r>
              <a:rPr lang="en-US" altLang="zh-TW" i="1" dirty="0">
                <a:ea typeface="新細明體" pitchFamily="18" charset="-120"/>
              </a:rPr>
              <a:t>y</a:t>
            </a:r>
            <a:r>
              <a:rPr lang="en-US" altLang="zh-TW" dirty="0">
                <a:ea typeface="新細明體" pitchFamily="18" charset="-120"/>
              </a:rPr>
              <a:t>)?       NO!</a:t>
            </a:r>
          </a:p>
          <a:p>
            <a:pPr algn="ctr">
              <a:lnSpc>
                <a:spcPct val="90000"/>
              </a:lnSpc>
              <a:buFontTx/>
              <a:buNone/>
            </a:pPr>
            <a:r>
              <a:rPr lang="en-US" altLang="zh-TW" dirty="0">
                <a:ea typeface="新細明體" pitchFamily="18" charset="-120"/>
              </a:rPr>
              <a:t>DIFFERENT MEANING!</a:t>
            </a:r>
          </a:p>
          <a:p>
            <a:pPr>
              <a:lnSpc>
                <a:spcPct val="90000"/>
              </a:lnSpc>
            </a:pPr>
            <a:r>
              <a:rPr lang="en-US" altLang="zh-TW" dirty="0">
                <a:ea typeface="新細明體" pitchFamily="18" charset="-120"/>
              </a:rPr>
              <a:t>Example: </a:t>
            </a:r>
          </a:p>
          <a:p>
            <a:pPr>
              <a:lnSpc>
                <a:spcPct val="90000"/>
              </a:lnSpc>
              <a:buNone/>
            </a:pPr>
            <a:r>
              <a:rPr lang="en-US" altLang="zh-TW" dirty="0">
                <a:ea typeface="新細明體" pitchFamily="18" charset="-120"/>
              </a:rPr>
              <a:t>P(</a:t>
            </a:r>
            <a:r>
              <a:rPr lang="en-US" altLang="zh-TW" dirty="0" err="1">
                <a:ea typeface="新細明體" pitchFamily="18" charset="-120"/>
              </a:rPr>
              <a:t>x,y</a:t>
            </a:r>
            <a:r>
              <a:rPr lang="en-US" altLang="zh-TW" dirty="0">
                <a:ea typeface="新細明體" pitchFamily="18" charset="-120"/>
              </a:rPr>
              <a:t>): </a:t>
            </a:r>
            <a:r>
              <a:rPr lang="en-US" altLang="zh-TW" dirty="0" err="1">
                <a:ea typeface="新細明體" pitchFamily="18" charset="-120"/>
              </a:rPr>
              <a:t>x+y</a:t>
            </a:r>
            <a:r>
              <a:rPr lang="en-US" altLang="zh-TW" dirty="0">
                <a:ea typeface="新細明體" pitchFamily="18" charset="-120"/>
              </a:rPr>
              <a:t>=0, U: Integers</a:t>
            </a:r>
          </a:p>
          <a:p>
            <a:pPr>
              <a:lnSpc>
                <a:spcPct val="90000"/>
              </a:lnSpc>
              <a:buNone/>
            </a:pPr>
            <a:r>
              <a:rPr lang="en-US" altLang="zh-TW" dirty="0">
                <a:ea typeface="新細明體" pitchFamily="18" charset="-120"/>
              </a:rPr>
              <a:t>∀</a:t>
            </a:r>
            <a:r>
              <a:rPr lang="en-US" altLang="zh-TW" i="1" dirty="0" err="1">
                <a:ea typeface="新細明體" pitchFamily="18" charset="-120"/>
              </a:rPr>
              <a:t>x</a:t>
            </a:r>
            <a:r>
              <a:rPr lang="en-US" altLang="zh-TW" dirty="0" err="1">
                <a:ea typeface="新細明體" pitchFamily="18" charset="-120"/>
              </a:rPr>
              <a:t>∃</a:t>
            </a:r>
            <a:r>
              <a:rPr lang="en-US" altLang="zh-TW" i="1" dirty="0" err="1">
                <a:ea typeface="新細明體" pitchFamily="18" charset="-120"/>
              </a:rPr>
              <a:t>yP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r>
              <a:rPr lang="en-US" altLang="zh-TW" i="1" dirty="0">
                <a:ea typeface="新細明體" pitchFamily="18" charset="-120"/>
              </a:rPr>
              <a:t>y</a:t>
            </a:r>
            <a:r>
              <a:rPr lang="en-US" altLang="zh-TW" dirty="0">
                <a:ea typeface="新細明體" pitchFamily="18" charset="-120"/>
              </a:rPr>
              <a:t>)  is </a:t>
            </a:r>
            <a:r>
              <a:rPr lang="en-US" altLang="zh-TW" dirty="0" err="1">
                <a:ea typeface="新細明體" pitchFamily="18" charset="-120"/>
              </a:rPr>
              <a:t>Ture</a:t>
            </a:r>
            <a:endParaRPr lang="en-US" altLang="zh-TW" dirty="0">
              <a:ea typeface="新細明體" pitchFamily="18" charset="-120"/>
            </a:endParaRPr>
          </a:p>
          <a:p>
            <a:pPr>
              <a:lnSpc>
                <a:spcPct val="90000"/>
              </a:lnSpc>
              <a:buNone/>
            </a:pPr>
            <a:r>
              <a:rPr lang="en-US" altLang="zh-TW" dirty="0">
                <a:ea typeface="新細明體" pitchFamily="18" charset="-120"/>
              </a:rPr>
              <a:t>∃</a:t>
            </a:r>
            <a:r>
              <a:rPr lang="en-US" altLang="zh-TW" i="1" dirty="0" err="1">
                <a:ea typeface="新細明體" pitchFamily="18" charset="-120"/>
              </a:rPr>
              <a:t>y</a:t>
            </a:r>
            <a:r>
              <a:rPr lang="en-US" altLang="zh-TW" dirty="0" err="1">
                <a:ea typeface="新細明體" pitchFamily="18" charset="-120"/>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r>
              <a:rPr lang="en-US" altLang="zh-TW" i="1" dirty="0">
                <a:ea typeface="新細明體" pitchFamily="18" charset="-120"/>
              </a:rPr>
              <a:t>y</a:t>
            </a:r>
            <a:r>
              <a:rPr lang="en-US" altLang="zh-TW" dirty="0">
                <a:ea typeface="新細明體" pitchFamily="18" charset="-120"/>
              </a:rPr>
              <a:t>) is False</a:t>
            </a:r>
          </a:p>
        </p:txBody>
      </p:sp>
      <p:sp>
        <p:nvSpPr>
          <p:cNvPr id="24580"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28213898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381000"/>
            <a:ext cx="8001000" cy="990600"/>
          </a:xfrm>
        </p:spPr>
        <p:txBody>
          <a:bodyPr>
            <a:normAutofit/>
          </a:bodyPr>
          <a:lstStyle/>
          <a:p>
            <a:r>
              <a:rPr lang="en-US" altLang="zh-TW" sz="3600" b="1" dirty="0" err="1">
                <a:ea typeface="新細明體" pitchFamily="18" charset="-120"/>
              </a:rPr>
              <a:t>Quantifiers:Dangerous</a:t>
            </a:r>
            <a:r>
              <a:rPr lang="en-US" altLang="zh-TW" sz="3600" b="1" dirty="0">
                <a:ea typeface="新細明體" pitchFamily="18" charset="-120"/>
              </a:rPr>
              <a:t> situations </a:t>
            </a:r>
            <a:endParaRPr lang="zh-TW" altLang="en-US" sz="3600" b="1" dirty="0">
              <a:ea typeface="新細明體" pitchFamily="18" charset="-120"/>
            </a:endParaRPr>
          </a:p>
        </p:txBody>
      </p:sp>
      <p:sp>
        <p:nvSpPr>
          <p:cNvPr id="24579" name="Rectangle 3"/>
          <p:cNvSpPr>
            <a:spLocks noGrp="1" noChangeArrowheads="1"/>
          </p:cNvSpPr>
          <p:nvPr>
            <p:ph type="body" idx="1"/>
          </p:nvPr>
        </p:nvSpPr>
        <p:spPr bwMode="auto">
          <a:xfrm>
            <a:off x="457200" y="1600200"/>
            <a:ext cx="8686800" cy="4525963"/>
          </a:xfrm>
          <a:noFill/>
          <a:ln>
            <a:miter lim="800000"/>
            <a:headEnd/>
            <a:tailEnd/>
          </a:ln>
        </p:spPr>
        <p:txBody>
          <a:bodyPr vert="horz" wrap="square" lIns="91440" tIns="45720" rIns="91440" bIns="45720" numCol="1" anchor="t" anchorCtr="0" compatLnSpc="1">
            <a:prstTxWarp prst="textNoShape">
              <a:avLst/>
            </a:prstTxWarp>
            <a:normAutofit/>
          </a:bodyPr>
          <a:lstStyle/>
          <a:p>
            <a:pPr>
              <a:lnSpc>
                <a:spcPct val="90000"/>
              </a:lnSpc>
            </a:pPr>
            <a:r>
              <a:rPr lang="en-US" altLang="zh-TW" dirty="0" err="1">
                <a:ea typeface="新細明體" pitchFamily="18" charset="-120"/>
              </a:rPr>
              <a:t>Distributivity</a:t>
            </a:r>
            <a:r>
              <a:rPr lang="en-US" altLang="zh-TW" dirty="0">
                <a:ea typeface="新細明體" pitchFamily="18" charset="-120"/>
              </a:rPr>
              <a:t> of quantifiers over operators</a:t>
            </a:r>
          </a:p>
          <a:p>
            <a:pPr algn="ctr">
              <a:lnSpc>
                <a:spcPct val="90000"/>
              </a:lnSpc>
              <a:buFontTx/>
              <a:buNone/>
            </a:pP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r>
              <a:rPr lang="en-US" altLang="zh-TW" i="1" dirty="0">
                <a:ea typeface="新細明體" pitchFamily="18" charset="-120"/>
              </a:rPr>
              <a:t>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r>
              <a:rPr lang="el-GR" altLang="zh-TW" dirty="0">
                <a:cs typeface="Arial" pitchFamily="34" charset="0"/>
              </a:rPr>
              <a:t>Λ</a:t>
            </a:r>
            <a:r>
              <a:rPr lang="en-US" altLang="zh-TW" i="1" dirty="0">
                <a:ea typeface="新細明體" pitchFamily="18" charset="-120"/>
              </a:rPr>
              <a:t>Q</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r>
              <a:rPr lang="en-US" altLang="zh-TW" dirty="0">
                <a:ea typeface="新細明體" pitchFamily="18" charset="-120"/>
                <a:sym typeface="Symbol" pitchFamily="18" charset="2"/>
              </a:rPr>
              <a:t></a:t>
            </a:r>
            <a:r>
              <a:rPr lang="en-US" altLang="zh-TW" dirty="0">
                <a:ea typeface="新細明體" pitchFamily="18" charset="-120"/>
              </a:rPr>
              <a:t> ∀</a:t>
            </a:r>
            <a:r>
              <a:rPr lang="en-US" altLang="zh-TW" i="1" dirty="0" err="1">
                <a:ea typeface="新細明體" pitchFamily="18" charset="-120"/>
              </a:rPr>
              <a:t>xP</a:t>
            </a:r>
            <a:r>
              <a:rPr lang="en-US" altLang="zh-TW" dirty="0">
                <a:ea typeface="新細明體" pitchFamily="18" charset="-120"/>
              </a:rPr>
              <a:t>( </a:t>
            </a:r>
            <a:r>
              <a:rPr lang="en-US" altLang="zh-TW" i="1" dirty="0">
                <a:ea typeface="新細明體" pitchFamily="18" charset="-120"/>
              </a:rPr>
              <a:t>x</a:t>
            </a:r>
            <a:r>
              <a:rPr lang="en-US" altLang="zh-TW" dirty="0">
                <a:ea typeface="新細明體" pitchFamily="18" charset="-120"/>
              </a:rPr>
              <a:t>)</a:t>
            </a:r>
            <a:r>
              <a:rPr lang="el-GR" altLang="zh-TW" dirty="0">
                <a:cs typeface="Arial" pitchFamily="34" charset="0"/>
              </a:rPr>
              <a:t>Λ</a:t>
            </a:r>
            <a:r>
              <a:rPr lang="en-US" altLang="zh-TW" dirty="0">
                <a:ea typeface="新細明體" pitchFamily="18" charset="-120"/>
              </a:rPr>
              <a:t>∀</a:t>
            </a:r>
            <a:r>
              <a:rPr lang="en-US" altLang="zh-TW" i="1" dirty="0" err="1">
                <a:ea typeface="新細明體" pitchFamily="18" charset="-120"/>
              </a:rPr>
              <a:t>xQ</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YES!</a:t>
            </a:r>
          </a:p>
          <a:p>
            <a:pPr algn="ctr">
              <a:lnSpc>
                <a:spcPct val="90000"/>
              </a:lnSpc>
              <a:buFontTx/>
              <a:buNone/>
            </a:pP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r>
              <a:rPr lang="en-US" altLang="zh-TW" i="1" dirty="0">
                <a:ea typeface="新細明體" pitchFamily="18" charset="-120"/>
              </a:rPr>
              <a:t>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r>
              <a:rPr lang="en-US" altLang="en-US" dirty="0"/>
              <a:t>→</a:t>
            </a:r>
            <a:r>
              <a:rPr lang="en-US" altLang="zh-TW" i="1" dirty="0">
                <a:ea typeface="新細明體" pitchFamily="18" charset="-120"/>
              </a:rPr>
              <a:t>Q</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r>
              <a:rPr lang="en-US" altLang="zh-TW" dirty="0">
                <a:ea typeface="新細明體" pitchFamily="18" charset="-120"/>
                <a:sym typeface="Symbol" pitchFamily="18" charset="2"/>
              </a:rPr>
              <a:t></a:t>
            </a:r>
            <a:r>
              <a:rPr lang="en-US" altLang="zh-TW" dirty="0">
                <a:ea typeface="新細明體" pitchFamily="18" charset="-120"/>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r>
              <a:rPr lang="en-US" altLang="en-US" dirty="0"/>
              <a:t>→</a:t>
            </a:r>
            <a:r>
              <a:rPr lang="en-US" altLang="zh-TW" dirty="0">
                <a:ea typeface="新細明體" pitchFamily="18" charset="-120"/>
              </a:rPr>
              <a:t>∀</a:t>
            </a:r>
            <a:r>
              <a:rPr lang="en-US" altLang="zh-TW" i="1" dirty="0" err="1">
                <a:ea typeface="新細明體" pitchFamily="18" charset="-120"/>
              </a:rPr>
              <a:t>xQ</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NO!</a:t>
            </a:r>
          </a:p>
          <a:p>
            <a:pPr>
              <a:lnSpc>
                <a:spcPct val="90000"/>
              </a:lnSpc>
            </a:pPr>
            <a:r>
              <a:rPr lang="en-US" altLang="zh-TW" dirty="0">
                <a:ea typeface="新細明體" pitchFamily="18" charset="-120"/>
              </a:rPr>
              <a:t>Let P(x) sometimes true, sometimes false, and Q(x) is always false, then </a:t>
            </a:r>
          </a:p>
          <a:p>
            <a:pPr algn="ctr">
              <a:lnSpc>
                <a:spcPct val="90000"/>
              </a:lnSpc>
              <a:buFontTx/>
              <a:buNone/>
            </a:pP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r>
              <a:rPr lang="en-US" altLang="zh-TW" i="1" dirty="0">
                <a:ea typeface="新細明體" pitchFamily="18" charset="-120"/>
              </a:rPr>
              <a:t>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r>
              <a:rPr lang="en-US" altLang="en-US" dirty="0"/>
              <a:t>→</a:t>
            </a:r>
            <a:r>
              <a:rPr lang="en-US" altLang="zh-TW" i="1" dirty="0">
                <a:ea typeface="新細明體" pitchFamily="18" charset="-120"/>
              </a:rPr>
              <a:t>Q</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is False</a:t>
            </a:r>
          </a:p>
          <a:p>
            <a:pPr algn="ctr">
              <a:lnSpc>
                <a:spcPct val="90000"/>
              </a:lnSpc>
              <a:buFontTx/>
              <a:buNone/>
            </a:pPr>
            <a:r>
              <a:rPr lang="en-US" altLang="zh-TW" dirty="0">
                <a:ea typeface="新細明體" pitchFamily="18" charset="-120"/>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r>
              <a:rPr lang="en-US" altLang="en-US" dirty="0"/>
              <a:t>→</a:t>
            </a:r>
            <a:r>
              <a:rPr lang="en-US" altLang="zh-TW" dirty="0">
                <a:ea typeface="新細明體" pitchFamily="18" charset="-120"/>
              </a:rPr>
              <a:t>∀</a:t>
            </a:r>
            <a:r>
              <a:rPr lang="en-US" altLang="zh-TW" i="1" dirty="0" err="1">
                <a:ea typeface="新細明體" pitchFamily="18" charset="-120"/>
              </a:rPr>
              <a:t>xQ</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is True</a:t>
            </a:r>
          </a:p>
        </p:txBody>
      </p:sp>
      <p:sp>
        <p:nvSpPr>
          <p:cNvPr id="24580"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10624342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381000"/>
            <a:ext cx="8001000" cy="990600"/>
          </a:xfrm>
        </p:spPr>
        <p:txBody>
          <a:bodyPr>
            <a:normAutofit/>
          </a:bodyPr>
          <a:lstStyle/>
          <a:p>
            <a:r>
              <a:rPr lang="en-US" altLang="zh-TW" sz="3600" b="1" dirty="0">
                <a:ea typeface="新細明體" pitchFamily="18" charset="-120"/>
              </a:rPr>
              <a:t>Terms</a:t>
            </a:r>
            <a:endParaRPr lang="zh-TW" altLang="en-US" sz="3600" b="1" dirty="0">
              <a:ea typeface="新細明體" pitchFamily="18" charset="-120"/>
            </a:endParaRPr>
          </a:p>
        </p:txBody>
      </p:sp>
      <p:sp>
        <p:nvSpPr>
          <p:cNvPr id="24579" name="Rectangle 3"/>
          <p:cNvSpPr>
            <a:spLocks noGrp="1" noChangeArrowheads="1"/>
          </p:cNvSpPr>
          <p:nvPr>
            <p:ph type="body" idx="1"/>
          </p:nvPr>
        </p:nvSpPr>
        <p:spPr bwMode="auto">
          <a:xfrm>
            <a:off x="457200" y="1600200"/>
            <a:ext cx="8686800" cy="4525963"/>
          </a:xfrm>
          <a:noFill/>
          <a:ln>
            <a:miter lim="800000"/>
            <a:headEnd/>
            <a:tailEnd/>
          </a:ln>
        </p:spPr>
        <p:txBody>
          <a:bodyPr vert="horz" wrap="square" lIns="91440" tIns="45720" rIns="91440" bIns="45720" numCol="1" anchor="t" anchorCtr="0" compatLnSpc="1">
            <a:prstTxWarp prst="textNoShape">
              <a:avLst/>
            </a:prstTxWarp>
            <a:normAutofit/>
          </a:bodyPr>
          <a:lstStyle/>
          <a:p>
            <a:pPr>
              <a:lnSpc>
                <a:spcPct val="90000"/>
              </a:lnSpc>
            </a:pPr>
            <a:r>
              <a:rPr lang="en-US" altLang="zh-TW" dirty="0">
                <a:ea typeface="新細明體" pitchFamily="18" charset="-120"/>
              </a:rPr>
              <a:t>Proposition</a:t>
            </a:r>
          </a:p>
          <a:p>
            <a:pPr>
              <a:lnSpc>
                <a:spcPct val="90000"/>
              </a:lnSpc>
            </a:pPr>
            <a:r>
              <a:rPr lang="en-US" altLang="zh-TW" dirty="0">
                <a:ea typeface="新細明體" pitchFamily="18" charset="-120"/>
              </a:rPr>
              <a:t>Predicate</a:t>
            </a:r>
          </a:p>
          <a:p>
            <a:pPr>
              <a:lnSpc>
                <a:spcPct val="90000"/>
              </a:lnSpc>
            </a:pPr>
            <a:r>
              <a:rPr lang="en-US" altLang="zh-TW" dirty="0">
                <a:ea typeface="新細明體" pitchFamily="18" charset="-120"/>
              </a:rPr>
              <a:t>Universal Quantifier</a:t>
            </a:r>
          </a:p>
          <a:p>
            <a:pPr>
              <a:lnSpc>
                <a:spcPct val="90000"/>
              </a:lnSpc>
            </a:pPr>
            <a:r>
              <a:rPr lang="en-US" altLang="zh-TW" dirty="0">
                <a:ea typeface="新細明體" pitchFamily="18" charset="-120"/>
              </a:rPr>
              <a:t>Existential Quantifier</a:t>
            </a:r>
          </a:p>
          <a:p>
            <a:pPr>
              <a:lnSpc>
                <a:spcPct val="90000"/>
              </a:lnSpc>
            </a:pPr>
            <a:r>
              <a:rPr lang="en-US" altLang="zh-TW" dirty="0">
                <a:ea typeface="新細明體" pitchFamily="18" charset="-120"/>
              </a:rPr>
              <a:t>Unique Existential Quantifier</a:t>
            </a:r>
          </a:p>
          <a:p>
            <a:pPr>
              <a:lnSpc>
                <a:spcPct val="90000"/>
              </a:lnSpc>
            </a:pPr>
            <a:r>
              <a:rPr lang="en-US" altLang="zh-TW" dirty="0">
                <a:ea typeface="新細明體" pitchFamily="18" charset="-120"/>
              </a:rPr>
              <a:t>De Morgan’s Laws for Quantifiers</a:t>
            </a:r>
          </a:p>
          <a:p>
            <a:pPr>
              <a:lnSpc>
                <a:spcPct val="90000"/>
              </a:lnSpc>
            </a:pPr>
            <a:r>
              <a:rPr lang="en-US" altLang="zh-TW" dirty="0">
                <a:ea typeface="新細明體" pitchFamily="18" charset="-120"/>
              </a:rPr>
              <a:t>Binding Variables</a:t>
            </a:r>
          </a:p>
          <a:p>
            <a:pPr>
              <a:lnSpc>
                <a:spcPct val="90000"/>
              </a:lnSpc>
            </a:pPr>
            <a:r>
              <a:rPr lang="en-US" altLang="zh-TW" dirty="0">
                <a:ea typeface="新細明體" pitchFamily="18" charset="-120"/>
              </a:rPr>
              <a:t>Logic Programming</a:t>
            </a:r>
          </a:p>
        </p:txBody>
      </p:sp>
      <p:sp>
        <p:nvSpPr>
          <p:cNvPr id="24580"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Tree>
    <p:extLst>
      <p:ext uri="{BB962C8B-B14F-4D97-AF65-F5344CB8AC3E}">
        <p14:creationId xmlns:p14="http://schemas.microsoft.com/office/powerpoint/2010/main" val="5206913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lstStyle/>
          <a:p>
            <a:r>
              <a:rPr lang="en-US" altLang="zh-TW" dirty="0"/>
              <a:t>Chapter 1: The Foundations: Logic and Proofs</a:t>
            </a:r>
            <a:endParaRPr lang="zh-TW" altLang="en-US" dirty="0"/>
          </a:p>
        </p:txBody>
      </p:sp>
      <p:sp>
        <p:nvSpPr>
          <p:cNvPr id="3" name="副標題 2"/>
          <p:cNvSpPr>
            <a:spLocks noGrp="1"/>
          </p:cNvSpPr>
          <p:nvPr>
            <p:ph type="subTitle" idx="1"/>
          </p:nvPr>
        </p:nvSpPr>
        <p:spPr>
          <a:xfrm>
            <a:off x="714348" y="2285992"/>
            <a:ext cx="8001056" cy="4000528"/>
          </a:xfrm>
        </p:spPr>
        <p:txBody>
          <a:bodyPr>
            <a:normAutofit lnSpcReduction="10000"/>
          </a:bodyPr>
          <a:lstStyle/>
          <a:p>
            <a:pPr algn="just"/>
            <a:r>
              <a:rPr lang="en-US" altLang="zh-TW" dirty="0">
                <a:solidFill>
                  <a:schemeClr val="tx1">
                    <a:lumMod val="50000"/>
                    <a:lumOff val="50000"/>
                  </a:schemeClr>
                </a:solidFill>
              </a:rPr>
              <a:t>1.1 Propositional Logic</a:t>
            </a:r>
          </a:p>
          <a:p>
            <a:pPr algn="just"/>
            <a:r>
              <a:rPr lang="en-US" altLang="zh-TW" dirty="0"/>
              <a:t>1.2 Propositional Equivalences</a:t>
            </a:r>
          </a:p>
          <a:p>
            <a:pPr algn="just"/>
            <a:r>
              <a:rPr lang="en-US" altLang="zh-TW" dirty="0"/>
              <a:t>1.3  Predicates and Quantifiers</a:t>
            </a:r>
          </a:p>
          <a:p>
            <a:pPr algn="just"/>
            <a:r>
              <a:rPr lang="en-US" altLang="zh-TW" b="1" dirty="0">
                <a:solidFill>
                  <a:schemeClr val="accent1"/>
                </a:solidFill>
              </a:rPr>
              <a:t>1.4 Nested Quantifiers</a:t>
            </a:r>
          </a:p>
          <a:p>
            <a:pPr algn="just"/>
            <a:r>
              <a:rPr lang="en-US" altLang="zh-TW" dirty="0"/>
              <a:t>1.5 Rules of Inference</a:t>
            </a:r>
          </a:p>
          <a:p>
            <a:pPr algn="just"/>
            <a:r>
              <a:rPr lang="en-US" altLang="zh-TW" dirty="0"/>
              <a:t>1.6 Introduction to Proofs</a:t>
            </a:r>
          </a:p>
          <a:p>
            <a:pPr algn="just"/>
            <a:r>
              <a:rPr lang="en-US" altLang="zh-TW" dirty="0"/>
              <a:t>1.7 Proof Methods and Strategy</a:t>
            </a:r>
            <a:endParaRPr lang="zh-TW" altLang="en-US" dirty="0"/>
          </a:p>
        </p:txBody>
      </p:sp>
    </p:spTree>
    <p:extLst>
      <p:ext uri="{BB962C8B-B14F-4D97-AF65-F5344CB8AC3E}">
        <p14:creationId xmlns:p14="http://schemas.microsoft.com/office/powerpoint/2010/main" val="28769408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normAutofit/>
          </a:bodyPr>
          <a:lstStyle/>
          <a:p>
            <a:r>
              <a:rPr lang="en-US" altLang="zh-TW" dirty="0"/>
              <a:t>Introduction: Nested Quantifiers</a:t>
            </a:r>
            <a:endParaRPr lang="zh-TW" altLang="en-US" dirty="0"/>
          </a:p>
        </p:txBody>
      </p:sp>
      <p:sp>
        <p:nvSpPr>
          <p:cNvPr id="3" name="副標題 2"/>
          <p:cNvSpPr>
            <a:spLocks noGrp="1"/>
          </p:cNvSpPr>
          <p:nvPr>
            <p:ph type="subTitle" idx="1"/>
          </p:nvPr>
        </p:nvSpPr>
        <p:spPr>
          <a:xfrm>
            <a:off x="714348" y="2285992"/>
            <a:ext cx="8001056" cy="4000528"/>
          </a:xfrm>
        </p:spPr>
        <p:txBody>
          <a:bodyPr>
            <a:normAutofit fontScale="92500" lnSpcReduction="20000"/>
          </a:bodyPr>
          <a:lstStyle/>
          <a:p>
            <a:pPr marL="742950" indent="-742950" algn="just">
              <a:buFont typeface="Arial" pitchFamily="34" charset="0"/>
              <a:buChar char="•"/>
            </a:pPr>
            <a:r>
              <a:rPr lang="en-US" altLang="zh-TW" sz="4000" dirty="0"/>
              <a:t>Nested quantifiers: Two quantifiers are nested if one is within the scope of the other.</a:t>
            </a:r>
          </a:p>
          <a:p>
            <a:pPr marL="742950" indent="-742950" algn="just">
              <a:buFont typeface="Arial" pitchFamily="34" charset="0"/>
              <a:buChar char="•"/>
            </a:pPr>
            <a:r>
              <a:rPr lang="en-US" altLang="zh-TW" sz="4000" dirty="0"/>
              <a:t>Example: </a:t>
            </a:r>
            <a:r>
              <a:rPr lang="en-US" altLang="zh-TW" sz="4000" dirty="0">
                <a:sym typeface="Symbol"/>
              </a:rPr>
              <a:t></a:t>
            </a:r>
            <a:r>
              <a:rPr lang="en-US" altLang="zh-TW" sz="4000" dirty="0" err="1"/>
              <a:t>x</a:t>
            </a:r>
            <a:r>
              <a:rPr lang="en-US" altLang="zh-TW" sz="4000" dirty="0" err="1">
                <a:sym typeface="Symbol"/>
              </a:rPr>
              <a:t></a:t>
            </a:r>
            <a:r>
              <a:rPr lang="en-US" altLang="zh-TW" sz="4000" dirty="0" err="1"/>
              <a:t>y</a:t>
            </a:r>
            <a:r>
              <a:rPr lang="en-US" altLang="zh-TW" sz="4000" dirty="0"/>
              <a:t>(</a:t>
            </a:r>
            <a:r>
              <a:rPr lang="en-US" altLang="zh-TW" sz="4000" dirty="0" err="1"/>
              <a:t>x+y</a:t>
            </a:r>
            <a:r>
              <a:rPr lang="en-US" altLang="zh-TW" sz="4000" dirty="0"/>
              <a:t>=0)</a:t>
            </a:r>
          </a:p>
          <a:p>
            <a:pPr marL="742950" indent="-742950" algn="just">
              <a:buFont typeface="Arial" pitchFamily="34" charset="0"/>
              <a:buChar char="•"/>
            </a:pPr>
            <a:r>
              <a:rPr lang="en-US" dirty="0"/>
              <a:t>This states that every real number has an additive inverse.</a:t>
            </a:r>
          </a:p>
          <a:p>
            <a:pPr algn="just"/>
            <a:r>
              <a:rPr lang="en-US" sz="4000" dirty="0"/>
              <a:t> </a:t>
            </a:r>
            <a:br>
              <a:rPr lang="en-US" sz="4000" dirty="0"/>
            </a:br>
            <a:endParaRPr lang="zh-TW" altLang="en-US" sz="4000" dirty="0"/>
          </a:p>
        </p:txBody>
      </p:sp>
    </p:spTree>
    <p:extLst>
      <p:ext uri="{BB962C8B-B14F-4D97-AF65-F5344CB8AC3E}">
        <p14:creationId xmlns:p14="http://schemas.microsoft.com/office/powerpoint/2010/main" val="313963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normAutofit/>
          </a:bodyPr>
          <a:lstStyle/>
          <a:p>
            <a:r>
              <a:rPr lang="en-US" altLang="zh-TW" dirty="0"/>
              <a:t>Introduction: Nested Quantifiers</a:t>
            </a:r>
            <a:endParaRPr lang="zh-TW" altLang="en-US" dirty="0"/>
          </a:p>
        </p:txBody>
      </p:sp>
      <p:sp>
        <p:nvSpPr>
          <p:cNvPr id="3" name="副標題 2"/>
          <p:cNvSpPr>
            <a:spLocks noGrp="1"/>
          </p:cNvSpPr>
          <p:nvPr>
            <p:ph type="subTitle" idx="1"/>
          </p:nvPr>
        </p:nvSpPr>
        <p:spPr>
          <a:xfrm>
            <a:off x="428596" y="1643050"/>
            <a:ext cx="8501122" cy="4643470"/>
          </a:xfrm>
        </p:spPr>
        <p:txBody>
          <a:bodyPr>
            <a:normAutofit/>
          </a:bodyPr>
          <a:lstStyle/>
          <a:p>
            <a:pPr marL="742950" indent="-742950" algn="just">
              <a:buFont typeface="Arial" pitchFamily="34" charset="0"/>
              <a:buChar char="•"/>
            </a:pPr>
            <a:r>
              <a:rPr lang="en-US" altLang="zh-TW" dirty="0"/>
              <a:t>Example:</a:t>
            </a:r>
          </a:p>
          <a:p>
            <a:pPr marL="742950" indent="-742950" algn="just"/>
            <a:r>
              <a:rPr lang="en-US" altLang="zh-TW" dirty="0"/>
              <a:t>Domain: real number.</a:t>
            </a:r>
          </a:p>
          <a:p>
            <a:pPr marL="742950" indent="-742950" algn="just"/>
            <a:r>
              <a:rPr lang="en-US" altLang="zh-TW" dirty="0"/>
              <a:t>Addition inverse: </a:t>
            </a:r>
            <a:r>
              <a:rPr lang="en-US" altLang="zh-TW" dirty="0">
                <a:sym typeface="Symbol"/>
              </a:rPr>
              <a:t></a:t>
            </a:r>
            <a:r>
              <a:rPr lang="en-US" altLang="zh-TW" dirty="0" err="1"/>
              <a:t>x</a:t>
            </a:r>
            <a:r>
              <a:rPr lang="en-US" altLang="zh-TW" dirty="0" err="1">
                <a:sym typeface="Symbol"/>
              </a:rPr>
              <a:t></a:t>
            </a:r>
            <a:r>
              <a:rPr lang="en-US" altLang="zh-TW" dirty="0" err="1"/>
              <a:t>y</a:t>
            </a:r>
            <a:r>
              <a:rPr lang="en-US" altLang="zh-TW" dirty="0"/>
              <a:t>(</a:t>
            </a:r>
            <a:r>
              <a:rPr lang="en-US" altLang="zh-TW" dirty="0" err="1"/>
              <a:t>x+y</a:t>
            </a:r>
            <a:r>
              <a:rPr lang="en-US" altLang="zh-TW" dirty="0"/>
              <a:t>=0)</a:t>
            </a:r>
          </a:p>
          <a:p>
            <a:pPr marL="742950" indent="-742950" algn="just"/>
            <a:r>
              <a:rPr lang="en-US" altLang="zh-TW" dirty="0"/>
              <a:t>Commutative law for addition: </a:t>
            </a:r>
            <a:r>
              <a:rPr lang="en-US" altLang="zh-TW" dirty="0">
                <a:sym typeface="Symbol"/>
              </a:rPr>
              <a:t></a:t>
            </a:r>
            <a:r>
              <a:rPr lang="en-US" altLang="zh-TW" dirty="0" err="1"/>
              <a:t>x</a:t>
            </a:r>
            <a:r>
              <a:rPr lang="en-US" altLang="zh-TW" dirty="0" err="1">
                <a:sym typeface="Symbol"/>
              </a:rPr>
              <a:t></a:t>
            </a:r>
            <a:r>
              <a:rPr lang="en-US" altLang="zh-TW" dirty="0" err="1"/>
              <a:t>y</a:t>
            </a:r>
            <a:r>
              <a:rPr lang="en-US" altLang="zh-TW" dirty="0"/>
              <a:t>(</a:t>
            </a:r>
            <a:r>
              <a:rPr lang="en-US" altLang="zh-TW" dirty="0" err="1"/>
              <a:t>x+y</a:t>
            </a:r>
            <a:r>
              <a:rPr lang="en-US" altLang="zh-TW" dirty="0"/>
              <a:t>=</a:t>
            </a:r>
            <a:r>
              <a:rPr lang="en-US" altLang="zh-TW" dirty="0" err="1"/>
              <a:t>y+x</a:t>
            </a:r>
            <a:r>
              <a:rPr lang="en-US" altLang="zh-TW" dirty="0"/>
              <a:t>)</a:t>
            </a:r>
          </a:p>
          <a:p>
            <a:pPr marL="742950" indent="-742950" algn="just"/>
            <a:r>
              <a:rPr lang="en-US" altLang="zh-TW" dirty="0"/>
              <a:t>Associative law for addition: </a:t>
            </a:r>
            <a:r>
              <a:rPr lang="en-US" altLang="zh-TW" dirty="0">
                <a:sym typeface="Symbol"/>
              </a:rPr>
              <a:t></a:t>
            </a:r>
            <a:r>
              <a:rPr lang="en-US" altLang="zh-TW" dirty="0" err="1"/>
              <a:t>x</a:t>
            </a:r>
            <a:r>
              <a:rPr lang="en-US" altLang="zh-TW" dirty="0" err="1">
                <a:sym typeface="Symbol"/>
              </a:rPr>
              <a:t></a:t>
            </a:r>
            <a:r>
              <a:rPr lang="en-US" altLang="zh-TW" dirty="0" err="1"/>
              <a:t>y</a:t>
            </a:r>
            <a:r>
              <a:rPr lang="en-US" altLang="zh-TW" dirty="0" err="1">
                <a:sym typeface="Symbol"/>
              </a:rPr>
              <a:t></a:t>
            </a:r>
            <a:r>
              <a:rPr lang="en-US" altLang="zh-TW" dirty="0" err="1"/>
              <a:t>z</a:t>
            </a:r>
            <a:r>
              <a:rPr lang="en-US" altLang="zh-TW" dirty="0"/>
              <a:t> (x+(</a:t>
            </a:r>
            <a:r>
              <a:rPr lang="en-US" altLang="zh-TW" dirty="0" err="1"/>
              <a:t>y+z</a:t>
            </a:r>
            <a:r>
              <a:rPr lang="en-US" altLang="zh-TW" dirty="0"/>
              <a:t>)=(</a:t>
            </a:r>
            <a:r>
              <a:rPr lang="en-US" altLang="zh-TW" dirty="0" err="1"/>
              <a:t>x+y</a:t>
            </a:r>
            <a:r>
              <a:rPr lang="en-US" altLang="zh-TW" dirty="0"/>
              <a:t>)+z)</a:t>
            </a:r>
            <a:endParaRPr lang="zh-TW" altLang="en-US" dirty="0"/>
          </a:p>
        </p:txBody>
      </p:sp>
    </p:spTree>
    <p:extLst>
      <p:ext uri="{BB962C8B-B14F-4D97-AF65-F5344CB8AC3E}">
        <p14:creationId xmlns:p14="http://schemas.microsoft.com/office/powerpoint/2010/main" val="30669389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548680"/>
            <a:ext cx="8229600" cy="4525963"/>
          </a:xfrm>
        </p:spPr>
        <p:txBody>
          <a:bodyPr/>
          <a:lstStyle/>
          <a:p>
            <a:pPr marL="0" indent="0">
              <a:buNone/>
            </a:pPr>
            <a:r>
              <a:rPr lang="en-US" dirty="0"/>
              <a:t>Translate into English the statement </a:t>
            </a:r>
            <a:br>
              <a:rPr lang="en-US" dirty="0"/>
            </a:br>
            <a:endParaRPr lang="en-US" dirty="0"/>
          </a:p>
        </p:txBody>
      </p:sp>
      <p:pic>
        <p:nvPicPr>
          <p:cNvPr id="4" name="Picture 3"/>
          <p:cNvPicPr>
            <a:picLocks noChangeAspect="1"/>
          </p:cNvPicPr>
          <p:nvPr/>
        </p:nvPicPr>
        <p:blipFill>
          <a:blip r:embed="rId2"/>
          <a:stretch>
            <a:fillRect/>
          </a:stretch>
        </p:blipFill>
        <p:spPr>
          <a:xfrm>
            <a:off x="827584" y="1556792"/>
            <a:ext cx="6410325" cy="1009650"/>
          </a:xfrm>
          <a:prstGeom prst="rect">
            <a:avLst/>
          </a:prstGeom>
        </p:spPr>
      </p:pic>
      <p:pic>
        <p:nvPicPr>
          <p:cNvPr id="5" name="Picture 4"/>
          <p:cNvPicPr>
            <a:picLocks noChangeAspect="1"/>
          </p:cNvPicPr>
          <p:nvPr/>
        </p:nvPicPr>
        <p:blipFill>
          <a:blip r:embed="rId3"/>
          <a:stretch>
            <a:fillRect/>
          </a:stretch>
        </p:blipFill>
        <p:spPr>
          <a:xfrm>
            <a:off x="0" y="3722096"/>
            <a:ext cx="8778240" cy="1231728"/>
          </a:xfrm>
          <a:prstGeom prst="rect">
            <a:avLst/>
          </a:prstGeom>
        </p:spPr>
      </p:pic>
    </p:spTree>
    <p:extLst>
      <p:ext uri="{BB962C8B-B14F-4D97-AF65-F5344CB8AC3E}">
        <p14:creationId xmlns:p14="http://schemas.microsoft.com/office/powerpoint/2010/main" val="120400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normAutofit/>
          </a:bodyPr>
          <a:lstStyle/>
          <a:p>
            <a:r>
              <a:rPr lang="en-US" altLang="zh-TW" dirty="0"/>
              <a:t>The Order of Quantifiers</a:t>
            </a:r>
            <a:endParaRPr lang="zh-TW" altLang="en-US" dirty="0"/>
          </a:p>
        </p:txBody>
      </p:sp>
      <p:sp>
        <p:nvSpPr>
          <p:cNvPr id="3" name="副標題 2"/>
          <p:cNvSpPr>
            <a:spLocks noGrp="1"/>
          </p:cNvSpPr>
          <p:nvPr>
            <p:ph type="subTitle" idx="1"/>
          </p:nvPr>
        </p:nvSpPr>
        <p:spPr>
          <a:xfrm>
            <a:off x="428596" y="1643050"/>
            <a:ext cx="8501122" cy="4643470"/>
          </a:xfrm>
        </p:spPr>
        <p:txBody>
          <a:bodyPr>
            <a:normAutofit/>
          </a:bodyPr>
          <a:lstStyle/>
          <a:p>
            <a:pPr marL="742950" indent="-742950" algn="just">
              <a:buFont typeface="Arial" pitchFamily="34" charset="0"/>
              <a:buChar char="•"/>
            </a:pPr>
            <a:r>
              <a:rPr lang="en-US" altLang="zh-TW" dirty="0"/>
              <a:t>Example:</a:t>
            </a:r>
          </a:p>
          <a:p>
            <a:pPr marL="742950" indent="-742950" algn="just"/>
            <a:r>
              <a:rPr lang="en-US" altLang="zh-TW" dirty="0"/>
              <a:t>Let Q(</a:t>
            </a:r>
            <a:r>
              <a:rPr lang="en-US" altLang="zh-TW" dirty="0" err="1"/>
              <a:t>x,y</a:t>
            </a:r>
            <a:r>
              <a:rPr lang="en-US" altLang="zh-TW" dirty="0"/>
              <a:t>) denote “</a:t>
            </a:r>
            <a:r>
              <a:rPr lang="en-US" altLang="zh-TW" dirty="0" err="1"/>
              <a:t>x+y</a:t>
            </a:r>
            <a:r>
              <a:rPr lang="en-US" altLang="zh-TW" dirty="0"/>
              <a:t>=0.” What are the truth values of the quantifications </a:t>
            </a:r>
            <a:r>
              <a:rPr lang="en-US" altLang="zh-TW" dirty="0">
                <a:sym typeface="Symbol"/>
              </a:rPr>
              <a:t></a:t>
            </a:r>
            <a:r>
              <a:rPr lang="en-US" altLang="zh-TW" dirty="0" err="1"/>
              <a:t>y</a:t>
            </a:r>
            <a:r>
              <a:rPr lang="en-US" altLang="zh-TW" dirty="0" err="1">
                <a:sym typeface="Symbol"/>
              </a:rPr>
              <a:t></a:t>
            </a:r>
            <a:r>
              <a:rPr lang="en-US" altLang="zh-TW" dirty="0" err="1"/>
              <a:t>xQ</a:t>
            </a:r>
            <a:r>
              <a:rPr lang="en-US" altLang="zh-TW" dirty="0"/>
              <a:t>(</a:t>
            </a:r>
            <a:r>
              <a:rPr lang="en-US" altLang="zh-TW" dirty="0" err="1"/>
              <a:t>x,y</a:t>
            </a:r>
            <a:r>
              <a:rPr lang="en-US" altLang="zh-TW" dirty="0"/>
              <a:t>) and </a:t>
            </a:r>
            <a:r>
              <a:rPr lang="en-US" altLang="zh-TW" dirty="0">
                <a:sym typeface="Symbol"/>
              </a:rPr>
              <a:t></a:t>
            </a:r>
            <a:r>
              <a:rPr lang="en-US" altLang="zh-TW" dirty="0" err="1"/>
              <a:t>x</a:t>
            </a:r>
            <a:r>
              <a:rPr lang="en-US" altLang="zh-TW" dirty="0" err="1">
                <a:sym typeface="Symbol"/>
              </a:rPr>
              <a:t></a:t>
            </a:r>
            <a:r>
              <a:rPr lang="en-US" altLang="zh-TW" dirty="0" err="1"/>
              <a:t>yQ</a:t>
            </a:r>
            <a:r>
              <a:rPr lang="en-US" altLang="zh-TW" dirty="0"/>
              <a:t>(</a:t>
            </a:r>
            <a:r>
              <a:rPr lang="en-US" altLang="zh-TW" dirty="0" err="1"/>
              <a:t>x,y</a:t>
            </a:r>
            <a:r>
              <a:rPr lang="en-US" altLang="zh-TW" dirty="0"/>
              <a:t>), where the domain for all variables consists of all real numbers?</a:t>
            </a:r>
            <a:endParaRPr lang="zh-TW" altLang="en-US" dirty="0"/>
          </a:p>
        </p:txBody>
      </p:sp>
    </p:spTree>
    <p:extLst>
      <p:ext uri="{BB962C8B-B14F-4D97-AF65-F5344CB8AC3E}">
        <p14:creationId xmlns:p14="http://schemas.microsoft.com/office/powerpoint/2010/main" val="292104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3179763" y="457200"/>
            <a:ext cx="27638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Topic 3: Counting</a:t>
            </a:r>
          </a:p>
        </p:txBody>
      </p:sp>
      <p:sp>
        <p:nvSpPr>
          <p:cNvPr id="75798" name="Text Box 22"/>
          <p:cNvSpPr txBox="1">
            <a:spLocks noChangeArrowheads="1"/>
          </p:cNvSpPr>
          <p:nvPr/>
        </p:nvSpPr>
        <p:spPr bwMode="auto">
          <a:xfrm>
            <a:off x="1936750" y="1219200"/>
            <a:ext cx="5226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How many steps are needed to sort n numbers?</a:t>
            </a:r>
          </a:p>
        </p:txBody>
      </p:sp>
      <p:sp>
        <p:nvSpPr>
          <p:cNvPr id="75799" name="Text Box 23"/>
          <p:cNvSpPr txBox="1">
            <a:spLocks noChangeArrowheads="1"/>
          </p:cNvSpPr>
          <p:nvPr/>
        </p:nvSpPr>
        <p:spPr bwMode="auto">
          <a:xfrm>
            <a:off x="533400" y="1828800"/>
            <a:ext cx="7300913"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a:solidFill>
                  <a:srgbClr val="003366"/>
                </a:solidFill>
              </a:rPr>
              <a:t>Algorithm 1 (Bubble Sort):</a:t>
            </a:r>
            <a:r>
              <a:rPr lang="en-US" altLang="zh-TW">
                <a:solidFill>
                  <a:srgbClr val="0066FF"/>
                </a:solidFill>
              </a:rPr>
              <a:t> </a:t>
            </a:r>
          </a:p>
          <a:p>
            <a:pPr>
              <a:lnSpc>
                <a:spcPct val="150000"/>
              </a:lnSpc>
            </a:pPr>
            <a:r>
              <a:rPr lang="en-US" altLang="zh-TW"/>
              <a:t>Every iteration moves the i-th smallest number to the i-th position</a:t>
            </a:r>
          </a:p>
        </p:txBody>
      </p:sp>
      <p:pic>
        <p:nvPicPr>
          <p:cNvPr id="75800"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971800"/>
            <a:ext cx="3581400"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01" name="Rectangle 25"/>
          <p:cNvSpPr>
            <a:spLocks noChangeArrowheads="1"/>
          </p:cNvSpPr>
          <p:nvPr/>
        </p:nvSpPr>
        <p:spPr bwMode="auto">
          <a:xfrm>
            <a:off x="525463" y="3657600"/>
            <a:ext cx="3132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a:solidFill>
                  <a:srgbClr val="003366"/>
                </a:solidFill>
              </a:rPr>
              <a:t>Algorithm 2 (Merge Sort):</a:t>
            </a:r>
          </a:p>
        </p:txBody>
      </p:sp>
      <p:sp>
        <p:nvSpPr>
          <p:cNvPr id="75802" name="Text Box 26"/>
          <p:cNvSpPr txBox="1">
            <a:spLocks noChangeArrowheads="1"/>
          </p:cNvSpPr>
          <p:nvPr/>
        </p:nvSpPr>
        <p:spPr bwMode="auto">
          <a:xfrm>
            <a:off x="681038" y="5186363"/>
            <a:ext cx="3357562" cy="376237"/>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Which algorithm runs faster?</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pic>
        <p:nvPicPr>
          <p:cNvPr id="4" name="Picture 3"/>
          <p:cNvPicPr>
            <a:picLocks noChangeAspect="1"/>
          </p:cNvPicPr>
          <p:nvPr/>
        </p:nvPicPr>
        <p:blipFill>
          <a:blip r:embed="rId2"/>
          <a:stretch>
            <a:fillRect/>
          </a:stretch>
        </p:blipFill>
        <p:spPr>
          <a:xfrm>
            <a:off x="359251" y="1417638"/>
            <a:ext cx="7589520" cy="2154260"/>
          </a:xfrm>
          <a:prstGeom prst="rect">
            <a:avLst/>
          </a:prstGeom>
        </p:spPr>
      </p:pic>
      <p:pic>
        <p:nvPicPr>
          <p:cNvPr id="5" name="Picture 4"/>
          <p:cNvPicPr>
            <a:picLocks noChangeAspect="1"/>
          </p:cNvPicPr>
          <p:nvPr/>
        </p:nvPicPr>
        <p:blipFill>
          <a:blip r:embed="rId3"/>
          <a:stretch>
            <a:fillRect/>
          </a:stretch>
        </p:blipFill>
        <p:spPr>
          <a:xfrm>
            <a:off x="150330" y="4077072"/>
            <a:ext cx="7772400" cy="2080157"/>
          </a:xfrm>
          <a:prstGeom prst="rect">
            <a:avLst/>
          </a:prstGeom>
        </p:spPr>
      </p:pic>
    </p:spTree>
    <p:extLst>
      <p:ext uri="{BB962C8B-B14F-4D97-AF65-F5344CB8AC3E}">
        <p14:creationId xmlns:p14="http://schemas.microsoft.com/office/powerpoint/2010/main" val="256196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7" y="320362"/>
            <a:ext cx="8778240" cy="862857"/>
          </a:xfrm>
          <a:prstGeom prst="rect">
            <a:avLst/>
          </a:prstGeom>
        </p:spPr>
      </p:pic>
      <p:pic>
        <p:nvPicPr>
          <p:cNvPr id="5" name="Picture 4"/>
          <p:cNvPicPr>
            <a:picLocks noChangeAspect="1"/>
          </p:cNvPicPr>
          <p:nvPr/>
        </p:nvPicPr>
        <p:blipFill>
          <a:blip r:embed="rId3"/>
          <a:stretch>
            <a:fillRect/>
          </a:stretch>
        </p:blipFill>
        <p:spPr>
          <a:xfrm>
            <a:off x="172337" y="1484784"/>
            <a:ext cx="8686800" cy="2289548"/>
          </a:xfrm>
          <a:prstGeom prst="rect">
            <a:avLst/>
          </a:prstGeom>
        </p:spPr>
      </p:pic>
      <p:pic>
        <p:nvPicPr>
          <p:cNvPr id="6" name="Picture 5"/>
          <p:cNvPicPr>
            <a:picLocks noChangeAspect="1"/>
          </p:cNvPicPr>
          <p:nvPr/>
        </p:nvPicPr>
        <p:blipFill>
          <a:blip r:embed="rId4"/>
          <a:stretch>
            <a:fillRect/>
          </a:stretch>
        </p:blipFill>
        <p:spPr>
          <a:xfrm>
            <a:off x="172337" y="3977505"/>
            <a:ext cx="8778240" cy="2880495"/>
          </a:xfrm>
          <a:prstGeom prst="rect">
            <a:avLst/>
          </a:prstGeom>
        </p:spPr>
      </p:pic>
    </p:spTree>
    <p:extLst>
      <p:ext uri="{BB962C8B-B14F-4D97-AF65-F5344CB8AC3E}">
        <p14:creationId xmlns:p14="http://schemas.microsoft.com/office/powerpoint/2010/main" val="11720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endParaRPr lang="en-US" altLang="zh-TW" dirty="0">
              <a:ea typeface="新細明體" pitchFamily="18" charset="-120"/>
            </a:endParaRPr>
          </a:p>
        </p:txBody>
      </p:sp>
      <p:pic>
        <p:nvPicPr>
          <p:cNvPr id="235523" name="Picture 3" descr="t01_4_001"/>
          <p:cNvPicPr>
            <a:picLocks noChangeAspect="1" noChangeArrowheads="1"/>
          </p:cNvPicPr>
          <p:nvPr/>
        </p:nvPicPr>
        <p:blipFill>
          <a:blip r:embed="rId3" cstate="print"/>
          <a:srcRect/>
          <a:stretch>
            <a:fillRect/>
          </a:stretch>
        </p:blipFill>
        <p:spPr bwMode="auto">
          <a:xfrm>
            <a:off x="14288" y="1047750"/>
            <a:ext cx="9117012" cy="4764088"/>
          </a:xfrm>
          <a:prstGeom prst="rect">
            <a:avLst/>
          </a:prstGeom>
          <a:noFill/>
          <a:ln w="9525">
            <a:noFill/>
            <a:miter lim="800000"/>
            <a:headEnd/>
            <a:tailEnd/>
          </a:ln>
          <a:effectLst/>
        </p:spPr>
      </p:pic>
    </p:spTree>
    <p:extLst>
      <p:ext uri="{BB962C8B-B14F-4D97-AF65-F5344CB8AC3E}">
        <p14:creationId xmlns:p14="http://schemas.microsoft.com/office/powerpoint/2010/main" val="23762589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4282" y="0"/>
            <a:ext cx="8929718" cy="1470025"/>
          </a:xfrm>
        </p:spPr>
        <p:txBody>
          <a:bodyPr>
            <a:normAutofit fontScale="90000"/>
          </a:bodyPr>
          <a:lstStyle/>
          <a:p>
            <a:r>
              <a:rPr lang="en-US" altLang="zh-TW" dirty="0"/>
              <a:t>Translating Mathematical Statements into Statements Involving Nested Quantifiers</a:t>
            </a:r>
            <a:endParaRPr lang="zh-TW" altLang="en-US" dirty="0"/>
          </a:p>
        </p:txBody>
      </p:sp>
      <p:sp>
        <p:nvSpPr>
          <p:cNvPr id="3" name="副標題 2"/>
          <p:cNvSpPr>
            <a:spLocks noGrp="1"/>
          </p:cNvSpPr>
          <p:nvPr>
            <p:ph type="subTitle" idx="1"/>
          </p:nvPr>
        </p:nvSpPr>
        <p:spPr>
          <a:xfrm>
            <a:off x="323528" y="1700808"/>
            <a:ext cx="8501122" cy="4929222"/>
          </a:xfrm>
        </p:spPr>
        <p:txBody>
          <a:bodyPr>
            <a:normAutofit/>
          </a:bodyPr>
          <a:lstStyle/>
          <a:p>
            <a:pPr algn="just"/>
            <a:r>
              <a:rPr lang="en-US" sz="2800" dirty="0"/>
              <a:t>Translate the statement “The sum of two positive integers is always positive” into a logical expression.</a:t>
            </a:r>
          </a:p>
          <a:p>
            <a:pPr algn="just"/>
            <a:endParaRPr lang="en-US" sz="2800" dirty="0"/>
          </a:p>
          <a:p>
            <a:pPr algn="just"/>
            <a:endParaRPr lang="en-US" sz="2800" dirty="0"/>
          </a:p>
          <a:p>
            <a:pPr algn="just"/>
            <a:endParaRPr lang="en-US" sz="2800" dirty="0"/>
          </a:p>
          <a:p>
            <a:pPr algn="just"/>
            <a:r>
              <a:rPr lang="en-US" dirty="0"/>
              <a:t>“For every two positive integers, the sum of these integers is positive. We can express this as</a:t>
            </a:r>
            <a:r>
              <a:rPr lang="en-US" sz="2800" dirty="0"/>
              <a:t> </a:t>
            </a:r>
            <a:br>
              <a:rPr lang="en-US" sz="2800" dirty="0"/>
            </a:br>
            <a:r>
              <a:rPr lang="en-US" sz="2800" dirty="0"/>
              <a:t> </a:t>
            </a:r>
            <a:br>
              <a:rPr lang="en-US" sz="2800" dirty="0"/>
            </a:br>
            <a:endParaRPr lang="en-US" altLang="zh-TW" sz="2800" dirty="0"/>
          </a:p>
        </p:txBody>
      </p:sp>
      <p:pic>
        <p:nvPicPr>
          <p:cNvPr id="4" name="Picture 3"/>
          <p:cNvPicPr>
            <a:picLocks noChangeAspect="1"/>
          </p:cNvPicPr>
          <p:nvPr/>
        </p:nvPicPr>
        <p:blipFill>
          <a:blip r:embed="rId2"/>
          <a:stretch>
            <a:fillRect/>
          </a:stretch>
        </p:blipFill>
        <p:spPr>
          <a:xfrm>
            <a:off x="1475656" y="2924944"/>
            <a:ext cx="6000750" cy="904875"/>
          </a:xfrm>
          <a:prstGeom prst="rect">
            <a:avLst/>
          </a:prstGeom>
        </p:spPr>
      </p:pic>
      <p:pic>
        <p:nvPicPr>
          <p:cNvPr id="5" name="Picture 4"/>
          <p:cNvPicPr>
            <a:picLocks noChangeAspect="1"/>
          </p:cNvPicPr>
          <p:nvPr/>
        </p:nvPicPr>
        <p:blipFill>
          <a:blip r:embed="rId3"/>
          <a:stretch>
            <a:fillRect/>
          </a:stretch>
        </p:blipFill>
        <p:spPr>
          <a:xfrm>
            <a:off x="885106" y="5445224"/>
            <a:ext cx="7181850" cy="1057275"/>
          </a:xfrm>
          <a:prstGeom prst="rect">
            <a:avLst/>
          </a:prstGeom>
        </p:spPr>
      </p:pic>
    </p:spTree>
    <p:extLst>
      <p:ext uri="{BB962C8B-B14F-4D97-AF65-F5344CB8AC3E}">
        <p14:creationId xmlns:p14="http://schemas.microsoft.com/office/powerpoint/2010/main" val="320606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742950" indent="-742950" algn="just"/>
            <a:r>
              <a:rPr lang="en-US" altLang="zh-TW" dirty="0"/>
              <a:t>Translate the statement “Every real umber except zero has a multiplicative inverse.” (A multiplicative inverse of a real number x is a real number y such that </a:t>
            </a:r>
            <a:r>
              <a:rPr lang="en-US" altLang="zh-TW" dirty="0" err="1"/>
              <a:t>xy</a:t>
            </a:r>
            <a:r>
              <a:rPr lang="en-US" altLang="zh-TW" dirty="0"/>
              <a:t>=1)</a:t>
            </a:r>
          </a:p>
          <a:p>
            <a:pPr marL="742950" indent="-742950" algn="just"/>
            <a:r>
              <a:rPr lang="en-US" altLang="zh-TW" dirty="0"/>
              <a:t>HW: Example 8, p54</a:t>
            </a:r>
            <a:endParaRPr lang="zh-TW" altLang="en-US" dirty="0"/>
          </a:p>
          <a:p>
            <a:endParaRPr lang="en-US" dirty="0"/>
          </a:p>
        </p:txBody>
      </p:sp>
    </p:spTree>
    <p:extLst>
      <p:ext uri="{BB962C8B-B14F-4D97-AF65-F5344CB8AC3E}">
        <p14:creationId xmlns:p14="http://schemas.microsoft.com/office/powerpoint/2010/main" val="3375886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pic>
        <p:nvPicPr>
          <p:cNvPr id="4" name="Picture 3"/>
          <p:cNvPicPr>
            <a:picLocks noChangeAspect="1"/>
          </p:cNvPicPr>
          <p:nvPr/>
        </p:nvPicPr>
        <p:blipFill>
          <a:blip r:embed="rId2"/>
          <a:stretch>
            <a:fillRect/>
          </a:stretch>
        </p:blipFill>
        <p:spPr>
          <a:xfrm>
            <a:off x="107504" y="4149080"/>
            <a:ext cx="8321040" cy="2028160"/>
          </a:xfrm>
          <a:prstGeom prst="rect">
            <a:avLst/>
          </a:prstGeom>
        </p:spPr>
      </p:pic>
      <p:sp>
        <p:nvSpPr>
          <p:cNvPr id="5" name="Rectangle 4"/>
          <p:cNvSpPr/>
          <p:nvPr/>
        </p:nvSpPr>
        <p:spPr>
          <a:xfrm>
            <a:off x="363648" y="1417638"/>
            <a:ext cx="8064896" cy="646331"/>
          </a:xfrm>
          <a:prstGeom prst="rect">
            <a:avLst/>
          </a:prstGeom>
        </p:spPr>
        <p:txBody>
          <a:bodyPr wrap="square">
            <a:spAutoFit/>
          </a:bodyPr>
          <a:lstStyle/>
          <a:p>
            <a:r>
              <a:rPr lang="en-US" dirty="0">
                <a:latin typeface="Times-Roman"/>
              </a:rPr>
              <a:t>Translate the statement “The sum of two positive integers is always positive” into a logical expression</a:t>
            </a:r>
            <a:endParaRPr lang="en-US" dirty="0"/>
          </a:p>
        </p:txBody>
      </p:sp>
      <p:pic>
        <p:nvPicPr>
          <p:cNvPr id="6" name="Picture 5"/>
          <p:cNvPicPr>
            <a:picLocks noChangeAspect="1"/>
          </p:cNvPicPr>
          <p:nvPr/>
        </p:nvPicPr>
        <p:blipFill>
          <a:blip r:embed="rId3"/>
          <a:stretch>
            <a:fillRect/>
          </a:stretch>
        </p:blipFill>
        <p:spPr>
          <a:xfrm>
            <a:off x="1403648" y="2361376"/>
            <a:ext cx="4876800" cy="514350"/>
          </a:xfrm>
          <a:prstGeom prst="rect">
            <a:avLst/>
          </a:prstGeom>
        </p:spPr>
      </p:pic>
      <p:pic>
        <p:nvPicPr>
          <p:cNvPr id="7" name="Picture 6"/>
          <p:cNvPicPr>
            <a:picLocks noChangeAspect="1"/>
          </p:cNvPicPr>
          <p:nvPr/>
        </p:nvPicPr>
        <p:blipFill>
          <a:blip r:embed="rId4"/>
          <a:stretch>
            <a:fillRect/>
          </a:stretch>
        </p:blipFill>
        <p:spPr>
          <a:xfrm>
            <a:off x="1835696" y="3063613"/>
            <a:ext cx="2314575" cy="495300"/>
          </a:xfrm>
          <a:prstGeom prst="rect">
            <a:avLst/>
          </a:prstGeom>
        </p:spPr>
      </p:pic>
    </p:spTree>
    <p:extLst>
      <p:ext uri="{BB962C8B-B14F-4D97-AF65-F5344CB8AC3E}">
        <p14:creationId xmlns:p14="http://schemas.microsoft.com/office/powerpoint/2010/main" val="151222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4282" y="0"/>
            <a:ext cx="8929718" cy="1470025"/>
          </a:xfrm>
        </p:spPr>
        <p:txBody>
          <a:bodyPr>
            <a:normAutofit/>
          </a:bodyPr>
          <a:lstStyle/>
          <a:p>
            <a:r>
              <a:rPr lang="en-US" altLang="zh-TW" dirty="0"/>
              <a:t>Translating from Nested Quantifiers into English</a:t>
            </a:r>
            <a:endParaRPr lang="zh-TW" altLang="en-US" dirty="0"/>
          </a:p>
        </p:txBody>
      </p:sp>
      <p:sp>
        <p:nvSpPr>
          <p:cNvPr id="3" name="副標題 2"/>
          <p:cNvSpPr>
            <a:spLocks noGrp="1"/>
          </p:cNvSpPr>
          <p:nvPr>
            <p:ph type="subTitle" idx="1"/>
          </p:nvPr>
        </p:nvSpPr>
        <p:spPr>
          <a:xfrm>
            <a:off x="428596" y="1357298"/>
            <a:ext cx="8501122" cy="4929222"/>
          </a:xfrm>
        </p:spPr>
        <p:txBody>
          <a:bodyPr>
            <a:normAutofit/>
          </a:bodyPr>
          <a:lstStyle/>
          <a:p>
            <a:pPr marL="742950" indent="-742950" algn="just">
              <a:buFont typeface="Arial" pitchFamily="34" charset="0"/>
              <a:buChar char="•"/>
            </a:pPr>
            <a:r>
              <a:rPr lang="en-US" altLang="zh-TW" dirty="0"/>
              <a:t>Example 9:</a:t>
            </a:r>
          </a:p>
          <a:p>
            <a:pPr marL="742950" indent="-742950" algn="just"/>
            <a:r>
              <a:rPr lang="en-US" altLang="zh-TW" dirty="0"/>
              <a:t>Translate the statement </a:t>
            </a:r>
            <a:r>
              <a:rPr lang="en-US" altLang="zh-TW" dirty="0">
                <a:sym typeface="Symbol"/>
              </a:rPr>
              <a:t></a:t>
            </a:r>
            <a:r>
              <a:rPr lang="en-US" altLang="zh-TW" dirty="0"/>
              <a:t>x(C(x)</a:t>
            </a:r>
            <a:r>
              <a:rPr lang="en-US" altLang="zh-TW" dirty="0">
                <a:sym typeface="Symbol"/>
              </a:rPr>
              <a:t>y(C(y)F(</a:t>
            </a:r>
            <a:r>
              <a:rPr lang="en-US" altLang="zh-TW" dirty="0" err="1">
                <a:sym typeface="Symbol"/>
              </a:rPr>
              <a:t>x,y</a:t>
            </a:r>
            <a:r>
              <a:rPr lang="en-US" altLang="zh-TW" dirty="0">
                <a:sym typeface="Symbol"/>
              </a:rPr>
              <a:t>)))</a:t>
            </a:r>
            <a:r>
              <a:rPr lang="en-US" altLang="zh-TW" dirty="0"/>
              <a:t> into English, where C(x) is “x has a computer,” F(</a:t>
            </a:r>
            <a:r>
              <a:rPr lang="en-US" altLang="zh-TW" dirty="0" err="1"/>
              <a:t>x,y</a:t>
            </a:r>
            <a:r>
              <a:rPr lang="en-US" altLang="zh-TW" dirty="0"/>
              <a:t>) is “x and y are friends,” and the domain for both x and y consists of all students in your school.</a:t>
            </a:r>
          </a:p>
          <a:p>
            <a:pPr marL="742950" indent="-742950" algn="just"/>
            <a:endParaRPr lang="en-US" altLang="zh-TW" dirty="0"/>
          </a:p>
          <a:p>
            <a:pPr marL="742950" indent="-742950" algn="just">
              <a:buFont typeface="Arial" pitchFamily="34" charset="0"/>
              <a:buChar char="•"/>
            </a:pPr>
            <a:r>
              <a:rPr lang="en-US" altLang="zh-TW" dirty="0"/>
              <a:t>HW: Example 10, p55. </a:t>
            </a:r>
            <a:endParaRPr lang="zh-TW" altLang="en-US" dirty="0"/>
          </a:p>
        </p:txBody>
      </p:sp>
    </p:spTree>
    <p:extLst>
      <p:ext uri="{BB962C8B-B14F-4D97-AF65-F5344CB8AC3E}">
        <p14:creationId xmlns:p14="http://schemas.microsoft.com/office/powerpoint/2010/main" val="20613802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pic>
        <p:nvPicPr>
          <p:cNvPr id="4" name="Picture 3"/>
          <p:cNvPicPr>
            <a:picLocks noChangeAspect="1"/>
          </p:cNvPicPr>
          <p:nvPr/>
        </p:nvPicPr>
        <p:blipFill>
          <a:blip r:embed="rId2"/>
          <a:stretch>
            <a:fillRect/>
          </a:stretch>
        </p:blipFill>
        <p:spPr>
          <a:xfrm>
            <a:off x="0" y="2564904"/>
            <a:ext cx="8961120" cy="1064437"/>
          </a:xfrm>
          <a:prstGeom prst="rect">
            <a:avLst/>
          </a:prstGeom>
        </p:spPr>
      </p:pic>
    </p:spTree>
    <p:extLst>
      <p:ext uri="{BB962C8B-B14F-4D97-AF65-F5344CB8AC3E}">
        <p14:creationId xmlns:p14="http://schemas.microsoft.com/office/powerpoint/2010/main" val="9065855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Translating English Sentences into Logical Expressions</a:t>
            </a:r>
            <a:r>
              <a:rPr lang="en-US" dirty="0"/>
              <a:t> </a:t>
            </a:r>
            <a:br>
              <a:rPr lang="en-US" dirty="0"/>
            </a:br>
            <a:endParaRPr lang="en-US" dirty="0"/>
          </a:p>
        </p:txBody>
      </p:sp>
      <p:sp>
        <p:nvSpPr>
          <p:cNvPr id="3" name="Content Placeholder 2"/>
          <p:cNvSpPr>
            <a:spLocks noGrp="1"/>
          </p:cNvSpPr>
          <p:nvPr>
            <p:ph idx="1"/>
          </p:nvPr>
        </p:nvSpPr>
        <p:spPr>
          <a:xfrm>
            <a:off x="107504" y="1196752"/>
            <a:ext cx="8784976" cy="4525963"/>
          </a:xfrm>
        </p:spPr>
        <p:txBody>
          <a:bodyPr>
            <a:normAutofit/>
          </a:bodyPr>
          <a:lstStyle/>
          <a:p>
            <a:r>
              <a:rPr lang="en-US" sz="2400" dirty="0"/>
              <a:t>Express the statement “If a person is female and is a parent, then this person is someone’s mother” as a logical expression involving predicates, quantifiers with a domain consisting of all people, and logical connectives. </a:t>
            </a:r>
            <a:br>
              <a:rPr lang="en-US" sz="2400" dirty="0"/>
            </a:br>
            <a:endParaRPr lang="en-US" sz="2400" dirty="0"/>
          </a:p>
        </p:txBody>
      </p:sp>
      <p:pic>
        <p:nvPicPr>
          <p:cNvPr id="4" name="Picture 3"/>
          <p:cNvPicPr>
            <a:picLocks noChangeAspect="1"/>
          </p:cNvPicPr>
          <p:nvPr/>
        </p:nvPicPr>
        <p:blipFill>
          <a:blip r:embed="rId2"/>
          <a:stretch>
            <a:fillRect/>
          </a:stretch>
        </p:blipFill>
        <p:spPr>
          <a:xfrm>
            <a:off x="488319" y="3459733"/>
            <a:ext cx="8321040" cy="1734921"/>
          </a:xfrm>
          <a:prstGeom prst="rect">
            <a:avLst/>
          </a:prstGeom>
        </p:spPr>
      </p:pic>
    </p:spTree>
    <p:extLst>
      <p:ext uri="{BB962C8B-B14F-4D97-AF65-F5344CB8AC3E}">
        <p14:creationId xmlns:p14="http://schemas.microsoft.com/office/powerpoint/2010/main" val="24664046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235" y="332656"/>
            <a:ext cx="8964488" cy="4525963"/>
          </a:xfrm>
        </p:spPr>
        <p:txBody>
          <a:bodyPr>
            <a:normAutofit/>
          </a:bodyPr>
          <a:lstStyle/>
          <a:p>
            <a:pPr marL="0" indent="0">
              <a:buNone/>
            </a:pPr>
            <a:r>
              <a:rPr lang="en-US" sz="2800" dirty="0"/>
              <a:t>Express the statement “Everyone has exactly one best friend” as a logical expression involving predicates, quantifiers with a domain consisting of all people, and logical connectives. </a:t>
            </a:r>
            <a:br>
              <a:rPr lang="en-US" sz="2800" dirty="0"/>
            </a:br>
            <a:endParaRPr lang="en-US" sz="2800" dirty="0"/>
          </a:p>
        </p:txBody>
      </p:sp>
      <p:pic>
        <p:nvPicPr>
          <p:cNvPr id="5" name="Picture 4"/>
          <p:cNvPicPr>
            <a:picLocks noChangeAspect="1"/>
          </p:cNvPicPr>
          <p:nvPr/>
        </p:nvPicPr>
        <p:blipFill>
          <a:blip r:embed="rId2"/>
          <a:stretch>
            <a:fillRect/>
          </a:stretch>
        </p:blipFill>
        <p:spPr>
          <a:xfrm>
            <a:off x="221827" y="2348880"/>
            <a:ext cx="8229600" cy="2370563"/>
          </a:xfrm>
          <a:prstGeom prst="rect">
            <a:avLst/>
          </a:prstGeom>
        </p:spPr>
      </p:pic>
      <p:pic>
        <p:nvPicPr>
          <p:cNvPr id="6" name="Picture 5"/>
          <p:cNvPicPr>
            <a:picLocks noChangeAspect="1"/>
          </p:cNvPicPr>
          <p:nvPr/>
        </p:nvPicPr>
        <p:blipFill>
          <a:blip r:embed="rId3"/>
          <a:stretch>
            <a:fillRect/>
          </a:stretch>
        </p:blipFill>
        <p:spPr>
          <a:xfrm>
            <a:off x="899592" y="5373216"/>
            <a:ext cx="6296025" cy="1019175"/>
          </a:xfrm>
          <a:prstGeom prst="rect">
            <a:avLst/>
          </a:prstGeom>
        </p:spPr>
      </p:pic>
    </p:spTree>
    <p:extLst>
      <p:ext uri="{BB962C8B-B14F-4D97-AF65-F5344CB8AC3E}">
        <p14:creationId xmlns:p14="http://schemas.microsoft.com/office/powerpoint/2010/main" val="206906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743200" y="457200"/>
            <a:ext cx="357346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Topic 4: Graph Theory</a:t>
            </a:r>
          </a:p>
        </p:txBody>
      </p:sp>
      <p:sp>
        <p:nvSpPr>
          <p:cNvPr id="13382" name="Text Box 70"/>
          <p:cNvSpPr txBox="1">
            <a:spLocks noChangeArrowheads="1"/>
          </p:cNvSpPr>
          <p:nvPr/>
        </p:nvSpPr>
        <p:spPr bwMode="auto">
          <a:xfrm>
            <a:off x="1882775" y="1219200"/>
            <a:ext cx="5356225"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
                <a:srgbClr val="A50021"/>
              </a:buClr>
              <a:buFontTx/>
              <a:buChar char="•"/>
            </a:pPr>
            <a:r>
              <a:rPr lang="en-US" altLang="zh-TW"/>
              <a:t> Graphs, Relations</a:t>
            </a:r>
          </a:p>
          <a:p>
            <a:pPr>
              <a:lnSpc>
                <a:spcPct val="150000"/>
              </a:lnSpc>
              <a:buClr>
                <a:srgbClr val="A50021"/>
              </a:buClr>
              <a:buFontTx/>
              <a:buChar char="•"/>
            </a:pPr>
            <a:r>
              <a:rPr lang="en-US" altLang="zh-TW"/>
              <a:t> Degree sequence, Eulerian graphs, isomorphism</a:t>
            </a:r>
          </a:p>
          <a:p>
            <a:pPr>
              <a:lnSpc>
                <a:spcPct val="150000"/>
              </a:lnSpc>
              <a:buClr>
                <a:srgbClr val="A50021"/>
              </a:buClr>
              <a:buFontTx/>
              <a:buChar char="•"/>
            </a:pPr>
            <a:r>
              <a:rPr lang="en-US" altLang="zh-TW"/>
              <a:t> Trees</a:t>
            </a:r>
          </a:p>
          <a:p>
            <a:pPr>
              <a:lnSpc>
                <a:spcPct val="150000"/>
              </a:lnSpc>
              <a:buClr>
                <a:srgbClr val="A50021"/>
              </a:buClr>
              <a:buFontTx/>
              <a:buChar char="•"/>
            </a:pPr>
            <a:r>
              <a:rPr lang="en-US" altLang="zh-TW"/>
              <a:t> Matching</a:t>
            </a:r>
          </a:p>
          <a:p>
            <a:pPr>
              <a:lnSpc>
                <a:spcPct val="150000"/>
              </a:lnSpc>
              <a:buClr>
                <a:srgbClr val="A50021"/>
              </a:buClr>
              <a:buFontTx/>
              <a:buChar char="•"/>
            </a:pPr>
            <a:r>
              <a:rPr lang="en-US" altLang="zh-TW"/>
              <a:t> Coloring</a:t>
            </a:r>
          </a:p>
        </p:txBody>
      </p:sp>
      <p:sp>
        <p:nvSpPr>
          <p:cNvPr id="13383" name="Text Box 71"/>
          <p:cNvSpPr txBox="1">
            <a:spLocks noChangeArrowheads="1"/>
          </p:cNvSpPr>
          <p:nvPr/>
        </p:nvSpPr>
        <p:spPr bwMode="auto">
          <a:xfrm>
            <a:off x="1752600" y="6019800"/>
            <a:ext cx="5646738"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Computer networks, circuit design, data structures</a:t>
            </a:r>
          </a:p>
        </p:txBody>
      </p:sp>
      <p:grpSp>
        <p:nvGrpSpPr>
          <p:cNvPr id="13401" name="Group 89"/>
          <p:cNvGrpSpPr>
            <a:grpSpLocks/>
          </p:cNvGrpSpPr>
          <p:nvPr/>
        </p:nvGrpSpPr>
        <p:grpSpPr bwMode="auto">
          <a:xfrm>
            <a:off x="2286000" y="3962400"/>
            <a:ext cx="1752600" cy="1524000"/>
            <a:chOff x="3264" y="1632"/>
            <a:chExt cx="1104" cy="960"/>
          </a:xfrm>
        </p:grpSpPr>
        <p:sp>
          <p:nvSpPr>
            <p:cNvPr id="13402" name="Oval 90"/>
            <p:cNvSpPr>
              <a:spLocks noChangeArrowheads="1"/>
            </p:cNvSpPr>
            <p:nvPr/>
          </p:nvSpPr>
          <p:spPr bwMode="auto">
            <a:xfrm>
              <a:off x="3504" y="2443"/>
              <a:ext cx="144" cy="144"/>
            </a:xfrm>
            <a:prstGeom prst="ellipse">
              <a:avLst/>
            </a:prstGeom>
            <a:solidFill>
              <a:srgbClr val="008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03" name="Oval 91"/>
            <p:cNvSpPr>
              <a:spLocks noChangeArrowheads="1"/>
            </p:cNvSpPr>
            <p:nvPr/>
          </p:nvSpPr>
          <p:spPr bwMode="auto">
            <a:xfrm>
              <a:off x="3264" y="1968"/>
              <a:ext cx="144" cy="144"/>
            </a:xfrm>
            <a:prstGeom prst="ellipse">
              <a:avLst/>
            </a:prstGeom>
            <a:solidFill>
              <a:srgbClr val="CC0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04" name="Oval 92"/>
            <p:cNvSpPr>
              <a:spLocks noChangeArrowheads="1"/>
            </p:cNvSpPr>
            <p:nvPr/>
          </p:nvSpPr>
          <p:spPr bwMode="auto">
            <a:xfrm>
              <a:off x="4224" y="1968"/>
              <a:ext cx="144" cy="144"/>
            </a:xfrm>
            <a:prstGeom prst="ellipse">
              <a:avLst/>
            </a:prstGeom>
            <a:solidFill>
              <a:srgbClr val="CC00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05" name="Oval 93"/>
            <p:cNvSpPr>
              <a:spLocks noChangeArrowheads="1"/>
            </p:cNvSpPr>
            <p:nvPr/>
          </p:nvSpPr>
          <p:spPr bwMode="auto">
            <a:xfrm>
              <a:off x="3744" y="1632"/>
              <a:ext cx="144" cy="144"/>
            </a:xfrm>
            <a:prstGeom prst="ellipse">
              <a:avLst/>
            </a:prstGeom>
            <a:solidFill>
              <a:srgbClr val="FFFF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06" name="Oval 94"/>
            <p:cNvSpPr>
              <a:spLocks noChangeArrowheads="1"/>
            </p:cNvSpPr>
            <p:nvPr/>
          </p:nvSpPr>
          <p:spPr bwMode="auto">
            <a:xfrm>
              <a:off x="3984" y="2448"/>
              <a:ext cx="144" cy="144"/>
            </a:xfrm>
            <a:prstGeom prst="ellipse">
              <a:avLst/>
            </a:prstGeom>
            <a:solidFill>
              <a:srgbClr val="FFFF00"/>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3407" name="AutoShape 95"/>
            <p:cNvCxnSpPr>
              <a:cxnSpLocks noChangeShapeType="1"/>
              <a:stCxn id="13402" idx="6"/>
              <a:endCxn id="13406" idx="2"/>
            </p:cNvCxnSpPr>
            <p:nvPr/>
          </p:nvCxnSpPr>
          <p:spPr bwMode="auto">
            <a:xfrm>
              <a:off x="3648" y="2515"/>
              <a:ext cx="336" cy="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08" name="AutoShape 96"/>
            <p:cNvCxnSpPr>
              <a:cxnSpLocks noChangeShapeType="1"/>
              <a:stCxn id="13405" idx="6"/>
              <a:endCxn id="13404" idx="1"/>
            </p:cNvCxnSpPr>
            <p:nvPr/>
          </p:nvCxnSpPr>
          <p:spPr bwMode="auto">
            <a:xfrm>
              <a:off x="3888" y="1704"/>
              <a:ext cx="357" cy="28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09" name="AutoShape 97"/>
            <p:cNvCxnSpPr>
              <a:cxnSpLocks noChangeShapeType="1"/>
              <a:stCxn id="13404" idx="4"/>
              <a:endCxn id="13406" idx="7"/>
            </p:cNvCxnSpPr>
            <p:nvPr/>
          </p:nvCxnSpPr>
          <p:spPr bwMode="auto">
            <a:xfrm flipH="1">
              <a:off x="4107" y="2112"/>
              <a:ext cx="189" cy="357"/>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10" name="AutoShape 98"/>
            <p:cNvCxnSpPr>
              <a:cxnSpLocks noChangeShapeType="1"/>
              <a:stCxn id="13405" idx="2"/>
              <a:endCxn id="13403" idx="7"/>
            </p:cNvCxnSpPr>
            <p:nvPr/>
          </p:nvCxnSpPr>
          <p:spPr bwMode="auto">
            <a:xfrm flipH="1">
              <a:off x="3387" y="1704"/>
              <a:ext cx="357" cy="285"/>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11" name="AutoShape 99"/>
            <p:cNvCxnSpPr>
              <a:cxnSpLocks noChangeShapeType="1"/>
              <a:stCxn id="13403" idx="4"/>
              <a:endCxn id="13402" idx="1"/>
            </p:cNvCxnSpPr>
            <p:nvPr/>
          </p:nvCxnSpPr>
          <p:spPr bwMode="auto">
            <a:xfrm>
              <a:off x="3336" y="2112"/>
              <a:ext cx="189" cy="352"/>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412" name="Oval 100"/>
            <p:cNvSpPr>
              <a:spLocks noChangeArrowheads="1"/>
            </p:cNvSpPr>
            <p:nvPr/>
          </p:nvSpPr>
          <p:spPr bwMode="auto">
            <a:xfrm>
              <a:off x="3744" y="2064"/>
              <a:ext cx="144" cy="144"/>
            </a:xfrm>
            <a:prstGeom prst="ellipse">
              <a:avLst/>
            </a:prstGeom>
            <a:solidFill>
              <a:srgbClr val="0066FF"/>
            </a:solidFill>
            <a:ln w="38100">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3413" name="AutoShape 101"/>
            <p:cNvCxnSpPr>
              <a:cxnSpLocks noChangeShapeType="1"/>
              <a:stCxn id="13405" idx="4"/>
              <a:endCxn id="13412" idx="0"/>
            </p:cNvCxnSpPr>
            <p:nvPr/>
          </p:nvCxnSpPr>
          <p:spPr bwMode="auto">
            <a:xfrm>
              <a:off x="3816" y="1776"/>
              <a:ext cx="0" cy="288"/>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14" name="AutoShape 102"/>
            <p:cNvCxnSpPr>
              <a:cxnSpLocks noChangeShapeType="1"/>
              <a:stCxn id="13412" idx="6"/>
              <a:endCxn id="13404" idx="2"/>
            </p:cNvCxnSpPr>
            <p:nvPr/>
          </p:nvCxnSpPr>
          <p:spPr bwMode="auto">
            <a:xfrm flipV="1">
              <a:off x="3888" y="2040"/>
              <a:ext cx="336" cy="96"/>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15" name="AutoShape 103"/>
            <p:cNvCxnSpPr>
              <a:cxnSpLocks noChangeShapeType="1"/>
              <a:stCxn id="13412" idx="5"/>
              <a:endCxn id="13406" idx="1"/>
            </p:cNvCxnSpPr>
            <p:nvPr/>
          </p:nvCxnSpPr>
          <p:spPr bwMode="auto">
            <a:xfrm>
              <a:off x="3867" y="2187"/>
              <a:ext cx="138" cy="282"/>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16" name="AutoShape 104"/>
            <p:cNvCxnSpPr>
              <a:cxnSpLocks noChangeShapeType="1"/>
              <a:stCxn id="13412" idx="3"/>
              <a:endCxn id="13402" idx="7"/>
            </p:cNvCxnSpPr>
            <p:nvPr/>
          </p:nvCxnSpPr>
          <p:spPr bwMode="auto">
            <a:xfrm flipH="1">
              <a:off x="3627" y="2187"/>
              <a:ext cx="138" cy="277"/>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17" name="AutoShape 105"/>
            <p:cNvCxnSpPr>
              <a:cxnSpLocks noChangeShapeType="1"/>
              <a:stCxn id="13412" idx="2"/>
              <a:endCxn id="13403" idx="6"/>
            </p:cNvCxnSpPr>
            <p:nvPr/>
          </p:nvCxnSpPr>
          <p:spPr bwMode="auto">
            <a:xfrm flipH="1" flipV="1">
              <a:off x="3408" y="2040"/>
              <a:ext cx="336" cy="96"/>
            </a:xfrm>
            <a:prstGeom prst="straightConnector1">
              <a:avLst/>
            </a:prstGeom>
            <a:noFill/>
            <a:ln w="38100">
              <a:solidFill>
                <a:srgbClr val="000000"/>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418" name="Oval 106"/>
          <p:cNvSpPr>
            <a:spLocks noChangeArrowheads="1"/>
          </p:cNvSpPr>
          <p:nvPr/>
        </p:nvSpPr>
        <p:spPr bwMode="auto">
          <a:xfrm>
            <a:off x="6019800" y="3733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19" name="Oval 107"/>
          <p:cNvSpPr>
            <a:spLocks noChangeArrowheads="1"/>
          </p:cNvSpPr>
          <p:nvPr/>
        </p:nvSpPr>
        <p:spPr bwMode="auto">
          <a:xfrm>
            <a:off x="6553200" y="4495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0" name="Oval 108"/>
          <p:cNvSpPr>
            <a:spLocks noChangeArrowheads="1"/>
          </p:cNvSpPr>
          <p:nvPr/>
        </p:nvSpPr>
        <p:spPr bwMode="auto">
          <a:xfrm>
            <a:off x="4953000" y="533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1" name="Oval 109"/>
          <p:cNvSpPr>
            <a:spLocks noChangeArrowheads="1"/>
          </p:cNvSpPr>
          <p:nvPr/>
        </p:nvSpPr>
        <p:spPr bwMode="auto">
          <a:xfrm>
            <a:off x="5638800" y="533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2" name="Oval 110"/>
          <p:cNvSpPr>
            <a:spLocks noChangeArrowheads="1"/>
          </p:cNvSpPr>
          <p:nvPr/>
        </p:nvSpPr>
        <p:spPr bwMode="auto">
          <a:xfrm>
            <a:off x="6248400" y="533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3" name="Oval 111"/>
          <p:cNvSpPr>
            <a:spLocks noChangeArrowheads="1"/>
          </p:cNvSpPr>
          <p:nvPr/>
        </p:nvSpPr>
        <p:spPr bwMode="auto">
          <a:xfrm>
            <a:off x="6934200" y="53340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4" name="Oval 112"/>
          <p:cNvSpPr>
            <a:spLocks noChangeArrowheads="1"/>
          </p:cNvSpPr>
          <p:nvPr/>
        </p:nvSpPr>
        <p:spPr bwMode="auto">
          <a:xfrm>
            <a:off x="5334000" y="4495800"/>
            <a:ext cx="152400" cy="152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25" name="Line 113"/>
          <p:cNvSpPr>
            <a:spLocks noChangeShapeType="1"/>
          </p:cNvSpPr>
          <p:nvPr/>
        </p:nvSpPr>
        <p:spPr bwMode="auto">
          <a:xfrm flipH="1">
            <a:off x="5410200" y="3810000"/>
            <a:ext cx="6858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26" name="Line 114"/>
          <p:cNvSpPr>
            <a:spLocks noChangeShapeType="1"/>
          </p:cNvSpPr>
          <p:nvPr/>
        </p:nvSpPr>
        <p:spPr bwMode="auto">
          <a:xfrm flipH="1">
            <a:off x="5029200" y="4572000"/>
            <a:ext cx="3810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27" name="Line 115"/>
          <p:cNvSpPr>
            <a:spLocks noChangeShapeType="1"/>
          </p:cNvSpPr>
          <p:nvPr/>
        </p:nvSpPr>
        <p:spPr bwMode="auto">
          <a:xfrm>
            <a:off x="5410200" y="4572000"/>
            <a:ext cx="3048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28" name="Line 116"/>
          <p:cNvSpPr>
            <a:spLocks noChangeShapeType="1"/>
          </p:cNvSpPr>
          <p:nvPr/>
        </p:nvSpPr>
        <p:spPr bwMode="auto">
          <a:xfrm>
            <a:off x="6096000" y="3810000"/>
            <a:ext cx="533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29" name="Line 117"/>
          <p:cNvSpPr>
            <a:spLocks noChangeShapeType="1"/>
          </p:cNvSpPr>
          <p:nvPr/>
        </p:nvSpPr>
        <p:spPr bwMode="auto">
          <a:xfrm flipH="1">
            <a:off x="6324600" y="4572000"/>
            <a:ext cx="3048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30" name="Line 118"/>
          <p:cNvSpPr>
            <a:spLocks noChangeShapeType="1"/>
          </p:cNvSpPr>
          <p:nvPr/>
        </p:nvSpPr>
        <p:spPr bwMode="auto">
          <a:xfrm>
            <a:off x="6629400" y="4572000"/>
            <a:ext cx="3810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83"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14282" y="0"/>
            <a:ext cx="8929718" cy="1470025"/>
          </a:xfrm>
        </p:spPr>
        <p:txBody>
          <a:bodyPr>
            <a:normAutofit/>
          </a:bodyPr>
          <a:lstStyle/>
          <a:p>
            <a:r>
              <a:rPr lang="en-US" altLang="zh-TW" dirty="0"/>
              <a:t>Negating Nested Quantifiers</a:t>
            </a:r>
            <a:endParaRPr lang="zh-TW" altLang="en-US" dirty="0"/>
          </a:p>
        </p:txBody>
      </p:sp>
      <p:sp>
        <p:nvSpPr>
          <p:cNvPr id="3" name="副標題 2"/>
          <p:cNvSpPr>
            <a:spLocks noGrp="1"/>
          </p:cNvSpPr>
          <p:nvPr>
            <p:ph type="subTitle" idx="1"/>
          </p:nvPr>
        </p:nvSpPr>
        <p:spPr>
          <a:xfrm>
            <a:off x="428596" y="1357298"/>
            <a:ext cx="8501122" cy="4929222"/>
          </a:xfrm>
        </p:spPr>
        <p:txBody>
          <a:bodyPr>
            <a:normAutofit/>
          </a:bodyPr>
          <a:lstStyle/>
          <a:p>
            <a:pPr marL="742950" indent="-742950" algn="just">
              <a:buFont typeface="Arial" pitchFamily="34" charset="0"/>
              <a:buChar char="•"/>
            </a:pPr>
            <a:r>
              <a:rPr lang="en-US" altLang="zh-TW" dirty="0"/>
              <a:t>Example 14:</a:t>
            </a:r>
          </a:p>
          <a:p>
            <a:pPr marL="742950" indent="-742950" algn="just"/>
            <a:r>
              <a:rPr lang="en-US" altLang="zh-TW" dirty="0"/>
              <a:t>Express the statement </a:t>
            </a:r>
            <a:r>
              <a:rPr lang="en-US" altLang="zh-TW" dirty="0">
                <a:sym typeface="Symbol"/>
              </a:rPr>
              <a:t></a:t>
            </a:r>
            <a:r>
              <a:rPr lang="en-US" altLang="zh-TW" dirty="0" err="1"/>
              <a:t>x</a:t>
            </a:r>
            <a:r>
              <a:rPr lang="en-US" altLang="zh-TW" dirty="0" err="1">
                <a:sym typeface="Symbol"/>
              </a:rPr>
              <a:t></a:t>
            </a:r>
            <a:r>
              <a:rPr lang="en-US" altLang="zh-TW" dirty="0" err="1"/>
              <a:t>y</a:t>
            </a:r>
            <a:r>
              <a:rPr lang="en-US" altLang="zh-TW" dirty="0"/>
              <a:t>(</a:t>
            </a:r>
            <a:r>
              <a:rPr lang="en-US" altLang="zh-TW" dirty="0" err="1"/>
              <a:t>xy</a:t>
            </a:r>
            <a:r>
              <a:rPr lang="en-US" altLang="zh-TW"/>
              <a:t>=1) negation </a:t>
            </a:r>
            <a:r>
              <a:rPr lang="en-US" altLang="zh-TW" dirty="0"/>
              <a:t>of the statement so that no negation precedes a quantifier.</a:t>
            </a:r>
          </a:p>
          <a:p>
            <a:pPr marL="742950" indent="-742950" algn="just">
              <a:buFont typeface="Arial" pitchFamily="34" charset="0"/>
              <a:buChar char="•"/>
            </a:pPr>
            <a:r>
              <a:rPr lang="en-US" altLang="zh-TW" dirty="0"/>
              <a:t>HW: Example 15, p57</a:t>
            </a:r>
          </a:p>
        </p:txBody>
      </p:sp>
    </p:spTree>
    <p:extLst>
      <p:ext uri="{BB962C8B-B14F-4D97-AF65-F5344CB8AC3E}">
        <p14:creationId xmlns:p14="http://schemas.microsoft.com/office/powerpoint/2010/main" val="20532572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pic>
        <p:nvPicPr>
          <p:cNvPr id="4" name="Picture 3"/>
          <p:cNvPicPr>
            <a:picLocks noChangeAspect="1"/>
          </p:cNvPicPr>
          <p:nvPr/>
        </p:nvPicPr>
        <p:blipFill>
          <a:blip r:embed="rId2"/>
          <a:stretch>
            <a:fillRect/>
          </a:stretch>
        </p:blipFill>
        <p:spPr>
          <a:xfrm>
            <a:off x="35496" y="2492896"/>
            <a:ext cx="8869680" cy="1275382"/>
          </a:xfrm>
          <a:prstGeom prst="rect">
            <a:avLst/>
          </a:prstGeom>
        </p:spPr>
      </p:pic>
    </p:spTree>
    <p:extLst>
      <p:ext uri="{BB962C8B-B14F-4D97-AF65-F5344CB8AC3E}">
        <p14:creationId xmlns:p14="http://schemas.microsoft.com/office/powerpoint/2010/main" val="17337233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lstStyle/>
          <a:p>
            <a:r>
              <a:rPr lang="en-US" altLang="zh-TW" dirty="0"/>
              <a:t>Chapter 1: The Foundations: Logic and Proofs</a:t>
            </a:r>
            <a:endParaRPr lang="zh-TW" altLang="en-US" dirty="0"/>
          </a:p>
        </p:txBody>
      </p:sp>
      <p:sp>
        <p:nvSpPr>
          <p:cNvPr id="3" name="副標題 2"/>
          <p:cNvSpPr>
            <a:spLocks noGrp="1"/>
          </p:cNvSpPr>
          <p:nvPr>
            <p:ph type="subTitle" idx="1"/>
          </p:nvPr>
        </p:nvSpPr>
        <p:spPr>
          <a:xfrm>
            <a:off x="714348" y="2285992"/>
            <a:ext cx="8001056" cy="4000528"/>
          </a:xfrm>
        </p:spPr>
        <p:txBody>
          <a:bodyPr>
            <a:normAutofit lnSpcReduction="10000"/>
          </a:bodyPr>
          <a:lstStyle/>
          <a:p>
            <a:pPr algn="just"/>
            <a:r>
              <a:rPr lang="en-US" altLang="zh-TW" dirty="0">
                <a:solidFill>
                  <a:schemeClr val="tx1">
                    <a:lumMod val="50000"/>
                    <a:lumOff val="50000"/>
                  </a:schemeClr>
                </a:solidFill>
              </a:rPr>
              <a:t>1.1 Propositional Logic</a:t>
            </a:r>
          </a:p>
          <a:p>
            <a:pPr algn="just"/>
            <a:r>
              <a:rPr lang="en-US" altLang="zh-TW" dirty="0"/>
              <a:t>1.2 Propositional Equivalences</a:t>
            </a:r>
          </a:p>
          <a:p>
            <a:pPr algn="just"/>
            <a:r>
              <a:rPr lang="en-US" altLang="zh-TW" dirty="0"/>
              <a:t>1.3  Predicates and Quantifiers</a:t>
            </a:r>
          </a:p>
          <a:p>
            <a:pPr algn="just"/>
            <a:r>
              <a:rPr lang="en-US" altLang="zh-TW" dirty="0">
                <a:solidFill>
                  <a:schemeClr val="tx1">
                    <a:lumMod val="50000"/>
                    <a:lumOff val="50000"/>
                  </a:schemeClr>
                </a:solidFill>
              </a:rPr>
              <a:t>1.4 Nested Quantifiers</a:t>
            </a:r>
          </a:p>
          <a:p>
            <a:pPr algn="just"/>
            <a:r>
              <a:rPr lang="en-US" altLang="zh-TW" b="1" dirty="0"/>
              <a:t>1.5 Rules of Inference</a:t>
            </a:r>
          </a:p>
          <a:p>
            <a:pPr algn="just"/>
            <a:r>
              <a:rPr lang="en-US" altLang="zh-TW" dirty="0"/>
              <a:t>1.6 Introduction to Proofs</a:t>
            </a:r>
          </a:p>
          <a:p>
            <a:pPr algn="just"/>
            <a:r>
              <a:rPr lang="en-US" altLang="zh-TW" dirty="0"/>
              <a:t>1.7 Proof Methods and Strategy</a:t>
            </a:r>
            <a:endParaRPr lang="zh-TW" altLang="en-US" dirty="0"/>
          </a:p>
        </p:txBody>
      </p:sp>
    </p:spTree>
    <p:extLst>
      <p:ext uri="{BB962C8B-B14F-4D97-AF65-F5344CB8AC3E}">
        <p14:creationId xmlns:p14="http://schemas.microsoft.com/office/powerpoint/2010/main" val="28567897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06" y="457200"/>
            <a:ext cx="8229600" cy="1143000"/>
          </a:xfrm>
        </p:spPr>
        <p:txBody>
          <a:bodyPr>
            <a:normAutofit fontScale="90000"/>
          </a:bodyPr>
          <a:lstStyle/>
          <a:p>
            <a:r>
              <a:rPr lang="en-US" b="1" dirty="0"/>
              <a:t>Valid Arguments in Propositional Logic</a:t>
            </a:r>
            <a:r>
              <a:rPr lang="en-US" dirty="0"/>
              <a:t> </a:t>
            </a:r>
            <a:br>
              <a:rPr lang="en-US" dirty="0"/>
            </a:br>
            <a:endParaRPr lang="en-US" dirty="0"/>
          </a:p>
        </p:txBody>
      </p:sp>
      <p:sp>
        <p:nvSpPr>
          <p:cNvPr id="3" name="Content Placeholder 2"/>
          <p:cNvSpPr>
            <a:spLocks noGrp="1"/>
          </p:cNvSpPr>
          <p:nvPr>
            <p:ph idx="1"/>
          </p:nvPr>
        </p:nvSpPr>
        <p:spPr/>
        <p:txBody>
          <a:bodyPr/>
          <a:lstStyle/>
          <a:p>
            <a:r>
              <a:rPr lang="en-US" dirty="0"/>
              <a:t>“If you have a current password, then you can log onto the network.”</a:t>
            </a:r>
          </a:p>
          <a:p>
            <a:r>
              <a:rPr lang="en-US" dirty="0"/>
              <a:t>“You have a current password.”</a:t>
            </a:r>
          </a:p>
          <a:p>
            <a:pPr marL="0" indent="0">
              <a:buNone/>
            </a:pPr>
            <a:br>
              <a:rPr lang="en-US" dirty="0"/>
            </a:br>
            <a:r>
              <a:rPr lang="en-US" dirty="0"/>
              <a:t>Therefore,</a:t>
            </a:r>
            <a:br>
              <a:rPr lang="en-US" dirty="0"/>
            </a:br>
            <a:r>
              <a:rPr lang="en-US" dirty="0"/>
              <a:t>“You can log onto the network.” </a:t>
            </a:r>
            <a:br>
              <a:rPr lang="en-US" dirty="0"/>
            </a:br>
            <a:endParaRPr lang="en-US" dirty="0"/>
          </a:p>
        </p:txBody>
      </p:sp>
    </p:spTree>
    <p:extLst>
      <p:ext uri="{BB962C8B-B14F-4D97-AF65-F5344CB8AC3E}">
        <p14:creationId xmlns:p14="http://schemas.microsoft.com/office/powerpoint/2010/main" val="13366116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TW" sz="2800" dirty="0">
                <a:ea typeface="新細明體" pitchFamily="18" charset="-120"/>
              </a:rPr>
              <a:t>Definition:</a:t>
            </a:r>
          </a:p>
          <a:p>
            <a:pPr>
              <a:buNone/>
            </a:pPr>
            <a:r>
              <a:rPr lang="en-US" altLang="zh-TW" sz="2800" dirty="0">
                <a:solidFill>
                  <a:schemeClr val="tx1">
                    <a:lumMod val="50000"/>
                    <a:lumOff val="50000"/>
                  </a:schemeClr>
                </a:solidFill>
                <a:ea typeface="新細明體" pitchFamily="18" charset="-120"/>
              </a:rPr>
              <a:t>An </a:t>
            </a:r>
            <a:r>
              <a:rPr lang="en-US" altLang="zh-TW" sz="2800" b="1" i="1" dirty="0">
                <a:ea typeface="新細明體" pitchFamily="18" charset="-120"/>
              </a:rPr>
              <a:t>argument</a:t>
            </a:r>
            <a:r>
              <a:rPr lang="en-US" altLang="zh-TW" sz="2800" dirty="0">
                <a:solidFill>
                  <a:schemeClr val="tx1">
                    <a:lumMod val="50000"/>
                    <a:lumOff val="50000"/>
                  </a:schemeClr>
                </a:solidFill>
                <a:ea typeface="新細明體" pitchFamily="18" charset="-120"/>
              </a:rPr>
              <a:t> in propositional logic is a sequence of propositions. All but the final proposition in the argument are called </a:t>
            </a:r>
            <a:r>
              <a:rPr lang="en-US" altLang="zh-TW" sz="2800" b="1" i="1" dirty="0">
                <a:ea typeface="新細明體" pitchFamily="18" charset="-120"/>
              </a:rPr>
              <a:t>premises</a:t>
            </a:r>
            <a:r>
              <a:rPr lang="en-US" altLang="zh-TW" sz="2800" dirty="0">
                <a:solidFill>
                  <a:schemeClr val="tx1">
                    <a:lumMod val="50000"/>
                    <a:lumOff val="50000"/>
                  </a:schemeClr>
                </a:solidFill>
                <a:ea typeface="新細明體" pitchFamily="18" charset="-120"/>
              </a:rPr>
              <a:t> and the final proposition is called the </a:t>
            </a:r>
            <a:r>
              <a:rPr lang="en-US" altLang="zh-TW" sz="2800" b="1" i="1" dirty="0">
                <a:ea typeface="新細明體" pitchFamily="18" charset="-120"/>
              </a:rPr>
              <a:t>conclusion</a:t>
            </a:r>
            <a:r>
              <a:rPr lang="en-US" altLang="zh-TW" sz="2800" dirty="0">
                <a:solidFill>
                  <a:schemeClr val="tx1">
                    <a:lumMod val="50000"/>
                    <a:lumOff val="50000"/>
                  </a:schemeClr>
                </a:solidFill>
                <a:ea typeface="新細明體" pitchFamily="18" charset="-120"/>
              </a:rPr>
              <a:t>. An argument is </a:t>
            </a:r>
            <a:r>
              <a:rPr lang="en-US" altLang="zh-TW" sz="2800" b="1" dirty="0">
                <a:ea typeface="新細明體" pitchFamily="18" charset="-120"/>
              </a:rPr>
              <a:t>valid</a:t>
            </a:r>
            <a:r>
              <a:rPr lang="en-US" altLang="zh-TW" sz="2800" dirty="0">
                <a:solidFill>
                  <a:schemeClr val="tx1">
                    <a:lumMod val="50000"/>
                    <a:lumOff val="50000"/>
                  </a:schemeClr>
                </a:solidFill>
                <a:ea typeface="新細明體" pitchFamily="18" charset="-120"/>
              </a:rPr>
              <a:t> if the truth of all its premises implies that the conclusion is true.</a:t>
            </a:r>
            <a:endParaRPr lang="zh-TW" altLang="en-US" sz="2800" dirty="0">
              <a:solidFill>
                <a:schemeClr val="tx1">
                  <a:lumMod val="50000"/>
                  <a:lumOff val="50000"/>
                </a:schemeClr>
              </a:solidFill>
              <a:ea typeface="新細明體" pitchFamily="18" charset="-120"/>
            </a:endParaRPr>
          </a:p>
        </p:txBody>
      </p:sp>
      <p:sp>
        <p:nvSpPr>
          <p:cNvPr id="6147" name="Rectangle 6"/>
          <p:cNvSpPr>
            <a:spLocks noGrp="1" noChangeArrowheads="1"/>
          </p:cNvSpPr>
          <p:nvPr>
            <p:ph type="title"/>
          </p:nvPr>
        </p:nvSpPr>
        <p:spPr>
          <a:xfrm>
            <a:off x="457200" y="228600"/>
            <a:ext cx="8153400" cy="914400"/>
          </a:xfrm>
          <a:noFill/>
        </p:spPr>
        <p:txBody>
          <a:bodyPr/>
          <a:lstStyle/>
          <a:p>
            <a:r>
              <a:rPr lang="en-US" altLang="zh-TW" sz="4400" dirty="0">
                <a:ea typeface="新細明體" pitchFamily="18" charset="-120"/>
              </a:rPr>
              <a:t>Rules of Inference</a:t>
            </a:r>
            <a:endParaRPr lang="zh-TW" altLang="en-US" sz="4400" dirty="0">
              <a:ea typeface="新細明體" pitchFamily="18" charset="-120"/>
            </a:endParaRPr>
          </a:p>
        </p:txBody>
      </p:sp>
    </p:spTree>
    <p:extLst>
      <p:ext uri="{BB962C8B-B14F-4D97-AF65-F5344CB8AC3E}">
        <p14:creationId xmlns:p14="http://schemas.microsoft.com/office/powerpoint/2010/main" val="29381862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TW" sz="2800" b="1" dirty="0">
                <a:ea typeface="新細明體" pitchFamily="18" charset="-120"/>
              </a:rPr>
              <a:t>Definition: </a:t>
            </a:r>
            <a:r>
              <a:rPr lang="en-US" altLang="zh-TW" sz="2800" dirty="0">
                <a:ea typeface="新細明體" pitchFamily="18" charset="-120"/>
              </a:rPr>
              <a:t>A </a:t>
            </a:r>
            <a:r>
              <a:rPr lang="en-US" altLang="zh-TW" sz="2800" i="1" dirty="0">
                <a:ea typeface="新細明體" pitchFamily="18" charset="-120"/>
              </a:rPr>
              <a:t>theorem </a:t>
            </a:r>
            <a:r>
              <a:rPr lang="en-US" altLang="zh-TW" sz="2800" dirty="0">
                <a:ea typeface="新細明體" pitchFamily="18" charset="-120"/>
              </a:rPr>
              <a:t>is a </a:t>
            </a:r>
            <a:r>
              <a:rPr lang="en-US" altLang="zh-TW" sz="2800" i="1" dirty="0">
                <a:ea typeface="新細明體" pitchFamily="18" charset="-120"/>
              </a:rPr>
              <a:t>valid </a:t>
            </a:r>
            <a:r>
              <a:rPr lang="en-US" altLang="zh-TW" sz="2800" dirty="0">
                <a:ea typeface="新細明體" pitchFamily="18" charset="-120"/>
              </a:rPr>
              <a:t>logical assertion which can be proved using</a:t>
            </a:r>
          </a:p>
          <a:p>
            <a:pPr lvl="1"/>
            <a:r>
              <a:rPr lang="en-US" altLang="zh-TW" sz="2400" dirty="0">
                <a:ea typeface="新細明體" pitchFamily="18" charset="-120"/>
              </a:rPr>
              <a:t>other theorems</a:t>
            </a:r>
          </a:p>
          <a:p>
            <a:pPr lvl="1"/>
            <a:r>
              <a:rPr lang="en-US" altLang="zh-TW" sz="2400" i="1" dirty="0">
                <a:ea typeface="新細明體" pitchFamily="18" charset="-120"/>
              </a:rPr>
              <a:t>axioms </a:t>
            </a:r>
            <a:r>
              <a:rPr lang="en-US" altLang="zh-TW" sz="2400" dirty="0">
                <a:ea typeface="新細明體" pitchFamily="18" charset="-120"/>
              </a:rPr>
              <a:t>(statements which are given to be true) and</a:t>
            </a:r>
          </a:p>
          <a:p>
            <a:pPr lvl="1"/>
            <a:r>
              <a:rPr lang="en-US" altLang="zh-TW" sz="2400" i="1" dirty="0">
                <a:ea typeface="新細明體" pitchFamily="18" charset="-120"/>
              </a:rPr>
              <a:t>rules of inference </a:t>
            </a:r>
            <a:r>
              <a:rPr lang="en-US" altLang="zh-TW" sz="2400" dirty="0">
                <a:ea typeface="新細明體" pitchFamily="18" charset="-120"/>
              </a:rPr>
              <a:t>(logical rules which allow the deduction of conclusions from premises).</a:t>
            </a:r>
          </a:p>
          <a:p>
            <a:r>
              <a:rPr lang="en-US" altLang="zh-TW" sz="2800" dirty="0">
                <a:ea typeface="新細明體" pitchFamily="18" charset="-120"/>
              </a:rPr>
              <a:t>A </a:t>
            </a:r>
            <a:r>
              <a:rPr lang="en-US" altLang="zh-TW" sz="2800" i="1" dirty="0">
                <a:ea typeface="新細明體" pitchFamily="18" charset="-120"/>
              </a:rPr>
              <a:t>lemma </a:t>
            </a:r>
            <a:r>
              <a:rPr lang="en-US" altLang="zh-TW" sz="2800" dirty="0">
                <a:ea typeface="新細明體" pitchFamily="18" charset="-120"/>
              </a:rPr>
              <a:t>(not a “lemon”) is a 'pre-theorem' or a result which is needed to prove a theorem.</a:t>
            </a:r>
          </a:p>
          <a:p>
            <a:r>
              <a:rPr lang="en-US" altLang="zh-TW" sz="2800" dirty="0">
                <a:ea typeface="新細明體" pitchFamily="18" charset="-120"/>
              </a:rPr>
              <a:t>A </a:t>
            </a:r>
            <a:r>
              <a:rPr lang="en-US" altLang="zh-TW" sz="2800" i="1" dirty="0">
                <a:ea typeface="新細明體" pitchFamily="18" charset="-120"/>
              </a:rPr>
              <a:t>corollary </a:t>
            </a:r>
            <a:r>
              <a:rPr lang="en-US" altLang="zh-TW" sz="2800" dirty="0">
                <a:ea typeface="新細明體" pitchFamily="18" charset="-120"/>
              </a:rPr>
              <a:t>is a 'post-theorem' or a result which follows directly from a theorem.</a:t>
            </a:r>
            <a:endParaRPr lang="zh-TW" altLang="en-US" sz="2800" dirty="0">
              <a:ea typeface="新細明體" pitchFamily="18" charset="-120"/>
            </a:endParaRPr>
          </a:p>
        </p:txBody>
      </p:sp>
      <p:sp>
        <p:nvSpPr>
          <p:cNvPr id="6147" name="Rectangle 6"/>
          <p:cNvSpPr>
            <a:spLocks noGrp="1" noChangeArrowheads="1"/>
          </p:cNvSpPr>
          <p:nvPr>
            <p:ph type="title"/>
          </p:nvPr>
        </p:nvSpPr>
        <p:spPr>
          <a:xfrm>
            <a:off x="457200" y="228600"/>
            <a:ext cx="8153400" cy="914400"/>
          </a:xfrm>
          <a:noFill/>
        </p:spPr>
        <p:txBody>
          <a:bodyPr/>
          <a:lstStyle/>
          <a:p>
            <a:r>
              <a:rPr lang="en-US" altLang="zh-TW" sz="4400" dirty="0">
                <a:ea typeface="新細明體" pitchFamily="18" charset="-120"/>
              </a:rPr>
              <a:t>Rules of Inference</a:t>
            </a:r>
            <a:endParaRPr lang="zh-TW" altLang="en-US" sz="4400" dirty="0">
              <a:ea typeface="新細明體" pitchFamily="18" charset="-120"/>
            </a:endParaRPr>
          </a:p>
        </p:txBody>
      </p:sp>
    </p:spTree>
    <p:extLst>
      <p:ext uri="{BB962C8B-B14F-4D97-AF65-F5344CB8AC3E}">
        <p14:creationId xmlns:p14="http://schemas.microsoft.com/office/powerpoint/2010/main" val="13302084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59230"/>
            <a:ext cx="8229600" cy="1143000"/>
          </a:xfrm>
        </p:spPr>
        <p:txBody>
          <a:bodyPr>
            <a:normAutofit fontScale="90000"/>
          </a:bodyPr>
          <a:lstStyle/>
          <a:p>
            <a:r>
              <a:rPr lang="en-US" b="1" dirty="0"/>
              <a:t>Valid Arguments in Propositional Logic</a:t>
            </a:r>
            <a:r>
              <a:rPr lang="en-US" dirty="0"/>
              <a:t> </a:t>
            </a:r>
            <a:br>
              <a:rPr lang="en-US" dirty="0"/>
            </a:br>
            <a:endParaRPr lang="en-US" dirty="0"/>
          </a:p>
        </p:txBody>
      </p:sp>
      <p:sp>
        <p:nvSpPr>
          <p:cNvPr id="3" name="Content Placeholder 2"/>
          <p:cNvSpPr>
            <a:spLocks noGrp="1"/>
          </p:cNvSpPr>
          <p:nvPr>
            <p:ph idx="1"/>
          </p:nvPr>
        </p:nvSpPr>
        <p:spPr>
          <a:xfrm>
            <a:off x="251520" y="1700808"/>
            <a:ext cx="8568952" cy="4525963"/>
          </a:xfrm>
        </p:spPr>
        <p:txBody>
          <a:bodyPr>
            <a:noAutofit/>
          </a:bodyPr>
          <a:lstStyle/>
          <a:p>
            <a:r>
              <a:rPr lang="en-US" sz="2400" dirty="0">
                <a:latin typeface="Century" panose="02040604050505020304" pitchFamily="18" charset="0"/>
                <a:cs typeface="Arial" panose="020B0604020202020204" pitchFamily="34" charset="0"/>
              </a:rPr>
              <a:t>“If you have a current password, then you can log onto the network.”</a:t>
            </a:r>
            <a:br>
              <a:rPr lang="en-US" sz="2400" dirty="0">
                <a:latin typeface="Century" panose="02040604050505020304" pitchFamily="18" charset="0"/>
                <a:cs typeface="Arial" panose="020B0604020202020204" pitchFamily="34" charset="0"/>
              </a:rPr>
            </a:br>
            <a:r>
              <a:rPr lang="en-US" sz="2400" dirty="0">
                <a:latin typeface="Century" panose="02040604050505020304" pitchFamily="18" charset="0"/>
                <a:cs typeface="Arial" panose="020B0604020202020204" pitchFamily="34" charset="0"/>
              </a:rPr>
              <a:t>“You have a current password.” Therefore,</a:t>
            </a:r>
            <a:br>
              <a:rPr lang="en-US" sz="2400" dirty="0">
                <a:latin typeface="Century" panose="02040604050505020304" pitchFamily="18" charset="0"/>
                <a:cs typeface="Arial" panose="020B0604020202020204" pitchFamily="34" charset="0"/>
              </a:rPr>
            </a:br>
            <a:r>
              <a:rPr lang="en-US" sz="2400" dirty="0">
                <a:solidFill>
                  <a:srgbClr val="FF0000"/>
                </a:solidFill>
                <a:latin typeface="Century" panose="02040604050505020304" pitchFamily="18" charset="0"/>
                <a:cs typeface="Arial" panose="020B0604020202020204" pitchFamily="34" charset="0"/>
              </a:rPr>
              <a:t>“You can log onto the network.” </a:t>
            </a:r>
          </a:p>
          <a:p>
            <a:r>
              <a:rPr lang="en-US" sz="2400" dirty="0">
                <a:latin typeface="Century" panose="02040604050505020304" pitchFamily="18" charset="0"/>
              </a:rPr>
              <a:t>We would like to determine whether this is a valid argument. </a:t>
            </a:r>
          </a:p>
          <a:p>
            <a:r>
              <a:rPr lang="en-US" sz="2400" dirty="0">
                <a:latin typeface="Century" panose="02040604050505020304" pitchFamily="18" charset="0"/>
              </a:rPr>
              <a:t>That is, we would like to determine whether the conclusion </a:t>
            </a:r>
          </a:p>
          <a:p>
            <a:pPr marL="0" indent="0">
              <a:buNone/>
            </a:pPr>
            <a:r>
              <a:rPr lang="en-US" sz="2400" dirty="0">
                <a:latin typeface="Century" panose="02040604050505020304" pitchFamily="18" charset="0"/>
              </a:rPr>
              <a:t>“You can log onto the network” must be </a:t>
            </a:r>
            <a:r>
              <a:rPr lang="en-US" sz="2400" dirty="0">
                <a:solidFill>
                  <a:srgbClr val="FF0000"/>
                </a:solidFill>
                <a:latin typeface="Century" panose="02040604050505020304" pitchFamily="18" charset="0"/>
              </a:rPr>
              <a:t>true</a:t>
            </a:r>
            <a:r>
              <a:rPr lang="en-US" sz="2400" dirty="0">
                <a:latin typeface="Century" panose="02040604050505020304" pitchFamily="18" charset="0"/>
              </a:rPr>
              <a:t> when the</a:t>
            </a:r>
            <a:br>
              <a:rPr lang="en-US" sz="2400" dirty="0">
                <a:latin typeface="Century" panose="02040604050505020304" pitchFamily="18" charset="0"/>
              </a:rPr>
            </a:br>
            <a:r>
              <a:rPr lang="en-US" sz="2400" dirty="0">
                <a:latin typeface="Century" panose="02040604050505020304" pitchFamily="18" charset="0"/>
              </a:rPr>
              <a:t>premises </a:t>
            </a:r>
            <a:r>
              <a:rPr lang="en-US" sz="2400" dirty="0">
                <a:solidFill>
                  <a:schemeClr val="tx2"/>
                </a:solidFill>
                <a:latin typeface="Century" panose="02040604050505020304" pitchFamily="18" charset="0"/>
              </a:rPr>
              <a:t>“If you have a current password, then you can log onto the network” </a:t>
            </a:r>
            <a:r>
              <a:rPr lang="en-US" sz="2400" dirty="0">
                <a:latin typeface="Century" panose="02040604050505020304" pitchFamily="18" charset="0"/>
              </a:rPr>
              <a:t>and </a:t>
            </a:r>
            <a:r>
              <a:rPr lang="en-US" sz="2400" dirty="0">
                <a:solidFill>
                  <a:srgbClr val="FF0000"/>
                </a:solidFill>
                <a:latin typeface="Century" panose="02040604050505020304" pitchFamily="18" charset="0"/>
              </a:rPr>
              <a:t>“You have a current password”</a:t>
            </a:r>
            <a:r>
              <a:rPr lang="en-US" sz="2400" dirty="0">
                <a:latin typeface="Century" panose="02040604050505020304" pitchFamily="18" charset="0"/>
              </a:rPr>
              <a:t> are both true. </a:t>
            </a:r>
            <a:br>
              <a:rPr lang="en-US" sz="2400" dirty="0">
                <a:latin typeface="Century" panose="02040604050505020304" pitchFamily="18" charset="0"/>
              </a:rPr>
            </a:br>
            <a:br>
              <a:rPr lang="en-US" sz="2400" dirty="0">
                <a:latin typeface="Century" panose="02040604050505020304" pitchFamily="18" charset="0"/>
              </a:rPr>
            </a:br>
            <a:endParaRPr lang="en-US" sz="2400" dirty="0">
              <a:latin typeface="Century" panose="02040604050505020304" pitchFamily="18" charset="0"/>
            </a:endParaRPr>
          </a:p>
        </p:txBody>
      </p:sp>
    </p:spTree>
    <p:extLst>
      <p:ext uri="{BB962C8B-B14F-4D97-AF65-F5344CB8AC3E}">
        <p14:creationId xmlns:p14="http://schemas.microsoft.com/office/powerpoint/2010/main" val="12373878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404664"/>
            <a:ext cx="8229600" cy="4525963"/>
          </a:xfrm>
        </p:spPr>
        <p:txBody>
          <a:bodyPr>
            <a:normAutofit/>
          </a:bodyPr>
          <a:lstStyle/>
          <a:p>
            <a:r>
              <a:rPr lang="en-US" dirty="0">
                <a:latin typeface="Century" panose="02040604050505020304" pitchFamily="18" charset="0"/>
              </a:rPr>
              <a:t>Before we discuss the </a:t>
            </a:r>
            <a:r>
              <a:rPr lang="en-US" dirty="0">
                <a:solidFill>
                  <a:srgbClr val="FF0000"/>
                </a:solidFill>
                <a:latin typeface="Century" panose="02040604050505020304" pitchFamily="18" charset="0"/>
              </a:rPr>
              <a:t>validity</a:t>
            </a:r>
            <a:r>
              <a:rPr lang="en-US" dirty="0">
                <a:latin typeface="Century" panose="02040604050505020304" pitchFamily="18" charset="0"/>
              </a:rPr>
              <a:t> of this particular argument, we will look at its form. </a:t>
            </a:r>
          </a:p>
          <a:p>
            <a:r>
              <a:rPr lang="en-US" dirty="0">
                <a:latin typeface="Century" panose="02040604050505020304" pitchFamily="18" charset="0"/>
              </a:rPr>
              <a:t>Use </a:t>
            </a:r>
            <a:r>
              <a:rPr lang="en-US" i="1" dirty="0">
                <a:latin typeface="Century" panose="02040604050505020304" pitchFamily="18" charset="0"/>
              </a:rPr>
              <a:t>p </a:t>
            </a:r>
            <a:r>
              <a:rPr lang="en-US" dirty="0">
                <a:latin typeface="Century" panose="02040604050505020304" pitchFamily="18" charset="0"/>
              </a:rPr>
              <a:t>to represent </a:t>
            </a:r>
            <a:r>
              <a:rPr lang="en-US" dirty="0">
                <a:solidFill>
                  <a:srgbClr val="FF0000"/>
                </a:solidFill>
                <a:latin typeface="Century" panose="02040604050505020304" pitchFamily="18" charset="0"/>
              </a:rPr>
              <a:t>“You have a current password”</a:t>
            </a:r>
            <a:r>
              <a:rPr lang="en-US" dirty="0">
                <a:latin typeface="Century" panose="02040604050505020304" pitchFamily="18" charset="0"/>
              </a:rPr>
              <a:t> and </a:t>
            </a:r>
            <a:r>
              <a:rPr lang="en-US" i="1" dirty="0">
                <a:latin typeface="Century" panose="02040604050505020304" pitchFamily="18" charset="0"/>
              </a:rPr>
              <a:t>q </a:t>
            </a:r>
            <a:r>
              <a:rPr lang="en-US" dirty="0">
                <a:latin typeface="Century" panose="02040604050505020304" pitchFamily="18" charset="0"/>
              </a:rPr>
              <a:t>to represent </a:t>
            </a:r>
            <a:r>
              <a:rPr lang="en-US" dirty="0">
                <a:solidFill>
                  <a:srgbClr val="FF0000"/>
                </a:solidFill>
                <a:latin typeface="Century" panose="02040604050505020304" pitchFamily="18" charset="0"/>
              </a:rPr>
              <a:t>“You can log onto the network.”</a:t>
            </a:r>
            <a:br>
              <a:rPr lang="en-US" dirty="0">
                <a:latin typeface="Century" panose="02040604050505020304" pitchFamily="18" charset="0"/>
              </a:rPr>
            </a:br>
            <a:r>
              <a:rPr lang="en-US" dirty="0">
                <a:latin typeface="Century" panose="02040604050505020304" pitchFamily="18" charset="0"/>
              </a:rPr>
              <a:t>Then, the argument has the form </a:t>
            </a:r>
            <a:br>
              <a:rPr lang="en-US" dirty="0">
                <a:latin typeface="Century" panose="02040604050505020304" pitchFamily="18" charset="0"/>
              </a:rPr>
            </a:br>
            <a:endParaRPr lang="en-US" dirty="0">
              <a:latin typeface="Century" panose="02040604050505020304" pitchFamily="18" charset="0"/>
            </a:endParaRPr>
          </a:p>
        </p:txBody>
      </p:sp>
      <p:pic>
        <p:nvPicPr>
          <p:cNvPr id="4" name="Picture 3"/>
          <p:cNvPicPr>
            <a:picLocks noChangeAspect="1"/>
          </p:cNvPicPr>
          <p:nvPr/>
        </p:nvPicPr>
        <p:blipFill>
          <a:blip r:embed="rId2"/>
          <a:stretch>
            <a:fillRect/>
          </a:stretch>
        </p:blipFill>
        <p:spPr>
          <a:xfrm>
            <a:off x="899592" y="4030514"/>
            <a:ext cx="5467350" cy="1800225"/>
          </a:xfrm>
          <a:prstGeom prst="rect">
            <a:avLst/>
          </a:prstGeom>
        </p:spPr>
      </p:pic>
      <p:pic>
        <p:nvPicPr>
          <p:cNvPr id="5" name="Picture 4"/>
          <p:cNvPicPr>
            <a:picLocks noChangeAspect="1"/>
          </p:cNvPicPr>
          <p:nvPr/>
        </p:nvPicPr>
        <p:blipFill>
          <a:blip r:embed="rId3"/>
          <a:stretch>
            <a:fillRect/>
          </a:stretch>
        </p:blipFill>
        <p:spPr>
          <a:xfrm>
            <a:off x="107504" y="5949280"/>
            <a:ext cx="8869680" cy="687854"/>
          </a:xfrm>
          <a:prstGeom prst="rect">
            <a:avLst/>
          </a:prstGeom>
        </p:spPr>
      </p:pic>
    </p:spTree>
    <p:extLst>
      <p:ext uri="{BB962C8B-B14F-4D97-AF65-F5344CB8AC3E}">
        <p14:creationId xmlns:p14="http://schemas.microsoft.com/office/powerpoint/2010/main" val="379893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9392"/>
            <a:ext cx="8229600" cy="1143000"/>
          </a:xfrm>
        </p:spPr>
        <p:txBody>
          <a:bodyPr/>
          <a:lstStyle/>
          <a:p>
            <a:r>
              <a:rPr lang="en-US" dirty="0"/>
              <a:t>Example 1</a:t>
            </a:r>
          </a:p>
        </p:txBody>
      </p:sp>
      <p:sp>
        <p:nvSpPr>
          <p:cNvPr id="3" name="Content Placeholder 2"/>
          <p:cNvSpPr>
            <a:spLocks noGrp="1"/>
          </p:cNvSpPr>
          <p:nvPr>
            <p:ph idx="1"/>
          </p:nvPr>
        </p:nvSpPr>
        <p:spPr>
          <a:xfrm>
            <a:off x="395536" y="1057927"/>
            <a:ext cx="8229600" cy="4525963"/>
          </a:xfrm>
        </p:spPr>
        <p:txBody>
          <a:bodyPr>
            <a:normAutofit/>
          </a:bodyPr>
          <a:lstStyle/>
          <a:p>
            <a:r>
              <a:rPr lang="en-US" sz="2800" dirty="0">
                <a:latin typeface="Century" panose="02040604050505020304" pitchFamily="18" charset="0"/>
              </a:rPr>
              <a:t>What happens when we replace </a:t>
            </a:r>
            <a:r>
              <a:rPr lang="en-US" sz="2800" i="1" dirty="0">
                <a:latin typeface="Century" panose="02040604050505020304" pitchFamily="18" charset="0"/>
              </a:rPr>
              <a:t>p </a:t>
            </a:r>
            <a:r>
              <a:rPr lang="en-US" sz="2800" dirty="0">
                <a:latin typeface="Century" panose="02040604050505020304" pitchFamily="18" charset="0"/>
              </a:rPr>
              <a:t>and </a:t>
            </a:r>
            <a:r>
              <a:rPr lang="en-US" sz="2800" i="1" dirty="0">
                <a:latin typeface="Century" panose="02040604050505020304" pitchFamily="18" charset="0"/>
              </a:rPr>
              <a:t>q </a:t>
            </a:r>
            <a:r>
              <a:rPr lang="en-US" sz="2800" dirty="0">
                <a:latin typeface="Century" panose="02040604050505020304" pitchFamily="18" charset="0"/>
              </a:rPr>
              <a:t>in this argument form by propositions where not</a:t>
            </a:r>
            <a:br>
              <a:rPr lang="en-US" sz="2800" dirty="0">
                <a:latin typeface="Century" panose="02040604050505020304" pitchFamily="18" charset="0"/>
              </a:rPr>
            </a:br>
            <a:r>
              <a:rPr lang="en-US" sz="2800" dirty="0">
                <a:latin typeface="Century" panose="02040604050505020304" pitchFamily="18" charset="0"/>
              </a:rPr>
              <a:t>both </a:t>
            </a:r>
            <a:r>
              <a:rPr lang="en-US" sz="2800" i="1" dirty="0">
                <a:latin typeface="Century" panose="02040604050505020304" pitchFamily="18" charset="0"/>
              </a:rPr>
              <a:t>p </a:t>
            </a:r>
            <a:r>
              <a:rPr lang="en-US" sz="2800" dirty="0">
                <a:latin typeface="Century" panose="02040604050505020304" pitchFamily="18" charset="0"/>
              </a:rPr>
              <a:t>and </a:t>
            </a:r>
            <a:r>
              <a:rPr lang="en-US" sz="2800" i="1" dirty="0">
                <a:latin typeface="Century" panose="02040604050505020304" pitchFamily="18" charset="0"/>
              </a:rPr>
              <a:t>p </a:t>
            </a:r>
            <a:r>
              <a:rPr lang="en-US" sz="2800" dirty="0">
                <a:latin typeface="Century" panose="02040604050505020304" pitchFamily="18" charset="0"/>
              </a:rPr>
              <a:t>→ </a:t>
            </a:r>
            <a:r>
              <a:rPr lang="en-US" sz="2800" i="1" dirty="0">
                <a:latin typeface="Century" panose="02040604050505020304" pitchFamily="18" charset="0"/>
              </a:rPr>
              <a:t>q </a:t>
            </a:r>
            <a:r>
              <a:rPr lang="en-US" sz="2800" dirty="0">
                <a:latin typeface="Century" panose="02040604050505020304" pitchFamily="18" charset="0"/>
              </a:rPr>
              <a:t>are true? </a:t>
            </a:r>
          </a:p>
          <a:p>
            <a:r>
              <a:rPr lang="en-US" sz="2800" dirty="0">
                <a:latin typeface="Century" panose="02040604050505020304" pitchFamily="18" charset="0"/>
              </a:rPr>
              <a:t>For example, suppose that </a:t>
            </a:r>
            <a:r>
              <a:rPr lang="en-US" sz="2800" i="1" dirty="0">
                <a:solidFill>
                  <a:srgbClr val="FF0000"/>
                </a:solidFill>
                <a:latin typeface="Century" panose="02040604050505020304" pitchFamily="18" charset="0"/>
              </a:rPr>
              <a:t>p</a:t>
            </a:r>
            <a:r>
              <a:rPr lang="en-US" sz="2800" i="1" dirty="0">
                <a:latin typeface="Century" panose="02040604050505020304" pitchFamily="18" charset="0"/>
              </a:rPr>
              <a:t> </a:t>
            </a:r>
            <a:r>
              <a:rPr lang="en-US" sz="2800" dirty="0">
                <a:latin typeface="Century" panose="02040604050505020304" pitchFamily="18" charset="0"/>
              </a:rPr>
              <a:t>represents “</a:t>
            </a:r>
            <a:r>
              <a:rPr lang="en-US" sz="2800" dirty="0">
                <a:solidFill>
                  <a:srgbClr val="FF0000"/>
                </a:solidFill>
                <a:latin typeface="Century" panose="02040604050505020304" pitchFamily="18" charset="0"/>
              </a:rPr>
              <a:t>You have access to the network”</a:t>
            </a:r>
            <a:r>
              <a:rPr lang="en-US" sz="2800" dirty="0">
                <a:latin typeface="Century" panose="02040604050505020304" pitchFamily="18" charset="0"/>
              </a:rPr>
              <a:t> and </a:t>
            </a:r>
            <a:r>
              <a:rPr lang="en-US" sz="2800" i="1" dirty="0">
                <a:solidFill>
                  <a:srgbClr val="FF0000"/>
                </a:solidFill>
                <a:latin typeface="Century" panose="02040604050505020304" pitchFamily="18" charset="0"/>
              </a:rPr>
              <a:t>q</a:t>
            </a:r>
            <a:r>
              <a:rPr lang="en-US" sz="2800" i="1" dirty="0">
                <a:latin typeface="Century" panose="02040604050505020304" pitchFamily="18" charset="0"/>
              </a:rPr>
              <a:t> </a:t>
            </a:r>
            <a:r>
              <a:rPr lang="en-US" sz="2800" dirty="0">
                <a:latin typeface="Century" panose="02040604050505020304" pitchFamily="18" charset="0"/>
              </a:rPr>
              <a:t>represents </a:t>
            </a:r>
            <a:r>
              <a:rPr lang="en-US" sz="2800" dirty="0">
                <a:solidFill>
                  <a:srgbClr val="FF0000"/>
                </a:solidFill>
                <a:latin typeface="Century" panose="02040604050505020304" pitchFamily="18" charset="0"/>
              </a:rPr>
              <a:t>“You can change your grade”</a:t>
            </a:r>
            <a:r>
              <a:rPr lang="en-US" sz="2800" dirty="0">
                <a:latin typeface="Century" panose="02040604050505020304" pitchFamily="18" charset="0"/>
              </a:rPr>
              <a:t> and that </a:t>
            </a:r>
            <a:r>
              <a:rPr lang="en-US" sz="2800" i="1" dirty="0">
                <a:latin typeface="Century" panose="02040604050505020304" pitchFamily="18" charset="0"/>
              </a:rPr>
              <a:t>p </a:t>
            </a:r>
            <a:r>
              <a:rPr lang="en-US" sz="2800" dirty="0">
                <a:latin typeface="Century" panose="02040604050505020304" pitchFamily="18" charset="0"/>
              </a:rPr>
              <a:t>is true, but </a:t>
            </a:r>
            <a:r>
              <a:rPr lang="en-US" sz="2800" i="1" dirty="0">
                <a:latin typeface="Century" panose="02040604050505020304" pitchFamily="18" charset="0"/>
              </a:rPr>
              <a:t>p </a:t>
            </a:r>
            <a:r>
              <a:rPr lang="en-US" sz="2800" dirty="0">
                <a:latin typeface="Century" panose="02040604050505020304" pitchFamily="18" charset="0"/>
              </a:rPr>
              <a:t>→ </a:t>
            </a:r>
            <a:r>
              <a:rPr lang="en-US" sz="2800" i="1" dirty="0">
                <a:latin typeface="Century" panose="02040604050505020304" pitchFamily="18" charset="0"/>
              </a:rPr>
              <a:t>q </a:t>
            </a:r>
            <a:r>
              <a:rPr lang="en-US" sz="2800" dirty="0">
                <a:latin typeface="Century" panose="02040604050505020304" pitchFamily="18" charset="0"/>
              </a:rPr>
              <a:t>is false.</a:t>
            </a:r>
            <a:br>
              <a:rPr lang="en-US" sz="2800" dirty="0">
                <a:latin typeface="Century" panose="02040604050505020304" pitchFamily="18" charset="0"/>
              </a:rPr>
            </a:br>
            <a:r>
              <a:rPr lang="en-US" sz="2800" dirty="0">
                <a:latin typeface="Century" panose="02040604050505020304" pitchFamily="18" charset="0"/>
              </a:rPr>
              <a:t>The argument we obtain by substituting these values of </a:t>
            </a:r>
            <a:r>
              <a:rPr lang="en-US" sz="2800" i="1" dirty="0">
                <a:latin typeface="Century" panose="02040604050505020304" pitchFamily="18" charset="0"/>
              </a:rPr>
              <a:t>p </a:t>
            </a:r>
            <a:r>
              <a:rPr lang="en-US" sz="2800" dirty="0">
                <a:latin typeface="Century" panose="02040604050505020304" pitchFamily="18" charset="0"/>
              </a:rPr>
              <a:t>and </a:t>
            </a:r>
            <a:r>
              <a:rPr lang="en-US" sz="2800" i="1" dirty="0">
                <a:latin typeface="Century" panose="02040604050505020304" pitchFamily="18" charset="0"/>
              </a:rPr>
              <a:t>q </a:t>
            </a:r>
            <a:r>
              <a:rPr lang="en-US" sz="2800" dirty="0">
                <a:latin typeface="Century" panose="02040604050505020304" pitchFamily="18" charset="0"/>
              </a:rPr>
              <a:t>into the argument form is </a:t>
            </a:r>
            <a:br>
              <a:rPr lang="en-US" sz="2800" dirty="0">
                <a:latin typeface="Century" panose="02040604050505020304" pitchFamily="18" charset="0"/>
              </a:rPr>
            </a:br>
            <a:endParaRPr lang="en-US" sz="2800" dirty="0">
              <a:latin typeface="Century" panose="02040604050505020304" pitchFamily="18" charset="0"/>
            </a:endParaRPr>
          </a:p>
        </p:txBody>
      </p:sp>
      <p:pic>
        <p:nvPicPr>
          <p:cNvPr id="4" name="Picture 3"/>
          <p:cNvPicPr>
            <a:picLocks noChangeAspect="1"/>
          </p:cNvPicPr>
          <p:nvPr/>
        </p:nvPicPr>
        <p:blipFill>
          <a:blip r:embed="rId2"/>
          <a:stretch>
            <a:fillRect/>
          </a:stretch>
        </p:blipFill>
        <p:spPr>
          <a:xfrm>
            <a:off x="251520" y="5229200"/>
            <a:ext cx="7715250" cy="1323975"/>
          </a:xfrm>
          <a:prstGeom prst="rect">
            <a:avLst/>
          </a:prstGeom>
        </p:spPr>
      </p:pic>
    </p:spTree>
    <p:extLst>
      <p:ext uri="{BB962C8B-B14F-4D97-AF65-F5344CB8AC3E}">
        <p14:creationId xmlns:p14="http://schemas.microsoft.com/office/powerpoint/2010/main" val="319823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Rules of Inference for Propositional Logic</a:t>
            </a:r>
            <a:r>
              <a:rPr lang="en-US" dirty="0"/>
              <a:t> </a:t>
            </a:r>
            <a:br>
              <a:rPr lang="en-US" dirty="0"/>
            </a:br>
            <a:endParaRPr lang="en-US" dirty="0"/>
          </a:p>
        </p:txBody>
      </p:sp>
      <p:sp>
        <p:nvSpPr>
          <p:cNvPr id="3" name="Content Placeholder 2"/>
          <p:cNvSpPr>
            <a:spLocks noGrp="1"/>
          </p:cNvSpPr>
          <p:nvPr>
            <p:ph idx="1"/>
          </p:nvPr>
        </p:nvSpPr>
        <p:spPr>
          <a:xfrm>
            <a:off x="4122" y="3933056"/>
            <a:ext cx="9139878" cy="4525963"/>
          </a:xfrm>
        </p:spPr>
        <p:txBody>
          <a:bodyPr>
            <a:normAutofit/>
          </a:bodyPr>
          <a:lstStyle/>
          <a:p>
            <a:r>
              <a:rPr lang="en-US" sz="2400" dirty="0">
                <a:latin typeface="Century" panose="02040604050505020304" pitchFamily="18" charset="0"/>
              </a:rPr>
              <a:t>Using this notation, the hypotheses are written in a column, followed by a horizontal bar, followed by a line that begins with the therefore symbol and ends with the conclusion. </a:t>
            </a:r>
            <a:r>
              <a:rPr lang="en-US" sz="2400" dirty="0">
                <a:solidFill>
                  <a:srgbClr val="FF0000"/>
                </a:solidFill>
                <a:latin typeface="Century" panose="02040604050505020304" pitchFamily="18" charset="0"/>
              </a:rPr>
              <a:t>In particular, modus ponens tells us that if a conditional statement and the hypothesis of this conditional statement are both true, then the conclusion must also be true </a:t>
            </a:r>
            <a:br>
              <a:rPr lang="en-US" sz="2400" dirty="0">
                <a:solidFill>
                  <a:srgbClr val="FF0000"/>
                </a:solidFill>
                <a:latin typeface="Century" panose="02040604050505020304" pitchFamily="18" charset="0"/>
              </a:rPr>
            </a:br>
            <a:endParaRPr lang="en-US" sz="2400" dirty="0">
              <a:solidFill>
                <a:srgbClr val="FF0000"/>
              </a:solidFill>
              <a:latin typeface="Century" panose="02040604050505020304" pitchFamily="18" charset="0"/>
            </a:endParaRPr>
          </a:p>
        </p:txBody>
      </p:sp>
      <p:pic>
        <p:nvPicPr>
          <p:cNvPr id="4" name="Picture 3"/>
          <p:cNvPicPr>
            <a:picLocks noChangeAspect="1"/>
          </p:cNvPicPr>
          <p:nvPr/>
        </p:nvPicPr>
        <p:blipFill>
          <a:blip r:embed="rId2"/>
          <a:stretch>
            <a:fillRect/>
          </a:stretch>
        </p:blipFill>
        <p:spPr>
          <a:xfrm>
            <a:off x="0" y="1385063"/>
            <a:ext cx="8961120" cy="2275839"/>
          </a:xfrm>
          <a:prstGeom prst="rect">
            <a:avLst/>
          </a:prstGeom>
        </p:spPr>
      </p:pic>
    </p:spTree>
    <p:extLst>
      <p:ext uri="{BB962C8B-B14F-4D97-AF65-F5344CB8AC3E}">
        <p14:creationId xmlns:p14="http://schemas.microsoft.com/office/powerpoint/2010/main" val="205159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2743200" y="457200"/>
            <a:ext cx="357346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Topic 4: Graph Theory</a:t>
            </a:r>
          </a:p>
        </p:txBody>
      </p:sp>
      <p:grpSp>
        <p:nvGrpSpPr>
          <p:cNvPr id="88068" name="Group 4"/>
          <p:cNvGrpSpPr>
            <a:grpSpLocks/>
          </p:cNvGrpSpPr>
          <p:nvPr/>
        </p:nvGrpSpPr>
        <p:grpSpPr bwMode="auto">
          <a:xfrm>
            <a:off x="381000" y="3810000"/>
            <a:ext cx="4191000" cy="2286000"/>
            <a:chOff x="480" y="1087"/>
            <a:chExt cx="4512" cy="2753"/>
          </a:xfrm>
        </p:grpSpPr>
        <p:sp>
          <p:nvSpPr>
            <p:cNvPr id="88069" name="Line 5"/>
            <p:cNvSpPr>
              <a:spLocks noChangeShapeType="1"/>
            </p:cNvSpPr>
            <p:nvPr/>
          </p:nvSpPr>
          <p:spPr bwMode="auto">
            <a:xfrm flipH="1">
              <a:off x="1939" y="1632"/>
              <a:ext cx="29" cy="749"/>
            </a:xfrm>
            <a:prstGeom prst="line">
              <a:avLst/>
            </a:prstGeom>
            <a:noFill/>
            <a:ln w="28575">
              <a:solidFill>
                <a:srgbClr val="FF0000"/>
              </a:solidFill>
              <a:miter lim="800000"/>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70" name="Line 6"/>
            <p:cNvSpPr>
              <a:spLocks noChangeShapeType="1"/>
            </p:cNvSpPr>
            <p:nvPr/>
          </p:nvSpPr>
          <p:spPr bwMode="auto">
            <a:xfrm>
              <a:off x="912" y="2496"/>
              <a:ext cx="1378" cy="853"/>
            </a:xfrm>
            <a:prstGeom prst="line">
              <a:avLst/>
            </a:prstGeom>
            <a:noFill/>
            <a:ln w="28575">
              <a:solidFill>
                <a:srgbClr val="0099FF"/>
              </a:solidFill>
              <a:miter lim="800000"/>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71" name="Line 7"/>
            <p:cNvSpPr>
              <a:spLocks noChangeShapeType="1"/>
            </p:cNvSpPr>
            <p:nvPr/>
          </p:nvSpPr>
          <p:spPr bwMode="auto">
            <a:xfrm flipV="1">
              <a:off x="2304" y="3360"/>
              <a:ext cx="1728" cy="0"/>
            </a:xfrm>
            <a:prstGeom prst="line">
              <a:avLst/>
            </a:prstGeom>
            <a:noFill/>
            <a:ln w="28575">
              <a:solidFill>
                <a:schemeClr val="folHlink"/>
              </a:solidFill>
              <a:miter lim="800000"/>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72" name="Line 8"/>
            <p:cNvSpPr>
              <a:spLocks noChangeShapeType="1"/>
            </p:cNvSpPr>
            <p:nvPr/>
          </p:nvSpPr>
          <p:spPr bwMode="auto">
            <a:xfrm>
              <a:off x="1939" y="2381"/>
              <a:ext cx="317" cy="931"/>
            </a:xfrm>
            <a:prstGeom prst="line">
              <a:avLst/>
            </a:prstGeom>
            <a:noFill/>
            <a:ln w="28575">
              <a:solidFill>
                <a:srgbClr val="FF0000"/>
              </a:solidFill>
              <a:miter lim="800000"/>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73" name="Line 9"/>
            <p:cNvSpPr>
              <a:spLocks noChangeShapeType="1"/>
            </p:cNvSpPr>
            <p:nvPr/>
          </p:nvSpPr>
          <p:spPr bwMode="auto">
            <a:xfrm flipV="1">
              <a:off x="1968" y="1682"/>
              <a:ext cx="2284" cy="670"/>
            </a:xfrm>
            <a:prstGeom prst="line">
              <a:avLst/>
            </a:prstGeom>
            <a:noFill/>
            <a:ln w="28575">
              <a:solidFill>
                <a:srgbClr val="FF0000"/>
              </a:solidFill>
              <a:miter lim="800000"/>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74" name="Line 10"/>
            <p:cNvSpPr>
              <a:spLocks noChangeShapeType="1"/>
            </p:cNvSpPr>
            <p:nvPr/>
          </p:nvSpPr>
          <p:spPr bwMode="auto">
            <a:xfrm>
              <a:off x="2016" y="1584"/>
              <a:ext cx="728" cy="797"/>
            </a:xfrm>
            <a:prstGeom prst="line">
              <a:avLst/>
            </a:prstGeom>
            <a:noFill/>
            <a:ln w="28575">
              <a:solidFill>
                <a:srgbClr val="0099FF"/>
              </a:solidFill>
              <a:miter lim="800000"/>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75" name="Line 11"/>
            <p:cNvSpPr>
              <a:spLocks noChangeShapeType="1"/>
            </p:cNvSpPr>
            <p:nvPr/>
          </p:nvSpPr>
          <p:spPr bwMode="auto">
            <a:xfrm flipH="1">
              <a:off x="1968" y="2381"/>
              <a:ext cx="776" cy="19"/>
            </a:xfrm>
            <a:prstGeom prst="line">
              <a:avLst/>
            </a:prstGeom>
            <a:noFill/>
            <a:ln w="19050">
              <a:solidFill>
                <a:schemeClr val="tx1"/>
              </a:solidFill>
              <a:miter lim="800000"/>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76" name="Line 12"/>
            <p:cNvSpPr>
              <a:spLocks noChangeShapeType="1"/>
            </p:cNvSpPr>
            <p:nvPr/>
          </p:nvSpPr>
          <p:spPr bwMode="auto">
            <a:xfrm flipH="1">
              <a:off x="912" y="2381"/>
              <a:ext cx="1027" cy="67"/>
            </a:xfrm>
            <a:prstGeom prst="line">
              <a:avLst/>
            </a:prstGeom>
            <a:noFill/>
            <a:ln w="28575">
              <a:solidFill>
                <a:srgbClr val="FF0000"/>
              </a:solidFill>
              <a:miter lim="800000"/>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77" name="Line 13"/>
            <p:cNvSpPr>
              <a:spLocks noChangeShapeType="1"/>
            </p:cNvSpPr>
            <p:nvPr/>
          </p:nvSpPr>
          <p:spPr bwMode="auto">
            <a:xfrm flipH="1">
              <a:off x="2352" y="2381"/>
              <a:ext cx="392" cy="931"/>
            </a:xfrm>
            <a:prstGeom prst="line">
              <a:avLst/>
            </a:prstGeom>
            <a:noFill/>
            <a:ln w="28575">
              <a:solidFill>
                <a:srgbClr val="0099FF"/>
              </a:solidFill>
              <a:miter lim="800000"/>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78" name="Line 14"/>
            <p:cNvSpPr>
              <a:spLocks noChangeShapeType="1"/>
            </p:cNvSpPr>
            <p:nvPr/>
          </p:nvSpPr>
          <p:spPr bwMode="auto">
            <a:xfrm>
              <a:off x="2784" y="2400"/>
              <a:ext cx="512" cy="35"/>
            </a:xfrm>
            <a:prstGeom prst="line">
              <a:avLst/>
            </a:prstGeom>
            <a:noFill/>
            <a:ln w="28575">
              <a:solidFill>
                <a:srgbClr val="0099FF"/>
              </a:solidFill>
              <a:miter lim="800000"/>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79" name="Line 15"/>
            <p:cNvSpPr>
              <a:spLocks noChangeShapeType="1"/>
            </p:cNvSpPr>
            <p:nvPr/>
          </p:nvSpPr>
          <p:spPr bwMode="auto">
            <a:xfrm flipV="1">
              <a:off x="3312" y="1682"/>
              <a:ext cx="940" cy="718"/>
            </a:xfrm>
            <a:prstGeom prst="line">
              <a:avLst/>
            </a:prstGeom>
            <a:noFill/>
            <a:ln w="28575">
              <a:solidFill>
                <a:srgbClr val="0099FF"/>
              </a:solidFill>
              <a:miter lim="800000"/>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80" name="Line 16"/>
            <p:cNvSpPr>
              <a:spLocks noChangeShapeType="1"/>
            </p:cNvSpPr>
            <p:nvPr/>
          </p:nvSpPr>
          <p:spPr bwMode="auto">
            <a:xfrm>
              <a:off x="3360" y="2448"/>
              <a:ext cx="720" cy="864"/>
            </a:xfrm>
            <a:prstGeom prst="line">
              <a:avLst/>
            </a:prstGeom>
            <a:noFill/>
            <a:ln w="28575">
              <a:solidFill>
                <a:srgbClr val="0099FF"/>
              </a:solidFill>
              <a:miter lim="800000"/>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81" name="Line 17"/>
            <p:cNvSpPr>
              <a:spLocks noChangeShapeType="1"/>
            </p:cNvSpPr>
            <p:nvPr/>
          </p:nvSpPr>
          <p:spPr bwMode="auto">
            <a:xfrm flipH="1">
              <a:off x="912" y="1574"/>
              <a:ext cx="1077" cy="826"/>
            </a:xfrm>
            <a:prstGeom prst="line">
              <a:avLst/>
            </a:prstGeom>
            <a:noFill/>
            <a:ln w="28575">
              <a:solidFill>
                <a:schemeClr val="folHlink"/>
              </a:solidFill>
              <a:miter lim="800000"/>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82" name="Line 18"/>
            <p:cNvSpPr>
              <a:spLocks noChangeShapeType="1"/>
            </p:cNvSpPr>
            <p:nvPr/>
          </p:nvSpPr>
          <p:spPr bwMode="auto">
            <a:xfrm>
              <a:off x="2064" y="1584"/>
              <a:ext cx="2188" cy="98"/>
            </a:xfrm>
            <a:prstGeom prst="line">
              <a:avLst/>
            </a:prstGeom>
            <a:noFill/>
            <a:ln w="28575">
              <a:solidFill>
                <a:schemeClr val="folHlink"/>
              </a:solidFill>
              <a:miter lim="800000"/>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83" name="Line 19"/>
            <p:cNvSpPr>
              <a:spLocks noChangeShapeType="1"/>
            </p:cNvSpPr>
            <p:nvPr/>
          </p:nvSpPr>
          <p:spPr bwMode="auto">
            <a:xfrm flipH="1">
              <a:off x="4128" y="1682"/>
              <a:ext cx="124" cy="1582"/>
            </a:xfrm>
            <a:prstGeom prst="line">
              <a:avLst/>
            </a:prstGeom>
            <a:noFill/>
            <a:ln w="28575">
              <a:solidFill>
                <a:srgbClr val="FF0000"/>
              </a:solidFill>
              <a:miter lim="800000"/>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84" name="Line 20"/>
            <p:cNvSpPr>
              <a:spLocks noChangeShapeType="1"/>
            </p:cNvSpPr>
            <p:nvPr/>
          </p:nvSpPr>
          <p:spPr bwMode="auto">
            <a:xfrm>
              <a:off x="1989" y="1574"/>
              <a:ext cx="315" cy="1738"/>
            </a:xfrm>
            <a:prstGeom prst="line">
              <a:avLst/>
            </a:prstGeom>
            <a:noFill/>
            <a:ln w="28575">
              <a:solidFill>
                <a:schemeClr val="folHlink"/>
              </a:solidFill>
              <a:miter lim="800000"/>
              <a:headEnd type="non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8085" name="Oval 21"/>
            <p:cNvSpPr>
              <a:spLocks noChangeArrowheads="1"/>
            </p:cNvSpPr>
            <p:nvPr/>
          </p:nvSpPr>
          <p:spPr bwMode="auto">
            <a:xfrm>
              <a:off x="2241" y="3297"/>
              <a:ext cx="100" cy="106"/>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6" name="Oval 22"/>
            <p:cNvSpPr>
              <a:spLocks noChangeArrowheads="1"/>
            </p:cNvSpPr>
            <p:nvPr/>
          </p:nvSpPr>
          <p:spPr bwMode="auto">
            <a:xfrm>
              <a:off x="4051" y="3297"/>
              <a:ext cx="101" cy="106"/>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7" name="Oval 23"/>
            <p:cNvSpPr>
              <a:spLocks noChangeArrowheads="1"/>
            </p:cNvSpPr>
            <p:nvPr/>
          </p:nvSpPr>
          <p:spPr bwMode="auto">
            <a:xfrm>
              <a:off x="4201" y="1628"/>
              <a:ext cx="101" cy="109"/>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8" name="Oval 24"/>
            <p:cNvSpPr>
              <a:spLocks noChangeArrowheads="1"/>
            </p:cNvSpPr>
            <p:nvPr/>
          </p:nvSpPr>
          <p:spPr bwMode="auto">
            <a:xfrm>
              <a:off x="1939" y="1520"/>
              <a:ext cx="101" cy="108"/>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89" name="Oval 25"/>
            <p:cNvSpPr>
              <a:spLocks noChangeArrowheads="1"/>
            </p:cNvSpPr>
            <p:nvPr/>
          </p:nvSpPr>
          <p:spPr bwMode="auto">
            <a:xfrm>
              <a:off x="833" y="2381"/>
              <a:ext cx="100" cy="109"/>
            </a:xfrm>
            <a:prstGeom prst="ellipse">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0" name="Oval 26"/>
            <p:cNvSpPr>
              <a:spLocks noChangeArrowheads="1"/>
            </p:cNvSpPr>
            <p:nvPr/>
          </p:nvSpPr>
          <p:spPr bwMode="auto">
            <a:xfrm>
              <a:off x="1888" y="2327"/>
              <a:ext cx="101" cy="108"/>
            </a:xfrm>
            <a:prstGeom prst="ellips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1" name="Oval 27"/>
            <p:cNvSpPr>
              <a:spLocks noChangeArrowheads="1"/>
            </p:cNvSpPr>
            <p:nvPr/>
          </p:nvSpPr>
          <p:spPr bwMode="auto">
            <a:xfrm>
              <a:off x="2693" y="2327"/>
              <a:ext cx="100" cy="108"/>
            </a:xfrm>
            <a:prstGeom prst="ellips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92" name="Oval 28"/>
            <p:cNvSpPr>
              <a:spLocks noChangeArrowheads="1"/>
            </p:cNvSpPr>
            <p:nvPr/>
          </p:nvSpPr>
          <p:spPr bwMode="auto">
            <a:xfrm>
              <a:off x="3247" y="2381"/>
              <a:ext cx="100" cy="109"/>
            </a:xfrm>
            <a:prstGeom prst="ellipse">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8093" name="Picture 29" descr="j028575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2" y="1104"/>
              <a:ext cx="720" cy="443"/>
            </a:xfrm>
            <a:prstGeom prst="rect">
              <a:avLst/>
            </a:prstGeom>
            <a:noFill/>
            <a:extLst>
              <a:ext uri="{909E8E84-426E-40DD-AFC4-6F175D3DCCD1}">
                <a14:hiddenFill xmlns:a14="http://schemas.microsoft.com/office/drawing/2010/main">
                  <a:solidFill>
                    <a:srgbClr val="FFFFFF"/>
                  </a:solidFill>
                </a14:hiddenFill>
              </a:ext>
            </a:extLst>
          </p:spPr>
        </p:pic>
        <p:pic>
          <p:nvPicPr>
            <p:cNvPr id="88094" name="Picture 30" descr="j028575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 y="2219"/>
              <a:ext cx="353" cy="341"/>
            </a:xfrm>
            <a:prstGeom prst="rect">
              <a:avLst/>
            </a:prstGeom>
            <a:noFill/>
            <a:extLst>
              <a:ext uri="{909E8E84-426E-40DD-AFC4-6F175D3DCCD1}">
                <a14:hiddenFill xmlns:a14="http://schemas.microsoft.com/office/drawing/2010/main">
                  <a:solidFill>
                    <a:srgbClr val="FFFFFF"/>
                  </a:solidFill>
                </a14:hiddenFill>
              </a:ext>
            </a:extLst>
          </p:spPr>
        </p:pic>
        <p:pic>
          <p:nvPicPr>
            <p:cNvPr id="88095" name="Picture 31" descr="j028575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1" y="1087"/>
              <a:ext cx="353" cy="340"/>
            </a:xfrm>
            <a:prstGeom prst="rect">
              <a:avLst/>
            </a:prstGeom>
            <a:noFill/>
            <a:extLst>
              <a:ext uri="{909E8E84-426E-40DD-AFC4-6F175D3DCCD1}">
                <a14:hiddenFill xmlns:a14="http://schemas.microsoft.com/office/drawing/2010/main">
                  <a:solidFill>
                    <a:srgbClr val="FFFFFF"/>
                  </a:solidFill>
                </a14:hiddenFill>
              </a:ext>
            </a:extLst>
          </p:spPr>
        </p:pic>
        <p:pic>
          <p:nvPicPr>
            <p:cNvPr id="88096" name="Picture 32" descr="j028575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87" y="3500"/>
              <a:ext cx="353" cy="340"/>
            </a:xfrm>
            <a:prstGeom prst="rect">
              <a:avLst/>
            </a:prstGeom>
            <a:noFill/>
            <a:extLst>
              <a:ext uri="{909E8E84-426E-40DD-AFC4-6F175D3DCCD1}">
                <a14:hiddenFill xmlns:a14="http://schemas.microsoft.com/office/drawing/2010/main">
                  <a:solidFill>
                    <a:srgbClr val="FFFFFF"/>
                  </a:solidFill>
                </a14:hiddenFill>
              </a:ext>
            </a:extLst>
          </p:spPr>
        </p:pic>
        <p:pic>
          <p:nvPicPr>
            <p:cNvPr id="88097" name="Picture 33" descr="j028575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7" y="3500"/>
              <a:ext cx="353" cy="340"/>
            </a:xfrm>
            <a:prstGeom prst="rect">
              <a:avLst/>
            </a:prstGeom>
            <a:noFill/>
            <a:extLst>
              <a:ext uri="{909E8E84-426E-40DD-AFC4-6F175D3DCCD1}">
                <a14:hiddenFill xmlns:a14="http://schemas.microsoft.com/office/drawing/2010/main">
                  <a:solidFill>
                    <a:srgbClr val="FFFFFF"/>
                  </a:solidFill>
                </a14:hiddenFill>
              </a:ext>
            </a:extLst>
          </p:spPr>
        </p:pic>
        <p:pic>
          <p:nvPicPr>
            <p:cNvPr id="88098" name="Picture 34" descr="j01974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68" y="2544"/>
              <a:ext cx="205"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8099" name="Picture 35" descr="j01974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6" y="2496"/>
              <a:ext cx="205"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8100" name="Picture 36" descr="j01974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28" y="2448"/>
              <a:ext cx="205"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88103" name="Picture 39" descr="usa"/>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4343400" y="1143000"/>
            <a:ext cx="4343400" cy="271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8104" name="Text Box 40"/>
          <p:cNvSpPr txBox="1">
            <a:spLocks noChangeArrowheads="1"/>
          </p:cNvSpPr>
          <p:nvPr/>
        </p:nvSpPr>
        <p:spPr bwMode="auto">
          <a:xfrm>
            <a:off x="1447800" y="2057400"/>
            <a:ext cx="2324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How to color a map?</a:t>
            </a:r>
          </a:p>
        </p:txBody>
      </p:sp>
      <p:sp>
        <p:nvSpPr>
          <p:cNvPr id="88105" name="Text Box 41"/>
          <p:cNvSpPr txBox="1">
            <a:spLocks noChangeArrowheads="1"/>
          </p:cNvSpPr>
          <p:nvPr/>
        </p:nvSpPr>
        <p:spPr bwMode="auto">
          <a:xfrm>
            <a:off x="4860925" y="4689475"/>
            <a:ext cx="3362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How to send data efficiently?</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80000"/>
              </a:lnSpc>
            </a:pPr>
            <a:r>
              <a:rPr lang="en-US" altLang="zh-TW" sz="2400" dirty="0">
                <a:ea typeface="新細明體" pitchFamily="18" charset="-120"/>
              </a:rPr>
              <a:t>Many of the tautologies in Chapter 1 are rules of inference. They have the form </a:t>
            </a:r>
          </a:p>
          <a:p>
            <a:pPr algn="ctr">
              <a:lnSpc>
                <a:spcPct val="80000"/>
              </a:lnSpc>
              <a:buFontTx/>
              <a:buNone/>
            </a:pPr>
            <a:r>
              <a:rPr lang="en-US" altLang="zh-TW" sz="2400" i="1" dirty="0">
                <a:ea typeface="新細明體" pitchFamily="18" charset="-120"/>
              </a:rPr>
              <a:t>H</a:t>
            </a:r>
            <a:r>
              <a:rPr lang="en-US" altLang="zh-TW" sz="2400" baseline="-25000" dirty="0">
                <a:ea typeface="新細明體" pitchFamily="18" charset="-120"/>
              </a:rPr>
              <a:t>1</a:t>
            </a:r>
            <a:r>
              <a:rPr lang="en-US" altLang="zh-TW" sz="2400" dirty="0">
                <a:ea typeface="新細明體" pitchFamily="18" charset="-120"/>
              </a:rPr>
              <a:t> </a:t>
            </a:r>
            <a:r>
              <a:rPr lang="el-GR" altLang="zh-TW" sz="2400" dirty="0">
                <a:cs typeface="Arial" pitchFamily="34" charset="0"/>
              </a:rPr>
              <a:t>Λ</a:t>
            </a:r>
            <a:r>
              <a:rPr lang="en-US" altLang="zh-TW" sz="2400" dirty="0">
                <a:ea typeface="新細明體" pitchFamily="18" charset="-120"/>
              </a:rPr>
              <a:t> </a:t>
            </a:r>
            <a:r>
              <a:rPr lang="en-US" altLang="zh-TW" sz="2400" i="1" dirty="0">
                <a:ea typeface="新細明體" pitchFamily="18" charset="-120"/>
              </a:rPr>
              <a:t>H</a:t>
            </a:r>
            <a:r>
              <a:rPr lang="en-US" altLang="zh-TW" sz="2400" baseline="-25000" dirty="0">
                <a:ea typeface="新細明體" pitchFamily="18" charset="-120"/>
              </a:rPr>
              <a:t>2 </a:t>
            </a:r>
            <a:r>
              <a:rPr lang="el-GR" altLang="zh-TW" sz="2400" dirty="0">
                <a:cs typeface="Arial" pitchFamily="34" charset="0"/>
              </a:rPr>
              <a:t>Λ</a:t>
            </a:r>
            <a:r>
              <a:rPr lang="en-US" altLang="zh-TW" sz="2400" dirty="0">
                <a:ea typeface="新細明體" pitchFamily="18" charset="-120"/>
              </a:rPr>
              <a:t>..... </a:t>
            </a:r>
            <a:r>
              <a:rPr lang="el-GR" altLang="zh-TW" sz="2400" dirty="0">
                <a:cs typeface="Arial" pitchFamily="34" charset="0"/>
              </a:rPr>
              <a:t>Λ</a:t>
            </a:r>
            <a:r>
              <a:rPr lang="en-US" altLang="zh-TW" sz="2400" dirty="0">
                <a:ea typeface="新細明體" pitchFamily="18" charset="-120"/>
              </a:rPr>
              <a:t> </a:t>
            </a:r>
            <a:r>
              <a:rPr lang="en-US" altLang="zh-TW" sz="2400" i="1" dirty="0" err="1">
                <a:ea typeface="新細明體" pitchFamily="18" charset="-120"/>
              </a:rPr>
              <a:t>H</a:t>
            </a:r>
            <a:r>
              <a:rPr lang="en-US" altLang="zh-TW" sz="2400" i="1" baseline="-25000" dirty="0" err="1">
                <a:ea typeface="新細明體" pitchFamily="18" charset="-120"/>
              </a:rPr>
              <a:t>n</a:t>
            </a:r>
            <a:r>
              <a:rPr lang="en-US" altLang="zh-TW" sz="2400" i="1" dirty="0">
                <a:ea typeface="新細明體" pitchFamily="18" charset="-120"/>
              </a:rPr>
              <a:t> </a:t>
            </a:r>
            <a:r>
              <a:rPr lang="en-US" altLang="en-US" sz="2400" dirty="0"/>
              <a:t>→</a:t>
            </a:r>
            <a:r>
              <a:rPr lang="en-US" altLang="zh-TW" sz="2400" i="1" dirty="0">
                <a:ea typeface="新細明體" pitchFamily="18" charset="-120"/>
              </a:rPr>
              <a:t>C</a:t>
            </a:r>
            <a:endParaRPr lang="en-US" altLang="zh-TW" sz="2400" dirty="0">
              <a:ea typeface="新細明體" pitchFamily="18" charset="-120"/>
            </a:endParaRPr>
          </a:p>
          <a:p>
            <a:pPr>
              <a:lnSpc>
                <a:spcPct val="80000"/>
              </a:lnSpc>
            </a:pPr>
            <a:r>
              <a:rPr lang="en-US" altLang="zh-TW" sz="2400" dirty="0">
                <a:ea typeface="新細明體" pitchFamily="18" charset="-120"/>
              </a:rPr>
              <a:t>Where </a:t>
            </a:r>
            <a:r>
              <a:rPr lang="en-US" altLang="zh-TW" sz="2400" i="1" dirty="0">
                <a:ea typeface="新細明體" pitchFamily="18" charset="-120"/>
              </a:rPr>
              <a:t>H</a:t>
            </a:r>
            <a:r>
              <a:rPr lang="en-US" altLang="zh-TW" sz="2400" baseline="-25000" dirty="0">
                <a:ea typeface="新細明體" pitchFamily="18" charset="-120"/>
              </a:rPr>
              <a:t>i</a:t>
            </a:r>
            <a:r>
              <a:rPr lang="en-US" altLang="zh-TW" sz="2400" dirty="0">
                <a:ea typeface="新細明體" pitchFamily="18" charset="-120"/>
              </a:rPr>
              <a:t> are called the </a:t>
            </a:r>
            <a:r>
              <a:rPr lang="en-US" altLang="zh-TW" sz="2400" i="1" dirty="0">
                <a:ea typeface="新細明體" pitchFamily="18" charset="-120"/>
              </a:rPr>
              <a:t>hypotheses </a:t>
            </a:r>
            <a:r>
              <a:rPr lang="en-US" altLang="zh-TW" sz="2400" dirty="0">
                <a:ea typeface="新細明體" pitchFamily="18" charset="-120"/>
              </a:rPr>
              <a:t>and </a:t>
            </a:r>
            <a:r>
              <a:rPr lang="en-US" altLang="zh-TW" sz="2400" i="1" dirty="0">
                <a:ea typeface="新細明體" pitchFamily="18" charset="-120"/>
              </a:rPr>
              <a:t>C </a:t>
            </a:r>
            <a:r>
              <a:rPr lang="en-US" altLang="zh-TW" sz="2400" dirty="0">
                <a:ea typeface="新細明體" pitchFamily="18" charset="-120"/>
              </a:rPr>
              <a:t>is the </a:t>
            </a:r>
            <a:r>
              <a:rPr lang="en-US" altLang="zh-TW" sz="2400" i="1" dirty="0">
                <a:ea typeface="新細明體" pitchFamily="18" charset="-120"/>
              </a:rPr>
              <a:t>conclusion</a:t>
            </a:r>
            <a:r>
              <a:rPr lang="en-US" altLang="zh-TW" sz="2400" dirty="0">
                <a:ea typeface="新細明體" pitchFamily="18" charset="-120"/>
              </a:rPr>
              <a:t>.</a:t>
            </a:r>
          </a:p>
          <a:p>
            <a:pPr>
              <a:lnSpc>
                <a:spcPct val="80000"/>
              </a:lnSpc>
            </a:pPr>
            <a:r>
              <a:rPr lang="en-US" altLang="zh-TW" sz="2400" dirty="0">
                <a:ea typeface="新細明體" pitchFamily="18" charset="-120"/>
              </a:rPr>
              <a:t>As a rule of inference they take the symbolic form:</a:t>
            </a:r>
          </a:p>
          <a:p>
            <a:pPr algn="ctr">
              <a:lnSpc>
                <a:spcPct val="80000"/>
              </a:lnSpc>
              <a:buNone/>
            </a:pPr>
            <a:r>
              <a:rPr lang="en-US" altLang="zh-TW" sz="2400" i="1" dirty="0">
                <a:ea typeface="新細明體" pitchFamily="18" charset="-120"/>
              </a:rPr>
              <a:t>H</a:t>
            </a:r>
            <a:r>
              <a:rPr lang="en-US" altLang="zh-TW" sz="2400" baseline="-25000" dirty="0">
                <a:ea typeface="新細明體" pitchFamily="18" charset="-120"/>
              </a:rPr>
              <a:t>1</a:t>
            </a:r>
          </a:p>
          <a:p>
            <a:pPr algn="ctr">
              <a:lnSpc>
                <a:spcPct val="80000"/>
              </a:lnSpc>
              <a:buFontTx/>
              <a:buNone/>
            </a:pPr>
            <a:r>
              <a:rPr lang="en-US" altLang="zh-TW" sz="2400" i="1" dirty="0">
                <a:ea typeface="新細明體" pitchFamily="18" charset="-120"/>
              </a:rPr>
              <a:t>H</a:t>
            </a:r>
            <a:r>
              <a:rPr lang="en-US" altLang="zh-TW" sz="2400" baseline="-25000" dirty="0">
                <a:ea typeface="新細明體" pitchFamily="18" charset="-120"/>
              </a:rPr>
              <a:t>2</a:t>
            </a:r>
          </a:p>
          <a:p>
            <a:pPr algn="ctr">
              <a:lnSpc>
                <a:spcPct val="80000"/>
              </a:lnSpc>
              <a:buFontTx/>
              <a:buNone/>
            </a:pPr>
            <a:r>
              <a:rPr lang="en-US" altLang="zh-TW" sz="2400" dirty="0">
                <a:ea typeface="新細明體" pitchFamily="18" charset="-120"/>
              </a:rPr>
              <a:t>.</a:t>
            </a:r>
          </a:p>
          <a:p>
            <a:pPr algn="ctr">
              <a:lnSpc>
                <a:spcPct val="80000"/>
              </a:lnSpc>
              <a:buFontTx/>
              <a:buNone/>
            </a:pPr>
            <a:r>
              <a:rPr lang="en-US" altLang="zh-TW" sz="2400" dirty="0">
                <a:ea typeface="新細明體" pitchFamily="18" charset="-120"/>
              </a:rPr>
              <a:t>.</a:t>
            </a:r>
          </a:p>
          <a:p>
            <a:pPr algn="ctr">
              <a:lnSpc>
                <a:spcPct val="80000"/>
              </a:lnSpc>
              <a:buFontTx/>
              <a:buNone/>
            </a:pPr>
            <a:r>
              <a:rPr lang="en-US" altLang="zh-TW" sz="2400" i="1" dirty="0" err="1">
                <a:ea typeface="新細明體" pitchFamily="18" charset="-120"/>
              </a:rPr>
              <a:t>H</a:t>
            </a:r>
            <a:r>
              <a:rPr lang="en-US" altLang="zh-TW" sz="2400" i="1" baseline="-25000" dirty="0" err="1">
                <a:ea typeface="新細明體" pitchFamily="18" charset="-120"/>
              </a:rPr>
              <a:t>n</a:t>
            </a:r>
            <a:endParaRPr lang="en-US" altLang="zh-TW" sz="2400" i="1" baseline="-25000" dirty="0">
              <a:ea typeface="新細明體" pitchFamily="18" charset="-120"/>
            </a:endParaRPr>
          </a:p>
          <a:p>
            <a:pPr algn="ctr">
              <a:lnSpc>
                <a:spcPct val="80000"/>
              </a:lnSpc>
              <a:buFontTx/>
              <a:buNone/>
            </a:pPr>
            <a:r>
              <a:rPr lang="en-US" altLang="zh-TW" sz="2400" dirty="0">
                <a:ea typeface="新細明體" pitchFamily="18" charset="-120"/>
                <a:sym typeface="Symbol" pitchFamily="18" charset="2"/>
              </a:rPr>
              <a:t></a:t>
            </a:r>
            <a:r>
              <a:rPr lang="en-US" altLang="zh-TW" sz="2400" i="1" dirty="0">
                <a:ea typeface="新細明體" pitchFamily="18" charset="-120"/>
              </a:rPr>
              <a:t>C</a:t>
            </a:r>
            <a:endParaRPr lang="en-US" altLang="zh-TW" sz="2400" dirty="0">
              <a:ea typeface="新細明體" pitchFamily="18" charset="-120"/>
            </a:endParaRPr>
          </a:p>
          <a:p>
            <a:pPr>
              <a:lnSpc>
                <a:spcPct val="80000"/>
              </a:lnSpc>
              <a:buFontTx/>
              <a:buNone/>
            </a:pPr>
            <a:r>
              <a:rPr lang="en-US" altLang="zh-TW" sz="2400" dirty="0">
                <a:ea typeface="新細明體" pitchFamily="18" charset="-120"/>
              </a:rPr>
              <a:t>	where </a:t>
            </a:r>
            <a:r>
              <a:rPr lang="en-US" altLang="zh-TW" sz="2400" dirty="0">
                <a:ea typeface="新細明體" pitchFamily="18" charset="-120"/>
                <a:sym typeface="Symbol" pitchFamily="18" charset="2"/>
              </a:rPr>
              <a:t></a:t>
            </a:r>
            <a:r>
              <a:rPr lang="en-US" altLang="zh-TW" sz="2400" dirty="0">
                <a:ea typeface="新細明體" pitchFamily="18" charset="-120"/>
              </a:rPr>
              <a:t> means 'therefore' or 'it follows that.'</a:t>
            </a:r>
          </a:p>
          <a:p>
            <a:pPr algn="ctr">
              <a:lnSpc>
                <a:spcPct val="80000"/>
              </a:lnSpc>
              <a:buFontTx/>
              <a:buNone/>
            </a:pPr>
            <a:endParaRPr lang="zh-TW" altLang="en-US" sz="2400" i="1" dirty="0">
              <a:ea typeface="新細明體" pitchFamily="18" charset="-120"/>
            </a:endParaRPr>
          </a:p>
        </p:txBody>
      </p:sp>
      <p:sp>
        <p:nvSpPr>
          <p:cNvPr id="7171" name="Rectangle 3"/>
          <p:cNvSpPr>
            <a:spLocks noGrp="1" noChangeArrowheads="1"/>
          </p:cNvSpPr>
          <p:nvPr>
            <p:ph type="title"/>
          </p:nvPr>
        </p:nvSpPr>
        <p:spPr>
          <a:xfrm>
            <a:off x="457200" y="228600"/>
            <a:ext cx="8153400" cy="914400"/>
          </a:xfrm>
          <a:noFill/>
        </p:spPr>
        <p:txBody>
          <a:bodyPr/>
          <a:lstStyle/>
          <a:p>
            <a:r>
              <a:rPr lang="en-US" altLang="zh-TW" sz="4400">
                <a:ea typeface="新細明體" pitchFamily="18" charset="-120"/>
              </a:rPr>
              <a:t>Rules of Inference</a:t>
            </a:r>
            <a:endParaRPr lang="zh-TW" altLang="en-US" sz="4400">
              <a:ea typeface="新細明體" pitchFamily="18" charset="-120"/>
            </a:endParaRPr>
          </a:p>
        </p:txBody>
      </p:sp>
    </p:spTree>
    <p:extLst>
      <p:ext uri="{BB962C8B-B14F-4D97-AF65-F5344CB8AC3E}">
        <p14:creationId xmlns:p14="http://schemas.microsoft.com/office/powerpoint/2010/main" val="7607920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80000"/>
              </a:lnSpc>
            </a:pPr>
            <a:r>
              <a:rPr lang="en-US" altLang="zh-TW" sz="2800" dirty="0" err="1">
                <a:ea typeface="新細明體" pitchFamily="18" charset="-120"/>
              </a:rPr>
              <a:t>Examples:The</a:t>
            </a:r>
            <a:r>
              <a:rPr lang="en-US" altLang="zh-TW" sz="2800" dirty="0">
                <a:ea typeface="新細明體" pitchFamily="18" charset="-120"/>
              </a:rPr>
              <a:t> tautology </a:t>
            </a:r>
            <a:r>
              <a:rPr lang="en-US" altLang="zh-TW" sz="2800" i="1" dirty="0">
                <a:ea typeface="新細明體" pitchFamily="18" charset="-120"/>
              </a:rPr>
              <a:t>P </a:t>
            </a:r>
            <a:r>
              <a:rPr lang="el-GR" altLang="zh-TW" sz="2800" dirty="0">
                <a:cs typeface="Arial" pitchFamily="34" charset="0"/>
              </a:rPr>
              <a:t>Λ</a:t>
            </a:r>
            <a:r>
              <a:rPr lang="en-US" altLang="zh-TW" sz="2800" dirty="0">
                <a:ea typeface="新細明體" pitchFamily="18" charset="-120"/>
              </a:rPr>
              <a:t>(</a:t>
            </a:r>
            <a:r>
              <a:rPr lang="en-US" altLang="zh-TW" sz="2800" i="1" dirty="0">
                <a:ea typeface="新細明體" pitchFamily="18" charset="-120"/>
              </a:rPr>
              <a:t>P </a:t>
            </a:r>
            <a:r>
              <a:rPr lang="en-US" altLang="en-US" sz="2800" dirty="0"/>
              <a:t>→</a:t>
            </a:r>
            <a:r>
              <a:rPr lang="en-US" altLang="zh-TW" sz="2800" dirty="0">
                <a:ea typeface="新細明體" pitchFamily="18" charset="-120"/>
              </a:rPr>
              <a:t> </a:t>
            </a:r>
            <a:r>
              <a:rPr lang="en-US" altLang="zh-TW" sz="2800" i="1" dirty="0">
                <a:ea typeface="新細明體" pitchFamily="18" charset="-120"/>
              </a:rPr>
              <a:t>Q</a:t>
            </a:r>
            <a:r>
              <a:rPr lang="en-US" altLang="zh-TW" sz="2800" dirty="0">
                <a:ea typeface="新細明體" pitchFamily="18" charset="-120"/>
              </a:rPr>
              <a:t>) </a:t>
            </a:r>
            <a:r>
              <a:rPr lang="en-US" altLang="en-US" sz="2800" dirty="0"/>
              <a:t>→</a:t>
            </a:r>
            <a:r>
              <a:rPr lang="en-US" altLang="zh-TW" sz="2800" dirty="0">
                <a:ea typeface="新細明體" pitchFamily="18" charset="-120"/>
              </a:rPr>
              <a:t> </a:t>
            </a:r>
            <a:r>
              <a:rPr lang="en-US" altLang="zh-TW" sz="2800" i="1" dirty="0">
                <a:ea typeface="新細明體" pitchFamily="18" charset="-120"/>
              </a:rPr>
              <a:t>Q </a:t>
            </a:r>
            <a:r>
              <a:rPr lang="en-US" altLang="zh-TW" sz="2800" dirty="0">
                <a:ea typeface="新細明體" pitchFamily="18" charset="-120"/>
              </a:rPr>
              <a:t>becomes</a:t>
            </a:r>
          </a:p>
          <a:p>
            <a:pPr algn="ctr">
              <a:lnSpc>
                <a:spcPct val="80000"/>
              </a:lnSpc>
              <a:buFontTx/>
              <a:buNone/>
            </a:pPr>
            <a:r>
              <a:rPr lang="en-US" altLang="zh-TW" sz="2800" i="1" dirty="0">
                <a:ea typeface="新細明體" pitchFamily="18" charset="-120"/>
              </a:rPr>
              <a:t>P</a:t>
            </a:r>
          </a:p>
          <a:p>
            <a:pPr algn="ctr">
              <a:lnSpc>
                <a:spcPct val="80000"/>
              </a:lnSpc>
              <a:buFontTx/>
              <a:buNone/>
            </a:pPr>
            <a:r>
              <a:rPr lang="en-US" altLang="zh-TW" sz="2800" i="1" dirty="0">
                <a:ea typeface="新細明體" pitchFamily="18" charset="-120"/>
              </a:rPr>
              <a:t>P </a:t>
            </a:r>
            <a:r>
              <a:rPr lang="en-US" altLang="en-US" sz="2800" dirty="0"/>
              <a:t>→</a:t>
            </a:r>
            <a:r>
              <a:rPr lang="en-US" altLang="zh-TW" sz="2800" dirty="0">
                <a:ea typeface="新細明體" pitchFamily="18" charset="-120"/>
              </a:rPr>
              <a:t> </a:t>
            </a:r>
            <a:r>
              <a:rPr lang="en-US" altLang="zh-TW" sz="2800" i="1" dirty="0">
                <a:ea typeface="新細明體" pitchFamily="18" charset="-120"/>
              </a:rPr>
              <a:t>Q</a:t>
            </a:r>
          </a:p>
          <a:p>
            <a:pPr algn="ctr">
              <a:lnSpc>
                <a:spcPct val="80000"/>
              </a:lnSpc>
              <a:buFontTx/>
              <a:buNone/>
            </a:pPr>
            <a:r>
              <a:rPr lang="en-US" altLang="zh-TW" sz="2800" dirty="0">
                <a:ea typeface="新細明體" pitchFamily="18" charset="-120"/>
                <a:sym typeface="Symbol" pitchFamily="18" charset="2"/>
              </a:rPr>
              <a:t></a:t>
            </a:r>
            <a:r>
              <a:rPr lang="en-US" altLang="zh-TW" sz="2800" dirty="0">
                <a:ea typeface="新細明體" pitchFamily="18" charset="-120"/>
              </a:rPr>
              <a:t> </a:t>
            </a:r>
            <a:r>
              <a:rPr lang="en-US" altLang="zh-TW" sz="2800" i="1" dirty="0">
                <a:ea typeface="新細明體" pitchFamily="18" charset="-120"/>
              </a:rPr>
              <a:t>Q</a:t>
            </a:r>
          </a:p>
          <a:p>
            <a:pPr>
              <a:lnSpc>
                <a:spcPct val="80000"/>
              </a:lnSpc>
            </a:pPr>
            <a:r>
              <a:rPr lang="en-US" altLang="zh-TW" sz="2800" dirty="0">
                <a:ea typeface="新細明體" pitchFamily="18" charset="-120"/>
              </a:rPr>
              <a:t>This means that whenever </a:t>
            </a:r>
            <a:r>
              <a:rPr lang="en-US" altLang="zh-TW" sz="2800" i="1" dirty="0">
                <a:ea typeface="新細明體" pitchFamily="18" charset="-120"/>
              </a:rPr>
              <a:t>P </a:t>
            </a:r>
            <a:r>
              <a:rPr lang="en-US" altLang="zh-TW" sz="2800" dirty="0">
                <a:ea typeface="新細明體" pitchFamily="18" charset="-120"/>
              </a:rPr>
              <a:t>is true and </a:t>
            </a:r>
            <a:r>
              <a:rPr lang="en-US" altLang="zh-TW" sz="2800" i="1" dirty="0">
                <a:ea typeface="新細明體" pitchFamily="18" charset="-120"/>
              </a:rPr>
              <a:t>P </a:t>
            </a:r>
            <a:r>
              <a:rPr lang="en-US" altLang="en-US" sz="2800" dirty="0"/>
              <a:t>→</a:t>
            </a:r>
            <a:r>
              <a:rPr lang="en-US" altLang="zh-TW" sz="2800" dirty="0">
                <a:ea typeface="新細明體" pitchFamily="18" charset="-120"/>
              </a:rPr>
              <a:t> </a:t>
            </a:r>
            <a:r>
              <a:rPr lang="en-US" altLang="zh-TW" sz="2800" i="1" dirty="0">
                <a:ea typeface="新細明體" pitchFamily="18" charset="-120"/>
              </a:rPr>
              <a:t>Q </a:t>
            </a:r>
            <a:r>
              <a:rPr lang="en-US" altLang="zh-TW" sz="2800" dirty="0">
                <a:ea typeface="新細明體" pitchFamily="18" charset="-120"/>
              </a:rPr>
              <a:t>is true we can conclude logically that </a:t>
            </a:r>
            <a:r>
              <a:rPr lang="en-US" altLang="zh-TW" sz="2800" i="1" dirty="0">
                <a:ea typeface="新細明體" pitchFamily="18" charset="-120"/>
              </a:rPr>
              <a:t>Q </a:t>
            </a:r>
            <a:r>
              <a:rPr lang="en-US" altLang="zh-TW" sz="2800" dirty="0">
                <a:ea typeface="新細明體" pitchFamily="18" charset="-120"/>
              </a:rPr>
              <a:t>is true.</a:t>
            </a:r>
          </a:p>
          <a:p>
            <a:pPr>
              <a:lnSpc>
                <a:spcPct val="80000"/>
              </a:lnSpc>
            </a:pPr>
            <a:r>
              <a:rPr lang="en-US" altLang="zh-TW" sz="2800" dirty="0">
                <a:ea typeface="新細明體" pitchFamily="18" charset="-120"/>
              </a:rPr>
              <a:t>This rule of inference is the most famous and has the name</a:t>
            </a:r>
          </a:p>
          <a:p>
            <a:pPr lvl="1">
              <a:lnSpc>
                <a:spcPct val="80000"/>
              </a:lnSpc>
            </a:pPr>
            <a:r>
              <a:rPr lang="en-US" altLang="zh-TW" sz="2400" i="1" dirty="0">
                <a:ea typeface="新細明體" pitchFamily="18" charset="-120"/>
              </a:rPr>
              <a:t>modus ponens </a:t>
            </a:r>
            <a:r>
              <a:rPr lang="en-US" altLang="zh-TW" sz="2400" dirty="0">
                <a:ea typeface="新細明體" pitchFamily="18" charset="-120"/>
              </a:rPr>
              <a:t>or</a:t>
            </a:r>
          </a:p>
          <a:p>
            <a:pPr lvl="1">
              <a:lnSpc>
                <a:spcPct val="80000"/>
              </a:lnSpc>
            </a:pPr>
            <a:r>
              <a:rPr lang="en-US" altLang="zh-TW" sz="2400" dirty="0">
                <a:ea typeface="新細明體" pitchFamily="18" charset="-120"/>
              </a:rPr>
              <a:t>the </a:t>
            </a:r>
            <a:r>
              <a:rPr lang="en-US" altLang="zh-TW" sz="2400" i="1" dirty="0">
                <a:ea typeface="新細明體" pitchFamily="18" charset="-120"/>
              </a:rPr>
              <a:t>law of detachment</a:t>
            </a:r>
            <a:r>
              <a:rPr lang="en-US" altLang="zh-TW" sz="2400" dirty="0">
                <a:ea typeface="新細明體" pitchFamily="18" charset="-120"/>
              </a:rPr>
              <a:t>.</a:t>
            </a:r>
            <a:endParaRPr lang="zh-TW" altLang="en-US" sz="2400" dirty="0">
              <a:ea typeface="新細明體" pitchFamily="18" charset="-120"/>
            </a:endParaRPr>
          </a:p>
        </p:txBody>
      </p:sp>
      <p:sp>
        <p:nvSpPr>
          <p:cNvPr id="8195" name="Rectangle 3"/>
          <p:cNvSpPr>
            <a:spLocks noGrp="1" noChangeArrowheads="1"/>
          </p:cNvSpPr>
          <p:nvPr>
            <p:ph type="title"/>
          </p:nvPr>
        </p:nvSpPr>
        <p:spPr>
          <a:xfrm>
            <a:off x="457200" y="228600"/>
            <a:ext cx="8153400" cy="914400"/>
          </a:xfrm>
          <a:noFill/>
        </p:spPr>
        <p:txBody>
          <a:bodyPr/>
          <a:lstStyle/>
          <a:p>
            <a:r>
              <a:rPr lang="en-US" altLang="zh-TW" sz="4400">
                <a:ea typeface="新細明體" pitchFamily="18" charset="-120"/>
              </a:rPr>
              <a:t>Rules of Inference</a:t>
            </a:r>
            <a:endParaRPr lang="zh-TW" altLang="en-US" sz="4400">
              <a:ea typeface="新細明體" pitchFamily="18" charset="-120"/>
            </a:endParaRPr>
          </a:p>
        </p:txBody>
      </p:sp>
    </p:spTree>
    <p:extLst>
      <p:ext uri="{BB962C8B-B14F-4D97-AF65-F5344CB8AC3E}">
        <p14:creationId xmlns:p14="http://schemas.microsoft.com/office/powerpoint/2010/main" val="21866129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a:xfrm>
            <a:off x="323528" y="1448547"/>
            <a:ext cx="8640960" cy="4525963"/>
          </a:xfrm>
        </p:spPr>
        <p:txBody>
          <a:bodyPr>
            <a:normAutofit fontScale="85000" lnSpcReduction="20000"/>
          </a:bodyPr>
          <a:lstStyle/>
          <a:p>
            <a:pPr marL="0" indent="0">
              <a:buNone/>
            </a:pPr>
            <a:r>
              <a:rPr lang="en-US" dirty="0">
                <a:latin typeface="Century" panose="02040604050505020304" pitchFamily="18" charset="0"/>
              </a:rPr>
              <a:t>Suppose that the conditional statement </a:t>
            </a:r>
            <a:r>
              <a:rPr lang="en-US" dirty="0">
                <a:solidFill>
                  <a:srgbClr val="FF0000"/>
                </a:solidFill>
                <a:latin typeface="Century" panose="02040604050505020304" pitchFamily="18" charset="0"/>
              </a:rPr>
              <a:t>“If it snows today, then we will go skiing” </a:t>
            </a:r>
            <a:r>
              <a:rPr lang="en-US" dirty="0">
                <a:latin typeface="Century" panose="02040604050505020304" pitchFamily="18" charset="0"/>
              </a:rPr>
              <a:t>and its</a:t>
            </a:r>
            <a:br>
              <a:rPr lang="en-US" dirty="0">
                <a:latin typeface="Century" panose="02040604050505020304" pitchFamily="18" charset="0"/>
              </a:rPr>
            </a:br>
            <a:r>
              <a:rPr lang="en-US" dirty="0">
                <a:latin typeface="Century" panose="02040604050505020304" pitchFamily="18" charset="0"/>
              </a:rPr>
              <a:t>hypothesis, </a:t>
            </a:r>
            <a:r>
              <a:rPr lang="en-US" dirty="0">
                <a:solidFill>
                  <a:srgbClr val="FF0000"/>
                </a:solidFill>
                <a:latin typeface="Century" panose="02040604050505020304" pitchFamily="18" charset="0"/>
              </a:rPr>
              <a:t>“It is snowing today</a:t>
            </a:r>
            <a:r>
              <a:rPr lang="en-US" dirty="0">
                <a:latin typeface="Century" panose="02040604050505020304" pitchFamily="18" charset="0"/>
              </a:rPr>
              <a:t>,” are true. Then, by modus ponens, it follows that the conclusion</a:t>
            </a:r>
            <a:br>
              <a:rPr lang="en-US" dirty="0">
                <a:latin typeface="Century" panose="02040604050505020304" pitchFamily="18" charset="0"/>
              </a:rPr>
            </a:br>
            <a:r>
              <a:rPr lang="en-US" dirty="0">
                <a:latin typeface="Century" panose="02040604050505020304" pitchFamily="18" charset="0"/>
              </a:rPr>
              <a:t>of the conditional statement, “</a:t>
            </a:r>
            <a:r>
              <a:rPr lang="en-US" dirty="0">
                <a:solidFill>
                  <a:srgbClr val="FF0000"/>
                </a:solidFill>
                <a:latin typeface="Century" panose="02040604050505020304" pitchFamily="18" charset="0"/>
              </a:rPr>
              <a:t>We will go skiing</a:t>
            </a:r>
            <a:r>
              <a:rPr lang="en-US" dirty="0">
                <a:latin typeface="Century" panose="02040604050505020304" pitchFamily="18" charset="0"/>
              </a:rPr>
              <a:t>,” is true. </a:t>
            </a:r>
          </a:p>
          <a:p>
            <a:pPr marL="0" indent="0">
              <a:buNone/>
            </a:pPr>
            <a:endParaRPr lang="en-US" dirty="0">
              <a:latin typeface="Century" panose="02040604050505020304" pitchFamily="18" charset="0"/>
            </a:endParaRPr>
          </a:p>
          <a:p>
            <a:pPr marL="0" indent="0">
              <a:buNone/>
            </a:pPr>
            <a:r>
              <a:rPr lang="en-US" b="1" dirty="0">
                <a:latin typeface="Century" panose="02040604050505020304" pitchFamily="18" charset="0"/>
              </a:rPr>
              <a:t>As we mentioned earlier, a valid argument can lead to an incorrect conclusion if one or more of its premises is false. </a:t>
            </a:r>
            <a:br>
              <a:rPr lang="en-US" b="1" dirty="0">
                <a:latin typeface="Century" panose="02040604050505020304" pitchFamily="18" charset="0"/>
              </a:rPr>
            </a:br>
            <a:br>
              <a:rPr lang="en-US" dirty="0">
                <a:latin typeface="Century" panose="02040604050505020304" pitchFamily="18" charset="0"/>
              </a:rPr>
            </a:br>
            <a:endParaRPr lang="en-US" dirty="0">
              <a:latin typeface="Century" panose="02040604050505020304" pitchFamily="18" charset="0"/>
            </a:endParaRPr>
          </a:p>
        </p:txBody>
      </p:sp>
    </p:spTree>
    <p:extLst>
      <p:ext uri="{BB962C8B-B14F-4D97-AF65-F5344CB8AC3E}">
        <p14:creationId xmlns:p14="http://schemas.microsoft.com/office/powerpoint/2010/main" val="7223707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title"/>
          </p:nvPr>
        </p:nvSpPr>
        <p:spPr>
          <a:xfrm>
            <a:off x="457200" y="228600"/>
            <a:ext cx="8153400" cy="914400"/>
          </a:xfrm>
          <a:noFill/>
        </p:spPr>
        <p:txBody>
          <a:bodyPr/>
          <a:lstStyle/>
          <a:p>
            <a:r>
              <a:rPr lang="en-US" altLang="zh-TW" sz="4400">
                <a:ea typeface="新細明體" pitchFamily="18" charset="-120"/>
              </a:rPr>
              <a:t>Rules of Inference</a:t>
            </a:r>
            <a:endParaRPr lang="zh-TW" altLang="en-US" sz="4400">
              <a:ea typeface="新細明體" pitchFamily="18" charset="-120"/>
            </a:endParaRPr>
          </a:p>
        </p:txBody>
      </p:sp>
      <p:pic>
        <p:nvPicPr>
          <p:cNvPr id="9219" name="Picture 5" descr="t01_5_001"/>
          <p:cNvPicPr>
            <a:picLocks noGrp="1" noChangeAspect="1" noChangeArrowheads="1"/>
          </p:cNvPicPr>
          <p:nvPr>
            <p:ph type="body" idx="1"/>
          </p:nvPr>
        </p:nvPicPr>
        <p:blipFill>
          <a:blip r:embed="rId2" cstate="print"/>
          <a:srcRect/>
          <a:stretch>
            <a:fillRect/>
          </a:stretch>
        </p:blipFill>
        <p:spPr bwMode="auto">
          <a:xfrm>
            <a:off x="2133600" y="1143000"/>
            <a:ext cx="4867275" cy="5715000"/>
          </a:xfrm>
          <a:noFill/>
          <a:ln>
            <a:miter lim="800000"/>
            <a:headEnd/>
            <a:tailEnd/>
          </a:ln>
        </p:spPr>
      </p:pic>
      <p:sp>
        <p:nvSpPr>
          <p:cNvPr id="4" name="圓角矩形 3"/>
          <p:cNvSpPr/>
          <p:nvPr/>
        </p:nvSpPr>
        <p:spPr>
          <a:xfrm>
            <a:off x="1357290" y="2071678"/>
            <a:ext cx="6215106" cy="11430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Tree>
    <p:extLst>
      <p:ext uri="{BB962C8B-B14F-4D97-AF65-F5344CB8AC3E}">
        <p14:creationId xmlns:p14="http://schemas.microsoft.com/office/powerpoint/2010/main" val="32132440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500034" y="0"/>
            <a:ext cx="8153400" cy="914400"/>
          </a:xfrm>
          <a:noFill/>
        </p:spPr>
        <p:txBody>
          <a:bodyPr/>
          <a:lstStyle/>
          <a:p>
            <a:r>
              <a:rPr lang="en-US" altLang="en-US" sz="3600" b="1" dirty="0"/>
              <a:t>Rules of Inference for Quantifiers</a:t>
            </a:r>
            <a:endParaRPr lang="zh-TW" altLang="en-US" sz="3600" b="1" dirty="0">
              <a:ea typeface="新細明體" pitchFamily="18" charset="-120"/>
            </a:endParaRPr>
          </a:p>
        </p:txBody>
      </p:sp>
      <p:pic>
        <p:nvPicPr>
          <p:cNvPr id="10243" name="Picture 5" descr="t01_5_002"/>
          <p:cNvPicPr>
            <a:picLocks noGrp="1" noChangeAspect="1" noChangeArrowheads="1"/>
          </p:cNvPicPr>
          <p:nvPr>
            <p:ph type="body" idx="1"/>
          </p:nvPr>
        </p:nvPicPr>
        <p:blipFill>
          <a:blip r:embed="rId2" cstate="print"/>
          <a:srcRect t="11191"/>
          <a:stretch>
            <a:fillRect/>
          </a:stretch>
        </p:blipFill>
        <p:spPr bwMode="auto">
          <a:xfrm>
            <a:off x="1357290" y="785794"/>
            <a:ext cx="6835248" cy="4786346"/>
          </a:xfrm>
          <a:noFill/>
          <a:ln>
            <a:miter lim="800000"/>
            <a:headEnd/>
            <a:tailEnd/>
          </a:ln>
        </p:spPr>
      </p:pic>
      <p:sp>
        <p:nvSpPr>
          <p:cNvPr id="4" name="Rectangle 2"/>
          <p:cNvSpPr txBox="1">
            <a:spLocks noChangeArrowheads="1"/>
          </p:cNvSpPr>
          <p:nvPr/>
        </p:nvSpPr>
        <p:spPr bwMode="auto">
          <a:xfrm>
            <a:off x="0" y="5214950"/>
            <a:ext cx="9144000" cy="1643050"/>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fontScale="62500" lnSpcReduction="20000"/>
          </a:bodyPr>
          <a:lstStyle/>
          <a:p>
            <a:pPr marL="342900" indent="-342900">
              <a:spcBef>
                <a:spcPct val="20000"/>
              </a:spcBef>
              <a:buFont typeface="Arial" pitchFamily="34" charset="0"/>
              <a:buChar char="•"/>
              <a:defRPr/>
            </a:pPr>
            <a:r>
              <a:rPr lang="en-US" altLang="zh-TW" sz="3200" dirty="0">
                <a:solidFill>
                  <a:prstClr val="black"/>
                </a:solidFill>
              </a:rPr>
              <a:t>Note:</a:t>
            </a:r>
          </a:p>
          <a:p>
            <a:pPr marL="742950" lvl="1" indent="-285750">
              <a:spcBef>
                <a:spcPct val="20000"/>
              </a:spcBef>
              <a:buFont typeface="Arial" pitchFamily="34" charset="0"/>
              <a:buChar char="–"/>
              <a:defRPr/>
            </a:pPr>
            <a:r>
              <a:rPr lang="en-US" altLang="zh-TW" sz="2800" dirty="0">
                <a:solidFill>
                  <a:prstClr val="black"/>
                </a:solidFill>
              </a:rPr>
              <a:t>In Universal Generalization, x must be arbitrary.</a:t>
            </a:r>
          </a:p>
          <a:p>
            <a:pPr marL="742950" lvl="1" indent="-285750">
              <a:spcBef>
                <a:spcPct val="20000"/>
              </a:spcBef>
              <a:buFont typeface="Arial" pitchFamily="34" charset="0"/>
              <a:buChar char="–"/>
              <a:defRPr/>
            </a:pPr>
            <a:r>
              <a:rPr lang="en-US" altLang="zh-TW" sz="2800" dirty="0">
                <a:solidFill>
                  <a:prstClr val="black"/>
                </a:solidFill>
              </a:rPr>
              <a:t>In Universal Instantiation, c need not be arbitrary but often is assumed to be.</a:t>
            </a:r>
          </a:p>
          <a:p>
            <a:pPr marL="742950" lvl="1" indent="-285750">
              <a:spcBef>
                <a:spcPct val="20000"/>
              </a:spcBef>
              <a:buFont typeface="Arial" pitchFamily="34" charset="0"/>
              <a:buChar char="–"/>
              <a:defRPr/>
            </a:pPr>
            <a:r>
              <a:rPr lang="en-US" altLang="zh-TW" sz="2800" dirty="0">
                <a:solidFill>
                  <a:prstClr val="black"/>
                </a:solidFill>
              </a:rPr>
              <a:t>In Existential Instantiation, c must be an element of the universe which makes P(x) true.</a:t>
            </a:r>
            <a:endParaRPr lang="zh-TW" altLang="en-US" sz="2800" dirty="0">
              <a:solidFill>
                <a:prstClr val="black"/>
              </a:solidFill>
            </a:endParaRPr>
          </a:p>
        </p:txBody>
      </p:sp>
    </p:spTree>
    <p:extLst>
      <p:ext uri="{BB962C8B-B14F-4D97-AF65-F5344CB8AC3E}">
        <p14:creationId xmlns:p14="http://schemas.microsoft.com/office/powerpoint/2010/main" val="73353136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3" name="Content Placeholder 2"/>
          <p:cNvSpPr>
            <a:spLocks noGrp="1"/>
          </p:cNvSpPr>
          <p:nvPr>
            <p:ph idx="1"/>
          </p:nvPr>
        </p:nvSpPr>
        <p:spPr>
          <a:xfrm>
            <a:off x="251520" y="1417638"/>
            <a:ext cx="8229600" cy="4525963"/>
          </a:xfrm>
        </p:spPr>
        <p:txBody>
          <a:bodyPr/>
          <a:lstStyle/>
          <a:p>
            <a:r>
              <a:rPr lang="en-US" dirty="0">
                <a:latin typeface="Century" panose="02040604050505020304" pitchFamily="18" charset="0"/>
              </a:rPr>
              <a:t>State which rule of inference is the basis of the following argument: “It is below freezing now.</a:t>
            </a:r>
            <a:br>
              <a:rPr lang="en-US" dirty="0">
                <a:latin typeface="Century" panose="02040604050505020304" pitchFamily="18" charset="0"/>
              </a:rPr>
            </a:br>
            <a:r>
              <a:rPr lang="en-US" dirty="0">
                <a:latin typeface="Century" panose="02040604050505020304" pitchFamily="18" charset="0"/>
              </a:rPr>
              <a:t>Therefore, it is either below freezing or raining now.” </a:t>
            </a:r>
            <a:br>
              <a:rPr lang="en-US" dirty="0">
                <a:latin typeface="Century" panose="02040604050505020304" pitchFamily="18" charset="0"/>
              </a:rPr>
            </a:br>
            <a:endParaRPr lang="en-US" dirty="0">
              <a:latin typeface="Century" panose="02040604050505020304" pitchFamily="18" charset="0"/>
            </a:endParaRPr>
          </a:p>
        </p:txBody>
      </p:sp>
      <p:pic>
        <p:nvPicPr>
          <p:cNvPr id="4" name="Picture 3"/>
          <p:cNvPicPr>
            <a:picLocks noChangeAspect="1"/>
          </p:cNvPicPr>
          <p:nvPr/>
        </p:nvPicPr>
        <p:blipFill>
          <a:blip r:embed="rId2"/>
          <a:stretch>
            <a:fillRect/>
          </a:stretch>
        </p:blipFill>
        <p:spPr>
          <a:xfrm>
            <a:off x="179512" y="4365111"/>
            <a:ext cx="8686800" cy="1863231"/>
          </a:xfrm>
          <a:prstGeom prst="rect">
            <a:avLst/>
          </a:prstGeom>
        </p:spPr>
      </p:pic>
    </p:spTree>
    <p:extLst>
      <p:ext uri="{BB962C8B-B14F-4D97-AF65-F5344CB8AC3E}">
        <p14:creationId xmlns:p14="http://schemas.microsoft.com/office/powerpoint/2010/main" val="110597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latin typeface="Century" panose="02040604050505020304" pitchFamily="18" charset="0"/>
              </a:rPr>
              <a:t>State which rule of inference is the basis of the following argument: “It is below freezing and raining now. Therefore, it is below freezing now.” </a:t>
            </a:r>
            <a:br>
              <a:rPr lang="en-US" dirty="0">
                <a:latin typeface="Century" panose="02040604050505020304" pitchFamily="18" charset="0"/>
              </a:rPr>
            </a:br>
            <a:endParaRPr lang="en-US" dirty="0">
              <a:latin typeface="Century" panose="02040604050505020304" pitchFamily="18" charset="0"/>
            </a:endParaRPr>
          </a:p>
        </p:txBody>
      </p:sp>
      <p:pic>
        <p:nvPicPr>
          <p:cNvPr id="4" name="Picture 3"/>
          <p:cNvPicPr>
            <a:picLocks noChangeAspect="1"/>
          </p:cNvPicPr>
          <p:nvPr/>
        </p:nvPicPr>
        <p:blipFill>
          <a:blip r:embed="rId2"/>
          <a:stretch>
            <a:fillRect/>
          </a:stretch>
        </p:blipFill>
        <p:spPr>
          <a:xfrm>
            <a:off x="137160" y="4126255"/>
            <a:ext cx="8869680" cy="2156357"/>
          </a:xfrm>
          <a:prstGeom prst="rect">
            <a:avLst/>
          </a:prstGeom>
        </p:spPr>
      </p:pic>
    </p:spTree>
    <p:extLst>
      <p:ext uri="{BB962C8B-B14F-4D97-AF65-F5344CB8AC3E}">
        <p14:creationId xmlns:p14="http://schemas.microsoft.com/office/powerpoint/2010/main" val="76670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332656"/>
            <a:ext cx="8229600" cy="4525963"/>
          </a:xfrm>
        </p:spPr>
        <p:txBody>
          <a:bodyPr>
            <a:normAutofit/>
          </a:bodyPr>
          <a:lstStyle/>
          <a:p>
            <a:r>
              <a:rPr lang="en-US" sz="2800" dirty="0">
                <a:latin typeface="Century" panose="02040604050505020304" pitchFamily="18" charset="0"/>
              </a:rPr>
              <a:t>State which rule of inference is used in the argument: If it rains today, then we will not have a barbecue today. If we do not have a barbecue today, then we will have a barbecue tomorrow. Therefore, if it rains today, then we will have a barbecue tomorrow </a:t>
            </a:r>
            <a:br>
              <a:rPr lang="en-US" sz="2800" dirty="0">
                <a:latin typeface="Century" panose="02040604050505020304" pitchFamily="18" charset="0"/>
              </a:rPr>
            </a:br>
            <a:endParaRPr lang="en-US" sz="2800" dirty="0">
              <a:latin typeface="Century" panose="02040604050505020304" pitchFamily="18" charset="0"/>
            </a:endParaRPr>
          </a:p>
        </p:txBody>
      </p:sp>
      <p:pic>
        <p:nvPicPr>
          <p:cNvPr id="4" name="Picture 3"/>
          <p:cNvPicPr>
            <a:picLocks noChangeAspect="1"/>
          </p:cNvPicPr>
          <p:nvPr/>
        </p:nvPicPr>
        <p:blipFill>
          <a:blip r:embed="rId2"/>
          <a:stretch>
            <a:fillRect/>
          </a:stretch>
        </p:blipFill>
        <p:spPr>
          <a:xfrm>
            <a:off x="304343" y="3461431"/>
            <a:ext cx="8503920" cy="2794376"/>
          </a:xfrm>
          <a:prstGeom prst="rect">
            <a:avLst/>
          </a:prstGeom>
        </p:spPr>
      </p:pic>
    </p:spTree>
    <p:extLst>
      <p:ext uri="{BB962C8B-B14F-4D97-AF65-F5344CB8AC3E}">
        <p14:creationId xmlns:p14="http://schemas.microsoft.com/office/powerpoint/2010/main" val="370285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TW" dirty="0">
                <a:ea typeface="新細明體" pitchFamily="18" charset="-120"/>
              </a:rPr>
              <a:t>Example: </a:t>
            </a:r>
            <a:r>
              <a:rPr lang="en-US" altLang="zh-TW" i="1" dirty="0">
                <a:ea typeface="新細明體" pitchFamily="18" charset="-120"/>
              </a:rPr>
              <a:t>Every man has two legs. John Smith is a man. Therefore, John Smith has two legs.</a:t>
            </a:r>
          </a:p>
          <a:p>
            <a:r>
              <a:rPr lang="en-US" altLang="zh-TW" dirty="0">
                <a:ea typeface="新細明體" pitchFamily="18" charset="-120"/>
              </a:rPr>
              <a:t>Define the predicates:</a:t>
            </a:r>
          </a:p>
          <a:p>
            <a:pPr algn="ctr">
              <a:buFontTx/>
              <a:buNone/>
            </a:pPr>
            <a:r>
              <a:rPr lang="en-US" altLang="zh-TW" dirty="0">
                <a:ea typeface="新細明體" pitchFamily="18" charset="-120"/>
              </a:rPr>
              <a:t>M(x): x is a man</a:t>
            </a:r>
          </a:p>
          <a:p>
            <a:pPr algn="ctr">
              <a:buFontTx/>
              <a:buNone/>
            </a:pPr>
            <a:r>
              <a:rPr lang="en-US" altLang="zh-TW" dirty="0">
                <a:ea typeface="新細明體" pitchFamily="18" charset="-120"/>
              </a:rPr>
              <a:t>L(x): x has two legs</a:t>
            </a:r>
          </a:p>
          <a:p>
            <a:pPr algn="ctr">
              <a:buFontTx/>
              <a:buNone/>
            </a:pPr>
            <a:r>
              <a:rPr lang="en-US" altLang="zh-TW" dirty="0">
                <a:ea typeface="新細明體" pitchFamily="18" charset="-120"/>
              </a:rPr>
              <a:t>J: John Smith, a member of the universe</a:t>
            </a:r>
          </a:p>
        </p:txBody>
      </p:sp>
      <p:sp>
        <p:nvSpPr>
          <p:cNvPr id="12291" name="Rectangle 3"/>
          <p:cNvSpPr>
            <a:spLocks noGrp="1" noChangeArrowheads="1"/>
          </p:cNvSpPr>
          <p:nvPr>
            <p:ph type="title"/>
          </p:nvPr>
        </p:nvSpPr>
        <p:spPr>
          <a:xfrm>
            <a:off x="457200" y="228600"/>
            <a:ext cx="8153400" cy="914400"/>
          </a:xfrm>
          <a:noFill/>
        </p:spPr>
        <p:txBody>
          <a:bodyPr/>
          <a:lstStyle/>
          <a:p>
            <a:r>
              <a:rPr lang="en-US" altLang="zh-TW" sz="4400">
                <a:ea typeface="新細明體" pitchFamily="18" charset="-120"/>
              </a:rPr>
              <a:t>Rules of Inference</a:t>
            </a:r>
            <a:endParaRPr lang="zh-TW" altLang="en-US" sz="4400">
              <a:ea typeface="新細明體" pitchFamily="18" charset="-120"/>
            </a:endParaRPr>
          </a:p>
        </p:txBody>
      </p:sp>
    </p:spTree>
    <p:extLst>
      <p:ext uri="{BB962C8B-B14F-4D97-AF65-F5344CB8AC3E}">
        <p14:creationId xmlns:p14="http://schemas.microsoft.com/office/powerpoint/2010/main" val="15419245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nSpc>
                <a:spcPct val="80000"/>
              </a:lnSpc>
            </a:pPr>
            <a:r>
              <a:rPr lang="en-US" altLang="zh-TW" sz="2400" dirty="0">
                <a:ea typeface="新細明體" pitchFamily="18" charset="-120"/>
              </a:rPr>
              <a:t>Example: </a:t>
            </a:r>
          </a:p>
          <a:p>
            <a:pPr>
              <a:lnSpc>
                <a:spcPct val="80000"/>
              </a:lnSpc>
            </a:pPr>
            <a:r>
              <a:rPr lang="en-US" altLang="zh-TW" sz="2400" dirty="0">
                <a:ea typeface="新細明體" pitchFamily="18" charset="-120"/>
              </a:rPr>
              <a:t>The argument becomes</a:t>
            </a:r>
          </a:p>
          <a:p>
            <a:pPr marL="808038">
              <a:lnSpc>
                <a:spcPct val="80000"/>
              </a:lnSpc>
              <a:buFontTx/>
              <a:buNone/>
            </a:pPr>
            <a:r>
              <a:rPr lang="en-US" altLang="zh-TW" sz="2400" dirty="0">
                <a:ea typeface="新細明體" pitchFamily="18" charset="-120"/>
              </a:rPr>
              <a:t>1.</a:t>
            </a:r>
            <a:r>
              <a:rPr lang="en-US" altLang="zh-TW" sz="2400" dirty="0">
                <a:ea typeface="新細明體" pitchFamily="18" charset="-120"/>
                <a:sym typeface="Symbol" pitchFamily="18" charset="2"/>
              </a:rPr>
              <a:t></a:t>
            </a:r>
            <a:r>
              <a:rPr lang="en-US" altLang="zh-TW" sz="2400" i="1" dirty="0">
                <a:ea typeface="新細明體" pitchFamily="18" charset="-120"/>
              </a:rPr>
              <a:t>x</a:t>
            </a:r>
            <a:r>
              <a:rPr lang="en-US" altLang="zh-TW" sz="2400" dirty="0">
                <a:ea typeface="新細明體" pitchFamily="18" charset="-120"/>
              </a:rPr>
              <a:t>[</a:t>
            </a:r>
            <a:r>
              <a:rPr lang="en-US" altLang="zh-TW" sz="2400" i="1" dirty="0">
                <a:ea typeface="新細明體" pitchFamily="18" charset="-120"/>
              </a:rPr>
              <a:t>M</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 → </a:t>
            </a:r>
            <a:r>
              <a:rPr lang="en-US" altLang="zh-TW" sz="2400" i="1" dirty="0">
                <a:ea typeface="新細明體" pitchFamily="18" charset="-120"/>
              </a:rPr>
              <a:t>L</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a:t>
            </a:r>
          </a:p>
          <a:p>
            <a:pPr marL="808038">
              <a:lnSpc>
                <a:spcPct val="80000"/>
              </a:lnSpc>
              <a:buFontTx/>
              <a:buNone/>
            </a:pPr>
            <a:r>
              <a:rPr lang="en-US" altLang="zh-TW" sz="2400" dirty="0">
                <a:ea typeface="新細明體" pitchFamily="18" charset="-120"/>
              </a:rPr>
              <a:t>2.</a:t>
            </a:r>
            <a:r>
              <a:rPr lang="en-US" altLang="zh-TW" sz="2400" i="1" dirty="0">
                <a:ea typeface="新細明體" pitchFamily="18" charset="-120"/>
              </a:rPr>
              <a:t>M</a:t>
            </a:r>
            <a:r>
              <a:rPr lang="en-US" altLang="zh-TW" sz="2400" dirty="0">
                <a:ea typeface="新細明體" pitchFamily="18" charset="-120"/>
              </a:rPr>
              <a:t>( </a:t>
            </a:r>
            <a:r>
              <a:rPr lang="en-US" altLang="zh-TW" sz="2400" i="1" dirty="0">
                <a:ea typeface="新細明體" pitchFamily="18" charset="-120"/>
              </a:rPr>
              <a:t>J </a:t>
            </a:r>
            <a:r>
              <a:rPr lang="en-US" altLang="zh-TW" sz="2400" dirty="0">
                <a:ea typeface="新細明體" pitchFamily="18" charset="-120"/>
              </a:rPr>
              <a:t>)</a:t>
            </a:r>
          </a:p>
          <a:p>
            <a:pPr marL="808038">
              <a:lnSpc>
                <a:spcPct val="80000"/>
              </a:lnSpc>
              <a:buFont typeface="Symbol" pitchFamily="18" charset="2"/>
              <a:buChar char="\"/>
            </a:pPr>
            <a:r>
              <a:rPr lang="en-US" altLang="zh-TW" sz="2400" i="1" dirty="0">
                <a:ea typeface="新細明體" pitchFamily="18" charset="-120"/>
              </a:rPr>
              <a:t>L</a:t>
            </a:r>
            <a:r>
              <a:rPr lang="en-US" altLang="zh-TW" sz="2400" dirty="0">
                <a:ea typeface="新細明體" pitchFamily="18" charset="-120"/>
              </a:rPr>
              <a:t>( </a:t>
            </a:r>
            <a:r>
              <a:rPr lang="en-US" altLang="zh-TW" sz="2400" i="1" dirty="0">
                <a:ea typeface="新細明體" pitchFamily="18" charset="-120"/>
              </a:rPr>
              <a:t>J</a:t>
            </a:r>
            <a:r>
              <a:rPr lang="en-US" altLang="zh-TW" sz="2400" dirty="0">
                <a:ea typeface="新細明體" pitchFamily="18" charset="-120"/>
              </a:rPr>
              <a:t>)</a:t>
            </a:r>
          </a:p>
          <a:p>
            <a:pPr>
              <a:lnSpc>
                <a:spcPct val="80000"/>
              </a:lnSpc>
            </a:pPr>
            <a:r>
              <a:rPr lang="en-US" altLang="zh-TW" sz="2400" dirty="0">
                <a:ea typeface="新細明體" pitchFamily="18" charset="-120"/>
              </a:rPr>
              <a:t>The proof is</a:t>
            </a:r>
          </a:p>
          <a:p>
            <a:pPr marL="358775" indent="90488">
              <a:lnSpc>
                <a:spcPct val="80000"/>
              </a:lnSpc>
              <a:buFontTx/>
              <a:buNone/>
            </a:pPr>
            <a:r>
              <a:rPr lang="en-US" altLang="zh-TW" sz="2400" dirty="0">
                <a:ea typeface="新細明體" pitchFamily="18" charset="-120"/>
              </a:rPr>
              <a:t>1. </a:t>
            </a:r>
            <a:r>
              <a:rPr lang="en-US" altLang="zh-TW" sz="2400" dirty="0">
                <a:ea typeface="新細明體" pitchFamily="18" charset="-120"/>
                <a:sym typeface="Symbol" pitchFamily="18" charset="2"/>
              </a:rPr>
              <a:t></a:t>
            </a:r>
            <a:r>
              <a:rPr lang="en-US" altLang="zh-TW" sz="2400" i="1" dirty="0">
                <a:ea typeface="新細明體" pitchFamily="18" charset="-120"/>
              </a:rPr>
              <a:t>x</a:t>
            </a:r>
            <a:r>
              <a:rPr lang="en-US" altLang="zh-TW" sz="2400" dirty="0">
                <a:ea typeface="新細明體" pitchFamily="18" charset="-120"/>
              </a:rPr>
              <a:t>[</a:t>
            </a:r>
            <a:r>
              <a:rPr lang="en-US" altLang="zh-TW" sz="2400" i="1" dirty="0">
                <a:ea typeface="新細明體" pitchFamily="18" charset="-120"/>
              </a:rPr>
              <a:t>M</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 → </a:t>
            </a:r>
            <a:r>
              <a:rPr lang="en-US" altLang="zh-TW" sz="2400" i="1" dirty="0">
                <a:ea typeface="新細明體" pitchFamily="18" charset="-120"/>
              </a:rPr>
              <a:t>L</a:t>
            </a:r>
            <a:r>
              <a:rPr lang="en-US" altLang="zh-TW" sz="2400" dirty="0">
                <a:ea typeface="新細明體" pitchFamily="18" charset="-120"/>
              </a:rPr>
              <a:t>(</a:t>
            </a:r>
            <a:r>
              <a:rPr lang="en-US" altLang="zh-TW" sz="2400" i="1" dirty="0">
                <a:ea typeface="新細明體" pitchFamily="18" charset="-120"/>
              </a:rPr>
              <a:t>x</a:t>
            </a:r>
            <a:r>
              <a:rPr lang="en-US" altLang="zh-TW" sz="2400" dirty="0">
                <a:ea typeface="新細明體" pitchFamily="18" charset="-120"/>
              </a:rPr>
              <a:t>)] Hypothesis 1</a:t>
            </a:r>
          </a:p>
          <a:p>
            <a:pPr marL="358775" indent="90488">
              <a:lnSpc>
                <a:spcPct val="80000"/>
              </a:lnSpc>
              <a:buFontTx/>
              <a:buNone/>
            </a:pPr>
            <a:r>
              <a:rPr lang="en-US" altLang="zh-TW" sz="2400" dirty="0">
                <a:ea typeface="新細明體" pitchFamily="18" charset="-120"/>
              </a:rPr>
              <a:t>2.</a:t>
            </a:r>
            <a:r>
              <a:rPr lang="en-US" altLang="zh-TW" sz="2400" i="1" dirty="0">
                <a:ea typeface="新細明體" pitchFamily="18" charset="-120"/>
              </a:rPr>
              <a:t>M</a:t>
            </a:r>
            <a:r>
              <a:rPr lang="en-US" altLang="zh-TW" sz="2400" dirty="0">
                <a:ea typeface="新細明體" pitchFamily="18" charset="-120"/>
              </a:rPr>
              <a:t>( </a:t>
            </a:r>
            <a:r>
              <a:rPr lang="en-US" altLang="zh-TW" sz="2400" i="1" dirty="0">
                <a:ea typeface="新細明體" pitchFamily="18" charset="-120"/>
              </a:rPr>
              <a:t>J </a:t>
            </a:r>
            <a:r>
              <a:rPr lang="en-US" altLang="zh-TW" sz="2400" dirty="0">
                <a:ea typeface="新細明體" pitchFamily="18" charset="-120"/>
              </a:rPr>
              <a:t>) → </a:t>
            </a:r>
            <a:r>
              <a:rPr lang="en-US" altLang="zh-TW" sz="2400" i="1" dirty="0">
                <a:ea typeface="新細明體" pitchFamily="18" charset="-120"/>
              </a:rPr>
              <a:t>L</a:t>
            </a:r>
            <a:r>
              <a:rPr lang="en-US" altLang="zh-TW" sz="2400" dirty="0">
                <a:ea typeface="新細明體" pitchFamily="18" charset="-120"/>
              </a:rPr>
              <a:t>(</a:t>
            </a:r>
            <a:r>
              <a:rPr lang="en-US" altLang="zh-TW" sz="2400" i="1" dirty="0">
                <a:ea typeface="新細明體" pitchFamily="18" charset="-120"/>
              </a:rPr>
              <a:t>J </a:t>
            </a:r>
            <a:r>
              <a:rPr lang="en-US" altLang="zh-TW" sz="2400" dirty="0">
                <a:ea typeface="新細明體" pitchFamily="18" charset="-120"/>
              </a:rPr>
              <a:t>) step 1 and UI</a:t>
            </a:r>
          </a:p>
          <a:p>
            <a:pPr marL="358775" indent="90488">
              <a:lnSpc>
                <a:spcPct val="80000"/>
              </a:lnSpc>
              <a:buFontTx/>
              <a:buNone/>
            </a:pPr>
            <a:r>
              <a:rPr lang="en-US" altLang="zh-TW" sz="2400" dirty="0">
                <a:ea typeface="新細明體" pitchFamily="18" charset="-120"/>
              </a:rPr>
              <a:t>3.</a:t>
            </a:r>
            <a:r>
              <a:rPr lang="en-US" altLang="zh-TW" sz="2400" i="1" dirty="0">
                <a:ea typeface="新細明體" pitchFamily="18" charset="-120"/>
              </a:rPr>
              <a:t>M</a:t>
            </a:r>
            <a:r>
              <a:rPr lang="en-US" altLang="zh-TW" sz="2400" dirty="0">
                <a:ea typeface="新細明體" pitchFamily="18" charset="-120"/>
              </a:rPr>
              <a:t>( </a:t>
            </a:r>
            <a:r>
              <a:rPr lang="en-US" altLang="zh-TW" sz="2400" i="1" dirty="0">
                <a:ea typeface="新細明體" pitchFamily="18" charset="-120"/>
              </a:rPr>
              <a:t>J </a:t>
            </a:r>
            <a:r>
              <a:rPr lang="en-US" altLang="zh-TW" sz="2400" dirty="0">
                <a:ea typeface="新細明體" pitchFamily="18" charset="-120"/>
              </a:rPr>
              <a:t>) Hypothesis 2</a:t>
            </a:r>
          </a:p>
          <a:p>
            <a:pPr marL="358775" indent="90488">
              <a:lnSpc>
                <a:spcPct val="80000"/>
              </a:lnSpc>
              <a:buFontTx/>
              <a:buNone/>
            </a:pPr>
            <a:r>
              <a:rPr lang="en-US" altLang="zh-TW" sz="2400" dirty="0">
                <a:ea typeface="新細明體" pitchFamily="18" charset="-120"/>
              </a:rPr>
              <a:t>4.</a:t>
            </a:r>
            <a:r>
              <a:rPr lang="en-US" altLang="zh-TW" sz="2400" i="1" dirty="0">
                <a:ea typeface="新細明體" pitchFamily="18" charset="-120"/>
              </a:rPr>
              <a:t>L</a:t>
            </a:r>
            <a:r>
              <a:rPr lang="en-US" altLang="zh-TW" sz="2400" dirty="0">
                <a:ea typeface="新細明體" pitchFamily="18" charset="-120"/>
              </a:rPr>
              <a:t>( </a:t>
            </a:r>
            <a:r>
              <a:rPr lang="en-US" altLang="zh-TW" sz="2400" i="1" dirty="0">
                <a:ea typeface="新細明體" pitchFamily="18" charset="-120"/>
              </a:rPr>
              <a:t>J</a:t>
            </a:r>
            <a:r>
              <a:rPr lang="en-US" altLang="zh-TW" sz="2400" dirty="0">
                <a:ea typeface="新細明體" pitchFamily="18" charset="-120"/>
              </a:rPr>
              <a:t>) steps 2 and 3 and </a:t>
            </a:r>
            <a:r>
              <a:rPr lang="en-US" altLang="zh-TW" sz="2400" i="1" dirty="0">
                <a:ea typeface="新細明體" pitchFamily="18" charset="-120"/>
              </a:rPr>
              <a:t>modus ponens</a:t>
            </a:r>
          </a:p>
          <a:p>
            <a:pPr lvl="1">
              <a:lnSpc>
                <a:spcPct val="80000"/>
              </a:lnSpc>
              <a:buFontTx/>
              <a:buNone/>
            </a:pPr>
            <a:r>
              <a:rPr lang="en-US" altLang="zh-TW" sz="2000" dirty="0">
                <a:ea typeface="新細明體" pitchFamily="18" charset="-120"/>
              </a:rPr>
              <a:t>Q. E. D. </a:t>
            </a:r>
          </a:p>
          <a:p>
            <a:pPr lvl="1">
              <a:lnSpc>
                <a:spcPct val="80000"/>
              </a:lnSpc>
              <a:buFontTx/>
              <a:buNone/>
            </a:pPr>
            <a:r>
              <a:rPr lang="en-US" altLang="zh-TW" sz="2000" dirty="0">
                <a:ea typeface="新細明體" pitchFamily="18" charset="-120"/>
              </a:rPr>
              <a:t>Note: Using the rules of inference requires lots of practice.</a:t>
            </a:r>
          </a:p>
          <a:p>
            <a:pPr lvl="1">
              <a:lnSpc>
                <a:spcPct val="80000"/>
              </a:lnSpc>
              <a:buFontTx/>
              <a:buNone/>
            </a:pPr>
            <a:endParaRPr lang="zh-TW" altLang="en-US" sz="2000" dirty="0">
              <a:ea typeface="新細明體" pitchFamily="18" charset="-120"/>
            </a:endParaRPr>
          </a:p>
        </p:txBody>
      </p:sp>
      <p:sp>
        <p:nvSpPr>
          <p:cNvPr id="13315" name="Rectangle 3"/>
          <p:cNvSpPr>
            <a:spLocks noGrp="1" noChangeArrowheads="1"/>
          </p:cNvSpPr>
          <p:nvPr>
            <p:ph type="title"/>
          </p:nvPr>
        </p:nvSpPr>
        <p:spPr>
          <a:xfrm>
            <a:off x="457200" y="228600"/>
            <a:ext cx="8153400" cy="914400"/>
          </a:xfrm>
          <a:noFill/>
        </p:spPr>
        <p:txBody>
          <a:bodyPr/>
          <a:lstStyle/>
          <a:p>
            <a:r>
              <a:rPr lang="en-US" altLang="zh-TW" sz="4400">
                <a:ea typeface="新細明體" pitchFamily="18" charset="-120"/>
              </a:rPr>
              <a:t>Rules of Inference</a:t>
            </a:r>
            <a:endParaRPr lang="zh-TW" altLang="en-US" sz="4400">
              <a:ea typeface="新細明體" pitchFamily="18" charset="-120"/>
            </a:endParaRPr>
          </a:p>
        </p:txBody>
      </p:sp>
    </p:spTree>
    <p:extLst>
      <p:ext uri="{BB962C8B-B14F-4D97-AF65-F5344CB8AC3E}">
        <p14:creationId xmlns:p14="http://schemas.microsoft.com/office/powerpoint/2010/main" val="3706304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514600" y="457200"/>
            <a:ext cx="405606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Objectives of This Course</a:t>
            </a:r>
          </a:p>
        </p:txBody>
      </p:sp>
      <p:sp>
        <p:nvSpPr>
          <p:cNvPr id="12301" name="Rectangle 13"/>
          <p:cNvSpPr>
            <a:spLocks noChangeArrowheads="1"/>
          </p:cNvSpPr>
          <p:nvPr/>
        </p:nvSpPr>
        <p:spPr bwMode="auto">
          <a:xfrm>
            <a:off x="357188" y="1752600"/>
            <a:ext cx="8429625" cy="256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buClr>
                <a:srgbClr val="A50021"/>
              </a:buClr>
              <a:buFontTx/>
              <a:buChar char="•"/>
            </a:pPr>
            <a:endParaRPr lang="en-US" altLang="zh-TW"/>
          </a:p>
          <a:p>
            <a:pPr>
              <a:buClr>
                <a:srgbClr val="A50021"/>
              </a:buClr>
              <a:buFontTx/>
              <a:buChar char="•"/>
            </a:pPr>
            <a:r>
              <a:rPr lang="en-US" altLang="zh-TW"/>
              <a:t>To learn basic mathematical concepts, e.g. sets, functions, graphs</a:t>
            </a:r>
          </a:p>
          <a:p>
            <a:pPr>
              <a:lnSpc>
                <a:spcPct val="200000"/>
              </a:lnSpc>
              <a:buClr>
                <a:srgbClr val="A50021"/>
              </a:buClr>
              <a:buFontTx/>
              <a:buChar char="•"/>
            </a:pPr>
            <a:r>
              <a:rPr lang="en-US" altLang="zh-TW"/>
              <a:t>To be familiar with formal mathematical reasoning, e.g. logic, proofs</a:t>
            </a:r>
          </a:p>
          <a:p>
            <a:pPr>
              <a:lnSpc>
                <a:spcPct val="200000"/>
              </a:lnSpc>
              <a:buClr>
                <a:srgbClr val="A50021"/>
              </a:buClr>
              <a:buFontTx/>
              <a:buChar char="•"/>
            </a:pPr>
            <a:r>
              <a:rPr lang="en-US" altLang="zh-TW"/>
              <a:t>To improve problem solving skills</a:t>
            </a:r>
          </a:p>
          <a:p>
            <a:pPr>
              <a:lnSpc>
                <a:spcPct val="200000"/>
              </a:lnSpc>
              <a:buClr>
                <a:srgbClr val="A50021"/>
              </a:buClr>
              <a:buFontTx/>
              <a:buChar char="•"/>
            </a:pPr>
            <a:r>
              <a:rPr lang="en-US" altLang="zh-TW"/>
              <a:t>To see the connections between discrete mathematics and computer science</a:t>
            </a:r>
          </a:p>
          <a:p>
            <a:pPr eaLnBrk="0" hangingPunct="0"/>
            <a:endParaRPr lang="en-US" altLang="zh-TW">
              <a:latin typeface="Arial"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9392"/>
            <a:ext cx="8229600" cy="1143000"/>
          </a:xfrm>
        </p:spPr>
        <p:txBody>
          <a:bodyPr/>
          <a:lstStyle/>
          <a:p>
            <a:r>
              <a:rPr lang="en-US" dirty="0"/>
              <a:t>Example 4</a:t>
            </a:r>
          </a:p>
        </p:txBody>
      </p:sp>
      <p:sp>
        <p:nvSpPr>
          <p:cNvPr id="3" name="Content Placeholder 2"/>
          <p:cNvSpPr>
            <a:spLocks noGrp="1"/>
          </p:cNvSpPr>
          <p:nvPr>
            <p:ph idx="1"/>
          </p:nvPr>
        </p:nvSpPr>
        <p:spPr>
          <a:xfrm>
            <a:off x="251520" y="1196752"/>
            <a:ext cx="8784976" cy="4525963"/>
          </a:xfrm>
        </p:spPr>
        <p:txBody>
          <a:bodyPr>
            <a:normAutofit/>
          </a:bodyPr>
          <a:lstStyle/>
          <a:p>
            <a:pPr marL="0" indent="0">
              <a:buNone/>
            </a:pPr>
            <a:r>
              <a:rPr lang="en-US" sz="2800" dirty="0">
                <a:latin typeface="Century" panose="02040604050505020304" pitchFamily="18" charset="0"/>
              </a:rPr>
              <a:t>Show that the premises “It is not sunny this afternoon and it is colder than yesterday,” “We will go swimming only if it is sunny,” “If we do not go swimming, then we will take a canoe trip,” and “If we take a canoe trip, then we will be home by sunset” lead to the conclusion “We will be home by sunset. </a:t>
            </a:r>
            <a:br>
              <a:rPr lang="en-US" sz="2800" dirty="0">
                <a:latin typeface="Century" panose="02040604050505020304" pitchFamily="18" charset="0"/>
              </a:rPr>
            </a:br>
            <a:endParaRPr lang="en-US" sz="2800" dirty="0">
              <a:latin typeface="Century" panose="02040604050505020304" pitchFamily="18" charset="0"/>
            </a:endParaRPr>
          </a:p>
        </p:txBody>
      </p:sp>
      <p:pic>
        <p:nvPicPr>
          <p:cNvPr id="4" name="Picture 3"/>
          <p:cNvPicPr>
            <a:picLocks noChangeAspect="1"/>
          </p:cNvPicPr>
          <p:nvPr/>
        </p:nvPicPr>
        <p:blipFill>
          <a:blip r:embed="rId2"/>
          <a:stretch>
            <a:fillRect/>
          </a:stretch>
        </p:blipFill>
        <p:spPr>
          <a:xfrm>
            <a:off x="251520" y="4653136"/>
            <a:ext cx="8138160" cy="1264105"/>
          </a:xfrm>
          <a:prstGeom prst="rect">
            <a:avLst/>
          </a:prstGeom>
        </p:spPr>
      </p:pic>
    </p:spTree>
    <p:extLst>
      <p:ext uri="{BB962C8B-B14F-4D97-AF65-F5344CB8AC3E}">
        <p14:creationId xmlns:p14="http://schemas.microsoft.com/office/powerpoint/2010/main" val="10277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1420482"/>
            <a:ext cx="8778240" cy="3249263"/>
          </a:xfrm>
          <a:prstGeom prst="rect">
            <a:avLst/>
          </a:prstGeom>
        </p:spPr>
      </p:pic>
      <p:sp>
        <p:nvSpPr>
          <p:cNvPr id="5" name="Rectangle 4"/>
          <p:cNvSpPr/>
          <p:nvPr/>
        </p:nvSpPr>
        <p:spPr>
          <a:xfrm>
            <a:off x="0" y="5085184"/>
            <a:ext cx="9043232" cy="1477328"/>
          </a:xfrm>
          <a:prstGeom prst="rect">
            <a:avLst/>
          </a:prstGeom>
        </p:spPr>
        <p:txBody>
          <a:bodyPr wrap="square">
            <a:spAutoFit/>
          </a:bodyPr>
          <a:lstStyle/>
          <a:p>
            <a:r>
              <a:rPr lang="en-US" dirty="0">
                <a:solidFill>
                  <a:srgbClr val="242021"/>
                </a:solidFill>
                <a:latin typeface="Century" panose="02040604050505020304" pitchFamily="18" charset="0"/>
              </a:rPr>
              <a:t>Note that we could have used a truth table to show that whenever each of the four hypotheses is true, the conclusion is also true. However, because we are working with five propositional variables, </a:t>
            </a:r>
            <a:r>
              <a:rPr lang="en-US" i="1" dirty="0">
                <a:solidFill>
                  <a:srgbClr val="242021"/>
                </a:solidFill>
                <a:latin typeface="Century" panose="02040604050505020304" pitchFamily="18" charset="0"/>
              </a:rPr>
              <a:t>p</a:t>
            </a:r>
            <a:r>
              <a:rPr lang="en-US" dirty="0">
                <a:solidFill>
                  <a:srgbClr val="242021"/>
                </a:solidFill>
                <a:latin typeface="Century" panose="02040604050505020304" pitchFamily="18" charset="0"/>
              </a:rPr>
              <a:t>, </a:t>
            </a:r>
            <a:r>
              <a:rPr lang="en-US" i="1" dirty="0">
                <a:solidFill>
                  <a:srgbClr val="242021"/>
                </a:solidFill>
                <a:latin typeface="Century" panose="02040604050505020304" pitchFamily="18" charset="0"/>
              </a:rPr>
              <a:t>q</a:t>
            </a:r>
            <a:r>
              <a:rPr lang="en-US" dirty="0">
                <a:solidFill>
                  <a:srgbClr val="242021"/>
                </a:solidFill>
                <a:latin typeface="Century" panose="02040604050505020304" pitchFamily="18" charset="0"/>
              </a:rPr>
              <a:t>, </a:t>
            </a:r>
            <a:r>
              <a:rPr lang="en-US" i="1" dirty="0">
                <a:solidFill>
                  <a:srgbClr val="242021"/>
                </a:solidFill>
                <a:latin typeface="Century" panose="02040604050505020304" pitchFamily="18" charset="0"/>
              </a:rPr>
              <a:t>r</a:t>
            </a:r>
            <a:r>
              <a:rPr lang="en-US" dirty="0">
                <a:solidFill>
                  <a:srgbClr val="242021"/>
                </a:solidFill>
                <a:latin typeface="Century" panose="02040604050505020304" pitchFamily="18" charset="0"/>
              </a:rPr>
              <a:t>, </a:t>
            </a:r>
            <a:r>
              <a:rPr lang="en-US" i="1" dirty="0">
                <a:solidFill>
                  <a:srgbClr val="242021"/>
                </a:solidFill>
                <a:latin typeface="Century" panose="02040604050505020304" pitchFamily="18" charset="0"/>
              </a:rPr>
              <a:t>s</a:t>
            </a:r>
            <a:r>
              <a:rPr lang="en-US" dirty="0">
                <a:solidFill>
                  <a:srgbClr val="242021"/>
                </a:solidFill>
                <a:latin typeface="Century" panose="02040604050505020304" pitchFamily="18" charset="0"/>
              </a:rPr>
              <a:t>, and </a:t>
            </a:r>
            <a:r>
              <a:rPr lang="en-US" i="1" dirty="0">
                <a:solidFill>
                  <a:srgbClr val="242021"/>
                </a:solidFill>
                <a:latin typeface="Century" panose="02040604050505020304" pitchFamily="18" charset="0"/>
              </a:rPr>
              <a:t>t</a:t>
            </a:r>
            <a:r>
              <a:rPr lang="en-US" dirty="0">
                <a:solidFill>
                  <a:srgbClr val="242021"/>
                </a:solidFill>
                <a:latin typeface="Century" panose="02040604050505020304" pitchFamily="18" charset="0"/>
              </a:rPr>
              <a:t>, such a truth table would have 32 rows.</a:t>
            </a:r>
            <a:r>
              <a:rPr lang="en-US" dirty="0">
                <a:latin typeface="Century" panose="02040604050505020304" pitchFamily="18" charset="0"/>
              </a:rPr>
              <a:t> </a:t>
            </a:r>
            <a:br>
              <a:rPr lang="en-US" dirty="0">
                <a:latin typeface="Century" panose="02040604050505020304" pitchFamily="18" charset="0"/>
              </a:rPr>
            </a:br>
            <a:endParaRPr lang="en-US" dirty="0">
              <a:latin typeface="Century" panose="02040604050505020304" pitchFamily="18" charset="0"/>
            </a:endParaRPr>
          </a:p>
        </p:txBody>
      </p:sp>
    </p:spTree>
    <p:extLst>
      <p:ext uri="{BB962C8B-B14F-4D97-AF65-F5344CB8AC3E}">
        <p14:creationId xmlns:p14="http://schemas.microsoft.com/office/powerpoint/2010/main" val="35799123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93" y="-99392"/>
            <a:ext cx="8229600" cy="1143000"/>
          </a:xfrm>
        </p:spPr>
        <p:txBody>
          <a:bodyPr/>
          <a:lstStyle/>
          <a:p>
            <a:r>
              <a:rPr lang="en-US" dirty="0"/>
              <a:t>Example 5</a:t>
            </a:r>
          </a:p>
        </p:txBody>
      </p:sp>
      <p:sp>
        <p:nvSpPr>
          <p:cNvPr id="6" name="Rectangle 5"/>
          <p:cNvSpPr/>
          <p:nvPr/>
        </p:nvSpPr>
        <p:spPr>
          <a:xfrm>
            <a:off x="41213" y="1043608"/>
            <a:ext cx="9001000" cy="1477328"/>
          </a:xfrm>
          <a:prstGeom prst="rect">
            <a:avLst/>
          </a:prstGeom>
        </p:spPr>
        <p:txBody>
          <a:bodyPr wrap="square">
            <a:spAutoFit/>
          </a:bodyPr>
          <a:lstStyle/>
          <a:p>
            <a:r>
              <a:rPr lang="en-US" dirty="0">
                <a:latin typeface="Century" panose="02040604050505020304" pitchFamily="18" charset="0"/>
              </a:rPr>
              <a:t>Show that the premises “If you send me an e-mail message, then I will finish writing the program,” “If you do not send me an e-mail message, then I will go to sleep early,” and “If I go to sleep early, then I will wake up feeling refreshed” lead to the conclusion “If I do not finish writing the program, then I will wake up feeling refreshed.</a:t>
            </a:r>
          </a:p>
        </p:txBody>
      </p:sp>
      <p:pic>
        <p:nvPicPr>
          <p:cNvPr id="7" name="Picture 6"/>
          <p:cNvPicPr>
            <a:picLocks noChangeAspect="1"/>
          </p:cNvPicPr>
          <p:nvPr/>
        </p:nvPicPr>
        <p:blipFill>
          <a:blip r:embed="rId2"/>
          <a:stretch>
            <a:fillRect/>
          </a:stretch>
        </p:blipFill>
        <p:spPr>
          <a:xfrm>
            <a:off x="81093" y="2564904"/>
            <a:ext cx="8961120" cy="1379981"/>
          </a:xfrm>
          <a:prstGeom prst="rect">
            <a:avLst/>
          </a:prstGeom>
        </p:spPr>
      </p:pic>
      <p:pic>
        <p:nvPicPr>
          <p:cNvPr id="8" name="Picture 7"/>
          <p:cNvPicPr>
            <a:picLocks noChangeAspect="1"/>
          </p:cNvPicPr>
          <p:nvPr/>
        </p:nvPicPr>
        <p:blipFill>
          <a:blip r:embed="rId3"/>
          <a:stretch>
            <a:fillRect/>
          </a:stretch>
        </p:blipFill>
        <p:spPr>
          <a:xfrm>
            <a:off x="1403648" y="4304131"/>
            <a:ext cx="7096125" cy="2324100"/>
          </a:xfrm>
          <a:prstGeom prst="rect">
            <a:avLst/>
          </a:prstGeom>
        </p:spPr>
      </p:pic>
    </p:spTree>
    <p:extLst>
      <p:ext uri="{BB962C8B-B14F-4D97-AF65-F5344CB8AC3E}">
        <p14:creationId xmlns:p14="http://schemas.microsoft.com/office/powerpoint/2010/main" val="317467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bwMode="auto">
          <a:xfrm>
            <a:off x="457200" y="1142984"/>
            <a:ext cx="8229600" cy="5410216"/>
          </a:xfrm>
          <a:noFill/>
          <a:ln>
            <a:miter lim="800000"/>
            <a:headEnd/>
            <a:tailEnd/>
          </a:ln>
        </p:spPr>
        <p:txBody>
          <a:bodyPr vert="horz" wrap="square" lIns="91440" tIns="45720" rIns="91440" bIns="45720" numCol="1" anchor="t" anchorCtr="0" compatLnSpc="1">
            <a:prstTxWarp prst="textNoShape">
              <a:avLst/>
            </a:prstTxWarp>
            <a:normAutofit/>
          </a:bodyPr>
          <a:lstStyle/>
          <a:p>
            <a:pPr>
              <a:lnSpc>
                <a:spcPct val="80000"/>
              </a:lnSpc>
            </a:pPr>
            <a:r>
              <a:rPr lang="en-US" altLang="zh-TW" sz="3600" dirty="0">
                <a:ea typeface="新細明體" pitchFamily="18" charset="-120"/>
              </a:rPr>
              <a:t>Example  12:</a:t>
            </a:r>
          </a:p>
          <a:p>
            <a:pPr>
              <a:lnSpc>
                <a:spcPct val="80000"/>
              </a:lnSpc>
              <a:buNone/>
            </a:pPr>
            <a:r>
              <a:rPr lang="zh-TW" altLang="en-US" sz="3600" dirty="0">
                <a:ea typeface="新細明體" pitchFamily="18" charset="-120"/>
              </a:rPr>
              <a:t>    </a:t>
            </a:r>
            <a:r>
              <a:rPr lang="en-US" altLang="zh-TW" sz="3600" dirty="0">
                <a:ea typeface="新細明體" pitchFamily="18" charset="-120"/>
              </a:rPr>
              <a:t>Show that the premises “Everyone in this discrete mathematics class has taken a course in computer science” and “Marla is a student in this class” imply the conclusion “Marla has taken a course in computer science.”</a:t>
            </a:r>
          </a:p>
          <a:p>
            <a:pPr>
              <a:lnSpc>
                <a:spcPct val="80000"/>
              </a:lnSpc>
            </a:pPr>
            <a:r>
              <a:rPr lang="en-US" altLang="zh-TW" sz="3600" dirty="0">
                <a:latin typeface="新細明體" pitchFamily="18" charset="-120"/>
                <a:ea typeface="新細明體" pitchFamily="18" charset="-120"/>
              </a:rPr>
              <a:t>HW: Example 13, p71.</a:t>
            </a:r>
            <a:endParaRPr lang="en-US" altLang="zh-TW" sz="3600" dirty="0">
              <a:latin typeface="標楷體" pitchFamily="65" charset="-120"/>
              <a:ea typeface="標楷體" pitchFamily="65" charset="-120"/>
            </a:endParaRPr>
          </a:p>
        </p:txBody>
      </p:sp>
      <p:sp>
        <p:nvSpPr>
          <p:cNvPr id="14339" name="Rectangle 3"/>
          <p:cNvSpPr>
            <a:spLocks noGrp="1" noChangeArrowheads="1"/>
          </p:cNvSpPr>
          <p:nvPr>
            <p:ph type="title"/>
          </p:nvPr>
        </p:nvSpPr>
        <p:spPr>
          <a:xfrm>
            <a:off x="457200" y="228600"/>
            <a:ext cx="8153400" cy="914400"/>
          </a:xfrm>
          <a:noFill/>
        </p:spPr>
        <p:txBody>
          <a:bodyPr>
            <a:normAutofit fontScale="90000"/>
          </a:bodyPr>
          <a:lstStyle/>
          <a:p>
            <a:r>
              <a:rPr lang="en-US" altLang="zh-TW" sz="4000" dirty="0">
                <a:ea typeface="新細明體" pitchFamily="18" charset="-120"/>
              </a:rPr>
              <a:t>Rule of Inference for Quantified Statement</a:t>
            </a:r>
            <a:endParaRPr lang="zh-TW" altLang="en-US" sz="4000" b="1" dirty="0">
              <a:ea typeface="新細明體" pitchFamily="18" charset="-120"/>
            </a:endParaRPr>
          </a:p>
        </p:txBody>
      </p:sp>
    </p:spTree>
    <p:extLst>
      <p:ext uri="{BB962C8B-B14F-4D97-AF65-F5344CB8AC3E}">
        <p14:creationId xmlns:p14="http://schemas.microsoft.com/office/powerpoint/2010/main" val="393592229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pic>
        <p:nvPicPr>
          <p:cNvPr id="4" name="Picture 3"/>
          <p:cNvPicPr>
            <a:picLocks noChangeAspect="1"/>
          </p:cNvPicPr>
          <p:nvPr/>
        </p:nvPicPr>
        <p:blipFill>
          <a:blip r:embed="rId2"/>
          <a:stretch>
            <a:fillRect/>
          </a:stretch>
        </p:blipFill>
        <p:spPr>
          <a:xfrm>
            <a:off x="274320" y="1988840"/>
            <a:ext cx="8412480" cy="2601631"/>
          </a:xfrm>
          <a:prstGeom prst="rect">
            <a:avLst/>
          </a:prstGeom>
        </p:spPr>
      </p:pic>
    </p:spTree>
    <p:extLst>
      <p:ext uri="{BB962C8B-B14F-4D97-AF65-F5344CB8AC3E}">
        <p14:creationId xmlns:p14="http://schemas.microsoft.com/office/powerpoint/2010/main" val="34007313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Resolution</a:t>
            </a:r>
            <a:r>
              <a:rPr lang="en-US" dirty="0"/>
              <a:t> </a:t>
            </a:r>
            <a:br>
              <a:rPr lang="en-US" dirty="0"/>
            </a:br>
            <a:endParaRPr lang="en-US" dirty="0"/>
          </a:p>
        </p:txBody>
      </p:sp>
      <p:sp>
        <p:nvSpPr>
          <p:cNvPr id="3" name="Content Placeholder 2"/>
          <p:cNvSpPr>
            <a:spLocks noGrp="1"/>
          </p:cNvSpPr>
          <p:nvPr>
            <p:ph idx="1"/>
          </p:nvPr>
        </p:nvSpPr>
        <p:spPr>
          <a:xfrm>
            <a:off x="179512" y="980728"/>
            <a:ext cx="8856984" cy="4525963"/>
          </a:xfrm>
        </p:spPr>
        <p:txBody>
          <a:bodyPr>
            <a:normAutofit/>
          </a:bodyPr>
          <a:lstStyle/>
          <a:p>
            <a:r>
              <a:rPr lang="en-US" sz="2800" dirty="0">
                <a:latin typeface="Century" panose="02040604050505020304" pitchFamily="18" charset="0"/>
              </a:rPr>
              <a:t>Computer programs have been developed to automate the task of reasoning and proving theorems. Many of these programs make use of a rule of inference known as </a:t>
            </a:r>
            <a:r>
              <a:rPr lang="en-US" sz="2800" b="1" dirty="0">
                <a:latin typeface="Century" panose="02040604050505020304" pitchFamily="18" charset="0"/>
              </a:rPr>
              <a:t>resolution</a:t>
            </a:r>
            <a:r>
              <a:rPr lang="en-US" sz="2800" dirty="0">
                <a:latin typeface="Century" panose="02040604050505020304" pitchFamily="18" charset="0"/>
              </a:rPr>
              <a:t>. This rule of inference is based on the tautology </a:t>
            </a:r>
            <a:br>
              <a:rPr lang="en-US" sz="2800" dirty="0">
                <a:latin typeface="Century" panose="02040604050505020304" pitchFamily="18" charset="0"/>
              </a:rPr>
            </a:br>
            <a:endParaRPr lang="en-US" sz="2800" dirty="0">
              <a:latin typeface="Century" panose="02040604050505020304" pitchFamily="18" charset="0"/>
            </a:endParaRPr>
          </a:p>
        </p:txBody>
      </p:sp>
      <p:pic>
        <p:nvPicPr>
          <p:cNvPr id="4" name="Picture 3"/>
          <p:cNvPicPr>
            <a:picLocks noChangeAspect="1"/>
          </p:cNvPicPr>
          <p:nvPr/>
        </p:nvPicPr>
        <p:blipFill>
          <a:blip r:embed="rId2"/>
          <a:stretch>
            <a:fillRect/>
          </a:stretch>
        </p:blipFill>
        <p:spPr>
          <a:xfrm>
            <a:off x="0" y="3789043"/>
            <a:ext cx="9052560" cy="1821333"/>
          </a:xfrm>
          <a:prstGeom prst="rect">
            <a:avLst/>
          </a:prstGeom>
        </p:spPr>
      </p:pic>
    </p:spTree>
    <p:extLst>
      <p:ext uri="{BB962C8B-B14F-4D97-AF65-F5344CB8AC3E}">
        <p14:creationId xmlns:p14="http://schemas.microsoft.com/office/powerpoint/2010/main" val="322006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a:t>
            </a:r>
          </a:p>
        </p:txBody>
      </p:sp>
      <p:sp>
        <p:nvSpPr>
          <p:cNvPr id="3" name="Content Placeholder 2"/>
          <p:cNvSpPr>
            <a:spLocks noGrp="1"/>
          </p:cNvSpPr>
          <p:nvPr>
            <p:ph idx="1"/>
          </p:nvPr>
        </p:nvSpPr>
        <p:spPr/>
        <p:txBody>
          <a:bodyPr/>
          <a:lstStyle/>
          <a:p>
            <a:r>
              <a:rPr lang="en-US" dirty="0">
                <a:latin typeface="Century" panose="02040604050505020304" pitchFamily="18" charset="0"/>
              </a:rPr>
              <a:t>Use resolution to show that the hypotheses “Jasmine is skiing or it is not snowing” and “It is snowing or Bart is playing hockey” imply that “Jasmine is skiing or Bart is playing hockey.” </a:t>
            </a:r>
            <a:br>
              <a:rPr lang="en-US" dirty="0">
                <a:latin typeface="Century" panose="02040604050505020304" pitchFamily="18" charset="0"/>
              </a:rPr>
            </a:br>
            <a:endParaRPr lang="en-US" dirty="0">
              <a:latin typeface="Century" panose="02040604050505020304" pitchFamily="18" charset="0"/>
            </a:endParaRPr>
          </a:p>
        </p:txBody>
      </p:sp>
      <p:pic>
        <p:nvPicPr>
          <p:cNvPr id="4" name="Picture 3"/>
          <p:cNvPicPr>
            <a:picLocks noChangeAspect="1"/>
          </p:cNvPicPr>
          <p:nvPr/>
        </p:nvPicPr>
        <p:blipFill>
          <a:blip r:embed="rId2"/>
          <a:stretch>
            <a:fillRect/>
          </a:stretch>
        </p:blipFill>
        <p:spPr>
          <a:xfrm>
            <a:off x="76020" y="4581128"/>
            <a:ext cx="9052560" cy="1163639"/>
          </a:xfrm>
          <a:prstGeom prst="rect">
            <a:avLst/>
          </a:prstGeom>
        </p:spPr>
      </p:pic>
    </p:spTree>
    <p:extLst>
      <p:ext uri="{BB962C8B-B14F-4D97-AF65-F5344CB8AC3E}">
        <p14:creationId xmlns:p14="http://schemas.microsoft.com/office/powerpoint/2010/main" val="268619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a:t>
            </a:r>
          </a:p>
        </p:txBody>
      </p:sp>
      <p:sp>
        <p:nvSpPr>
          <p:cNvPr id="3" name="Content Placeholder 2"/>
          <p:cNvSpPr>
            <a:spLocks noGrp="1"/>
          </p:cNvSpPr>
          <p:nvPr>
            <p:ph idx="1"/>
          </p:nvPr>
        </p:nvSpPr>
        <p:spPr/>
        <p:txBody>
          <a:bodyPr/>
          <a:lstStyle/>
          <a:p>
            <a:r>
              <a:rPr lang="en-US" dirty="0">
                <a:latin typeface="Century" panose="02040604050505020304" pitchFamily="18" charset="0"/>
              </a:rPr>
              <a:t>Show that the premises </a:t>
            </a:r>
            <a:r>
              <a:rPr lang="en-US" i="1" dirty="0">
                <a:latin typeface="Century" panose="02040604050505020304" pitchFamily="18" charset="0"/>
              </a:rPr>
              <a:t>(p </a:t>
            </a:r>
            <a:r>
              <a:rPr lang="en-US" dirty="0">
                <a:latin typeface="Century" panose="02040604050505020304" pitchFamily="18" charset="0"/>
              </a:rPr>
              <a:t>∧ </a:t>
            </a:r>
            <a:r>
              <a:rPr lang="en-US" i="1" dirty="0">
                <a:latin typeface="Century" panose="02040604050505020304" pitchFamily="18" charset="0"/>
              </a:rPr>
              <a:t>q) </a:t>
            </a:r>
            <a:r>
              <a:rPr lang="en-US" dirty="0">
                <a:latin typeface="Century" panose="02040604050505020304" pitchFamily="18" charset="0"/>
              </a:rPr>
              <a:t>∨ </a:t>
            </a:r>
            <a:r>
              <a:rPr lang="en-US" i="1" dirty="0">
                <a:latin typeface="Century" panose="02040604050505020304" pitchFamily="18" charset="0"/>
              </a:rPr>
              <a:t>r </a:t>
            </a:r>
            <a:r>
              <a:rPr lang="en-US" dirty="0">
                <a:latin typeface="Century" panose="02040604050505020304" pitchFamily="18" charset="0"/>
              </a:rPr>
              <a:t>and </a:t>
            </a:r>
            <a:r>
              <a:rPr lang="en-US" i="1" dirty="0">
                <a:latin typeface="Century" panose="02040604050505020304" pitchFamily="18" charset="0"/>
              </a:rPr>
              <a:t>r </a:t>
            </a:r>
            <a:r>
              <a:rPr lang="en-US" dirty="0">
                <a:latin typeface="Century" panose="02040604050505020304" pitchFamily="18" charset="0"/>
              </a:rPr>
              <a:t>→ </a:t>
            </a:r>
            <a:r>
              <a:rPr lang="en-US" i="1" dirty="0">
                <a:latin typeface="Century" panose="02040604050505020304" pitchFamily="18" charset="0"/>
              </a:rPr>
              <a:t>s </a:t>
            </a:r>
            <a:r>
              <a:rPr lang="en-US" dirty="0">
                <a:latin typeface="Century" panose="02040604050505020304" pitchFamily="18" charset="0"/>
              </a:rPr>
              <a:t>imply the conclusion </a:t>
            </a:r>
            <a:r>
              <a:rPr lang="en-US" i="1" dirty="0">
                <a:latin typeface="Century" panose="02040604050505020304" pitchFamily="18" charset="0"/>
              </a:rPr>
              <a:t>p </a:t>
            </a:r>
            <a:r>
              <a:rPr lang="en-US" dirty="0">
                <a:latin typeface="Century" panose="02040604050505020304" pitchFamily="18" charset="0"/>
              </a:rPr>
              <a:t>∨ </a:t>
            </a:r>
            <a:r>
              <a:rPr lang="en-US" i="1" dirty="0">
                <a:latin typeface="Century" panose="02040604050505020304" pitchFamily="18" charset="0"/>
              </a:rPr>
              <a:t>s</a:t>
            </a:r>
            <a:r>
              <a:rPr lang="en-US" dirty="0">
                <a:latin typeface="Century" panose="02040604050505020304" pitchFamily="18" charset="0"/>
              </a:rPr>
              <a:t> </a:t>
            </a:r>
            <a:br>
              <a:rPr lang="en-US" dirty="0">
                <a:latin typeface="Century" panose="02040604050505020304" pitchFamily="18" charset="0"/>
              </a:rPr>
            </a:br>
            <a:endParaRPr lang="en-US" dirty="0">
              <a:latin typeface="Century" panose="02040604050505020304" pitchFamily="18" charset="0"/>
            </a:endParaRPr>
          </a:p>
        </p:txBody>
      </p:sp>
      <p:pic>
        <p:nvPicPr>
          <p:cNvPr id="4" name="Picture 3"/>
          <p:cNvPicPr>
            <a:picLocks noChangeAspect="1"/>
          </p:cNvPicPr>
          <p:nvPr/>
        </p:nvPicPr>
        <p:blipFill>
          <a:blip r:embed="rId2"/>
          <a:stretch>
            <a:fillRect/>
          </a:stretch>
        </p:blipFill>
        <p:spPr>
          <a:xfrm>
            <a:off x="0" y="3885489"/>
            <a:ext cx="9144000" cy="1150806"/>
          </a:xfrm>
          <a:prstGeom prst="rect">
            <a:avLst/>
          </a:prstGeom>
        </p:spPr>
      </p:pic>
    </p:spTree>
    <p:extLst>
      <p:ext uri="{BB962C8B-B14F-4D97-AF65-F5344CB8AC3E}">
        <p14:creationId xmlns:p14="http://schemas.microsoft.com/office/powerpoint/2010/main" val="380489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bwMode="auto">
          <a:xfrm>
            <a:off x="457200" y="1600200"/>
            <a:ext cx="8229600" cy="4953000"/>
          </a:xfrm>
          <a:noFill/>
          <a:ln>
            <a:miter lim="800000"/>
            <a:headEnd/>
            <a:tailEnd/>
          </a:ln>
        </p:spPr>
        <p:txBody>
          <a:bodyPr vert="horz" wrap="square" lIns="91440" tIns="45720" rIns="91440" bIns="45720" numCol="1" anchor="t" anchorCtr="0" compatLnSpc="1">
            <a:prstTxWarp prst="textNoShape">
              <a:avLst/>
            </a:prstTxWarp>
          </a:bodyPr>
          <a:lstStyle/>
          <a:p>
            <a:pPr>
              <a:lnSpc>
                <a:spcPct val="80000"/>
              </a:lnSpc>
            </a:pPr>
            <a:r>
              <a:rPr lang="en-US" altLang="zh-TW" sz="3600" dirty="0">
                <a:ea typeface="新細明體" pitchFamily="18" charset="-120"/>
              </a:rPr>
              <a:t>Fallacies are incorrect inferences.</a:t>
            </a:r>
          </a:p>
          <a:p>
            <a:pPr>
              <a:lnSpc>
                <a:spcPct val="80000"/>
              </a:lnSpc>
            </a:pPr>
            <a:r>
              <a:rPr lang="en-US" altLang="zh-TW" sz="3600" dirty="0">
                <a:ea typeface="新細明體" pitchFamily="18" charset="-120"/>
              </a:rPr>
              <a:t>Some common fallacies:</a:t>
            </a:r>
          </a:p>
          <a:p>
            <a:pPr lvl="1">
              <a:lnSpc>
                <a:spcPct val="80000"/>
              </a:lnSpc>
            </a:pPr>
            <a:r>
              <a:rPr lang="en-US" altLang="zh-TW" sz="3600" b="1" i="1" dirty="0">
                <a:ea typeface="新細明體" pitchFamily="18" charset="-120"/>
              </a:rPr>
              <a:t>The Fallacy of Affirming the Consequent</a:t>
            </a:r>
          </a:p>
          <a:p>
            <a:pPr lvl="1">
              <a:lnSpc>
                <a:spcPct val="80000"/>
              </a:lnSpc>
            </a:pPr>
            <a:r>
              <a:rPr lang="en-US" altLang="zh-TW" sz="3600" b="1" i="1" dirty="0">
                <a:ea typeface="新細明體" pitchFamily="18" charset="-120"/>
              </a:rPr>
              <a:t>The Fallacy of Denying the Antecedent </a:t>
            </a:r>
            <a:r>
              <a:rPr lang="en-US" altLang="zh-TW" sz="3600" dirty="0">
                <a:ea typeface="新細明體" pitchFamily="18" charset="-120"/>
              </a:rPr>
              <a:t>(or the </a:t>
            </a:r>
            <a:r>
              <a:rPr lang="en-US" altLang="zh-TW" sz="3600" i="1" dirty="0">
                <a:ea typeface="新細明體" pitchFamily="18" charset="-120"/>
              </a:rPr>
              <a:t>hypothesis</a:t>
            </a:r>
            <a:r>
              <a:rPr lang="en-US" altLang="zh-TW" sz="3600" dirty="0">
                <a:ea typeface="新細明體" pitchFamily="18" charset="-120"/>
              </a:rPr>
              <a:t>)</a:t>
            </a:r>
          </a:p>
          <a:p>
            <a:pPr lvl="1">
              <a:lnSpc>
                <a:spcPct val="80000"/>
              </a:lnSpc>
            </a:pPr>
            <a:r>
              <a:rPr lang="en-US" altLang="zh-TW" sz="3600" b="1" i="1" dirty="0">
                <a:ea typeface="新細明體" pitchFamily="18" charset="-120"/>
              </a:rPr>
              <a:t>Begging the question </a:t>
            </a:r>
            <a:r>
              <a:rPr lang="en-US" altLang="zh-TW" sz="3600" b="1" dirty="0">
                <a:ea typeface="新細明體" pitchFamily="18" charset="-120"/>
              </a:rPr>
              <a:t>or </a:t>
            </a:r>
            <a:r>
              <a:rPr lang="en-US" altLang="zh-TW" sz="3600" b="1" i="1" dirty="0">
                <a:ea typeface="新細明體" pitchFamily="18" charset="-120"/>
              </a:rPr>
              <a:t>circular reasoning</a:t>
            </a:r>
            <a:endParaRPr lang="en-US" altLang="zh-TW" sz="3600" dirty="0">
              <a:ea typeface="新細明體" pitchFamily="18" charset="-120"/>
            </a:endParaRPr>
          </a:p>
          <a:p>
            <a:pPr lvl="1">
              <a:lnSpc>
                <a:spcPct val="80000"/>
              </a:lnSpc>
            </a:pPr>
            <a:endParaRPr lang="en-US" altLang="zh-TW" sz="2000" b="1" i="1" dirty="0">
              <a:ea typeface="新細明體" pitchFamily="18" charset="-120"/>
            </a:endParaRPr>
          </a:p>
        </p:txBody>
      </p:sp>
      <p:sp>
        <p:nvSpPr>
          <p:cNvPr id="14339" name="Rectangle 3"/>
          <p:cNvSpPr>
            <a:spLocks noGrp="1" noChangeArrowheads="1"/>
          </p:cNvSpPr>
          <p:nvPr>
            <p:ph type="title"/>
          </p:nvPr>
        </p:nvSpPr>
        <p:spPr>
          <a:xfrm>
            <a:off x="457200" y="228600"/>
            <a:ext cx="8153400" cy="914400"/>
          </a:xfrm>
          <a:noFill/>
        </p:spPr>
        <p:txBody>
          <a:bodyPr/>
          <a:lstStyle/>
          <a:p>
            <a:r>
              <a:rPr lang="en-US" altLang="en-US" sz="4000" b="1"/>
              <a:t>Fallacies</a:t>
            </a:r>
            <a:endParaRPr lang="zh-TW" altLang="en-US" sz="4000" b="1">
              <a:ea typeface="新細明體" pitchFamily="18" charset="-120"/>
            </a:endParaRPr>
          </a:p>
        </p:txBody>
      </p:sp>
    </p:spTree>
    <p:extLst>
      <p:ext uri="{BB962C8B-B14F-4D97-AF65-F5344CB8AC3E}">
        <p14:creationId xmlns:p14="http://schemas.microsoft.com/office/powerpoint/2010/main" val="425261853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bwMode="auto">
          <a:xfrm>
            <a:off x="457200" y="1600200"/>
            <a:ext cx="8229600" cy="4953000"/>
          </a:xfrm>
          <a:noFill/>
          <a:ln>
            <a:miter lim="800000"/>
            <a:headEnd/>
            <a:tailEnd/>
          </a:ln>
        </p:spPr>
        <p:txBody>
          <a:bodyPr vert="horz" wrap="square" lIns="91440" tIns="45720" rIns="91440" bIns="45720" numCol="1" anchor="t" anchorCtr="0" compatLnSpc="1">
            <a:prstTxWarp prst="textNoShape">
              <a:avLst/>
            </a:prstTxWarp>
            <a:noAutofit/>
          </a:bodyPr>
          <a:lstStyle/>
          <a:p>
            <a:pPr>
              <a:lnSpc>
                <a:spcPct val="80000"/>
              </a:lnSpc>
            </a:pPr>
            <a:r>
              <a:rPr lang="en-US" altLang="zh-TW" sz="2800" dirty="0">
                <a:ea typeface="新細明體" pitchFamily="18" charset="-120"/>
              </a:rPr>
              <a:t>Example:</a:t>
            </a:r>
          </a:p>
          <a:p>
            <a:pPr lvl="2">
              <a:lnSpc>
                <a:spcPct val="80000"/>
              </a:lnSpc>
              <a:buFontTx/>
              <a:buNone/>
            </a:pPr>
            <a:r>
              <a:rPr lang="en-US" altLang="zh-TW" sz="2800" i="1" dirty="0">
                <a:ea typeface="新細明體" pitchFamily="18" charset="-120"/>
              </a:rPr>
              <a:t>If the butler did it he has blood on his hands.</a:t>
            </a:r>
          </a:p>
          <a:p>
            <a:pPr lvl="2">
              <a:lnSpc>
                <a:spcPct val="80000"/>
              </a:lnSpc>
              <a:buFontTx/>
              <a:buNone/>
            </a:pPr>
            <a:r>
              <a:rPr lang="en-US" altLang="zh-TW" sz="2800" i="1" dirty="0">
                <a:ea typeface="新細明體" pitchFamily="18" charset="-120"/>
              </a:rPr>
              <a:t>The butler had blood on his hands.</a:t>
            </a:r>
          </a:p>
          <a:p>
            <a:pPr lvl="2">
              <a:lnSpc>
                <a:spcPct val="80000"/>
              </a:lnSpc>
              <a:buFontTx/>
              <a:buNone/>
            </a:pPr>
            <a:r>
              <a:rPr lang="en-US" altLang="zh-TW" sz="2800" i="1" dirty="0">
                <a:ea typeface="新細明體" pitchFamily="18" charset="-120"/>
              </a:rPr>
              <a:t>Therefore, the butler did it.</a:t>
            </a:r>
          </a:p>
          <a:p>
            <a:pPr>
              <a:lnSpc>
                <a:spcPct val="80000"/>
              </a:lnSpc>
            </a:pPr>
            <a:r>
              <a:rPr lang="en-US" altLang="zh-TW" sz="2800" dirty="0">
                <a:ea typeface="新細明體" pitchFamily="18" charset="-120"/>
              </a:rPr>
              <a:t>This argument has the form</a:t>
            </a:r>
          </a:p>
          <a:p>
            <a:pPr algn="ctr">
              <a:lnSpc>
                <a:spcPct val="80000"/>
              </a:lnSpc>
              <a:buFontTx/>
              <a:buNone/>
            </a:pPr>
            <a:r>
              <a:rPr lang="en-US" altLang="zh-TW" sz="2800" i="1" dirty="0">
                <a:ea typeface="新細明體" pitchFamily="18" charset="-120"/>
              </a:rPr>
              <a:t>P </a:t>
            </a:r>
            <a:r>
              <a:rPr lang="en-US" altLang="zh-TW" sz="2800" dirty="0">
                <a:ea typeface="新細明體" pitchFamily="18" charset="-120"/>
              </a:rPr>
              <a:t>→ </a:t>
            </a:r>
            <a:r>
              <a:rPr lang="en-US" altLang="zh-TW" sz="2800" i="1" dirty="0">
                <a:ea typeface="新細明體" pitchFamily="18" charset="-120"/>
              </a:rPr>
              <a:t>Q</a:t>
            </a:r>
          </a:p>
          <a:p>
            <a:pPr algn="ctr">
              <a:lnSpc>
                <a:spcPct val="80000"/>
              </a:lnSpc>
              <a:buFontTx/>
              <a:buNone/>
            </a:pPr>
            <a:r>
              <a:rPr lang="en-US" altLang="zh-TW" sz="2800" i="1" dirty="0">
                <a:ea typeface="新細明體" pitchFamily="18" charset="-120"/>
              </a:rPr>
              <a:t>Q</a:t>
            </a:r>
          </a:p>
          <a:p>
            <a:pPr algn="ctr">
              <a:lnSpc>
                <a:spcPct val="80000"/>
              </a:lnSpc>
              <a:buFontTx/>
              <a:buNone/>
            </a:pPr>
            <a:r>
              <a:rPr lang="en-US" altLang="zh-TW" sz="2800" i="1" dirty="0">
                <a:ea typeface="新細明體" pitchFamily="18" charset="-120"/>
                <a:sym typeface="Symbol" pitchFamily="18" charset="2"/>
              </a:rPr>
              <a:t></a:t>
            </a:r>
            <a:r>
              <a:rPr lang="en-US" altLang="zh-TW" sz="2800" i="1" dirty="0">
                <a:ea typeface="新細明體" pitchFamily="18" charset="-120"/>
              </a:rPr>
              <a:t>P</a:t>
            </a:r>
          </a:p>
          <a:p>
            <a:pPr algn="ctr">
              <a:lnSpc>
                <a:spcPct val="80000"/>
              </a:lnSpc>
              <a:buFontTx/>
              <a:buNone/>
            </a:pPr>
            <a:r>
              <a:rPr lang="en-US" altLang="zh-TW" sz="2800" dirty="0">
                <a:ea typeface="新細明體" pitchFamily="18" charset="-120"/>
              </a:rPr>
              <a:t>or</a:t>
            </a:r>
          </a:p>
          <a:p>
            <a:pPr algn="ctr">
              <a:lnSpc>
                <a:spcPct val="80000"/>
              </a:lnSpc>
              <a:buFontTx/>
              <a:buNone/>
            </a:pPr>
            <a:r>
              <a:rPr lang="en-US" altLang="zh-TW" sz="2800" dirty="0">
                <a:ea typeface="新細明體" pitchFamily="18" charset="-120"/>
              </a:rPr>
              <a:t>[(</a:t>
            </a:r>
            <a:r>
              <a:rPr lang="en-US" altLang="zh-TW" sz="2800" i="1" dirty="0">
                <a:ea typeface="新細明體" pitchFamily="18" charset="-120"/>
              </a:rPr>
              <a:t>P </a:t>
            </a:r>
            <a:r>
              <a:rPr lang="en-US" altLang="zh-TW" sz="2800" dirty="0">
                <a:ea typeface="新細明體" pitchFamily="18" charset="-120"/>
              </a:rPr>
              <a:t>→ </a:t>
            </a:r>
            <a:r>
              <a:rPr lang="en-US" altLang="zh-TW" sz="2800" i="1" dirty="0">
                <a:ea typeface="新細明體" pitchFamily="18" charset="-120"/>
              </a:rPr>
              <a:t>Q</a:t>
            </a:r>
            <a:r>
              <a:rPr lang="en-US" altLang="zh-TW" sz="2800" dirty="0">
                <a:ea typeface="新細明體" pitchFamily="18" charset="-120"/>
              </a:rPr>
              <a:t>)</a:t>
            </a:r>
            <a:r>
              <a:rPr lang="el-GR" altLang="zh-TW" sz="2800" dirty="0">
                <a:cs typeface="Arial" pitchFamily="34" charset="0"/>
              </a:rPr>
              <a:t>Λ</a:t>
            </a:r>
            <a:r>
              <a:rPr lang="en-US" altLang="zh-TW" sz="2800" i="1" dirty="0">
                <a:ea typeface="新細明體" pitchFamily="18" charset="-120"/>
              </a:rPr>
              <a:t>Q</a:t>
            </a:r>
            <a:r>
              <a:rPr lang="en-US" altLang="zh-TW" sz="2800" dirty="0">
                <a:ea typeface="新細明體" pitchFamily="18" charset="-120"/>
              </a:rPr>
              <a:t>] → </a:t>
            </a:r>
            <a:r>
              <a:rPr lang="en-US" altLang="zh-TW" sz="2800" i="1" dirty="0">
                <a:ea typeface="新細明體" pitchFamily="18" charset="-120"/>
              </a:rPr>
              <a:t>P</a:t>
            </a:r>
          </a:p>
          <a:p>
            <a:pPr>
              <a:lnSpc>
                <a:spcPct val="80000"/>
              </a:lnSpc>
            </a:pPr>
            <a:r>
              <a:rPr lang="en-US" altLang="zh-TW" sz="2800" dirty="0">
                <a:ea typeface="新細明體" pitchFamily="18" charset="-120"/>
              </a:rPr>
              <a:t>which is not a tautology and therefore not a rule of inference!</a:t>
            </a:r>
            <a:endParaRPr lang="zh-TW" altLang="en-US" sz="2800" dirty="0">
              <a:ea typeface="新細明體" pitchFamily="18" charset="-120"/>
            </a:endParaRPr>
          </a:p>
        </p:txBody>
      </p:sp>
      <p:sp>
        <p:nvSpPr>
          <p:cNvPr id="14339" name="Rectangle 3"/>
          <p:cNvSpPr>
            <a:spLocks noGrp="1" noChangeArrowheads="1"/>
          </p:cNvSpPr>
          <p:nvPr>
            <p:ph type="title"/>
          </p:nvPr>
        </p:nvSpPr>
        <p:spPr>
          <a:xfrm>
            <a:off x="457200" y="228600"/>
            <a:ext cx="8153400" cy="914400"/>
          </a:xfrm>
          <a:noFill/>
        </p:spPr>
        <p:txBody>
          <a:bodyPr>
            <a:noAutofit/>
          </a:bodyPr>
          <a:lstStyle/>
          <a:p>
            <a:pPr lvl="1" algn="ctr" rtl="0">
              <a:spcBef>
                <a:spcPct val="0"/>
              </a:spcBef>
            </a:pPr>
            <a:r>
              <a:rPr lang="en-US" altLang="en-US" sz="2800" b="1" dirty="0"/>
              <a:t>Fallacies:</a:t>
            </a:r>
            <a:br>
              <a:rPr lang="en-US" altLang="en-US" sz="2800" b="1" dirty="0"/>
            </a:br>
            <a:r>
              <a:rPr lang="en-US" altLang="zh-TW" sz="2800" b="1" i="1" dirty="0">
                <a:ea typeface="新細明體" pitchFamily="18" charset="-120"/>
              </a:rPr>
              <a:t>The Fallacy of Affirming the Consequent</a:t>
            </a:r>
            <a:endParaRPr lang="zh-TW" altLang="en-US" sz="2800" b="1" dirty="0">
              <a:ea typeface="新細明體" pitchFamily="18" charset="-120"/>
            </a:endParaRPr>
          </a:p>
        </p:txBody>
      </p:sp>
    </p:spTree>
    <p:extLst>
      <p:ext uri="{BB962C8B-B14F-4D97-AF65-F5344CB8AC3E}">
        <p14:creationId xmlns:p14="http://schemas.microsoft.com/office/powerpoint/2010/main" val="259458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2286000" y="4648200"/>
            <a:ext cx="4114800" cy="45720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kumimoji="0" lang="en-US" altLang="en-US" sz="2400" i="1"/>
          </a:p>
        </p:txBody>
      </p:sp>
      <p:sp>
        <p:nvSpPr>
          <p:cNvPr id="33795" name="Text Box 3"/>
          <p:cNvSpPr txBox="1">
            <a:spLocks noChangeArrowheads="1"/>
          </p:cNvSpPr>
          <p:nvPr/>
        </p:nvSpPr>
        <p:spPr bwMode="auto">
          <a:xfrm>
            <a:off x="2193925" y="5353050"/>
            <a:ext cx="4283075" cy="45720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kumimoji="0" lang="en-US" altLang="en-US" sz="2400"/>
          </a:p>
        </p:txBody>
      </p:sp>
      <p:graphicFrame>
        <p:nvGraphicFramePr>
          <p:cNvPr id="33796" name="Object 4"/>
          <p:cNvGraphicFramePr>
            <a:graphicFrameLocks noChangeAspect="1"/>
          </p:cNvGraphicFramePr>
          <p:nvPr/>
        </p:nvGraphicFramePr>
        <p:xfrm>
          <a:off x="3370263" y="4114800"/>
          <a:ext cx="2403475" cy="720725"/>
        </p:xfrm>
        <a:graphic>
          <a:graphicData uri="http://schemas.openxmlformats.org/presentationml/2006/ole">
            <mc:AlternateContent xmlns:mc="http://schemas.openxmlformats.org/markup-compatibility/2006">
              <mc:Choice xmlns:v="urn:schemas-microsoft-com:vml" Requires="v">
                <p:oleObj name="Equation" r:id="rId2" imgW="761760" imgH="228600" progId="Equation.DSMT4">
                  <p:embed/>
                </p:oleObj>
              </mc:Choice>
              <mc:Fallback>
                <p:oleObj name="Equation" r:id="rId2" imgW="761760" imgH="228600" progId="Equation.DSMT4">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263" y="4114800"/>
                        <a:ext cx="240347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7" name="Text Box 5"/>
          <p:cNvSpPr txBox="1">
            <a:spLocks noChangeArrowheads="1"/>
          </p:cNvSpPr>
          <p:nvPr/>
        </p:nvSpPr>
        <p:spPr bwMode="auto">
          <a:xfrm>
            <a:off x="1981200" y="5029200"/>
            <a:ext cx="3883025" cy="1004888"/>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0" lang="en-US" altLang="zh-TW" sz="2400">
                <a:solidFill>
                  <a:srgbClr val="137117"/>
                </a:solidFill>
              </a:rPr>
              <a:t>Familiar?</a:t>
            </a:r>
          </a:p>
          <a:p>
            <a:pPr algn="ctr">
              <a:lnSpc>
                <a:spcPct val="150000"/>
              </a:lnSpc>
            </a:pPr>
            <a:r>
              <a:rPr kumimoji="0" lang="en-US" altLang="zh-TW" sz="2400">
                <a:solidFill>
                  <a:srgbClr val="000000"/>
                </a:solidFill>
              </a:rPr>
              <a:t>Obvious?</a:t>
            </a:r>
            <a:endParaRPr kumimoji="0" lang="en-US" altLang="zh-TW" sz="2400">
              <a:solidFill>
                <a:srgbClr val="CC0000"/>
              </a:solidFill>
            </a:endParaRPr>
          </a:p>
        </p:txBody>
      </p:sp>
      <p:grpSp>
        <p:nvGrpSpPr>
          <p:cNvPr id="33798" name="Group 6"/>
          <p:cNvGrpSpPr>
            <a:grpSpLocks/>
          </p:cNvGrpSpPr>
          <p:nvPr/>
        </p:nvGrpSpPr>
        <p:grpSpPr bwMode="auto">
          <a:xfrm>
            <a:off x="3429000" y="1524000"/>
            <a:ext cx="1719263" cy="2493963"/>
            <a:chOff x="2160" y="960"/>
            <a:chExt cx="1083" cy="1571"/>
          </a:xfrm>
        </p:grpSpPr>
        <p:grpSp>
          <p:nvGrpSpPr>
            <p:cNvPr id="33799" name="Group 7"/>
            <p:cNvGrpSpPr>
              <a:grpSpLocks/>
            </p:cNvGrpSpPr>
            <p:nvPr/>
          </p:nvGrpSpPr>
          <p:grpSpPr bwMode="auto">
            <a:xfrm>
              <a:off x="2160" y="960"/>
              <a:ext cx="1083" cy="1571"/>
              <a:chOff x="3330" y="1104"/>
              <a:chExt cx="918" cy="1500"/>
            </a:xfrm>
          </p:grpSpPr>
          <p:grpSp>
            <p:nvGrpSpPr>
              <p:cNvPr id="33800" name="Group 8"/>
              <p:cNvGrpSpPr>
                <a:grpSpLocks/>
              </p:cNvGrpSpPr>
              <p:nvPr/>
            </p:nvGrpSpPr>
            <p:grpSpPr bwMode="auto">
              <a:xfrm>
                <a:off x="3330" y="1104"/>
                <a:ext cx="918" cy="1248"/>
                <a:chOff x="2322" y="1152"/>
                <a:chExt cx="918" cy="1248"/>
              </a:xfrm>
            </p:grpSpPr>
            <p:sp>
              <p:nvSpPr>
                <p:cNvPr id="33801" name="Text Box 9"/>
                <p:cNvSpPr txBox="1">
                  <a:spLocks noChangeArrowheads="1"/>
                </p:cNvSpPr>
                <p:nvPr/>
              </p:nvSpPr>
              <p:spPr bwMode="auto">
                <a:xfrm>
                  <a:off x="2945" y="1536"/>
                  <a:ext cx="195" cy="348"/>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3200" i="1">
                      <a:solidFill>
                        <a:srgbClr val="000000"/>
                      </a:solidFill>
                      <a:latin typeface="Times New Roman" pitchFamily="18" charset="0"/>
                    </a:rPr>
                    <a:t>c</a:t>
                  </a:r>
                </a:p>
              </p:txBody>
            </p:sp>
            <p:sp>
              <p:nvSpPr>
                <p:cNvPr id="33802" name="Text Box 10"/>
                <p:cNvSpPr txBox="1">
                  <a:spLocks noChangeArrowheads="1"/>
                </p:cNvSpPr>
                <p:nvPr/>
              </p:nvSpPr>
              <p:spPr bwMode="auto">
                <a:xfrm>
                  <a:off x="2322" y="1632"/>
                  <a:ext cx="207" cy="349"/>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3200" i="1">
                      <a:solidFill>
                        <a:srgbClr val="000000"/>
                      </a:solidFill>
                      <a:latin typeface="Times New Roman" pitchFamily="18" charset="0"/>
                    </a:rPr>
                    <a:t>b</a:t>
                  </a:r>
                </a:p>
              </p:txBody>
            </p:sp>
            <p:sp>
              <p:nvSpPr>
                <p:cNvPr id="33803" name="AutoShape 11"/>
                <p:cNvSpPr>
                  <a:spLocks noChangeArrowheads="1"/>
                </p:cNvSpPr>
                <p:nvPr/>
              </p:nvSpPr>
              <p:spPr bwMode="auto">
                <a:xfrm>
                  <a:off x="2520" y="1152"/>
                  <a:ext cx="720" cy="1248"/>
                </a:xfrm>
                <a:prstGeom prst="rtTriangle">
                  <a:avLst/>
                </a:prstGeom>
                <a:solidFill>
                  <a:srgbClr val="0099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804" name="Text Box 12"/>
              <p:cNvSpPr txBox="1">
                <a:spLocks noChangeArrowheads="1"/>
              </p:cNvSpPr>
              <p:nvPr/>
            </p:nvSpPr>
            <p:spPr bwMode="auto">
              <a:xfrm>
                <a:off x="3756" y="2256"/>
                <a:ext cx="207" cy="348"/>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3200" i="1">
                    <a:solidFill>
                      <a:srgbClr val="000000"/>
                    </a:solidFill>
                    <a:latin typeface="Times New Roman" pitchFamily="18" charset="0"/>
                  </a:rPr>
                  <a:t>a</a:t>
                </a:r>
              </a:p>
            </p:txBody>
          </p:sp>
        </p:grpSp>
        <p:grpSp>
          <p:nvGrpSpPr>
            <p:cNvPr id="33805" name="Group 13"/>
            <p:cNvGrpSpPr>
              <a:grpSpLocks/>
            </p:cNvGrpSpPr>
            <p:nvPr/>
          </p:nvGrpSpPr>
          <p:grpSpPr bwMode="auto">
            <a:xfrm>
              <a:off x="2397" y="2167"/>
              <a:ext cx="113" cy="100"/>
              <a:chOff x="2544" y="2304"/>
              <a:chExt cx="96" cy="96"/>
            </a:xfrm>
          </p:grpSpPr>
          <p:sp>
            <p:nvSpPr>
              <p:cNvPr id="33806" name="Line 14"/>
              <p:cNvSpPr>
                <a:spLocks noChangeShapeType="1"/>
              </p:cNvSpPr>
              <p:nvPr/>
            </p:nvSpPr>
            <p:spPr bwMode="auto">
              <a:xfrm>
                <a:off x="2544" y="2304"/>
                <a:ext cx="9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07" name="Line 15"/>
              <p:cNvSpPr>
                <a:spLocks noChangeShapeType="1"/>
              </p:cNvSpPr>
              <p:nvPr/>
            </p:nvSpPr>
            <p:spPr bwMode="auto">
              <a:xfrm>
                <a:off x="2640" y="2304"/>
                <a:ext cx="0" cy="9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3810" name="Text Box 18"/>
          <p:cNvSpPr txBox="1">
            <a:spLocks noChangeArrowheads="1"/>
          </p:cNvSpPr>
          <p:nvPr/>
        </p:nvSpPr>
        <p:spPr bwMode="auto">
          <a:xfrm>
            <a:off x="2895600" y="457200"/>
            <a:ext cx="33051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Pythagorean theorem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79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bwMode="auto">
          <a:xfrm>
            <a:off x="500034" y="1357298"/>
            <a:ext cx="8229600" cy="5500702"/>
          </a:xfrm>
          <a:noFill/>
          <a:ln>
            <a:miter lim="800000"/>
            <a:headEnd/>
            <a:tailEnd/>
          </a:ln>
        </p:spPr>
        <p:txBody>
          <a:bodyPr vert="horz" wrap="square" lIns="91440" tIns="45720" rIns="91440" bIns="45720" numCol="1" anchor="t" anchorCtr="0" compatLnSpc="1">
            <a:prstTxWarp prst="textNoShape">
              <a:avLst/>
            </a:prstTxWarp>
            <a:normAutofit/>
          </a:bodyPr>
          <a:lstStyle/>
          <a:p>
            <a:pPr>
              <a:lnSpc>
                <a:spcPct val="80000"/>
              </a:lnSpc>
            </a:pPr>
            <a:r>
              <a:rPr lang="en-US" altLang="zh-TW" sz="2800" dirty="0">
                <a:ea typeface="新細明體" pitchFamily="18" charset="-120"/>
              </a:rPr>
              <a:t>Example:</a:t>
            </a:r>
          </a:p>
          <a:p>
            <a:pPr lvl="2">
              <a:lnSpc>
                <a:spcPct val="80000"/>
              </a:lnSpc>
              <a:buFontTx/>
              <a:buNone/>
            </a:pPr>
            <a:r>
              <a:rPr lang="en-US" altLang="zh-TW" sz="2800" i="1" dirty="0">
                <a:ea typeface="新細明體" pitchFamily="18" charset="-120"/>
              </a:rPr>
              <a:t>if the butler is nervous, he did it.</a:t>
            </a:r>
          </a:p>
          <a:p>
            <a:pPr lvl="2">
              <a:lnSpc>
                <a:spcPct val="80000"/>
              </a:lnSpc>
              <a:buFontTx/>
              <a:buNone/>
            </a:pPr>
            <a:r>
              <a:rPr lang="en-US" altLang="zh-TW" sz="2800" i="1" dirty="0">
                <a:ea typeface="新細明體" pitchFamily="18" charset="-120"/>
              </a:rPr>
              <a:t>The butler is really mellow.</a:t>
            </a:r>
          </a:p>
          <a:p>
            <a:pPr lvl="2">
              <a:lnSpc>
                <a:spcPct val="80000"/>
              </a:lnSpc>
              <a:buFontTx/>
              <a:buNone/>
            </a:pPr>
            <a:r>
              <a:rPr lang="en-US" altLang="zh-TW" sz="2800" i="1" dirty="0">
                <a:ea typeface="新細明體" pitchFamily="18" charset="-120"/>
              </a:rPr>
              <a:t>Therefore, the butler didn't do it.</a:t>
            </a:r>
          </a:p>
          <a:p>
            <a:pPr>
              <a:lnSpc>
                <a:spcPct val="80000"/>
              </a:lnSpc>
            </a:pPr>
            <a:r>
              <a:rPr lang="en-US" altLang="zh-TW" sz="2800" dirty="0">
                <a:ea typeface="新細明體" pitchFamily="18" charset="-120"/>
              </a:rPr>
              <a:t>This argument has the form</a:t>
            </a:r>
          </a:p>
          <a:p>
            <a:pPr algn="ctr">
              <a:lnSpc>
                <a:spcPct val="80000"/>
              </a:lnSpc>
              <a:buFontTx/>
              <a:buNone/>
            </a:pPr>
            <a:r>
              <a:rPr lang="en-US" altLang="zh-TW" sz="2800" i="1" dirty="0">
                <a:ea typeface="新細明體" pitchFamily="18" charset="-120"/>
              </a:rPr>
              <a:t>P </a:t>
            </a:r>
            <a:r>
              <a:rPr lang="en-US" altLang="zh-TW" sz="2800" dirty="0">
                <a:ea typeface="新細明體" pitchFamily="18" charset="-120"/>
              </a:rPr>
              <a:t>→ </a:t>
            </a:r>
            <a:r>
              <a:rPr lang="en-US" altLang="zh-TW" sz="2800" i="1" dirty="0">
                <a:ea typeface="新細明體" pitchFamily="18" charset="-120"/>
              </a:rPr>
              <a:t>Q</a:t>
            </a:r>
          </a:p>
          <a:p>
            <a:pPr algn="ctr">
              <a:lnSpc>
                <a:spcPct val="80000"/>
              </a:lnSpc>
              <a:buFontTx/>
              <a:buNone/>
            </a:pPr>
            <a:r>
              <a:rPr lang="en-US" altLang="zh-TW" sz="2800" dirty="0">
                <a:ea typeface="新細明體" pitchFamily="18" charset="-120"/>
              </a:rPr>
              <a:t>¬ </a:t>
            </a:r>
            <a:r>
              <a:rPr lang="en-US" altLang="zh-TW" sz="2800" i="1" dirty="0">
                <a:ea typeface="新細明體" pitchFamily="18" charset="-120"/>
              </a:rPr>
              <a:t>P</a:t>
            </a:r>
          </a:p>
          <a:p>
            <a:pPr algn="ctr">
              <a:lnSpc>
                <a:spcPct val="80000"/>
              </a:lnSpc>
              <a:buFontTx/>
              <a:buNone/>
            </a:pPr>
            <a:r>
              <a:rPr lang="en-US" altLang="zh-TW" sz="2800" i="1" dirty="0">
                <a:ea typeface="新細明體" pitchFamily="18" charset="-120"/>
                <a:sym typeface="Symbol" pitchFamily="18" charset="2"/>
              </a:rPr>
              <a:t> </a:t>
            </a:r>
            <a:r>
              <a:rPr lang="en-US" altLang="zh-TW" sz="2800" dirty="0">
                <a:ea typeface="新細明體" pitchFamily="18" charset="-120"/>
              </a:rPr>
              <a:t>¬</a:t>
            </a:r>
            <a:r>
              <a:rPr lang="en-US" altLang="zh-TW" sz="2800" i="1" dirty="0">
                <a:ea typeface="新細明體" pitchFamily="18" charset="-120"/>
                <a:sym typeface="Symbol" pitchFamily="18" charset="2"/>
              </a:rPr>
              <a:t> </a:t>
            </a:r>
            <a:r>
              <a:rPr lang="en-US" altLang="zh-TW" sz="2800" i="1" dirty="0">
                <a:ea typeface="新細明體" pitchFamily="18" charset="-120"/>
              </a:rPr>
              <a:t>Q</a:t>
            </a:r>
          </a:p>
          <a:p>
            <a:pPr algn="ctr">
              <a:lnSpc>
                <a:spcPct val="80000"/>
              </a:lnSpc>
              <a:buFontTx/>
              <a:buNone/>
            </a:pPr>
            <a:r>
              <a:rPr lang="en-US" altLang="zh-TW" sz="2800" dirty="0">
                <a:ea typeface="新細明體" pitchFamily="18" charset="-120"/>
              </a:rPr>
              <a:t>or</a:t>
            </a:r>
          </a:p>
          <a:p>
            <a:pPr algn="ctr">
              <a:lnSpc>
                <a:spcPct val="80000"/>
              </a:lnSpc>
              <a:buFontTx/>
              <a:buNone/>
            </a:pPr>
            <a:r>
              <a:rPr lang="en-US" altLang="zh-TW" sz="2800" dirty="0">
                <a:ea typeface="新細明體" pitchFamily="18" charset="-120"/>
              </a:rPr>
              <a:t>[(</a:t>
            </a:r>
            <a:r>
              <a:rPr lang="en-US" altLang="zh-TW" sz="2800" i="1" dirty="0">
                <a:ea typeface="新細明體" pitchFamily="18" charset="-120"/>
              </a:rPr>
              <a:t>P </a:t>
            </a:r>
            <a:r>
              <a:rPr lang="en-US" altLang="zh-TW" sz="2800" dirty="0">
                <a:ea typeface="新細明體" pitchFamily="18" charset="-120"/>
              </a:rPr>
              <a:t>→ </a:t>
            </a:r>
            <a:r>
              <a:rPr lang="en-US" altLang="zh-TW" sz="2800" i="1" dirty="0">
                <a:ea typeface="新細明體" pitchFamily="18" charset="-120"/>
              </a:rPr>
              <a:t>Q</a:t>
            </a:r>
            <a:r>
              <a:rPr lang="en-US" altLang="zh-TW" sz="2800" dirty="0">
                <a:ea typeface="新細明體" pitchFamily="18" charset="-120"/>
              </a:rPr>
              <a:t>)</a:t>
            </a:r>
            <a:r>
              <a:rPr lang="el-GR" altLang="zh-TW" sz="2800" dirty="0">
                <a:cs typeface="Arial" pitchFamily="34" charset="0"/>
              </a:rPr>
              <a:t>Λ </a:t>
            </a:r>
            <a:r>
              <a:rPr lang="en-US" altLang="zh-TW" sz="2800" dirty="0">
                <a:ea typeface="新細明體" pitchFamily="18" charset="-120"/>
              </a:rPr>
              <a:t>¬ </a:t>
            </a:r>
            <a:r>
              <a:rPr lang="en-US" altLang="zh-TW" sz="2800" i="1" dirty="0">
                <a:ea typeface="新細明體" pitchFamily="18" charset="-120"/>
              </a:rPr>
              <a:t>P</a:t>
            </a:r>
            <a:r>
              <a:rPr lang="en-US" altLang="zh-TW" sz="2800" dirty="0">
                <a:ea typeface="新細明體" pitchFamily="18" charset="-120"/>
              </a:rPr>
              <a:t>] → ¬</a:t>
            </a:r>
            <a:r>
              <a:rPr lang="en-US" altLang="zh-TW" sz="2800" i="1" dirty="0">
                <a:ea typeface="新細明體" pitchFamily="18" charset="-120"/>
                <a:sym typeface="Symbol" pitchFamily="18" charset="2"/>
              </a:rPr>
              <a:t> </a:t>
            </a:r>
            <a:r>
              <a:rPr lang="en-US" altLang="zh-TW" sz="2800" i="1" dirty="0">
                <a:ea typeface="新細明體" pitchFamily="18" charset="-120"/>
              </a:rPr>
              <a:t>Q</a:t>
            </a:r>
          </a:p>
          <a:p>
            <a:pPr>
              <a:lnSpc>
                <a:spcPct val="80000"/>
              </a:lnSpc>
            </a:pPr>
            <a:r>
              <a:rPr lang="en-US" altLang="en-US" sz="2800" dirty="0"/>
              <a:t>which is also not a tautology and hence not a rule </a:t>
            </a:r>
            <a:r>
              <a:rPr lang="en-US" altLang="zh-TW" sz="2800" dirty="0">
                <a:ea typeface="新細明體" pitchFamily="18" charset="-120"/>
              </a:rPr>
              <a:t>of inference</a:t>
            </a:r>
            <a:r>
              <a:rPr lang="en-US" altLang="en-US" sz="2800" dirty="0"/>
              <a:t>.</a:t>
            </a:r>
            <a:endParaRPr lang="zh-TW" altLang="en-US" sz="2800" dirty="0">
              <a:ea typeface="新細明體" pitchFamily="18" charset="-120"/>
            </a:endParaRPr>
          </a:p>
        </p:txBody>
      </p:sp>
      <p:sp>
        <p:nvSpPr>
          <p:cNvPr id="15363" name="Rectangle 3"/>
          <p:cNvSpPr>
            <a:spLocks noGrp="1" noChangeArrowheads="1"/>
          </p:cNvSpPr>
          <p:nvPr>
            <p:ph type="title"/>
          </p:nvPr>
        </p:nvSpPr>
        <p:spPr>
          <a:xfrm>
            <a:off x="0" y="228600"/>
            <a:ext cx="9144000" cy="914400"/>
          </a:xfrm>
          <a:noFill/>
        </p:spPr>
        <p:txBody>
          <a:bodyPr>
            <a:normAutofit fontScale="90000"/>
          </a:bodyPr>
          <a:lstStyle/>
          <a:p>
            <a:pPr lvl="1" algn="ctr" rtl="0">
              <a:spcBef>
                <a:spcPct val="0"/>
              </a:spcBef>
            </a:pPr>
            <a:r>
              <a:rPr lang="en-US" altLang="en-US" sz="3100" b="1" dirty="0"/>
              <a:t>Fallacies:</a:t>
            </a:r>
            <a:br>
              <a:rPr lang="en-US" altLang="en-US" sz="3100" b="1" dirty="0"/>
            </a:br>
            <a:r>
              <a:rPr lang="en-US" altLang="zh-TW" sz="2700" b="1" i="1" dirty="0">
                <a:ea typeface="新細明體" pitchFamily="18" charset="-120"/>
              </a:rPr>
              <a:t>The Fallacy of Denying the Antecedent </a:t>
            </a:r>
            <a:r>
              <a:rPr lang="en-US" altLang="zh-TW" sz="2700" dirty="0">
                <a:ea typeface="新細明體" pitchFamily="18" charset="-120"/>
              </a:rPr>
              <a:t>(or the </a:t>
            </a:r>
            <a:r>
              <a:rPr lang="en-US" altLang="zh-TW" sz="2700" i="1" dirty="0">
                <a:ea typeface="新細明體" pitchFamily="18" charset="-120"/>
              </a:rPr>
              <a:t>hypothesis</a:t>
            </a:r>
            <a:r>
              <a:rPr lang="en-US" altLang="zh-TW" sz="2700" dirty="0">
                <a:ea typeface="新細明體" pitchFamily="18" charset="-120"/>
              </a:rPr>
              <a:t>)</a:t>
            </a:r>
            <a:endParaRPr lang="zh-TW" altLang="en-US" sz="2700" b="1" dirty="0">
              <a:ea typeface="新細明體" pitchFamily="18" charset="-120"/>
            </a:endParaRPr>
          </a:p>
        </p:txBody>
      </p:sp>
    </p:spTree>
    <p:extLst>
      <p:ext uri="{BB962C8B-B14F-4D97-AF65-F5344CB8AC3E}">
        <p14:creationId xmlns:p14="http://schemas.microsoft.com/office/powerpoint/2010/main" val="1264089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type="title"/>
          </p:nvPr>
        </p:nvSpPr>
        <p:spPr>
          <a:xfrm>
            <a:off x="609600" y="381000"/>
            <a:ext cx="8001000" cy="762000"/>
          </a:xfrm>
          <a:noFill/>
        </p:spPr>
        <p:txBody>
          <a:bodyPr>
            <a:noAutofit/>
          </a:bodyPr>
          <a:lstStyle/>
          <a:p>
            <a:r>
              <a:rPr lang="en-US" altLang="en-US" sz="3200" b="1" dirty="0"/>
              <a:t>Fallacies:</a:t>
            </a:r>
            <a:br>
              <a:rPr lang="en-US" altLang="en-US" sz="3200" b="1" dirty="0"/>
            </a:br>
            <a:r>
              <a:rPr lang="en-US" altLang="zh-TW" sz="3200" b="1" i="1" dirty="0">
                <a:ea typeface="新細明體" pitchFamily="18" charset="-120"/>
              </a:rPr>
              <a:t> Begging the question </a:t>
            </a:r>
            <a:r>
              <a:rPr lang="en-US" altLang="zh-TW" sz="3200" b="1" dirty="0">
                <a:ea typeface="新細明體" pitchFamily="18" charset="-120"/>
              </a:rPr>
              <a:t>or </a:t>
            </a:r>
            <a:r>
              <a:rPr lang="en-US" altLang="zh-TW" sz="3200" b="1" i="1" dirty="0">
                <a:ea typeface="新細明體" pitchFamily="18" charset="-120"/>
              </a:rPr>
              <a:t>circular reasoning</a:t>
            </a:r>
            <a:endParaRPr lang="zh-TW" altLang="en-US" sz="3200" b="1" dirty="0">
              <a:ea typeface="新細明體" pitchFamily="18" charset="-120"/>
            </a:endParaRPr>
          </a:p>
        </p:txBody>
      </p:sp>
      <p:sp>
        <p:nvSpPr>
          <p:cNvPr id="1030" name="Rectangle 2"/>
          <p:cNvSpPr>
            <a:spLocks noGrp="1" noChangeArrowheads="1"/>
          </p:cNvSpPr>
          <p:nvPr>
            <p:ph type="body" sz="half" idx="1"/>
          </p:nvPr>
        </p:nvSpPr>
        <p:spPr bwMode="auto">
          <a:xfrm>
            <a:off x="457200" y="1600200"/>
            <a:ext cx="8153400" cy="4525963"/>
          </a:xfrm>
          <a:noFill/>
          <a:ln>
            <a:miter lim="800000"/>
            <a:headEnd/>
            <a:tailEnd/>
          </a:ln>
        </p:spPr>
        <p:txBody>
          <a:bodyPr vert="horz" wrap="square" lIns="91440" tIns="45720" rIns="91440" bIns="45720" numCol="1" anchor="t" anchorCtr="0" compatLnSpc="1">
            <a:prstTxWarp prst="textNoShape">
              <a:avLst/>
            </a:prstTxWarp>
            <a:normAutofit/>
          </a:bodyPr>
          <a:lstStyle/>
          <a:p>
            <a:pPr>
              <a:lnSpc>
                <a:spcPct val="90000"/>
              </a:lnSpc>
            </a:pPr>
            <a:r>
              <a:rPr lang="en-US" altLang="zh-TW" dirty="0">
                <a:ea typeface="新細明體" pitchFamily="18" charset="-120"/>
              </a:rPr>
              <a:t>This occurs when we use the truth of statement being proved (or something equivalent) in the proof itself.</a:t>
            </a:r>
          </a:p>
          <a:p>
            <a:pPr>
              <a:lnSpc>
                <a:spcPct val="90000"/>
              </a:lnSpc>
            </a:pPr>
            <a:r>
              <a:rPr lang="en-US" altLang="zh-TW" dirty="0">
                <a:ea typeface="新細明體" pitchFamily="18" charset="-120"/>
              </a:rPr>
              <a:t>Example: </a:t>
            </a:r>
          </a:p>
          <a:p>
            <a:pPr>
              <a:lnSpc>
                <a:spcPct val="90000"/>
              </a:lnSpc>
              <a:buNone/>
            </a:pPr>
            <a:r>
              <a:rPr lang="en-US" altLang="zh-TW" dirty="0">
                <a:ea typeface="新細明體" pitchFamily="18" charset="-120"/>
              </a:rPr>
              <a:t>Conjecture: </a:t>
            </a:r>
            <a:r>
              <a:rPr lang="en-US" altLang="zh-TW" i="1" dirty="0">
                <a:ea typeface="新細明體" pitchFamily="18" charset="-120"/>
              </a:rPr>
              <a:t>if x</a:t>
            </a:r>
            <a:r>
              <a:rPr lang="en-US" altLang="zh-TW" i="1" baseline="30000" dirty="0">
                <a:ea typeface="新細明體" pitchFamily="18" charset="-120"/>
              </a:rPr>
              <a:t>2</a:t>
            </a:r>
            <a:r>
              <a:rPr lang="en-US" altLang="zh-TW" i="1" dirty="0">
                <a:ea typeface="新細明體" pitchFamily="18" charset="-120"/>
              </a:rPr>
              <a:t> is even then x is even.</a:t>
            </a:r>
          </a:p>
          <a:p>
            <a:pPr>
              <a:lnSpc>
                <a:spcPct val="90000"/>
              </a:lnSpc>
              <a:buNone/>
            </a:pPr>
            <a:r>
              <a:rPr lang="en-US" altLang="zh-TW" dirty="0">
                <a:ea typeface="新細明體" pitchFamily="18" charset="-120"/>
              </a:rPr>
              <a:t>Proof: If </a:t>
            </a:r>
            <a:r>
              <a:rPr lang="en-US" altLang="zh-TW" i="1" dirty="0">
                <a:ea typeface="新細明體" pitchFamily="18" charset="-120"/>
              </a:rPr>
              <a:t>x</a:t>
            </a:r>
            <a:r>
              <a:rPr lang="en-US" altLang="zh-TW" i="1" baseline="30000" dirty="0">
                <a:ea typeface="新細明體" pitchFamily="18" charset="-120"/>
              </a:rPr>
              <a:t>2</a:t>
            </a:r>
            <a:r>
              <a:rPr lang="en-US" altLang="zh-TW" dirty="0">
                <a:ea typeface="新細明體" pitchFamily="18" charset="-120"/>
              </a:rPr>
              <a:t> is even then x</a:t>
            </a:r>
            <a:r>
              <a:rPr lang="en-US" altLang="zh-TW" i="1" baseline="30000" dirty="0">
                <a:ea typeface="新細明體" pitchFamily="18" charset="-120"/>
              </a:rPr>
              <a:t>2</a:t>
            </a:r>
            <a:r>
              <a:rPr lang="en-US" altLang="zh-TW" dirty="0">
                <a:ea typeface="新細明體" pitchFamily="18" charset="-120"/>
              </a:rPr>
              <a:t> = 2k for some k. Then x = 2l for some l. Hence, x must be even.</a:t>
            </a:r>
            <a:endParaRPr lang="zh-TW" altLang="en-US" dirty="0">
              <a:ea typeface="新細明體" pitchFamily="18" charset="-120"/>
            </a:endParaRPr>
          </a:p>
        </p:txBody>
      </p:sp>
    </p:spTree>
    <p:extLst>
      <p:ext uri="{BB962C8B-B14F-4D97-AF65-F5344CB8AC3E}">
        <p14:creationId xmlns:p14="http://schemas.microsoft.com/office/powerpoint/2010/main" val="10699278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bwMode="auto">
          <a:xfrm>
            <a:off x="457200" y="1600200"/>
            <a:ext cx="2828916" cy="2400304"/>
          </a:xfrm>
          <a:noFill/>
          <a:ln>
            <a:miter lim="800000"/>
            <a:headEnd/>
            <a:tailEnd/>
          </a:ln>
        </p:spPr>
        <p:txBody>
          <a:bodyPr vert="horz" wrap="square" lIns="91440" tIns="45720" rIns="91440" bIns="45720" numCol="1" anchor="t" anchorCtr="0" compatLnSpc="1">
            <a:prstTxWarp prst="textNoShape">
              <a:avLst/>
            </a:prstTxWarp>
          </a:bodyPr>
          <a:lstStyle/>
          <a:p>
            <a:pPr>
              <a:lnSpc>
                <a:spcPct val="80000"/>
              </a:lnSpc>
            </a:pPr>
            <a:r>
              <a:rPr lang="en-US" altLang="zh-TW" dirty="0">
                <a:latin typeface="Times New Roman" pitchFamily="18" charset="0"/>
                <a:ea typeface="新細明體" pitchFamily="18" charset="-120"/>
                <a:cs typeface="Times New Roman" pitchFamily="18" charset="0"/>
              </a:rPr>
              <a:t>Argument</a:t>
            </a:r>
          </a:p>
          <a:p>
            <a:pPr>
              <a:lnSpc>
                <a:spcPct val="80000"/>
              </a:lnSpc>
            </a:pPr>
            <a:r>
              <a:rPr lang="en-US" altLang="zh-TW" dirty="0">
                <a:latin typeface="Times New Roman" pitchFamily="18" charset="0"/>
                <a:ea typeface="新細明體" pitchFamily="18" charset="-120"/>
                <a:cs typeface="Times New Roman" pitchFamily="18" charset="0"/>
              </a:rPr>
              <a:t>Premises</a:t>
            </a:r>
          </a:p>
          <a:p>
            <a:pPr>
              <a:lnSpc>
                <a:spcPct val="80000"/>
              </a:lnSpc>
            </a:pPr>
            <a:r>
              <a:rPr lang="en-US" altLang="zh-TW" dirty="0" err="1">
                <a:latin typeface="Times New Roman" pitchFamily="18" charset="0"/>
                <a:ea typeface="新細明體" pitchFamily="18" charset="-120"/>
                <a:cs typeface="Times New Roman" pitchFamily="18" charset="0"/>
              </a:rPr>
              <a:t>Conslusion</a:t>
            </a:r>
            <a:endParaRPr lang="en-US" altLang="zh-TW" dirty="0">
              <a:latin typeface="Times New Roman" pitchFamily="18" charset="0"/>
              <a:ea typeface="新細明體" pitchFamily="18" charset="-120"/>
              <a:cs typeface="Times New Roman" pitchFamily="18" charset="0"/>
            </a:endParaRPr>
          </a:p>
          <a:p>
            <a:pPr>
              <a:lnSpc>
                <a:spcPct val="80000"/>
              </a:lnSpc>
            </a:pPr>
            <a:r>
              <a:rPr lang="en-US" altLang="zh-TW" dirty="0">
                <a:latin typeface="Times New Roman" pitchFamily="18" charset="0"/>
                <a:ea typeface="新細明體" pitchFamily="18" charset="-120"/>
                <a:cs typeface="Times New Roman" pitchFamily="18" charset="0"/>
              </a:rPr>
              <a:t>Valid</a:t>
            </a:r>
          </a:p>
          <a:p>
            <a:pPr>
              <a:lnSpc>
                <a:spcPct val="80000"/>
              </a:lnSpc>
            </a:pPr>
            <a:endParaRPr lang="en-US" altLang="zh-TW" sz="2400" dirty="0">
              <a:latin typeface="標楷體" pitchFamily="65" charset="-120"/>
              <a:ea typeface="標楷體" pitchFamily="65" charset="-120"/>
            </a:endParaRPr>
          </a:p>
        </p:txBody>
      </p:sp>
      <p:sp>
        <p:nvSpPr>
          <p:cNvPr id="14339" name="Rectangle 3"/>
          <p:cNvSpPr>
            <a:spLocks noGrp="1" noChangeArrowheads="1"/>
          </p:cNvSpPr>
          <p:nvPr>
            <p:ph type="title"/>
          </p:nvPr>
        </p:nvSpPr>
        <p:spPr>
          <a:xfrm>
            <a:off x="457200" y="228600"/>
            <a:ext cx="8153400" cy="914400"/>
          </a:xfrm>
          <a:noFill/>
        </p:spPr>
        <p:txBody>
          <a:bodyPr/>
          <a:lstStyle/>
          <a:p>
            <a:r>
              <a:rPr lang="en-US" altLang="zh-TW" sz="4000" b="1" dirty="0">
                <a:ea typeface="新細明體" pitchFamily="18" charset="-120"/>
              </a:rPr>
              <a:t>Terms</a:t>
            </a:r>
            <a:endParaRPr lang="zh-TW" altLang="en-US" sz="4000" b="1" dirty="0">
              <a:ea typeface="新細明體" pitchFamily="18" charset="-120"/>
            </a:endParaRPr>
          </a:p>
        </p:txBody>
      </p:sp>
      <p:sp>
        <p:nvSpPr>
          <p:cNvPr id="4" name="Rectangle 2"/>
          <p:cNvSpPr txBox="1">
            <a:spLocks noChangeArrowheads="1"/>
          </p:cNvSpPr>
          <p:nvPr/>
        </p:nvSpPr>
        <p:spPr bwMode="auto">
          <a:xfrm>
            <a:off x="6072198" y="1571612"/>
            <a:ext cx="2828916" cy="2400304"/>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p>
            <a:pPr marL="342900" indent="-342900">
              <a:lnSpc>
                <a:spcPct val="80000"/>
              </a:lnSpc>
              <a:spcBef>
                <a:spcPct val="20000"/>
              </a:spcBef>
              <a:buFont typeface="Arial" pitchFamily="34" charset="0"/>
              <a:buChar char="•"/>
              <a:defRPr/>
            </a:pPr>
            <a:r>
              <a:rPr lang="en-US" altLang="zh-TW" sz="3200" dirty="0">
                <a:solidFill>
                  <a:prstClr val="black"/>
                </a:solidFill>
                <a:latin typeface="Times New Roman" pitchFamily="18" charset="0"/>
                <a:cs typeface="Times New Roman" pitchFamily="18" charset="0"/>
              </a:rPr>
              <a:t>Theorem</a:t>
            </a:r>
          </a:p>
          <a:p>
            <a:pPr marL="342900" indent="-342900">
              <a:lnSpc>
                <a:spcPct val="80000"/>
              </a:lnSpc>
              <a:spcBef>
                <a:spcPct val="20000"/>
              </a:spcBef>
              <a:buFont typeface="Arial" pitchFamily="34" charset="0"/>
              <a:buChar char="•"/>
              <a:defRPr/>
            </a:pPr>
            <a:r>
              <a:rPr lang="en-US" altLang="zh-TW" sz="3200" dirty="0">
                <a:solidFill>
                  <a:prstClr val="black"/>
                </a:solidFill>
                <a:latin typeface="Times New Roman" pitchFamily="18" charset="0"/>
                <a:cs typeface="Times New Roman" pitchFamily="18" charset="0"/>
              </a:rPr>
              <a:t>Axioms</a:t>
            </a:r>
          </a:p>
          <a:p>
            <a:pPr marL="342900" indent="-342900">
              <a:lnSpc>
                <a:spcPct val="80000"/>
              </a:lnSpc>
              <a:spcBef>
                <a:spcPct val="20000"/>
              </a:spcBef>
              <a:buFont typeface="Arial" pitchFamily="34" charset="0"/>
              <a:buChar char="•"/>
              <a:defRPr/>
            </a:pPr>
            <a:r>
              <a:rPr lang="en-US" altLang="zh-TW" sz="3200" dirty="0">
                <a:solidFill>
                  <a:prstClr val="black"/>
                </a:solidFill>
                <a:latin typeface="Times New Roman" pitchFamily="18" charset="0"/>
                <a:cs typeface="Times New Roman" pitchFamily="18" charset="0"/>
              </a:rPr>
              <a:t>Lemma</a:t>
            </a:r>
          </a:p>
          <a:p>
            <a:pPr marL="342900" indent="-342900">
              <a:lnSpc>
                <a:spcPct val="80000"/>
              </a:lnSpc>
              <a:spcBef>
                <a:spcPct val="20000"/>
              </a:spcBef>
              <a:buFont typeface="Arial" pitchFamily="34" charset="0"/>
              <a:buChar char="•"/>
              <a:defRPr/>
            </a:pPr>
            <a:r>
              <a:rPr lang="en-US" altLang="zh-TW" sz="3200" dirty="0">
                <a:solidFill>
                  <a:prstClr val="black"/>
                </a:solidFill>
                <a:latin typeface="Times New Roman" pitchFamily="18" charset="0"/>
                <a:cs typeface="Times New Roman" pitchFamily="18" charset="0"/>
              </a:rPr>
              <a:t>Corollary</a:t>
            </a:r>
          </a:p>
          <a:p>
            <a:pPr marL="342900" indent="-342900">
              <a:lnSpc>
                <a:spcPct val="80000"/>
              </a:lnSpc>
              <a:spcBef>
                <a:spcPct val="20000"/>
              </a:spcBef>
              <a:buFont typeface="Arial" pitchFamily="34" charset="0"/>
              <a:buChar char="•"/>
              <a:defRPr/>
            </a:pPr>
            <a:endParaRPr lang="en-US" altLang="zh-TW" sz="3200" dirty="0">
              <a:solidFill>
                <a:prstClr val="black"/>
              </a:solidFill>
              <a:latin typeface="Times New Roman" pitchFamily="18" charset="0"/>
              <a:cs typeface="Times New Roman" pitchFamily="18" charset="0"/>
            </a:endParaRPr>
          </a:p>
          <a:p>
            <a:pPr marL="342900" indent="-342900">
              <a:lnSpc>
                <a:spcPct val="80000"/>
              </a:lnSpc>
              <a:spcBef>
                <a:spcPct val="20000"/>
              </a:spcBef>
              <a:buFont typeface="Arial" pitchFamily="34" charset="0"/>
              <a:buChar char="•"/>
              <a:defRPr/>
            </a:pPr>
            <a:endParaRPr lang="en-US" altLang="zh-TW" sz="2400" dirty="0">
              <a:solidFill>
                <a:prstClr val="black"/>
              </a:solidFill>
              <a:latin typeface="標楷體" pitchFamily="65" charset="-120"/>
              <a:ea typeface="標楷體" pitchFamily="65" charset="-120"/>
            </a:endParaRPr>
          </a:p>
        </p:txBody>
      </p:sp>
      <p:sp>
        <p:nvSpPr>
          <p:cNvPr id="5" name="Rectangle 2"/>
          <p:cNvSpPr txBox="1">
            <a:spLocks noChangeArrowheads="1"/>
          </p:cNvSpPr>
          <p:nvPr/>
        </p:nvSpPr>
        <p:spPr bwMode="auto">
          <a:xfrm>
            <a:off x="2571736" y="4457696"/>
            <a:ext cx="4143404" cy="2400304"/>
          </a:xfrm>
          <a:prstGeom prst="rect">
            <a:avLst/>
          </a:prstGeom>
          <a:noFill/>
          <a:ln>
            <a:miter lim="800000"/>
            <a:headEnd/>
            <a:tailEnd/>
          </a:ln>
        </p:spPr>
        <p:txBody>
          <a:bodyPr vert="horz" wrap="square" lIns="91440" tIns="45720" rIns="91440" bIns="45720" numCol="1" rtlCol="0" anchor="t" anchorCtr="0" compatLnSpc="1">
            <a:prstTxWarp prst="textNoShape">
              <a:avLst/>
            </a:prstTxWarp>
            <a:normAutofit/>
          </a:bodyPr>
          <a:lstStyle/>
          <a:p>
            <a:pPr marL="342900" indent="-342900">
              <a:lnSpc>
                <a:spcPct val="80000"/>
              </a:lnSpc>
              <a:spcBef>
                <a:spcPct val="20000"/>
              </a:spcBef>
              <a:buFont typeface="Arial" pitchFamily="34" charset="0"/>
              <a:buChar char="•"/>
              <a:defRPr/>
            </a:pPr>
            <a:r>
              <a:rPr lang="en-US" altLang="zh-TW" sz="3200" dirty="0">
                <a:solidFill>
                  <a:prstClr val="black"/>
                </a:solidFill>
                <a:latin typeface="Times New Roman" pitchFamily="18" charset="0"/>
                <a:cs typeface="Times New Roman" pitchFamily="18" charset="0"/>
              </a:rPr>
              <a:t>Rule of inference</a:t>
            </a:r>
          </a:p>
          <a:p>
            <a:pPr marL="342900" indent="-342900">
              <a:lnSpc>
                <a:spcPct val="80000"/>
              </a:lnSpc>
              <a:spcBef>
                <a:spcPct val="20000"/>
              </a:spcBef>
              <a:buFont typeface="Arial" pitchFamily="34" charset="0"/>
              <a:buChar char="•"/>
              <a:defRPr/>
            </a:pPr>
            <a:r>
              <a:rPr lang="en-US" altLang="zh-TW" sz="3200" dirty="0">
                <a:solidFill>
                  <a:prstClr val="black"/>
                </a:solidFill>
                <a:latin typeface="Times New Roman" pitchFamily="18" charset="0"/>
                <a:cs typeface="Times New Roman" pitchFamily="18" charset="0"/>
              </a:rPr>
              <a:t>Modus ponens</a:t>
            </a:r>
          </a:p>
          <a:p>
            <a:pPr marL="342900" indent="-342900">
              <a:lnSpc>
                <a:spcPct val="80000"/>
              </a:lnSpc>
              <a:spcBef>
                <a:spcPct val="20000"/>
              </a:spcBef>
              <a:buFont typeface="Arial" pitchFamily="34" charset="0"/>
              <a:buChar char="•"/>
              <a:defRPr/>
            </a:pPr>
            <a:r>
              <a:rPr lang="en-US" altLang="zh-TW" sz="3200" dirty="0">
                <a:solidFill>
                  <a:prstClr val="black"/>
                </a:solidFill>
                <a:latin typeface="Times New Roman" pitchFamily="18" charset="0"/>
                <a:cs typeface="Times New Roman" pitchFamily="18" charset="0"/>
              </a:rPr>
              <a:t>Modus </a:t>
            </a:r>
            <a:r>
              <a:rPr lang="en-US" altLang="zh-TW" sz="3200">
                <a:solidFill>
                  <a:prstClr val="black"/>
                </a:solidFill>
                <a:latin typeface="Times New Roman" pitchFamily="18" charset="0"/>
                <a:cs typeface="Times New Roman" pitchFamily="18" charset="0"/>
              </a:rPr>
              <a:t>tollensva</a:t>
            </a:r>
            <a:endParaRPr lang="en-US" altLang="zh-TW" sz="3200" dirty="0">
              <a:solidFill>
                <a:prstClr val="black"/>
              </a:solidFill>
              <a:latin typeface="Times New Roman" pitchFamily="18" charset="0"/>
              <a:cs typeface="Times New Roman" pitchFamily="18" charset="0"/>
            </a:endParaRPr>
          </a:p>
          <a:p>
            <a:pPr marL="342900" indent="-342900">
              <a:lnSpc>
                <a:spcPct val="80000"/>
              </a:lnSpc>
              <a:spcBef>
                <a:spcPct val="20000"/>
              </a:spcBef>
              <a:buFont typeface="Arial" pitchFamily="34" charset="0"/>
              <a:buChar char="•"/>
              <a:defRPr/>
            </a:pPr>
            <a:r>
              <a:rPr lang="en-US" altLang="zh-TW" sz="3200" dirty="0">
                <a:solidFill>
                  <a:prstClr val="black"/>
                </a:solidFill>
                <a:latin typeface="Times New Roman" pitchFamily="18" charset="0"/>
                <a:cs typeface="Times New Roman" pitchFamily="18" charset="0"/>
              </a:rPr>
              <a:t>fallacies</a:t>
            </a:r>
          </a:p>
          <a:p>
            <a:pPr marL="342900" indent="-342900">
              <a:lnSpc>
                <a:spcPct val="80000"/>
              </a:lnSpc>
              <a:spcBef>
                <a:spcPct val="20000"/>
              </a:spcBef>
              <a:buFont typeface="Arial" pitchFamily="34" charset="0"/>
              <a:buChar char="•"/>
              <a:defRPr/>
            </a:pPr>
            <a:endParaRPr lang="en-US" altLang="zh-TW" sz="2400" dirty="0">
              <a:solidFill>
                <a:prstClr val="black"/>
              </a:solidFill>
              <a:latin typeface="標楷體" pitchFamily="65" charset="-120"/>
              <a:ea typeface="標楷體" pitchFamily="65" charset="-120"/>
            </a:endParaRPr>
          </a:p>
        </p:txBody>
      </p:sp>
    </p:spTree>
    <p:extLst>
      <p:ext uri="{BB962C8B-B14F-4D97-AF65-F5344CB8AC3E}">
        <p14:creationId xmlns:p14="http://schemas.microsoft.com/office/powerpoint/2010/main" val="20347684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lstStyle/>
          <a:p>
            <a:r>
              <a:rPr lang="en-US" altLang="zh-TW" dirty="0"/>
              <a:t>Chapter 1: The Foundations: Logic and Proofs</a:t>
            </a:r>
            <a:endParaRPr lang="zh-TW" altLang="en-US" dirty="0"/>
          </a:p>
        </p:txBody>
      </p:sp>
      <p:sp>
        <p:nvSpPr>
          <p:cNvPr id="3" name="副標題 2"/>
          <p:cNvSpPr>
            <a:spLocks noGrp="1"/>
          </p:cNvSpPr>
          <p:nvPr>
            <p:ph type="subTitle" idx="1"/>
          </p:nvPr>
        </p:nvSpPr>
        <p:spPr>
          <a:xfrm>
            <a:off x="714348" y="2285992"/>
            <a:ext cx="8001056" cy="4000528"/>
          </a:xfrm>
        </p:spPr>
        <p:txBody>
          <a:bodyPr>
            <a:normAutofit lnSpcReduction="10000"/>
          </a:bodyPr>
          <a:lstStyle/>
          <a:p>
            <a:pPr algn="just"/>
            <a:r>
              <a:rPr lang="en-US" altLang="zh-TW" dirty="0">
                <a:solidFill>
                  <a:schemeClr val="tx1">
                    <a:lumMod val="50000"/>
                    <a:lumOff val="50000"/>
                  </a:schemeClr>
                </a:solidFill>
              </a:rPr>
              <a:t>1.1 Propositional Logic</a:t>
            </a:r>
          </a:p>
          <a:p>
            <a:pPr algn="just"/>
            <a:r>
              <a:rPr lang="en-US" altLang="zh-TW" dirty="0"/>
              <a:t>1.2 Propositional Equivalences</a:t>
            </a:r>
          </a:p>
          <a:p>
            <a:pPr algn="just"/>
            <a:r>
              <a:rPr lang="en-US" altLang="zh-TW" dirty="0"/>
              <a:t>1.3  Predicates and Quantifiers</a:t>
            </a:r>
          </a:p>
          <a:p>
            <a:pPr algn="just"/>
            <a:r>
              <a:rPr lang="en-US" altLang="zh-TW" dirty="0">
                <a:solidFill>
                  <a:schemeClr val="tx1">
                    <a:lumMod val="50000"/>
                    <a:lumOff val="50000"/>
                  </a:schemeClr>
                </a:solidFill>
              </a:rPr>
              <a:t>1.4 Nested Quantifiers</a:t>
            </a:r>
          </a:p>
          <a:p>
            <a:pPr algn="just"/>
            <a:r>
              <a:rPr lang="en-US" altLang="zh-TW" dirty="0"/>
              <a:t>1.5 Rules of Inference</a:t>
            </a:r>
          </a:p>
          <a:p>
            <a:pPr algn="just"/>
            <a:r>
              <a:rPr lang="en-US" altLang="zh-TW" b="1" dirty="0">
                <a:solidFill>
                  <a:schemeClr val="tx1"/>
                </a:solidFill>
              </a:rPr>
              <a:t>1.6 Introduction to Proofs</a:t>
            </a:r>
          </a:p>
          <a:p>
            <a:pPr algn="just"/>
            <a:r>
              <a:rPr lang="en-US" altLang="zh-TW" dirty="0"/>
              <a:t>1.7 Proof Methods and Strategy</a:t>
            </a:r>
            <a:endParaRPr lang="zh-TW" altLang="en-US" dirty="0"/>
          </a:p>
        </p:txBody>
      </p:sp>
    </p:spTree>
    <p:extLst>
      <p:ext uri="{BB962C8B-B14F-4D97-AF65-F5344CB8AC3E}">
        <p14:creationId xmlns:p14="http://schemas.microsoft.com/office/powerpoint/2010/main" val="22263862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4294967295"/>
          </p:nvPr>
        </p:nvSpPr>
        <p:spPr bwMode="auto">
          <a:xfrm>
            <a:off x="685800" y="1295400"/>
            <a:ext cx="7772400" cy="4800600"/>
          </a:xfrm>
          <a:prstGeom prst="rect">
            <a:avLst/>
          </a:prstGeom>
          <a:noFill/>
          <a:ln>
            <a:miter lim="800000"/>
            <a:headEnd/>
            <a:tailEnd/>
          </a:ln>
        </p:spPr>
        <p:txBody>
          <a:bodyPr/>
          <a:lstStyle/>
          <a:p>
            <a:r>
              <a:rPr lang="en-US" altLang="zh-TW">
                <a:ea typeface="新細明體" pitchFamily="18" charset="-120"/>
              </a:rPr>
              <a:t>To prove an argument is valid or the conclusion follows </a:t>
            </a:r>
            <a:r>
              <a:rPr lang="en-US" altLang="zh-TW" i="1">
                <a:ea typeface="新細明體" pitchFamily="18" charset="-120"/>
              </a:rPr>
              <a:t>logically </a:t>
            </a:r>
            <a:r>
              <a:rPr lang="en-US" altLang="zh-TW">
                <a:ea typeface="新細明體" pitchFamily="18" charset="-120"/>
              </a:rPr>
              <a:t>from the hypotheses:</a:t>
            </a:r>
          </a:p>
          <a:p>
            <a:pPr lvl="1"/>
            <a:r>
              <a:rPr lang="en-US" altLang="zh-TW">
                <a:ea typeface="新細明體" pitchFamily="18" charset="-120"/>
              </a:rPr>
              <a:t>Assume the hypotheses are true</a:t>
            </a:r>
          </a:p>
          <a:p>
            <a:pPr lvl="1"/>
            <a:r>
              <a:rPr lang="en-US" altLang="zh-TW">
                <a:ea typeface="新細明體" pitchFamily="18" charset="-120"/>
              </a:rPr>
              <a:t>Use the rules of inference and logical equivalences to determine that the conclusion is true.</a:t>
            </a:r>
          </a:p>
        </p:txBody>
      </p:sp>
      <p:sp>
        <p:nvSpPr>
          <p:cNvPr id="4099"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4101"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zh-TW" sz="4000" b="1" dirty="0">
                <a:solidFill>
                  <a:prstClr val="white"/>
                </a:solidFill>
              </a:rPr>
              <a:t>Formal Proofs</a:t>
            </a:r>
            <a:endParaRPr lang="zh-TW" altLang="en-US" sz="4000" b="1" dirty="0">
              <a:solidFill>
                <a:prstClr val="white"/>
              </a:solidFill>
            </a:endParaRPr>
          </a:p>
        </p:txBody>
      </p:sp>
      <p:sp>
        <p:nvSpPr>
          <p:cNvPr id="8" name="Text Box 7"/>
          <p:cNvSpPr txBox="1">
            <a:spLocks noChangeArrowheads="1"/>
          </p:cNvSpPr>
          <p:nvPr/>
        </p:nvSpPr>
        <p:spPr bwMode="auto">
          <a:xfrm>
            <a:off x="838200" y="457200"/>
            <a:ext cx="7772400" cy="701675"/>
          </a:xfrm>
          <a:prstGeom prst="rect">
            <a:avLst/>
          </a:prstGeom>
          <a:noFill/>
          <a:ln w="9525">
            <a:noFill/>
            <a:miter lim="800000"/>
            <a:headEnd/>
            <a:tailEnd/>
          </a:ln>
        </p:spPr>
        <p:txBody>
          <a:bodyPr>
            <a:spAutoFit/>
          </a:bodyPr>
          <a:lstStyle/>
          <a:p>
            <a:pPr algn="ctr">
              <a:spcBef>
                <a:spcPct val="50000"/>
              </a:spcBef>
            </a:pPr>
            <a:r>
              <a:rPr lang="en-US" altLang="zh-TW" sz="4000" b="1" dirty="0">
                <a:solidFill>
                  <a:prstClr val="black"/>
                </a:solidFill>
              </a:rPr>
              <a:t>Formal Proofs</a:t>
            </a:r>
            <a:endParaRPr lang="zh-TW" altLang="en-US" sz="4000" b="1" dirty="0">
              <a:solidFill>
                <a:prstClr val="black"/>
              </a:solidFill>
            </a:endParaRPr>
          </a:p>
        </p:txBody>
      </p:sp>
    </p:spTree>
    <p:extLst>
      <p:ext uri="{BB962C8B-B14F-4D97-AF65-F5344CB8AC3E}">
        <p14:creationId xmlns:p14="http://schemas.microsoft.com/office/powerpoint/2010/main" val="146927804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4294967295"/>
          </p:nvPr>
        </p:nvSpPr>
        <p:spPr bwMode="auto">
          <a:xfrm>
            <a:off x="285720" y="1295400"/>
            <a:ext cx="8572560" cy="5205434"/>
          </a:xfrm>
          <a:prstGeom prst="rect">
            <a:avLst/>
          </a:prstGeom>
          <a:noFill/>
          <a:ln>
            <a:miter lim="800000"/>
            <a:headEnd/>
            <a:tailEnd/>
          </a:ln>
        </p:spPr>
        <p:txBody>
          <a:bodyPr>
            <a:normAutofit fontScale="92500" lnSpcReduction="10000"/>
          </a:bodyPr>
          <a:lstStyle/>
          <a:p>
            <a:pPr>
              <a:buFontTx/>
              <a:buNone/>
            </a:pPr>
            <a:r>
              <a:rPr lang="en-US" altLang="zh-TW" sz="2800" dirty="0">
                <a:ea typeface="新細明體" pitchFamily="18" charset="-120"/>
              </a:rPr>
              <a:t>Example:</a:t>
            </a:r>
          </a:p>
          <a:p>
            <a:r>
              <a:rPr lang="en-US" altLang="zh-TW" sz="2800" dirty="0">
                <a:ea typeface="新細明體" pitchFamily="18" charset="-120"/>
              </a:rPr>
              <a:t>Consider the following logical argument:</a:t>
            </a:r>
          </a:p>
          <a:p>
            <a:pPr>
              <a:buFontTx/>
              <a:buNone/>
            </a:pPr>
            <a:r>
              <a:rPr lang="en-US" altLang="zh-TW" sz="1800" i="1" dirty="0">
                <a:ea typeface="新細明體" pitchFamily="18" charset="-120"/>
              </a:rPr>
              <a:t>	</a:t>
            </a:r>
            <a:r>
              <a:rPr lang="en-US" altLang="zh-TW" sz="2400" i="1" dirty="0">
                <a:ea typeface="新細明體" pitchFamily="18" charset="-120"/>
              </a:rPr>
              <a:t>If horses fly or cows eat artichokes, then the mosquito is the national bird. If the mosquito is the national bird then peanut butter takes good on hot dogs. But peanut butter tastes terrible on hot dogs. Therefore, cows don't eat artichokes.</a:t>
            </a:r>
          </a:p>
          <a:p>
            <a:pPr>
              <a:buNone/>
            </a:pPr>
            <a:r>
              <a:rPr lang="en-US" altLang="zh-TW" sz="2800" dirty="0">
                <a:ea typeface="新細明體" pitchFamily="18" charset="-120"/>
              </a:rPr>
              <a:t>1. Assign propositional variables to the component propositions in the argument:</a:t>
            </a:r>
          </a:p>
          <a:p>
            <a:pPr>
              <a:buFontTx/>
              <a:buNone/>
            </a:pPr>
            <a:r>
              <a:rPr lang="en-US" altLang="zh-TW" sz="1800" dirty="0">
                <a:ea typeface="新細明體" pitchFamily="18" charset="-120"/>
              </a:rPr>
              <a:t>			</a:t>
            </a:r>
            <a:r>
              <a:rPr lang="en-US" altLang="zh-TW" sz="2400" dirty="0">
                <a:ea typeface="新細明體" pitchFamily="18" charset="-120"/>
              </a:rPr>
              <a:t>F 	Horses fly</a:t>
            </a:r>
          </a:p>
          <a:p>
            <a:pPr>
              <a:buFontTx/>
              <a:buNone/>
            </a:pPr>
            <a:r>
              <a:rPr lang="en-US" altLang="zh-TW" sz="2400" dirty="0">
                <a:ea typeface="新細明體" pitchFamily="18" charset="-120"/>
              </a:rPr>
              <a:t>			A 	Cows eat artichokes</a:t>
            </a:r>
          </a:p>
          <a:p>
            <a:pPr>
              <a:buFontTx/>
              <a:buNone/>
            </a:pPr>
            <a:r>
              <a:rPr lang="en-US" altLang="zh-TW" sz="2400" dirty="0">
                <a:ea typeface="新細明體" pitchFamily="18" charset="-120"/>
              </a:rPr>
              <a:t>			M 	The mosquito is the national bird</a:t>
            </a:r>
          </a:p>
          <a:p>
            <a:pPr>
              <a:buFontTx/>
              <a:buNone/>
            </a:pPr>
            <a:r>
              <a:rPr lang="en-US" altLang="zh-TW" sz="2400" dirty="0">
                <a:ea typeface="新細明體" pitchFamily="18" charset="-120"/>
              </a:rPr>
              <a:t>			P 	Peanut butter tastes good on hot dogs</a:t>
            </a:r>
          </a:p>
          <a:p>
            <a:pPr>
              <a:buFontTx/>
              <a:buNone/>
            </a:pPr>
            <a:r>
              <a:rPr lang="en-US" altLang="zh-TW" sz="2400" i="1" dirty="0">
                <a:ea typeface="新細明體" pitchFamily="18" charset="-120"/>
              </a:rPr>
              <a:t>	</a:t>
            </a:r>
            <a:r>
              <a:rPr lang="en-US" altLang="zh-TW" sz="1800" dirty="0">
                <a:ea typeface="新細明體" pitchFamily="18" charset="-120"/>
              </a:rPr>
              <a:t>	</a:t>
            </a:r>
            <a:endParaRPr lang="en-US" altLang="zh-TW" sz="2400" i="1" dirty="0">
              <a:ea typeface="新細明體" pitchFamily="18" charset="-120"/>
            </a:endParaRPr>
          </a:p>
        </p:txBody>
      </p:sp>
      <p:sp>
        <p:nvSpPr>
          <p:cNvPr id="5123"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5125"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zh-TW" sz="4000" b="1" dirty="0">
                <a:solidFill>
                  <a:prstClr val="white"/>
                </a:solidFill>
              </a:rPr>
              <a:t>Formal Proofs</a:t>
            </a:r>
            <a:endParaRPr lang="zh-TW" altLang="en-US" sz="4000" b="1" dirty="0">
              <a:solidFill>
                <a:prstClr val="white"/>
              </a:solidFill>
            </a:endParaRPr>
          </a:p>
        </p:txBody>
      </p:sp>
      <p:sp>
        <p:nvSpPr>
          <p:cNvPr id="8" name="Text Box 7"/>
          <p:cNvSpPr txBox="1">
            <a:spLocks noChangeArrowheads="1"/>
          </p:cNvSpPr>
          <p:nvPr/>
        </p:nvSpPr>
        <p:spPr bwMode="auto">
          <a:xfrm>
            <a:off x="838200" y="457200"/>
            <a:ext cx="7772400" cy="701675"/>
          </a:xfrm>
          <a:prstGeom prst="rect">
            <a:avLst/>
          </a:prstGeom>
          <a:noFill/>
          <a:ln w="9525">
            <a:noFill/>
            <a:miter lim="800000"/>
            <a:headEnd/>
            <a:tailEnd/>
          </a:ln>
        </p:spPr>
        <p:txBody>
          <a:bodyPr>
            <a:spAutoFit/>
          </a:bodyPr>
          <a:lstStyle/>
          <a:p>
            <a:pPr algn="ctr">
              <a:spcBef>
                <a:spcPct val="50000"/>
              </a:spcBef>
            </a:pPr>
            <a:r>
              <a:rPr lang="en-US" altLang="zh-TW" sz="4000" b="1" dirty="0">
                <a:solidFill>
                  <a:prstClr val="black"/>
                </a:solidFill>
              </a:rPr>
              <a:t>Formal Proofs</a:t>
            </a:r>
            <a:endParaRPr lang="zh-TW" altLang="en-US" sz="4000" b="1" dirty="0">
              <a:solidFill>
                <a:prstClr val="black"/>
              </a:solidFill>
            </a:endParaRPr>
          </a:p>
        </p:txBody>
      </p:sp>
    </p:spTree>
    <p:extLst>
      <p:ext uri="{BB962C8B-B14F-4D97-AF65-F5344CB8AC3E}">
        <p14:creationId xmlns:p14="http://schemas.microsoft.com/office/powerpoint/2010/main" val="39273369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bwMode="auto">
          <a:xfrm>
            <a:off x="685800" y="1295400"/>
            <a:ext cx="7772400" cy="4800600"/>
          </a:xfrm>
          <a:prstGeom prst="rect">
            <a:avLst/>
          </a:prstGeom>
          <a:noFill/>
          <a:ln>
            <a:miter lim="800000"/>
            <a:headEnd/>
            <a:tailEnd/>
          </a:ln>
        </p:spPr>
        <p:txBody>
          <a:bodyPr/>
          <a:lstStyle/>
          <a:p>
            <a:pPr eaLnBrk="1" hangingPunct="1">
              <a:spcBef>
                <a:spcPct val="0"/>
              </a:spcBef>
              <a:buFontTx/>
              <a:buNone/>
            </a:pPr>
            <a:endParaRPr lang="en-US" altLang="zh-TW" dirty="0">
              <a:ea typeface="新細明體" pitchFamily="18" charset="-120"/>
            </a:endParaRPr>
          </a:p>
          <a:p>
            <a:pPr>
              <a:buNone/>
            </a:pPr>
            <a:r>
              <a:rPr lang="en-US" altLang="zh-TW" dirty="0">
                <a:ea typeface="新細明體" pitchFamily="18" charset="-120"/>
              </a:rPr>
              <a:t>2. Represent the formal argument using the variables</a:t>
            </a:r>
          </a:p>
          <a:p>
            <a:pPr>
              <a:buFontTx/>
              <a:buNone/>
            </a:pPr>
            <a:r>
              <a:rPr lang="en-US" altLang="zh-TW" sz="2000" dirty="0">
                <a:ea typeface="新細明體" pitchFamily="18" charset="-120"/>
              </a:rPr>
              <a:t>			</a:t>
            </a:r>
            <a:r>
              <a:rPr lang="en-US" altLang="zh-TW" sz="2800" dirty="0">
                <a:ea typeface="新細明體" pitchFamily="18" charset="-120"/>
              </a:rPr>
              <a:t>	1.(</a:t>
            </a:r>
            <a:r>
              <a:rPr lang="en-US" altLang="zh-TW" sz="2800" i="1" dirty="0">
                <a:ea typeface="新細明體" pitchFamily="18" charset="-120"/>
              </a:rPr>
              <a:t>F </a:t>
            </a:r>
            <a:r>
              <a:rPr lang="el-GR" altLang="zh-TW" sz="2800" dirty="0">
                <a:cs typeface="Arial" pitchFamily="34" charset="0"/>
              </a:rPr>
              <a:t>ν</a:t>
            </a:r>
            <a:r>
              <a:rPr lang="en-US" altLang="zh-TW" sz="2800" dirty="0">
                <a:ea typeface="新細明體" pitchFamily="18" charset="-120"/>
              </a:rPr>
              <a:t> </a:t>
            </a:r>
            <a:r>
              <a:rPr lang="en-US" altLang="zh-TW" sz="2800" i="1" dirty="0">
                <a:ea typeface="新細明體" pitchFamily="18" charset="-120"/>
              </a:rPr>
              <a:t>A</a:t>
            </a:r>
            <a:r>
              <a:rPr lang="en-US" altLang="zh-TW" sz="2800" dirty="0">
                <a:ea typeface="新細明體" pitchFamily="18" charset="-120"/>
              </a:rPr>
              <a:t>) → </a:t>
            </a:r>
            <a:r>
              <a:rPr lang="en-US" altLang="zh-TW" sz="2800" i="1" dirty="0">
                <a:ea typeface="新細明體" pitchFamily="18" charset="-120"/>
              </a:rPr>
              <a:t>M</a:t>
            </a:r>
          </a:p>
          <a:p>
            <a:pPr>
              <a:buFontTx/>
              <a:buNone/>
            </a:pPr>
            <a:r>
              <a:rPr lang="en-US" altLang="zh-TW" sz="2800" dirty="0">
                <a:ea typeface="新細明體" pitchFamily="18" charset="-120"/>
              </a:rPr>
              <a:t>				2.</a:t>
            </a:r>
            <a:r>
              <a:rPr lang="en-US" altLang="zh-TW" sz="2800" i="1" dirty="0">
                <a:ea typeface="新細明體" pitchFamily="18" charset="-120"/>
              </a:rPr>
              <a:t>M </a:t>
            </a:r>
            <a:r>
              <a:rPr lang="en-US" altLang="zh-TW" sz="2800" dirty="0">
                <a:ea typeface="新細明體" pitchFamily="18" charset="-120"/>
              </a:rPr>
              <a:t>→</a:t>
            </a:r>
            <a:r>
              <a:rPr lang="en-US" altLang="zh-TW" sz="2800" i="1" dirty="0">
                <a:ea typeface="新細明體" pitchFamily="18" charset="-120"/>
              </a:rPr>
              <a:t>P</a:t>
            </a:r>
          </a:p>
          <a:p>
            <a:pPr>
              <a:buFontTx/>
              <a:buNone/>
            </a:pPr>
            <a:r>
              <a:rPr lang="en-US" altLang="zh-TW" sz="2800" dirty="0">
                <a:ea typeface="新細明體" pitchFamily="18" charset="-120"/>
              </a:rPr>
              <a:t>				3. ¬ </a:t>
            </a:r>
            <a:r>
              <a:rPr lang="en-US" altLang="zh-TW" sz="2800" i="1" dirty="0">
                <a:ea typeface="新細明體" pitchFamily="18" charset="-120"/>
              </a:rPr>
              <a:t>P</a:t>
            </a:r>
          </a:p>
          <a:p>
            <a:pPr>
              <a:buFontTx/>
              <a:buNone/>
            </a:pPr>
            <a:r>
              <a:rPr lang="en-US" altLang="zh-TW" sz="2800" dirty="0">
                <a:ea typeface="新細明體" pitchFamily="18" charset="-120"/>
                <a:sym typeface="Symbol" pitchFamily="18" charset="2"/>
              </a:rPr>
              <a:t>				 </a:t>
            </a:r>
            <a:r>
              <a:rPr lang="en-US" altLang="zh-TW" sz="2800" dirty="0">
                <a:ea typeface="新細明體" pitchFamily="18" charset="-120"/>
              </a:rPr>
              <a:t>¬ </a:t>
            </a:r>
            <a:r>
              <a:rPr lang="en-US" altLang="zh-TW" sz="2800" i="1" dirty="0">
                <a:ea typeface="新細明體" pitchFamily="18" charset="-120"/>
              </a:rPr>
              <a:t>A</a:t>
            </a:r>
          </a:p>
        </p:txBody>
      </p:sp>
      <p:sp>
        <p:nvSpPr>
          <p:cNvPr id="6147"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6149"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zh-TW" sz="4000" b="1">
                <a:solidFill>
                  <a:prstClr val="white"/>
                </a:solidFill>
              </a:rPr>
              <a:t>Formal Proofs</a:t>
            </a:r>
            <a:endParaRPr lang="zh-TW" altLang="en-US" sz="4000" b="1">
              <a:solidFill>
                <a:prstClr val="white"/>
              </a:solidFill>
            </a:endParaRPr>
          </a:p>
        </p:txBody>
      </p:sp>
      <p:sp>
        <p:nvSpPr>
          <p:cNvPr id="8" name="Text Box 7"/>
          <p:cNvSpPr txBox="1">
            <a:spLocks noChangeArrowheads="1"/>
          </p:cNvSpPr>
          <p:nvPr/>
        </p:nvSpPr>
        <p:spPr bwMode="auto">
          <a:xfrm>
            <a:off x="838200" y="457200"/>
            <a:ext cx="7772400" cy="701675"/>
          </a:xfrm>
          <a:prstGeom prst="rect">
            <a:avLst/>
          </a:prstGeom>
          <a:noFill/>
          <a:ln w="9525">
            <a:noFill/>
            <a:miter lim="800000"/>
            <a:headEnd/>
            <a:tailEnd/>
          </a:ln>
        </p:spPr>
        <p:txBody>
          <a:bodyPr>
            <a:spAutoFit/>
          </a:bodyPr>
          <a:lstStyle/>
          <a:p>
            <a:pPr algn="ctr">
              <a:spcBef>
                <a:spcPct val="50000"/>
              </a:spcBef>
            </a:pPr>
            <a:r>
              <a:rPr lang="en-US" altLang="zh-TW" sz="4000" b="1" dirty="0">
                <a:solidFill>
                  <a:prstClr val="black"/>
                </a:solidFill>
              </a:rPr>
              <a:t>Formal Proofs</a:t>
            </a:r>
            <a:endParaRPr lang="zh-TW" altLang="en-US" sz="4000" b="1" dirty="0">
              <a:solidFill>
                <a:prstClr val="black"/>
              </a:solidFill>
            </a:endParaRPr>
          </a:p>
        </p:txBody>
      </p:sp>
    </p:spTree>
    <p:extLst>
      <p:ext uri="{BB962C8B-B14F-4D97-AF65-F5344CB8AC3E}">
        <p14:creationId xmlns:p14="http://schemas.microsoft.com/office/powerpoint/2010/main" val="21024333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4294967295"/>
          </p:nvPr>
        </p:nvSpPr>
        <p:spPr bwMode="auto">
          <a:xfrm>
            <a:off x="685800" y="1295400"/>
            <a:ext cx="8172480" cy="5029200"/>
          </a:xfrm>
          <a:prstGeom prst="rect">
            <a:avLst/>
          </a:prstGeom>
          <a:noFill/>
          <a:ln>
            <a:miter lim="800000"/>
            <a:headEnd/>
            <a:tailEnd/>
          </a:ln>
        </p:spPr>
        <p:txBody>
          <a:bodyPr>
            <a:noAutofit/>
          </a:bodyPr>
          <a:lstStyle/>
          <a:p>
            <a:pPr>
              <a:lnSpc>
                <a:spcPct val="80000"/>
              </a:lnSpc>
              <a:buNone/>
            </a:pPr>
            <a:r>
              <a:rPr lang="en-US" altLang="zh-TW" sz="2400" dirty="0">
                <a:ea typeface="新細明體" pitchFamily="18" charset="-120"/>
              </a:rPr>
              <a:t>3. Use the hypotheses 1., 2., and 3. and the above rules of inference and any logical equivalences to construct the proof.				</a:t>
            </a:r>
          </a:p>
          <a:p>
            <a:pPr>
              <a:lnSpc>
                <a:spcPct val="80000"/>
              </a:lnSpc>
              <a:buFontTx/>
              <a:buNone/>
            </a:pPr>
            <a:r>
              <a:rPr lang="en-US" altLang="zh-TW" sz="2400" dirty="0">
                <a:ea typeface="新細明體" pitchFamily="18" charset="-120"/>
              </a:rPr>
              <a:t>		Assertion 		Reasons</a:t>
            </a:r>
          </a:p>
          <a:p>
            <a:pPr>
              <a:lnSpc>
                <a:spcPct val="80000"/>
              </a:lnSpc>
              <a:buFontTx/>
              <a:buNone/>
            </a:pPr>
            <a:r>
              <a:rPr lang="en-US" altLang="zh-TW" sz="2400" dirty="0">
                <a:ea typeface="新細明體" pitchFamily="18" charset="-120"/>
              </a:rPr>
              <a:t>		1.(</a:t>
            </a:r>
            <a:r>
              <a:rPr lang="en-US" altLang="zh-TW" sz="2400" i="1" dirty="0">
                <a:ea typeface="新細明體" pitchFamily="18" charset="-120"/>
              </a:rPr>
              <a:t>F </a:t>
            </a:r>
            <a:r>
              <a:rPr lang="el-GR" altLang="zh-TW" sz="2400" dirty="0">
                <a:cs typeface="Arial" pitchFamily="34" charset="0"/>
              </a:rPr>
              <a:t>ν</a:t>
            </a:r>
            <a:r>
              <a:rPr lang="en-US" altLang="zh-TW" sz="2400" dirty="0">
                <a:ea typeface="新細明體" pitchFamily="18" charset="-120"/>
                <a:cs typeface="Arial" pitchFamily="34" charset="0"/>
              </a:rPr>
              <a:t> </a:t>
            </a:r>
            <a:r>
              <a:rPr lang="en-US" altLang="zh-TW" sz="2400" i="1" dirty="0">
                <a:ea typeface="新細明體" pitchFamily="18" charset="-120"/>
              </a:rPr>
              <a:t>A</a:t>
            </a:r>
            <a:r>
              <a:rPr lang="en-US" altLang="zh-TW" sz="2400" dirty="0">
                <a:ea typeface="新細明體" pitchFamily="18" charset="-120"/>
              </a:rPr>
              <a:t>) → </a:t>
            </a:r>
            <a:r>
              <a:rPr lang="en-US" altLang="zh-TW" sz="2400" i="1" dirty="0">
                <a:ea typeface="新細明體" pitchFamily="18" charset="-120"/>
              </a:rPr>
              <a:t>M 		</a:t>
            </a:r>
            <a:r>
              <a:rPr lang="en-US" altLang="zh-TW" sz="2400" dirty="0">
                <a:ea typeface="新細明體" pitchFamily="18" charset="-120"/>
              </a:rPr>
              <a:t>Hypothesis 1.</a:t>
            </a:r>
          </a:p>
          <a:p>
            <a:pPr>
              <a:lnSpc>
                <a:spcPct val="80000"/>
              </a:lnSpc>
              <a:buFontTx/>
              <a:buNone/>
            </a:pPr>
            <a:r>
              <a:rPr lang="en-US" altLang="zh-TW" sz="2400" dirty="0">
                <a:ea typeface="新細明體" pitchFamily="18" charset="-120"/>
              </a:rPr>
              <a:t>		2.</a:t>
            </a:r>
            <a:r>
              <a:rPr lang="en-US" altLang="zh-TW" sz="2400" i="1" dirty="0">
                <a:ea typeface="新細明體" pitchFamily="18" charset="-120"/>
              </a:rPr>
              <a:t>M </a:t>
            </a:r>
            <a:r>
              <a:rPr lang="en-US" altLang="zh-TW" sz="2400" dirty="0">
                <a:ea typeface="新細明體" pitchFamily="18" charset="-120"/>
              </a:rPr>
              <a:t>→ </a:t>
            </a:r>
            <a:r>
              <a:rPr lang="en-US" altLang="zh-TW" sz="2400" i="1" dirty="0">
                <a:ea typeface="新細明體" pitchFamily="18" charset="-120"/>
              </a:rPr>
              <a:t>P 		</a:t>
            </a:r>
            <a:r>
              <a:rPr lang="en-US" altLang="zh-TW" sz="2400" dirty="0">
                <a:ea typeface="新細明體" pitchFamily="18" charset="-120"/>
              </a:rPr>
              <a:t>Hypothesis 2.</a:t>
            </a:r>
          </a:p>
          <a:p>
            <a:pPr>
              <a:lnSpc>
                <a:spcPct val="80000"/>
              </a:lnSpc>
              <a:buFontTx/>
              <a:buNone/>
            </a:pPr>
            <a:r>
              <a:rPr lang="en-US" altLang="zh-TW" sz="2400" dirty="0">
                <a:ea typeface="新細明體" pitchFamily="18" charset="-120"/>
              </a:rPr>
              <a:t>		3.(</a:t>
            </a:r>
            <a:r>
              <a:rPr lang="en-US" altLang="zh-TW" sz="2400" i="1" dirty="0">
                <a:ea typeface="新細明體" pitchFamily="18" charset="-120"/>
              </a:rPr>
              <a:t>F </a:t>
            </a:r>
            <a:r>
              <a:rPr lang="el-GR" altLang="zh-TW" sz="2400" dirty="0">
                <a:cs typeface="Arial" pitchFamily="34" charset="0"/>
              </a:rPr>
              <a:t>ν</a:t>
            </a:r>
            <a:r>
              <a:rPr lang="en-US" altLang="zh-TW" sz="2400" dirty="0">
                <a:ea typeface="新細明體" pitchFamily="18" charset="-120"/>
              </a:rPr>
              <a:t> </a:t>
            </a:r>
            <a:r>
              <a:rPr lang="en-US" altLang="zh-TW" sz="2400" i="1" dirty="0">
                <a:ea typeface="新細明體" pitchFamily="18" charset="-120"/>
              </a:rPr>
              <a:t>A</a:t>
            </a:r>
            <a:r>
              <a:rPr lang="en-US" altLang="zh-TW" sz="2400" dirty="0">
                <a:ea typeface="新細明體" pitchFamily="18" charset="-120"/>
              </a:rPr>
              <a:t>) → </a:t>
            </a:r>
            <a:r>
              <a:rPr lang="en-US" altLang="zh-TW" sz="2400" i="1" dirty="0">
                <a:ea typeface="新細明體" pitchFamily="18" charset="-120"/>
              </a:rPr>
              <a:t>P</a:t>
            </a:r>
            <a:r>
              <a:rPr lang="en-US" altLang="zh-TW" sz="2400" dirty="0">
                <a:ea typeface="新細明體" pitchFamily="18" charset="-120"/>
              </a:rPr>
              <a:t>` 		steps 1 and 2 and </a:t>
            </a:r>
            <a:r>
              <a:rPr lang="en-US" altLang="zh-TW" sz="2400" i="1" dirty="0">
                <a:ea typeface="新細明體" pitchFamily="18" charset="-120"/>
              </a:rPr>
              <a:t>hypothetical syll</a:t>
            </a:r>
            <a:r>
              <a:rPr lang="en-US" altLang="zh-TW" sz="2400" dirty="0">
                <a:ea typeface="新細明體" pitchFamily="18" charset="-120"/>
              </a:rPr>
              <a:t>.</a:t>
            </a:r>
          </a:p>
          <a:p>
            <a:pPr>
              <a:lnSpc>
                <a:spcPct val="80000"/>
              </a:lnSpc>
              <a:buFontTx/>
              <a:buNone/>
            </a:pPr>
            <a:r>
              <a:rPr lang="en-US" altLang="zh-TW" sz="2400" dirty="0">
                <a:ea typeface="新細明體" pitchFamily="18" charset="-120"/>
              </a:rPr>
              <a:t>		4. ¬ </a:t>
            </a:r>
            <a:r>
              <a:rPr lang="en-US" altLang="zh-TW" sz="2400" i="1" dirty="0">
                <a:ea typeface="新細明體" pitchFamily="18" charset="-120"/>
              </a:rPr>
              <a:t>P 			</a:t>
            </a:r>
            <a:r>
              <a:rPr lang="en-US" altLang="zh-TW" sz="2400" dirty="0">
                <a:ea typeface="新細明體" pitchFamily="18" charset="-120"/>
              </a:rPr>
              <a:t>Hypothesis 3.</a:t>
            </a:r>
          </a:p>
          <a:p>
            <a:pPr>
              <a:lnSpc>
                <a:spcPct val="80000"/>
              </a:lnSpc>
              <a:buFontTx/>
              <a:buNone/>
            </a:pPr>
            <a:r>
              <a:rPr lang="en-US" altLang="zh-TW" sz="2400" dirty="0">
                <a:ea typeface="新細明體" pitchFamily="18" charset="-120"/>
              </a:rPr>
              <a:t>		5. ¬(</a:t>
            </a:r>
            <a:r>
              <a:rPr lang="en-US" altLang="zh-TW" sz="2400" i="1" dirty="0">
                <a:ea typeface="新細明體" pitchFamily="18" charset="-120"/>
              </a:rPr>
              <a:t>F </a:t>
            </a:r>
            <a:r>
              <a:rPr lang="el-GR" altLang="zh-TW" sz="2400" dirty="0">
                <a:cs typeface="Arial" pitchFamily="34" charset="0"/>
              </a:rPr>
              <a:t>ν</a:t>
            </a:r>
            <a:r>
              <a:rPr lang="en-US" altLang="zh-TW" sz="2400" dirty="0">
                <a:ea typeface="新細明體" pitchFamily="18" charset="-120"/>
              </a:rPr>
              <a:t> </a:t>
            </a:r>
            <a:r>
              <a:rPr lang="en-US" altLang="zh-TW" sz="2400" i="1" dirty="0">
                <a:ea typeface="新細明體" pitchFamily="18" charset="-120"/>
              </a:rPr>
              <a:t>A</a:t>
            </a:r>
            <a:r>
              <a:rPr lang="en-US" altLang="zh-TW" sz="2400" dirty="0">
                <a:ea typeface="新細明體" pitchFamily="18" charset="-120"/>
              </a:rPr>
              <a:t>) 		steps 3 and 4 and </a:t>
            </a:r>
            <a:r>
              <a:rPr lang="en-US" altLang="zh-TW" sz="2400" i="1" dirty="0">
                <a:ea typeface="新細明體" pitchFamily="18" charset="-120"/>
              </a:rPr>
              <a:t>modus </a:t>
            </a:r>
            <a:r>
              <a:rPr lang="en-US" altLang="zh-TW" sz="2400" i="1" dirty="0" err="1">
                <a:ea typeface="新細明體" pitchFamily="18" charset="-120"/>
              </a:rPr>
              <a:t>tollens</a:t>
            </a:r>
            <a:endParaRPr lang="en-US" altLang="zh-TW" sz="2400" i="1" dirty="0">
              <a:ea typeface="新細明體" pitchFamily="18" charset="-120"/>
            </a:endParaRPr>
          </a:p>
          <a:p>
            <a:pPr>
              <a:lnSpc>
                <a:spcPct val="80000"/>
              </a:lnSpc>
              <a:buFontTx/>
              <a:buNone/>
            </a:pPr>
            <a:r>
              <a:rPr lang="en-US" altLang="zh-TW" sz="2400" dirty="0">
                <a:ea typeface="新細明體" pitchFamily="18" charset="-120"/>
              </a:rPr>
              <a:t>		6. ¬</a:t>
            </a:r>
            <a:r>
              <a:rPr lang="en-US" altLang="zh-TW" sz="2400" i="1" dirty="0">
                <a:ea typeface="新細明體" pitchFamily="18" charset="-120"/>
              </a:rPr>
              <a:t>F </a:t>
            </a:r>
            <a:r>
              <a:rPr lang="el-GR" altLang="zh-TW" sz="2400" dirty="0">
                <a:cs typeface="Arial" pitchFamily="34" charset="0"/>
              </a:rPr>
              <a:t>Λ</a:t>
            </a:r>
            <a:r>
              <a:rPr lang="en-US" altLang="zh-TW" sz="2400" dirty="0">
                <a:ea typeface="新細明體" pitchFamily="18" charset="-120"/>
              </a:rPr>
              <a:t>¬</a:t>
            </a:r>
            <a:r>
              <a:rPr lang="en-US" altLang="zh-TW" sz="2400" i="1" dirty="0">
                <a:ea typeface="新細明體" pitchFamily="18" charset="-120"/>
              </a:rPr>
              <a:t>A 		</a:t>
            </a:r>
            <a:r>
              <a:rPr lang="en-US" altLang="zh-TW" sz="2400" dirty="0">
                <a:ea typeface="新細明體" pitchFamily="18" charset="-120"/>
              </a:rPr>
              <a:t>step 5 and </a:t>
            </a:r>
            <a:r>
              <a:rPr lang="en-US" altLang="zh-TW" sz="2400" dirty="0" err="1">
                <a:ea typeface="新細明體" pitchFamily="18" charset="-120"/>
              </a:rPr>
              <a:t>DeMorgan</a:t>
            </a:r>
            <a:endParaRPr lang="en-US" altLang="zh-TW" sz="2400" dirty="0">
              <a:ea typeface="新細明體" pitchFamily="18" charset="-120"/>
            </a:endParaRPr>
          </a:p>
          <a:p>
            <a:pPr>
              <a:lnSpc>
                <a:spcPct val="80000"/>
              </a:lnSpc>
              <a:buFontTx/>
              <a:buNone/>
            </a:pPr>
            <a:r>
              <a:rPr lang="en-US" altLang="zh-TW" sz="2400" dirty="0">
                <a:ea typeface="新細明體" pitchFamily="18" charset="-120"/>
              </a:rPr>
              <a:t>		7. ¬</a:t>
            </a:r>
            <a:r>
              <a:rPr lang="en-US" altLang="zh-TW" sz="2400" i="1" dirty="0">
                <a:ea typeface="新細明體" pitchFamily="18" charset="-120"/>
              </a:rPr>
              <a:t>A </a:t>
            </a:r>
            <a:r>
              <a:rPr lang="el-GR" altLang="zh-TW" sz="2400" dirty="0">
                <a:cs typeface="Arial" pitchFamily="34" charset="0"/>
              </a:rPr>
              <a:t>Λ</a:t>
            </a:r>
            <a:r>
              <a:rPr lang="en-US" altLang="zh-TW" sz="2400" dirty="0">
                <a:ea typeface="新細明體" pitchFamily="18" charset="-120"/>
              </a:rPr>
              <a:t>¬</a:t>
            </a:r>
            <a:r>
              <a:rPr lang="en-US" altLang="zh-TW" sz="2400" i="1" dirty="0">
                <a:ea typeface="新細明體" pitchFamily="18" charset="-120"/>
              </a:rPr>
              <a:t>F 		</a:t>
            </a:r>
            <a:r>
              <a:rPr lang="en-US" altLang="zh-TW" sz="2400" dirty="0">
                <a:ea typeface="新細明體" pitchFamily="18" charset="-120"/>
              </a:rPr>
              <a:t>step 6 and </a:t>
            </a:r>
            <a:r>
              <a:rPr lang="en-US" altLang="zh-TW" sz="2400" dirty="0" err="1">
                <a:ea typeface="新細明體" pitchFamily="18" charset="-120"/>
              </a:rPr>
              <a:t>commutativity</a:t>
            </a:r>
            <a:r>
              <a:rPr lang="en-US" altLang="zh-TW" sz="2400" dirty="0">
                <a:ea typeface="新細明體" pitchFamily="18" charset="-120"/>
              </a:rPr>
              <a:t> of 'and'</a:t>
            </a:r>
          </a:p>
          <a:p>
            <a:pPr>
              <a:lnSpc>
                <a:spcPct val="80000"/>
              </a:lnSpc>
              <a:buFontTx/>
              <a:buNone/>
            </a:pPr>
            <a:r>
              <a:rPr lang="en-US" altLang="zh-TW" sz="2400" dirty="0">
                <a:ea typeface="新細明體" pitchFamily="18" charset="-120"/>
              </a:rPr>
              <a:t>		8. ¬</a:t>
            </a:r>
            <a:r>
              <a:rPr lang="en-US" altLang="zh-TW" sz="2400" i="1" dirty="0">
                <a:ea typeface="新細明體" pitchFamily="18" charset="-120"/>
              </a:rPr>
              <a:t>A 			</a:t>
            </a:r>
            <a:r>
              <a:rPr lang="en-US" altLang="zh-TW" sz="2400" dirty="0">
                <a:ea typeface="新細明體" pitchFamily="18" charset="-120"/>
              </a:rPr>
              <a:t>step 7 and simplification</a:t>
            </a:r>
          </a:p>
          <a:p>
            <a:pPr>
              <a:lnSpc>
                <a:spcPct val="80000"/>
              </a:lnSpc>
              <a:buFontTx/>
              <a:buNone/>
            </a:pPr>
            <a:r>
              <a:rPr lang="en-US" altLang="zh-TW" sz="2400" dirty="0">
                <a:ea typeface="新細明體" pitchFamily="18" charset="-120"/>
              </a:rPr>
              <a:t>Q. E. D.</a:t>
            </a:r>
          </a:p>
        </p:txBody>
      </p:sp>
      <p:sp>
        <p:nvSpPr>
          <p:cNvPr id="7171"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7173"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zh-TW" sz="4000" b="1">
                <a:solidFill>
                  <a:prstClr val="white"/>
                </a:solidFill>
              </a:rPr>
              <a:t>Formal Proofs</a:t>
            </a:r>
            <a:endParaRPr lang="zh-TW" altLang="en-US" sz="4000" b="1">
              <a:solidFill>
                <a:prstClr val="white"/>
              </a:solidFill>
            </a:endParaRPr>
          </a:p>
        </p:txBody>
      </p:sp>
      <p:sp>
        <p:nvSpPr>
          <p:cNvPr id="8" name="Text Box 7"/>
          <p:cNvSpPr txBox="1">
            <a:spLocks noChangeArrowheads="1"/>
          </p:cNvSpPr>
          <p:nvPr/>
        </p:nvSpPr>
        <p:spPr bwMode="auto">
          <a:xfrm>
            <a:off x="838200" y="457200"/>
            <a:ext cx="7772400" cy="701675"/>
          </a:xfrm>
          <a:prstGeom prst="rect">
            <a:avLst/>
          </a:prstGeom>
          <a:noFill/>
          <a:ln w="9525">
            <a:noFill/>
            <a:miter lim="800000"/>
            <a:headEnd/>
            <a:tailEnd/>
          </a:ln>
        </p:spPr>
        <p:txBody>
          <a:bodyPr>
            <a:spAutoFit/>
          </a:bodyPr>
          <a:lstStyle/>
          <a:p>
            <a:pPr algn="ctr">
              <a:spcBef>
                <a:spcPct val="50000"/>
              </a:spcBef>
            </a:pPr>
            <a:r>
              <a:rPr lang="en-US" altLang="zh-TW" sz="4000" b="1" dirty="0">
                <a:solidFill>
                  <a:prstClr val="black"/>
                </a:solidFill>
              </a:rPr>
              <a:t>Formal Proofs</a:t>
            </a:r>
            <a:endParaRPr lang="zh-TW" altLang="en-US" sz="4000" b="1" dirty="0">
              <a:solidFill>
                <a:prstClr val="black"/>
              </a:solidFill>
            </a:endParaRPr>
          </a:p>
        </p:txBody>
      </p:sp>
    </p:spTree>
    <p:extLst>
      <p:ext uri="{BB962C8B-B14F-4D97-AF65-F5344CB8AC3E}">
        <p14:creationId xmlns:p14="http://schemas.microsoft.com/office/powerpoint/2010/main" val="110666901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4294967295"/>
          </p:nvPr>
        </p:nvSpPr>
        <p:spPr bwMode="auto">
          <a:xfrm>
            <a:off x="685800" y="1295400"/>
            <a:ext cx="7772400" cy="5029200"/>
          </a:xfrm>
          <a:prstGeom prst="rect">
            <a:avLst/>
          </a:prstGeom>
          <a:noFill/>
          <a:ln>
            <a:miter lim="800000"/>
            <a:headEnd/>
            <a:tailEnd/>
          </a:ln>
        </p:spPr>
        <p:txBody>
          <a:bodyPr/>
          <a:lstStyle/>
          <a:p>
            <a:r>
              <a:rPr lang="en-US" altLang="zh-TW" dirty="0">
                <a:ea typeface="新細明體" pitchFamily="18" charset="-120"/>
              </a:rPr>
              <a:t>We wish to establish the truth of the 'theorem‘</a:t>
            </a:r>
          </a:p>
          <a:p>
            <a:pPr>
              <a:buFontTx/>
              <a:buNone/>
            </a:pPr>
            <a:r>
              <a:rPr lang="en-US" altLang="zh-TW" i="1" dirty="0">
                <a:ea typeface="新細明體" pitchFamily="18" charset="-120"/>
              </a:rPr>
              <a:t>					P</a:t>
            </a:r>
            <a:r>
              <a:rPr lang="en-US" altLang="zh-TW" dirty="0">
                <a:ea typeface="新細明體" pitchFamily="18" charset="-120"/>
              </a:rPr>
              <a:t>→</a:t>
            </a:r>
            <a:r>
              <a:rPr lang="en-US" altLang="zh-TW" i="1" dirty="0">
                <a:ea typeface="新細明體" pitchFamily="18" charset="-120"/>
              </a:rPr>
              <a:t>Q</a:t>
            </a:r>
            <a:r>
              <a:rPr lang="en-US" altLang="zh-TW" dirty="0">
                <a:ea typeface="新細明體" pitchFamily="18" charset="-120"/>
              </a:rPr>
              <a:t>.</a:t>
            </a:r>
          </a:p>
          <a:p>
            <a:r>
              <a:rPr lang="en-US" altLang="zh-TW" i="1" dirty="0">
                <a:ea typeface="新細明體" pitchFamily="18" charset="-120"/>
              </a:rPr>
              <a:t>P </a:t>
            </a:r>
            <a:r>
              <a:rPr lang="en-US" altLang="zh-TW" dirty="0">
                <a:ea typeface="新細明體" pitchFamily="18" charset="-120"/>
              </a:rPr>
              <a:t>may be a conjunction of other hypotheses.</a:t>
            </a:r>
          </a:p>
          <a:p>
            <a:r>
              <a:rPr lang="en-US" altLang="zh-TW" i="1" dirty="0">
                <a:ea typeface="新細明體" pitchFamily="18" charset="-120"/>
              </a:rPr>
              <a:t>P </a:t>
            </a:r>
            <a:r>
              <a:rPr lang="en-US" altLang="zh-TW" dirty="0">
                <a:ea typeface="新細明體" pitchFamily="18" charset="-120"/>
              </a:rPr>
              <a:t>→ </a:t>
            </a:r>
            <a:r>
              <a:rPr lang="en-US" altLang="zh-TW" i="1" dirty="0">
                <a:ea typeface="新細明體" pitchFamily="18" charset="-120"/>
              </a:rPr>
              <a:t>Q </a:t>
            </a:r>
            <a:r>
              <a:rPr lang="en-US" altLang="zh-TW" dirty="0">
                <a:ea typeface="新細明體" pitchFamily="18" charset="-120"/>
              </a:rPr>
              <a:t>is a </a:t>
            </a:r>
            <a:r>
              <a:rPr lang="en-US" altLang="zh-TW" i="1" dirty="0">
                <a:ea typeface="新細明體" pitchFamily="18" charset="-120"/>
              </a:rPr>
              <a:t>conjecture </a:t>
            </a:r>
            <a:r>
              <a:rPr lang="en-US" altLang="zh-TW" dirty="0">
                <a:ea typeface="新細明體" pitchFamily="18" charset="-120"/>
              </a:rPr>
              <a:t>until a proof is produced.</a:t>
            </a:r>
          </a:p>
          <a:p>
            <a:pPr>
              <a:buFontTx/>
              <a:buNone/>
            </a:pPr>
            <a:r>
              <a:rPr lang="en-US" altLang="zh-TW" i="1" dirty="0">
                <a:ea typeface="新細明體" pitchFamily="18" charset="-120"/>
              </a:rPr>
              <a:t>					</a:t>
            </a:r>
            <a:r>
              <a:rPr lang="en-US" altLang="zh-TW" sz="2000" dirty="0">
                <a:ea typeface="新細明體" pitchFamily="18" charset="-120"/>
              </a:rPr>
              <a:t>	</a:t>
            </a:r>
          </a:p>
        </p:txBody>
      </p:sp>
      <p:sp>
        <p:nvSpPr>
          <p:cNvPr id="8195"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8197"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Methods of Proof</a:t>
            </a:r>
            <a:endParaRPr lang="zh-TW" altLang="en-US" sz="4000" b="1" dirty="0">
              <a:solidFill>
                <a:prstClr val="black"/>
              </a:solidFill>
            </a:endParaRPr>
          </a:p>
        </p:txBody>
      </p:sp>
    </p:spTree>
    <p:extLst>
      <p:ext uri="{BB962C8B-B14F-4D97-AF65-F5344CB8AC3E}">
        <p14:creationId xmlns:p14="http://schemas.microsoft.com/office/powerpoint/2010/main" val="347584597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4294967295"/>
          </p:nvPr>
        </p:nvSpPr>
        <p:spPr bwMode="auto">
          <a:xfrm>
            <a:off x="685800" y="1295400"/>
            <a:ext cx="7772400" cy="5029200"/>
          </a:xfrm>
          <a:prstGeom prst="rect">
            <a:avLst/>
          </a:prstGeom>
          <a:noFill/>
          <a:ln>
            <a:miter lim="800000"/>
            <a:headEnd/>
            <a:tailEnd/>
          </a:ln>
        </p:spPr>
        <p:txBody>
          <a:bodyPr/>
          <a:lstStyle/>
          <a:p>
            <a:r>
              <a:rPr lang="en-US" altLang="zh-TW" dirty="0">
                <a:latin typeface="Times New Roman" pitchFamily="18" charset="0"/>
                <a:ea typeface="新細明體" pitchFamily="18" charset="-120"/>
                <a:cs typeface="Times New Roman" pitchFamily="18" charset="0"/>
              </a:rPr>
              <a:t>Trivial Proof</a:t>
            </a:r>
          </a:p>
          <a:p>
            <a:r>
              <a:rPr lang="en-US" altLang="zh-TW" dirty="0">
                <a:latin typeface="Times New Roman" pitchFamily="18" charset="0"/>
                <a:ea typeface="新細明體" pitchFamily="18" charset="-120"/>
                <a:cs typeface="Times New Roman" pitchFamily="18" charset="0"/>
              </a:rPr>
              <a:t>Vacuous Proof</a:t>
            </a:r>
          </a:p>
          <a:p>
            <a:r>
              <a:rPr lang="en-US" altLang="zh-TW" dirty="0">
                <a:latin typeface="Times New Roman" pitchFamily="18" charset="0"/>
                <a:ea typeface="新細明體" pitchFamily="18" charset="-120"/>
                <a:cs typeface="Times New Roman" pitchFamily="18" charset="0"/>
              </a:rPr>
              <a:t>Direct Proof</a:t>
            </a:r>
          </a:p>
          <a:p>
            <a:r>
              <a:rPr lang="en-US" altLang="zh-TW" dirty="0">
                <a:latin typeface="Times New Roman" pitchFamily="18" charset="0"/>
                <a:ea typeface="新細明體" pitchFamily="18" charset="-120"/>
                <a:cs typeface="Times New Roman" pitchFamily="18" charset="0"/>
              </a:rPr>
              <a:t>Indirect Proof</a:t>
            </a:r>
          </a:p>
          <a:p>
            <a:r>
              <a:rPr lang="en-US" altLang="zh-TW" dirty="0">
                <a:latin typeface="Times New Roman" pitchFamily="18" charset="0"/>
                <a:ea typeface="新細明體" pitchFamily="18" charset="-120"/>
                <a:cs typeface="Times New Roman" pitchFamily="18" charset="0"/>
              </a:rPr>
              <a:t>Proof by Contradiction</a:t>
            </a:r>
          </a:p>
          <a:p>
            <a:r>
              <a:rPr lang="en-US" altLang="zh-TW" dirty="0">
                <a:latin typeface="Times New Roman" pitchFamily="18" charset="0"/>
                <a:ea typeface="新細明體" pitchFamily="18" charset="-120"/>
                <a:cs typeface="Times New Roman" pitchFamily="18" charset="0"/>
              </a:rPr>
              <a:t>Proof by Cases</a:t>
            </a:r>
          </a:p>
          <a:p>
            <a:endParaRPr lang="en-US" altLang="zh-TW" dirty="0">
              <a:ea typeface="新細明體" pitchFamily="18" charset="-120"/>
            </a:endParaRPr>
          </a:p>
          <a:p>
            <a:pPr>
              <a:buFontTx/>
              <a:buNone/>
            </a:pPr>
            <a:r>
              <a:rPr lang="en-US" altLang="zh-TW" i="1" dirty="0">
                <a:ea typeface="新細明體" pitchFamily="18" charset="-120"/>
              </a:rPr>
              <a:t>					</a:t>
            </a:r>
            <a:r>
              <a:rPr lang="en-US" altLang="zh-TW" sz="2000" dirty="0">
                <a:ea typeface="新細明體" pitchFamily="18" charset="-120"/>
              </a:rPr>
              <a:t>	</a:t>
            </a:r>
          </a:p>
        </p:txBody>
      </p:sp>
      <p:sp>
        <p:nvSpPr>
          <p:cNvPr id="8195"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8197"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Methods of Proof</a:t>
            </a:r>
            <a:endParaRPr lang="zh-TW" altLang="en-US" sz="4000" b="1" dirty="0">
              <a:solidFill>
                <a:prstClr val="black"/>
              </a:solidFill>
            </a:endParaRPr>
          </a:p>
        </p:txBody>
      </p:sp>
    </p:spTree>
    <p:extLst>
      <p:ext uri="{BB962C8B-B14F-4D97-AF65-F5344CB8AC3E}">
        <p14:creationId xmlns:p14="http://schemas.microsoft.com/office/powerpoint/2010/main" val="323014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8229600" cy="1143000"/>
          </a:xfrm>
        </p:spPr>
        <p:txBody>
          <a:bodyPr>
            <a:normAutofit fontScale="90000"/>
          </a:bodyPr>
          <a:lstStyle/>
          <a:p>
            <a:r>
              <a:rPr lang="en-US" dirty="0">
                <a:latin typeface="Comic Sans MS" panose="030F0702030302020204" pitchFamily="66" charset="0"/>
              </a:rPr>
              <a:t>Why Discrete Mathematics is essential to Computer Science?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277091" y="2057400"/>
            <a:ext cx="8229600" cy="4525963"/>
          </a:xfrm>
        </p:spPr>
        <p:txBody>
          <a:bodyPr>
            <a:normAutofit/>
          </a:bodyPr>
          <a:lstStyle/>
          <a:p>
            <a:pPr marL="0" indent="0">
              <a:buNone/>
            </a:pPr>
            <a:r>
              <a:rPr lang="en-US" sz="2000" dirty="0">
                <a:solidFill>
                  <a:srgbClr val="FF0000"/>
                </a:solidFill>
                <a:latin typeface="Comic Sans MS" panose="030F0702030302020204" pitchFamily="66" charset="0"/>
              </a:rPr>
              <a:t>The various aspects of discrete mathematics form the foundation for: </a:t>
            </a:r>
            <a:br>
              <a:rPr lang="en-US" sz="2000" dirty="0">
                <a:solidFill>
                  <a:srgbClr val="FF0000"/>
                </a:solidFill>
                <a:latin typeface="Comic Sans MS" panose="030F0702030302020204" pitchFamily="66" charset="0"/>
              </a:rPr>
            </a:br>
            <a:endParaRPr lang="en-US" sz="2000" dirty="0">
              <a:solidFill>
                <a:srgbClr val="FF0000"/>
              </a:solidFill>
              <a:latin typeface="Comic Sans MS" panose="030F0702030302020204" pitchFamily="66" charset="0"/>
            </a:endParaRPr>
          </a:p>
          <a:p>
            <a:pPr>
              <a:lnSpc>
                <a:spcPct val="150000"/>
              </a:lnSpc>
            </a:pPr>
            <a:r>
              <a:rPr lang="en-US" sz="2000" dirty="0">
                <a:latin typeface="Comic Sans MS" panose="030F0702030302020204" pitchFamily="66" charset="0"/>
              </a:rPr>
              <a:t>Modelling computing structures</a:t>
            </a:r>
          </a:p>
          <a:p>
            <a:pPr>
              <a:lnSpc>
                <a:spcPct val="150000"/>
              </a:lnSpc>
            </a:pPr>
            <a:r>
              <a:rPr lang="en-US" sz="2000" dirty="0">
                <a:latin typeface="Comic Sans MS" panose="030F0702030302020204" pitchFamily="66" charset="0"/>
              </a:rPr>
              <a:t>Designing programs and algorithms</a:t>
            </a:r>
          </a:p>
          <a:p>
            <a:pPr>
              <a:lnSpc>
                <a:spcPct val="150000"/>
              </a:lnSpc>
            </a:pPr>
            <a:r>
              <a:rPr lang="en-US" sz="2000" dirty="0">
                <a:latin typeface="Comic Sans MS" panose="030F0702030302020204" pitchFamily="66" charset="0"/>
              </a:rPr>
              <a:t>Reasoning about programs and algorithms</a:t>
            </a:r>
          </a:p>
          <a:p>
            <a:pPr>
              <a:lnSpc>
                <a:spcPct val="150000"/>
              </a:lnSpc>
            </a:pPr>
            <a:r>
              <a:rPr lang="en-US" sz="2000" dirty="0">
                <a:latin typeface="Comic Sans MS" panose="030F0702030302020204" pitchFamily="66" charset="0"/>
              </a:rPr>
              <a:t>Solving real-world problems using the computer</a:t>
            </a:r>
          </a:p>
          <a:p>
            <a:pPr>
              <a:lnSpc>
                <a:spcPct val="150000"/>
              </a:lnSpc>
            </a:pPr>
            <a:r>
              <a:rPr lang="en-US" sz="2000" dirty="0">
                <a:latin typeface="Comic Sans MS" panose="030F0702030302020204" pitchFamily="66" charset="0"/>
              </a:rPr>
              <a:t>in particular, solving problems in information technology,</a:t>
            </a:r>
            <a:br>
              <a:rPr lang="en-US" sz="2000" dirty="0">
                <a:latin typeface="Comic Sans MS" panose="030F0702030302020204" pitchFamily="66" charset="0"/>
              </a:rPr>
            </a:br>
            <a:r>
              <a:rPr lang="en-US" sz="2000" dirty="0">
                <a:latin typeface="Comic Sans MS" panose="030F0702030302020204" pitchFamily="66" charset="0"/>
              </a:rPr>
              <a:t>i.e. problems involving computers, communication, information. </a:t>
            </a:r>
            <a:br>
              <a:rPr lang="en-US" sz="2000" dirty="0">
                <a:latin typeface="Comic Sans MS" panose="030F0702030302020204" pitchFamily="66" charset="0"/>
              </a:rPr>
            </a:br>
            <a:r>
              <a:rPr lang="en-US" sz="2000" dirty="0">
                <a:latin typeface="Comic Sans MS" panose="030F0702030302020204" pitchFamily="66" charset="0"/>
              </a:rPr>
              <a:t>  </a:t>
            </a:r>
          </a:p>
        </p:txBody>
      </p:sp>
    </p:spTree>
    <p:extLst>
      <p:ext uri="{BB962C8B-B14F-4D97-AF65-F5344CB8AC3E}">
        <p14:creationId xmlns:p14="http://schemas.microsoft.com/office/powerpoint/2010/main" val="3209619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535113" y="2409825"/>
            <a:ext cx="341312" cy="519113"/>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800" b="1" i="1">
                <a:solidFill>
                  <a:srgbClr val="000000"/>
                </a:solidFill>
                <a:latin typeface="Times New Roman" pitchFamily="18" charset="0"/>
              </a:rPr>
              <a:t>c</a:t>
            </a:r>
          </a:p>
        </p:txBody>
      </p:sp>
      <p:sp>
        <p:nvSpPr>
          <p:cNvPr id="34819" name="Text Box 3"/>
          <p:cNvSpPr txBox="1">
            <a:spLocks noChangeArrowheads="1"/>
          </p:cNvSpPr>
          <p:nvPr/>
        </p:nvSpPr>
        <p:spPr bwMode="auto">
          <a:xfrm>
            <a:off x="457200" y="2438400"/>
            <a:ext cx="387350" cy="519113"/>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0" lang="en-US" altLang="zh-TW" sz="2800" b="1" i="1">
                <a:solidFill>
                  <a:srgbClr val="000000"/>
                </a:solidFill>
                <a:latin typeface="Times New Roman" pitchFamily="18" charset="0"/>
              </a:rPr>
              <a:t>b</a:t>
            </a:r>
          </a:p>
        </p:txBody>
      </p:sp>
      <p:sp>
        <p:nvSpPr>
          <p:cNvPr id="34820" name="Text Box 4"/>
          <p:cNvSpPr txBox="1">
            <a:spLocks noChangeArrowheads="1"/>
          </p:cNvSpPr>
          <p:nvPr/>
        </p:nvSpPr>
        <p:spPr bwMode="auto">
          <a:xfrm>
            <a:off x="1238250" y="3568700"/>
            <a:ext cx="361950" cy="519113"/>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800" b="1" i="1">
                <a:solidFill>
                  <a:srgbClr val="000000"/>
                </a:solidFill>
                <a:latin typeface="Times New Roman" pitchFamily="18" charset="0"/>
              </a:rPr>
              <a:t>a</a:t>
            </a:r>
          </a:p>
        </p:txBody>
      </p:sp>
      <p:sp>
        <p:nvSpPr>
          <p:cNvPr id="34821" name="AutoShape 5"/>
          <p:cNvSpPr>
            <a:spLocks noChangeArrowheads="1"/>
          </p:cNvSpPr>
          <p:nvPr/>
        </p:nvSpPr>
        <p:spPr bwMode="auto">
          <a:xfrm>
            <a:off x="914400" y="1600200"/>
            <a:ext cx="1096963" cy="2057400"/>
          </a:xfrm>
          <a:prstGeom prst="rtTriangle">
            <a:avLst/>
          </a:prstGeom>
          <a:solidFill>
            <a:srgbClr val="0099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822" name="Group 6"/>
          <p:cNvGrpSpPr>
            <a:grpSpLocks/>
          </p:cNvGrpSpPr>
          <p:nvPr/>
        </p:nvGrpSpPr>
        <p:grpSpPr bwMode="auto">
          <a:xfrm>
            <a:off x="906463" y="3460750"/>
            <a:ext cx="193675" cy="190500"/>
            <a:chOff x="576" y="2170"/>
            <a:chExt cx="122" cy="120"/>
          </a:xfrm>
        </p:grpSpPr>
        <p:sp>
          <p:nvSpPr>
            <p:cNvPr id="34823" name="Line 7"/>
            <p:cNvSpPr>
              <a:spLocks noChangeShapeType="1"/>
            </p:cNvSpPr>
            <p:nvPr/>
          </p:nvSpPr>
          <p:spPr bwMode="auto">
            <a:xfrm flipV="1">
              <a:off x="576" y="2170"/>
              <a:ext cx="12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24" name="Line 8"/>
            <p:cNvSpPr>
              <a:spLocks noChangeShapeType="1"/>
            </p:cNvSpPr>
            <p:nvPr/>
          </p:nvSpPr>
          <p:spPr bwMode="auto">
            <a:xfrm>
              <a:off x="695" y="2175"/>
              <a:ext cx="0" cy="11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4825" name="AutoShape 9"/>
          <p:cNvSpPr>
            <a:spLocks noChangeArrowheads="1"/>
          </p:cNvSpPr>
          <p:nvPr/>
        </p:nvSpPr>
        <p:spPr bwMode="auto">
          <a:xfrm>
            <a:off x="5181600" y="1600200"/>
            <a:ext cx="1096963" cy="2057400"/>
          </a:xfrm>
          <a:prstGeom prst="rtTriangle">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26" name="AutoShape 10"/>
          <p:cNvSpPr>
            <a:spLocks noChangeArrowheads="1"/>
          </p:cNvSpPr>
          <p:nvPr/>
        </p:nvSpPr>
        <p:spPr bwMode="auto">
          <a:xfrm>
            <a:off x="2286000" y="1600200"/>
            <a:ext cx="1096963" cy="2057400"/>
          </a:xfrm>
          <a:prstGeom prst="rtTriangle">
            <a:avLst/>
          </a:prstGeom>
          <a:solidFill>
            <a:srgbClr val="CC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en-US" sz="3200">
              <a:latin typeface="Times New Roman" pitchFamily="18" charset="0"/>
            </a:endParaRPr>
          </a:p>
        </p:txBody>
      </p:sp>
      <p:sp>
        <p:nvSpPr>
          <p:cNvPr id="34827" name="AutoShape 11"/>
          <p:cNvSpPr>
            <a:spLocks noChangeArrowheads="1"/>
          </p:cNvSpPr>
          <p:nvPr/>
        </p:nvSpPr>
        <p:spPr bwMode="auto">
          <a:xfrm>
            <a:off x="3717925" y="1600200"/>
            <a:ext cx="1096963" cy="2057400"/>
          </a:xfrm>
          <a:prstGeom prst="rtTriangle">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828" name="Group 12"/>
          <p:cNvGrpSpPr>
            <a:grpSpLocks/>
          </p:cNvGrpSpPr>
          <p:nvPr/>
        </p:nvGrpSpPr>
        <p:grpSpPr bwMode="auto">
          <a:xfrm>
            <a:off x="6705600" y="2667000"/>
            <a:ext cx="960438" cy="960438"/>
            <a:chOff x="4224" y="1680"/>
            <a:chExt cx="605" cy="605"/>
          </a:xfrm>
        </p:grpSpPr>
        <p:sp>
          <p:nvSpPr>
            <p:cNvPr id="34829" name="Rectangle 13"/>
            <p:cNvSpPr>
              <a:spLocks noChangeArrowheads="1"/>
            </p:cNvSpPr>
            <p:nvPr/>
          </p:nvSpPr>
          <p:spPr bwMode="auto">
            <a:xfrm>
              <a:off x="4224" y="1680"/>
              <a:ext cx="605" cy="605"/>
            </a:xfrm>
            <a:prstGeom prst="rect">
              <a:avLst/>
            </a:prstGeom>
            <a:solidFill>
              <a:srgbClr val="FFFF00"/>
            </a:solidFill>
            <a:ln w="9525">
              <a:solidFill>
                <a:srgbClr val="00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830" name="Group 14"/>
            <p:cNvGrpSpPr>
              <a:grpSpLocks/>
            </p:cNvGrpSpPr>
            <p:nvPr/>
          </p:nvGrpSpPr>
          <p:grpSpPr bwMode="auto">
            <a:xfrm>
              <a:off x="4225" y="2164"/>
              <a:ext cx="122" cy="120"/>
              <a:chOff x="576" y="2170"/>
              <a:chExt cx="122" cy="120"/>
            </a:xfrm>
          </p:grpSpPr>
          <p:sp>
            <p:nvSpPr>
              <p:cNvPr id="34831" name="Line 15"/>
              <p:cNvSpPr>
                <a:spLocks noChangeShapeType="1"/>
              </p:cNvSpPr>
              <p:nvPr/>
            </p:nvSpPr>
            <p:spPr bwMode="auto">
              <a:xfrm flipV="1">
                <a:off x="576" y="2170"/>
                <a:ext cx="12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32" name="Line 16"/>
              <p:cNvSpPr>
                <a:spLocks noChangeShapeType="1"/>
              </p:cNvSpPr>
              <p:nvPr/>
            </p:nvSpPr>
            <p:spPr bwMode="auto">
              <a:xfrm>
                <a:off x="695" y="2175"/>
                <a:ext cx="0" cy="11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4833" name="Text Box 17"/>
          <p:cNvSpPr txBox="1">
            <a:spLocks noChangeArrowheads="1"/>
          </p:cNvSpPr>
          <p:nvPr/>
        </p:nvSpPr>
        <p:spPr bwMode="auto">
          <a:xfrm>
            <a:off x="2928938" y="4953000"/>
            <a:ext cx="3284537"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zh-TW">
                <a:solidFill>
                  <a:srgbClr val="000000"/>
                </a:solidFill>
              </a:rPr>
              <a:t>(i)   a c</a:t>
            </a:r>
            <a:r>
              <a:rPr kumimoji="0" lang="en-US" altLang="zh-TW">
                <a:solidFill>
                  <a:srgbClr val="000000"/>
                </a:solidFill>
                <a:sym typeface="Symbol" pitchFamily="18" charset="2"/>
              </a:rPr>
              <a:t>c </a:t>
            </a:r>
            <a:r>
              <a:rPr kumimoji="0" lang="en-US" altLang="zh-TW">
                <a:solidFill>
                  <a:srgbClr val="000000"/>
                </a:solidFill>
              </a:rPr>
              <a:t>square, and then</a:t>
            </a:r>
          </a:p>
          <a:p>
            <a:pPr>
              <a:lnSpc>
                <a:spcPct val="150000"/>
              </a:lnSpc>
            </a:pPr>
            <a:r>
              <a:rPr kumimoji="0" lang="en-US" altLang="zh-TW">
                <a:solidFill>
                  <a:srgbClr val="000000"/>
                </a:solidFill>
              </a:rPr>
              <a:t>(ii)  an a</a:t>
            </a:r>
            <a:r>
              <a:rPr kumimoji="0" lang="en-US" altLang="zh-TW">
                <a:solidFill>
                  <a:srgbClr val="000000"/>
                </a:solidFill>
                <a:sym typeface="Symbol" pitchFamily="18" charset="2"/>
              </a:rPr>
              <a:t>a</a:t>
            </a:r>
            <a:r>
              <a:rPr kumimoji="0" lang="en-US" altLang="zh-TW">
                <a:solidFill>
                  <a:srgbClr val="000000"/>
                </a:solidFill>
              </a:rPr>
              <a:t> &amp; a b</a:t>
            </a:r>
            <a:r>
              <a:rPr kumimoji="0" lang="en-US" altLang="zh-TW">
                <a:solidFill>
                  <a:srgbClr val="000000"/>
                </a:solidFill>
                <a:sym typeface="Symbol" pitchFamily="18" charset="2"/>
              </a:rPr>
              <a:t>b</a:t>
            </a:r>
            <a:r>
              <a:rPr kumimoji="0" lang="en-US" altLang="zh-TW">
                <a:solidFill>
                  <a:srgbClr val="000000"/>
                </a:solidFill>
              </a:rPr>
              <a:t> square</a:t>
            </a:r>
            <a:endParaRPr lang="en-US" altLang="zh-TW"/>
          </a:p>
        </p:txBody>
      </p:sp>
      <p:sp>
        <p:nvSpPr>
          <p:cNvPr id="34834" name="Text Box 18"/>
          <p:cNvSpPr txBox="1">
            <a:spLocks noChangeArrowheads="1"/>
          </p:cNvSpPr>
          <p:nvPr/>
        </p:nvSpPr>
        <p:spPr bwMode="auto">
          <a:xfrm>
            <a:off x="3678238" y="457200"/>
            <a:ext cx="18081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Good Proof</a:t>
            </a:r>
          </a:p>
        </p:txBody>
      </p:sp>
      <p:sp>
        <p:nvSpPr>
          <p:cNvPr id="34835" name="Text Box 19"/>
          <p:cNvSpPr txBox="1">
            <a:spLocks noChangeArrowheads="1"/>
          </p:cNvSpPr>
          <p:nvPr/>
        </p:nvSpPr>
        <p:spPr bwMode="auto">
          <a:xfrm>
            <a:off x="6858000" y="3581400"/>
            <a:ext cx="658813" cy="519113"/>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800" b="1" i="1">
                <a:solidFill>
                  <a:srgbClr val="000000"/>
                </a:solidFill>
                <a:latin typeface="Times New Roman" pitchFamily="18" charset="0"/>
              </a:rPr>
              <a:t>b-a</a:t>
            </a:r>
          </a:p>
        </p:txBody>
      </p:sp>
      <p:sp>
        <p:nvSpPr>
          <p:cNvPr id="34836" name="Text Box 20"/>
          <p:cNvSpPr txBox="1">
            <a:spLocks noChangeArrowheads="1"/>
          </p:cNvSpPr>
          <p:nvPr/>
        </p:nvSpPr>
        <p:spPr bwMode="auto">
          <a:xfrm>
            <a:off x="1295400" y="4343400"/>
            <a:ext cx="65262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We will show that these five pieces can be rearranged into:</a:t>
            </a:r>
          </a:p>
        </p:txBody>
      </p:sp>
      <p:sp>
        <p:nvSpPr>
          <p:cNvPr id="34837" name="Text Box 21"/>
          <p:cNvSpPr txBox="1">
            <a:spLocks noChangeArrowheads="1"/>
          </p:cNvSpPr>
          <p:nvPr/>
        </p:nvSpPr>
        <p:spPr bwMode="auto">
          <a:xfrm>
            <a:off x="7696200" y="2895600"/>
            <a:ext cx="658813" cy="519113"/>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800" b="1" i="1">
                <a:solidFill>
                  <a:srgbClr val="000000"/>
                </a:solidFill>
                <a:latin typeface="Times New Roman" pitchFamily="18" charset="0"/>
              </a:rPr>
              <a:t>b-a</a:t>
            </a:r>
          </a:p>
        </p:txBody>
      </p:sp>
      <p:sp>
        <p:nvSpPr>
          <p:cNvPr id="34838" name="Text Box 22"/>
          <p:cNvSpPr txBox="1">
            <a:spLocks noChangeArrowheads="1"/>
          </p:cNvSpPr>
          <p:nvPr/>
        </p:nvSpPr>
        <p:spPr bwMode="auto">
          <a:xfrm>
            <a:off x="1371600" y="6096000"/>
            <a:ext cx="35163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And then we can conclude that </a:t>
            </a:r>
          </a:p>
        </p:txBody>
      </p:sp>
      <p:pic>
        <p:nvPicPr>
          <p:cNvPr id="34839" name="Picture 23"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6019800"/>
            <a:ext cx="2133600"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8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8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8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3" grpId="0"/>
      <p:bldP spid="34835" grpId="0"/>
      <p:bldP spid="34836" grpId="0"/>
      <p:bldP spid="34837" grpId="0"/>
      <p:bldP spid="34838"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4294967295"/>
          </p:nvPr>
        </p:nvSpPr>
        <p:spPr bwMode="auto">
          <a:xfrm>
            <a:off x="685800" y="1295400"/>
            <a:ext cx="7772400" cy="5029200"/>
          </a:xfrm>
          <a:prstGeom prst="rect">
            <a:avLst/>
          </a:prstGeom>
          <a:noFill/>
          <a:ln>
            <a:miter lim="800000"/>
            <a:headEnd/>
            <a:tailEnd/>
          </a:ln>
        </p:spPr>
        <p:txBody>
          <a:bodyPr/>
          <a:lstStyle/>
          <a:p>
            <a:r>
              <a:rPr lang="en-US" altLang="zh-TW" b="1" i="1" dirty="0">
                <a:ea typeface="新細明體" pitchFamily="18" charset="-120"/>
              </a:rPr>
              <a:t>Trivial </a:t>
            </a:r>
            <a:r>
              <a:rPr lang="en-US" altLang="zh-TW" dirty="0">
                <a:ea typeface="新細明體" pitchFamily="18" charset="-120"/>
              </a:rPr>
              <a:t>proof </a:t>
            </a:r>
          </a:p>
          <a:p>
            <a:pPr lvl="1"/>
            <a:r>
              <a:rPr lang="en-US" altLang="zh-TW" dirty="0">
                <a:ea typeface="新細明體" pitchFamily="18" charset="-120"/>
              </a:rPr>
              <a:t>If we know </a:t>
            </a:r>
            <a:r>
              <a:rPr lang="en-US" altLang="zh-TW" i="1" dirty="0">
                <a:ea typeface="新細明體" pitchFamily="18" charset="-120"/>
              </a:rPr>
              <a:t>Q </a:t>
            </a:r>
            <a:r>
              <a:rPr lang="en-US" altLang="zh-TW" dirty="0">
                <a:ea typeface="新細明體" pitchFamily="18" charset="-120"/>
              </a:rPr>
              <a:t>is true then </a:t>
            </a:r>
            <a:r>
              <a:rPr lang="en-US" altLang="zh-TW" i="1" dirty="0">
                <a:ea typeface="新細明體" pitchFamily="18" charset="-120"/>
              </a:rPr>
              <a:t>P </a:t>
            </a:r>
            <a:r>
              <a:rPr lang="en-US" altLang="zh-TW" dirty="0">
                <a:ea typeface="新細明體" pitchFamily="18" charset="-120"/>
              </a:rPr>
              <a:t>→ </a:t>
            </a:r>
            <a:r>
              <a:rPr lang="en-US" altLang="zh-TW" i="1" dirty="0">
                <a:ea typeface="新細明體" pitchFamily="18" charset="-120"/>
              </a:rPr>
              <a:t>Q </a:t>
            </a:r>
            <a:r>
              <a:rPr lang="en-US" altLang="zh-TW" dirty="0">
                <a:ea typeface="新細明體" pitchFamily="18" charset="-120"/>
              </a:rPr>
              <a:t>is true.</a:t>
            </a:r>
          </a:p>
          <a:p>
            <a:r>
              <a:rPr lang="en-US" altLang="zh-TW" dirty="0">
                <a:ea typeface="新細明體" pitchFamily="18" charset="-120"/>
              </a:rPr>
              <a:t>Example:</a:t>
            </a:r>
            <a:r>
              <a:rPr lang="en-US" altLang="zh-TW" i="1" dirty="0">
                <a:ea typeface="新細明體" pitchFamily="18" charset="-120"/>
              </a:rPr>
              <a:t>	</a:t>
            </a:r>
            <a:endParaRPr lang="en-US" altLang="zh-TW" dirty="0">
              <a:ea typeface="新細明體" pitchFamily="18" charset="-120"/>
            </a:endParaRPr>
          </a:p>
          <a:p>
            <a:pPr lvl="1"/>
            <a:r>
              <a:rPr lang="en-US" altLang="zh-TW" i="1" dirty="0">
                <a:ea typeface="新細明體" pitchFamily="18" charset="-120"/>
              </a:rPr>
              <a:t>If it's raining today then the void set is a subset of every set.</a:t>
            </a:r>
          </a:p>
          <a:p>
            <a:pPr lvl="1"/>
            <a:r>
              <a:rPr lang="en-US" altLang="zh-TW" dirty="0">
                <a:ea typeface="新細明體" pitchFamily="18" charset="-120"/>
              </a:rPr>
              <a:t>The assertion is </a:t>
            </a:r>
            <a:r>
              <a:rPr lang="en-US" altLang="zh-TW" i="1" dirty="0">
                <a:ea typeface="新細明體" pitchFamily="18" charset="-120"/>
              </a:rPr>
              <a:t>trivially </a:t>
            </a:r>
            <a:r>
              <a:rPr lang="en-US" altLang="zh-TW" dirty="0">
                <a:ea typeface="新細明體" pitchFamily="18" charset="-120"/>
              </a:rPr>
              <a:t>true independent of the truth of </a:t>
            </a:r>
            <a:r>
              <a:rPr lang="en-US" altLang="zh-TW" i="1" dirty="0">
                <a:ea typeface="新細明體" pitchFamily="18" charset="-120"/>
              </a:rPr>
              <a:t>P</a:t>
            </a:r>
            <a:r>
              <a:rPr lang="en-US" altLang="zh-TW" dirty="0">
                <a:ea typeface="新細明體" pitchFamily="18" charset="-120"/>
              </a:rPr>
              <a:t>.</a:t>
            </a:r>
          </a:p>
          <a:p>
            <a:pPr lvl="1">
              <a:buFontTx/>
              <a:buNone/>
            </a:pPr>
            <a:r>
              <a:rPr lang="en-US" altLang="zh-TW" i="1" dirty="0">
                <a:ea typeface="新細明體" pitchFamily="18" charset="-120"/>
              </a:rPr>
              <a:t>		</a:t>
            </a:r>
            <a:r>
              <a:rPr lang="en-US" altLang="zh-TW" sz="1800" dirty="0">
                <a:ea typeface="新細明體" pitchFamily="18" charset="-120"/>
              </a:rPr>
              <a:t>	</a:t>
            </a:r>
          </a:p>
        </p:txBody>
      </p:sp>
      <p:sp>
        <p:nvSpPr>
          <p:cNvPr id="9219"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9221"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Methods of Proof: Trivial Proof</a:t>
            </a:r>
            <a:endParaRPr lang="zh-TW" altLang="en-US" sz="4000" b="1" dirty="0">
              <a:solidFill>
                <a:prstClr val="black"/>
              </a:solidFill>
            </a:endParaRPr>
          </a:p>
        </p:txBody>
      </p:sp>
    </p:spTree>
    <p:extLst>
      <p:ext uri="{BB962C8B-B14F-4D97-AF65-F5344CB8AC3E}">
        <p14:creationId xmlns:p14="http://schemas.microsoft.com/office/powerpoint/2010/main" val="3251436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4294967295"/>
          </p:nvPr>
        </p:nvSpPr>
        <p:spPr bwMode="auto">
          <a:xfrm>
            <a:off x="685800" y="1295400"/>
            <a:ext cx="7772400" cy="5029200"/>
          </a:xfrm>
          <a:prstGeom prst="rect">
            <a:avLst/>
          </a:prstGeom>
          <a:noFill/>
          <a:ln>
            <a:miter lim="800000"/>
            <a:headEnd/>
            <a:tailEnd/>
          </a:ln>
        </p:spPr>
        <p:txBody>
          <a:bodyPr/>
          <a:lstStyle/>
          <a:p>
            <a:r>
              <a:rPr lang="en-US" altLang="zh-TW" sz="2800" b="1" i="1">
                <a:ea typeface="新細明體" pitchFamily="18" charset="-120"/>
              </a:rPr>
              <a:t>Vacuous </a:t>
            </a:r>
            <a:r>
              <a:rPr lang="en-US" altLang="zh-TW" sz="2800" i="1">
                <a:ea typeface="新細明體" pitchFamily="18" charset="-120"/>
              </a:rPr>
              <a:t>proof</a:t>
            </a:r>
          </a:p>
          <a:p>
            <a:pPr lvl="1"/>
            <a:r>
              <a:rPr lang="en-US" altLang="zh-TW" sz="2400">
                <a:ea typeface="新細明體" pitchFamily="18" charset="-120"/>
              </a:rPr>
              <a:t>If we know one of the hypotheses in </a:t>
            </a:r>
            <a:r>
              <a:rPr lang="en-US" altLang="zh-TW" sz="2400" i="1">
                <a:ea typeface="新細明體" pitchFamily="18" charset="-120"/>
              </a:rPr>
              <a:t>P </a:t>
            </a:r>
            <a:r>
              <a:rPr lang="en-US" altLang="zh-TW" sz="2400">
                <a:ea typeface="新細明體" pitchFamily="18" charset="-120"/>
              </a:rPr>
              <a:t>is false then </a:t>
            </a:r>
            <a:r>
              <a:rPr lang="en-US" altLang="zh-TW" sz="2400" i="1">
                <a:ea typeface="新細明體" pitchFamily="18" charset="-120"/>
              </a:rPr>
              <a:t>P </a:t>
            </a:r>
            <a:r>
              <a:rPr lang="en-US" altLang="zh-TW" sz="2400">
                <a:ea typeface="新細明體" pitchFamily="18" charset="-120"/>
              </a:rPr>
              <a:t>→ </a:t>
            </a:r>
            <a:r>
              <a:rPr lang="en-US" altLang="zh-TW" sz="2400" i="1">
                <a:ea typeface="新細明體" pitchFamily="18" charset="-120"/>
              </a:rPr>
              <a:t>Q </a:t>
            </a:r>
            <a:r>
              <a:rPr lang="en-US" altLang="zh-TW" sz="2400">
                <a:ea typeface="新細明體" pitchFamily="18" charset="-120"/>
              </a:rPr>
              <a:t>is </a:t>
            </a:r>
            <a:r>
              <a:rPr lang="en-US" altLang="zh-TW" sz="2400" i="1">
                <a:ea typeface="新細明體" pitchFamily="18" charset="-120"/>
              </a:rPr>
              <a:t>vacuously </a:t>
            </a:r>
            <a:r>
              <a:rPr lang="en-US" altLang="zh-TW" sz="2400">
                <a:ea typeface="新細明體" pitchFamily="18" charset="-120"/>
              </a:rPr>
              <a:t>true.</a:t>
            </a:r>
            <a:r>
              <a:rPr lang="en-US" altLang="zh-TW" sz="2400" i="1">
                <a:ea typeface="新細明體" pitchFamily="18" charset="-120"/>
              </a:rPr>
              <a:t>	</a:t>
            </a:r>
          </a:p>
          <a:p>
            <a:r>
              <a:rPr lang="en-US" altLang="zh-TW" sz="2800">
                <a:ea typeface="新細明體" pitchFamily="18" charset="-120"/>
              </a:rPr>
              <a:t>Example:</a:t>
            </a:r>
          </a:p>
          <a:p>
            <a:pPr lvl="1"/>
            <a:r>
              <a:rPr lang="en-US" altLang="zh-TW" sz="2400" i="1">
                <a:ea typeface="新細明體" pitchFamily="18" charset="-120"/>
              </a:rPr>
              <a:t>If I am both rich and poor then hurricane Fran was a mild breeze.</a:t>
            </a:r>
          </a:p>
          <a:p>
            <a:r>
              <a:rPr lang="en-US" altLang="zh-TW" sz="2800">
                <a:ea typeface="新細明體" pitchFamily="18" charset="-120"/>
              </a:rPr>
              <a:t>This is of the form</a:t>
            </a:r>
            <a:r>
              <a:rPr lang="en-US" altLang="zh-TW" sz="2800" i="1">
                <a:ea typeface="新細明體" pitchFamily="18" charset="-120"/>
              </a:rPr>
              <a:t>	</a:t>
            </a:r>
            <a:r>
              <a:rPr lang="en-US" altLang="zh-TW" sz="1800">
                <a:ea typeface="新細明體" pitchFamily="18" charset="-120"/>
              </a:rPr>
              <a:t>	</a:t>
            </a:r>
          </a:p>
          <a:p>
            <a:pPr>
              <a:buFontTx/>
              <a:buNone/>
            </a:pPr>
            <a:r>
              <a:rPr lang="en-US" altLang="zh-TW" sz="2800">
                <a:ea typeface="新細明體" pitchFamily="18" charset="-120"/>
              </a:rPr>
              <a:t>				(</a:t>
            </a:r>
            <a:r>
              <a:rPr lang="en-US" altLang="zh-TW" sz="2800" i="1">
                <a:ea typeface="新細明體" pitchFamily="18" charset="-120"/>
              </a:rPr>
              <a:t>P </a:t>
            </a:r>
            <a:r>
              <a:rPr lang="el-GR" altLang="zh-TW" sz="2800">
                <a:cs typeface="Arial" pitchFamily="34" charset="0"/>
              </a:rPr>
              <a:t>Λ </a:t>
            </a:r>
            <a:r>
              <a:rPr lang="en-US" altLang="zh-TW" sz="2400">
                <a:ea typeface="新細明體" pitchFamily="18" charset="-120"/>
              </a:rPr>
              <a:t>¬</a:t>
            </a:r>
            <a:r>
              <a:rPr lang="en-US" altLang="zh-TW" sz="2800">
                <a:ea typeface="新細明體" pitchFamily="18" charset="-120"/>
              </a:rPr>
              <a:t> </a:t>
            </a:r>
            <a:r>
              <a:rPr lang="en-US" altLang="zh-TW" sz="2800" i="1">
                <a:ea typeface="新細明體" pitchFamily="18" charset="-120"/>
              </a:rPr>
              <a:t>P</a:t>
            </a:r>
            <a:r>
              <a:rPr lang="en-US" altLang="zh-TW" sz="2800">
                <a:ea typeface="新細明體" pitchFamily="18" charset="-120"/>
              </a:rPr>
              <a:t>) → </a:t>
            </a:r>
            <a:r>
              <a:rPr lang="en-US" altLang="zh-TW" sz="2800" i="1">
                <a:ea typeface="新細明體" pitchFamily="18" charset="-120"/>
              </a:rPr>
              <a:t>Q</a:t>
            </a:r>
          </a:p>
          <a:p>
            <a:pPr lvl="1"/>
            <a:r>
              <a:rPr lang="en-US" altLang="zh-TW" sz="2400">
                <a:ea typeface="新細明體" pitchFamily="18" charset="-120"/>
              </a:rPr>
              <a:t>and the hypotheses form a contradiction.</a:t>
            </a:r>
          </a:p>
          <a:p>
            <a:pPr lvl="1"/>
            <a:r>
              <a:rPr lang="en-US" altLang="zh-TW" sz="2400">
                <a:ea typeface="新細明體" pitchFamily="18" charset="-120"/>
              </a:rPr>
              <a:t>Hence Q follows from the hypotheses vacuously.</a:t>
            </a:r>
          </a:p>
        </p:txBody>
      </p:sp>
      <p:sp>
        <p:nvSpPr>
          <p:cNvPr id="10243"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0246" name="Text Box 6"/>
          <p:cNvSpPr txBox="1">
            <a:spLocks noChangeArrowheads="1"/>
          </p:cNvSpPr>
          <p:nvPr/>
        </p:nvSpPr>
        <p:spPr bwMode="auto">
          <a:xfrm>
            <a:off x="327025" y="6542088"/>
            <a:ext cx="1044575" cy="304800"/>
          </a:xfrm>
          <a:prstGeom prst="rect">
            <a:avLst/>
          </a:prstGeom>
          <a:noFill/>
          <a:ln w="9525">
            <a:noFill/>
            <a:miter lim="800000"/>
            <a:headEnd/>
            <a:tailEnd/>
          </a:ln>
        </p:spPr>
        <p:txBody>
          <a:bodyPr>
            <a:spAutoFit/>
          </a:bodyPr>
          <a:lstStyle/>
          <a:p>
            <a:pPr>
              <a:spcBef>
                <a:spcPct val="50000"/>
              </a:spcBef>
            </a:pPr>
            <a:r>
              <a:rPr kumimoji="1" lang="zh-TW" altLang="en-US" sz="1400">
                <a:solidFill>
                  <a:prstClr val="white"/>
                </a:solidFill>
                <a:latin typeface="Times New Roman" pitchFamily="18" charset="0"/>
              </a:rPr>
              <a:t>歐亞書局</a:t>
            </a:r>
          </a:p>
        </p:txBody>
      </p:sp>
      <p:sp>
        <p:nvSpPr>
          <p:cNvPr id="10245"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Methods of Proof: Vacuous Proof</a:t>
            </a:r>
            <a:endParaRPr lang="zh-TW" altLang="en-US" sz="4000" b="1" dirty="0">
              <a:solidFill>
                <a:prstClr val="black"/>
              </a:solidFill>
            </a:endParaRPr>
          </a:p>
        </p:txBody>
      </p:sp>
    </p:spTree>
    <p:extLst>
      <p:ext uri="{BB962C8B-B14F-4D97-AF65-F5344CB8AC3E}">
        <p14:creationId xmlns:p14="http://schemas.microsoft.com/office/powerpoint/2010/main" val="39696288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4294967295"/>
          </p:nvPr>
        </p:nvSpPr>
        <p:spPr bwMode="auto">
          <a:xfrm>
            <a:off x="685800" y="1295400"/>
            <a:ext cx="7772400" cy="5562600"/>
          </a:xfrm>
          <a:prstGeom prst="rect">
            <a:avLst/>
          </a:prstGeom>
          <a:noFill/>
          <a:ln>
            <a:miter lim="800000"/>
            <a:headEnd/>
            <a:tailEnd/>
          </a:ln>
        </p:spPr>
        <p:txBody>
          <a:bodyPr>
            <a:normAutofit fontScale="92500"/>
          </a:bodyPr>
          <a:lstStyle/>
          <a:p>
            <a:r>
              <a:rPr lang="en-US" altLang="zh-TW" b="1" i="1" dirty="0">
                <a:ea typeface="新細明體" pitchFamily="18" charset="-120"/>
              </a:rPr>
              <a:t>Direct </a:t>
            </a:r>
            <a:r>
              <a:rPr lang="en-US" altLang="zh-TW" dirty="0">
                <a:ea typeface="新細明體" pitchFamily="18" charset="-120"/>
              </a:rPr>
              <a:t>proof</a:t>
            </a:r>
          </a:p>
          <a:p>
            <a:pPr lvl="1"/>
            <a:r>
              <a:rPr lang="en-US" altLang="zh-TW" dirty="0">
                <a:ea typeface="新細明體" pitchFamily="18" charset="-120"/>
              </a:rPr>
              <a:t>assumes the hypotheses are true</a:t>
            </a:r>
          </a:p>
          <a:p>
            <a:pPr lvl="1"/>
            <a:r>
              <a:rPr lang="en-US" altLang="zh-TW" dirty="0">
                <a:ea typeface="新細明體" pitchFamily="18" charset="-120"/>
              </a:rPr>
              <a:t>uses the rules of inference, axioms and any logical equivalences to establish the truth of the conclusion.</a:t>
            </a:r>
          </a:p>
          <a:p>
            <a:r>
              <a:rPr lang="en-US" altLang="zh-TW" sz="2800" dirty="0">
                <a:ea typeface="新細明體" pitchFamily="18" charset="-120"/>
              </a:rPr>
              <a:t>Example:</a:t>
            </a:r>
          </a:p>
          <a:p>
            <a:pPr lvl="1"/>
            <a:r>
              <a:rPr lang="en-US" altLang="zh-TW" sz="2400" dirty="0">
                <a:ea typeface="新細明體" pitchFamily="18" charset="-120"/>
              </a:rPr>
              <a:t>Theorem: </a:t>
            </a:r>
            <a:r>
              <a:rPr lang="en-US" altLang="zh-TW" sz="2400" i="1" dirty="0">
                <a:ea typeface="新細明體" pitchFamily="18" charset="-120"/>
              </a:rPr>
              <a:t>If 6x + 9y = 101, then x or y is not an integer.</a:t>
            </a:r>
          </a:p>
          <a:p>
            <a:pPr lvl="1"/>
            <a:r>
              <a:rPr lang="en-US" altLang="zh-TW" sz="2400" dirty="0">
                <a:ea typeface="新細明體" pitchFamily="18" charset="-120"/>
              </a:rPr>
              <a:t>Proof: </a:t>
            </a:r>
            <a:r>
              <a:rPr lang="en-US" altLang="zh-TW" sz="2400" i="1" dirty="0">
                <a:ea typeface="新細明體" pitchFamily="18" charset="-120"/>
              </a:rPr>
              <a:t> </a:t>
            </a:r>
            <a:r>
              <a:rPr lang="en-US" altLang="zh-TW" sz="2400" dirty="0">
                <a:ea typeface="新細明體" pitchFamily="18" charset="-120"/>
              </a:rPr>
              <a:t>Assume 6x + 9y = 101 is true.</a:t>
            </a:r>
          </a:p>
          <a:p>
            <a:pPr lvl="1">
              <a:buFontTx/>
              <a:buNone/>
            </a:pPr>
            <a:r>
              <a:rPr lang="en-US" altLang="zh-TW" sz="2400" dirty="0">
                <a:ea typeface="新細明體" pitchFamily="18" charset="-120"/>
              </a:rPr>
              <a:t>	Then from the rules of algebra 3(2x + 3y) = 101.</a:t>
            </a:r>
          </a:p>
          <a:p>
            <a:pPr lvl="1">
              <a:buFontTx/>
              <a:buNone/>
            </a:pPr>
            <a:r>
              <a:rPr lang="en-US" altLang="zh-TW" sz="2400" dirty="0">
                <a:ea typeface="新細明體" pitchFamily="18" charset="-120"/>
              </a:rPr>
              <a:t>	But 101/3 is not an integer so it must be the case that one of 2x or 3y is not an integer (maybe both).</a:t>
            </a:r>
          </a:p>
          <a:p>
            <a:pPr lvl="1">
              <a:buFontTx/>
              <a:buNone/>
            </a:pPr>
            <a:r>
              <a:rPr lang="en-US" altLang="zh-TW" sz="2400" dirty="0">
                <a:ea typeface="新細明體" pitchFamily="18" charset="-120"/>
              </a:rPr>
              <a:t>	Therefore, one of x or y must not be an integer.</a:t>
            </a:r>
          </a:p>
          <a:p>
            <a:pPr lvl="1">
              <a:buFontTx/>
              <a:buNone/>
            </a:pPr>
            <a:r>
              <a:rPr lang="en-US" altLang="zh-TW" sz="2400" dirty="0">
                <a:ea typeface="新細明體" pitchFamily="18" charset="-120"/>
              </a:rPr>
              <a:t>	Q.E.D.</a:t>
            </a:r>
          </a:p>
          <a:p>
            <a:endParaRPr lang="en-US" altLang="zh-TW" dirty="0">
              <a:ea typeface="新細明體" pitchFamily="18" charset="-120"/>
            </a:endParaRPr>
          </a:p>
        </p:txBody>
      </p:sp>
      <p:sp>
        <p:nvSpPr>
          <p:cNvPr id="12291"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2294" name="Text Box 6"/>
          <p:cNvSpPr txBox="1">
            <a:spLocks noChangeArrowheads="1"/>
          </p:cNvSpPr>
          <p:nvPr/>
        </p:nvSpPr>
        <p:spPr bwMode="auto">
          <a:xfrm>
            <a:off x="327025" y="6542088"/>
            <a:ext cx="1044575" cy="304800"/>
          </a:xfrm>
          <a:prstGeom prst="rect">
            <a:avLst/>
          </a:prstGeom>
          <a:noFill/>
          <a:ln w="9525">
            <a:noFill/>
            <a:miter lim="800000"/>
            <a:headEnd/>
            <a:tailEnd/>
          </a:ln>
        </p:spPr>
        <p:txBody>
          <a:bodyPr>
            <a:spAutoFit/>
          </a:bodyPr>
          <a:lstStyle/>
          <a:p>
            <a:pPr>
              <a:spcBef>
                <a:spcPct val="50000"/>
              </a:spcBef>
            </a:pPr>
            <a:r>
              <a:rPr kumimoji="1" lang="zh-TW" altLang="en-US" sz="1400">
                <a:solidFill>
                  <a:prstClr val="white"/>
                </a:solidFill>
                <a:latin typeface="Times New Roman" pitchFamily="18" charset="0"/>
              </a:rPr>
              <a:t>歐亞書局</a:t>
            </a:r>
          </a:p>
        </p:txBody>
      </p:sp>
      <p:sp>
        <p:nvSpPr>
          <p:cNvPr id="12293"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Methods of Proof: Direct Proof</a:t>
            </a:r>
            <a:endParaRPr lang="zh-TW" altLang="en-US" sz="4000" b="1" dirty="0">
              <a:solidFill>
                <a:prstClr val="black"/>
              </a:solidFill>
            </a:endParaRPr>
          </a:p>
        </p:txBody>
      </p:sp>
    </p:spTree>
    <p:extLst>
      <p:ext uri="{BB962C8B-B14F-4D97-AF65-F5344CB8AC3E}">
        <p14:creationId xmlns:p14="http://schemas.microsoft.com/office/powerpoint/2010/main" val="156504310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4294967295"/>
          </p:nvPr>
        </p:nvSpPr>
        <p:spPr bwMode="auto">
          <a:xfrm>
            <a:off x="214282" y="1295400"/>
            <a:ext cx="8501122" cy="5029200"/>
          </a:xfrm>
          <a:prstGeom prst="rect">
            <a:avLst/>
          </a:prstGeom>
          <a:noFill/>
          <a:ln>
            <a:miter lim="800000"/>
            <a:headEnd/>
            <a:tailEnd/>
          </a:ln>
        </p:spPr>
        <p:txBody>
          <a:bodyPr/>
          <a:lstStyle/>
          <a:p>
            <a:pPr>
              <a:lnSpc>
                <a:spcPct val="90000"/>
              </a:lnSpc>
            </a:pPr>
            <a:r>
              <a:rPr lang="en-US" altLang="zh-TW" b="1" i="1" dirty="0">
                <a:ea typeface="新細明體" pitchFamily="18" charset="-120"/>
              </a:rPr>
              <a:t>Indirect </a:t>
            </a:r>
            <a:r>
              <a:rPr lang="en-US" altLang="zh-TW" dirty="0">
                <a:ea typeface="新細明體" pitchFamily="18" charset="-120"/>
              </a:rPr>
              <a:t>proof</a:t>
            </a:r>
          </a:p>
          <a:p>
            <a:pPr lvl="1">
              <a:lnSpc>
                <a:spcPct val="90000"/>
              </a:lnSpc>
            </a:pPr>
            <a:r>
              <a:rPr lang="en-US" altLang="zh-TW" dirty="0">
                <a:ea typeface="新細明體" pitchFamily="18" charset="-120"/>
              </a:rPr>
              <a:t>A direct proof of the </a:t>
            </a:r>
            <a:r>
              <a:rPr lang="en-US" altLang="zh-TW" dirty="0" err="1">
                <a:ea typeface="新細明體" pitchFamily="18" charset="-120"/>
              </a:rPr>
              <a:t>contrapositive</a:t>
            </a:r>
            <a:r>
              <a:rPr lang="en-US" altLang="zh-TW" dirty="0">
                <a:ea typeface="新細明體" pitchFamily="18" charset="-120"/>
              </a:rPr>
              <a:t>:</a:t>
            </a:r>
          </a:p>
          <a:p>
            <a:pPr lvl="1">
              <a:lnSpc>
                <a:spcPct val="90000"/>
              </a:lnSpc>
            </a:pPr>
            <a:r>
              <a:rPr lang="en-US" altLang="zh-TW" dirty="0">
                <a:ea typeface="新細明體" pitchFamily="18" charset="-120"/>
              </a:rPr>
              <a:t>assumes the conclusion of </a:t>
            </a:r>
            <a:r>
              <a:rPr lang="en-US" altLang="zh-TW" i="1" dirty="0">
                <a:ea typeface="新細明體" pitchFamily="18" charset="-120"/>
              </a:rPr>
              <a:t>P </a:t>
            </a:r>
            <a:r>
              <a:rPr lang="en-US" altLang="zh-TW" dirty="0">
                <a:ea typeface="新細明體" pitchFamily="18" charset="-120"/>
              </a:rPr>
              <a:t>→ </a:t>
            </a:r>
            <a:r>
              <a:rPr lang="en-US" altLang="zh-TW" i="1" dirty="0">
                <a:ea typeface="新細明體" pitchFamily="18" charset="-120"/>
              </a:rPr>
              <a:t>Q </a:t>
            </a:r>
            <a:r>
              <a:rPr lang="en-US" altLang="zh-TW" dirty="0">
                <a:ea typeface="新細明體" pitchFamily="18" charset="-120"/>
              </a:rPr>
              <a:t>is false (</a:t>
            </a:r>
            <a:r>
              <a:rPr lang="en-US" altLang="zh-TW" sz="2400" dirty="0">
                <a:ea typeface="新細明體" pitchFamily="18" charset="-120"/>
              </a:rPr>
              <a:t>¬</a:t>
            </a:r>
            <a:r>
              <a:rPr lang="en-US" altLang="zh-TW" dirty="0">
                <a:ea typeface="新細明體" pitchFamily="18" charset="-120"/>
              </a:rPr>
              <a:t> </a:t>
            </a:r>
            <a:r>
              <a:rPr lang="en-US" altLang="zh-TW" i="1" dirty="0">
                <a:ea typeface="新細明體" pitchFamily="18" charset="-120"/>
              </a:rPr>
              <a:t>Q </a:t>
            </a:r>
            <a:r>
              <a:rPr lang="en-US" altLang="zh-TW" dirty="0">
                <a:ea typeface="新細明體" pitchFamily="18" charset="-120"/>
              </a:rPr>
              <a:t>is true)</a:t>
            </a:r>
          </a:p>
          <a:p>
            <a:pPr lvl="1">
              <a:lnSpc>
                <a:spcPct val="90000"/>
              </a:lnSpc>
            </a:pPr>
            <a:r>
              <a:rPr lang="en-US" altLang="zh-TW" dirty="0">
                <a:ea typeface="新細明體" pitchFamily="18" charset="-120"/>
              </a:rPr>
              <a:t>uses the rules of inference, axioms and any logical equivalences to establish the premise </a:t>
            </a:r>
            <a:r>
              <a:rPr lang="en-US" altLang="zh-TW" i="1" dirty="0">
                <a:ea typeface="新細明體" pitchFamily="18" charset="-120"/>
              </a:rPr>
              <a:t>P </a:t>
            </a:r>
            <a:r>
              <a:rPr lang="en-US" altLang="zh-TW" dirty="0">
                <a:ea typeface="新細明體" pitchFamily="18" charset="-120"/>
              </a:rPr>
              <a:t>is false.</a:t>
            </a:r>
          </a:p>
          <a:p>
            <a:pPr>
              <a:lnSpc>
                <a:spcPct val="90000"/>
              </a:lnSpc>
            </a:pPr>
            <a:r>
              <a:rPr lang="en-US" altLang="zh-TW" dirty="0">
                <a:ea typeface="新細明體" pitchFamily="18" charset="-120"/>
              </a:rPr>
              <a:t>Note, in order to show that a conjunction of hypotheses is false is suffices to show just one of the hypotheses is false.</a:t>
            </a:r>
          </a:p>
        </p:txBody>
      </p:sp>
      <p:sp>
        <p:nvSpPr>
          <p:cNvPr id="13315"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3317"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Methods of Proof: Indirect Proof</a:t>
            </a:r>
            <a:endParaRPr lang="zh-TW" altLang="en-US" sz="4000" b="1" dirty="0">
              <a:solidFill>
                <a:prstClr val="black"/>
              </a:solidFill>
            </a:endParaRPr>
          </a:p>
        </p:txBody>
      </p:sp>
    </p:spTree>
    <p:extLst>
      <p:ext uri="{BB962C8B-B14F-4D97-AF65-F5344CB8AC3E}">
        <p14:creationId xmlns:p14="http://schemas.microsoft.com/office/powerpoint/2010/main" val="307693584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4341"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Methods of Proof: Indirect Proof</a:t>
            </a:r>
            <a:endParaRPr lang="zh-TW" altLang="en-US" sz="4000" b="1" dirty="0">
              <a:solidFill>
                <a:prstClr val="black"/>
              </a:solidFill>
            </a:endParaRPr>
          </a:p>
        </p:txBody>
      </p:sp>
      <p:sp>
        <p:nvSpPr>
          <p:cNvPr id="8" name="Rectangle 3"/>
          <p:cNvSpPr txBox="1">
            <a:spLocks noChangeArrowheads="1"/>
          </p:cNvSpPr>
          <p:nvPr/>
        </p:nvSpPr>
        <p:spPr bwMode="auto">
          <a:xfrm>
            <a:off x="838200" y="1447800"/>
            <a:ext cx="7772400" cy="5029200"/>
          </a:xfrm>
          <a:prstGeom prst="rect">
            <a:avLst/>
          </a:prstGeom>
          <a:noFill/>
          <a:ln>
            <a:miter lim="800000"/>
            <a:headEnd/>
            <a:tailEnd/>
          </a:ln>
        </p:spPr>
        <p:txBody>
          <a:bodyPr vert="horz" lIns="91440" tIns="45720" rIns="91440" bIns="45720" rtlCol="0">
            <a:normAutofit fontScale="92500"/>
          </a:bodyPr>
          <a:lstStyle/>
          <a:p>
            <a:pPr marL="342900" indent="-342900">
              <a:lnSpc>
                <a:spcPct val="80000"/>
              </a:lnSpc>
              <a:spcBef>
                <a:spcPct val="20000"/>
              </a:spcBef>
              <a:buFont typeface="Arial" pitchFamily="34" charset="0"/>
              <a:buChar char="•"/>
              <a:defRPr/>
            </a:pPr>
            <a:r>
              <a:rPr lang="en-US" altLang="zh-TW" sz="2800" dirty="0">
                <a:solidFill>
                  <a:prstClr val="black"/>
                </a:solidFill>
              </a:rPr>
              <a:t>Example:</a:t>
            </a:r>
          </a:p>
          <a:p>
            <a:pPr marL="742950" lvl="1" indent="-285750">
              <a:lnSpc>
                <a:spcPct val="80000"/>
              </a:lnSpc>
              <a:spcBef>
                <a:spcPct val="20000"/>
              </a:spcBef>
              <a:buFont typeface="Arial" pitchFamily="34" charset="0"/>
              <a:buChar char="–"/>
              <a:defRPr/>
            </a:pPr>
            <a:r>
              <a:rPr lang="en-US" altLang="zh-TW" sz="2800" dirty="0">
                <a:solidFill>
                  <a:prstClr val="black"/>
                </a:solidFill>
              </a:rPr>
              <a:t>A </a:t>
            </a:r>
            <a:r>
              <a:rPr lang="en-US" altLang="zh-TW" sz="2800" i="1" dirty="0">
                <a:solidFill>
                  <a:prstClr val="black"/>
                </a:solidFill>
              </a:rPr>
              <a:t>perfect </a:t>
            </a:r>
            <a:r>
              <a:rPr lang="en-US" altLang="zh-TW" sz="2800" dirty="0">
                <a:solidFill>
                  <a:prstClr val="black"/>
                </a:solidFill>
              </a:rPr>
              <a:t>number is one which is the sum of all its divisors except itself. For example, 6 is perfect since 1 + 2 + 3 = 6. So is 28.</a:t>
            </a:r>
          </a:p>
          <a:p>
            <a:pPr marL="742950" lvl="1" indent="-285750">
              <a:lnSpc>
                <a:spcPct val="80000"/>
              </a:lnSpc>
              <a:spcBef>
                <a:spcPct val="20000"/>
              </a:spcBef>
              <a:buFont typeface="Arial" pitchFamily="34" charset="0"/>
              <a:buChar char="–"/>
              <a:defRPr/>
            </a:pPr>
            <a:r>
              <a:rPr lang="en-US" altLang="zh-TW" sz="2800" dirty="0">
                <a:solidFill>
                  <a:prstClr val="black"/>
                </a:solidFill>
              </a:rPr>
              <a:t>Theorem: </a:t>
            </a:r>
            <a:r>
              <a:rPr lang="en-US" altLang="zh-TW" sz="2800" i="1" dirty="0">
                <a:solidFill>
                  <a:prstClr val="black"/>
                </a:solidFill>
              </a:rPr>
              <a:t>A perfect number is not a prime.</a:t>
            </a:r>
          </a:p>
          <a:p>
            <a:pPr marL="742950" lvl="1" indent="-285750">
              <a:lnSpc>
                <a:spcPct val="80000"/>
              </a:lnSpc>
              <a:spcBef>
                <a:spcPct val="20000"/>
              </a:spcBef>
              <a:buFont typeface="Arial" pitchFamily="34" charset="0"/>
              <a:buChar char="–"/>
              <a:defRPr/>
            </a:pPr>
            <a:r>
              <a:rPr lang="en-US" altLang="zh-TW" sz="2800" dirty="0">
                <a:solidFill>
                  <a:prstClr val="black"/>
                </a:solidFill>
              </a:rPr>
              <a:t>Proof: (</a:t>
            </a:r>
            <a:r>
              <a:rPr lang="en-US" altLang="zh-TW" sz="2800" i="1" dirty="0">
                <a:solidFill>
                  <a:prstClr val="black"/>
                </a:solidFill>
              </a:rPr>
              <a:t>Indirect). </a:t>
            </a:r>
            <a:r>
              <a:rPr lang="en-US" altLang="zh-TW" sz="2800" dirty="0">
                <a:solidFill>
                  <a:prstClr val="black"/>
                </a:solidFill>
              </a:rPr>
              <a:t>We assume the number p is a prime and show it is not perfect.</a:t>
            </a:r>
          </a:p>
          <a:p>
            <a:pPr marL="742950" lvl="1" indent="-285750">
              <a:lnSpc>
                <a:spcPct val="80000"/>
              </a:lnSpc>
              <a:spcBef>
                <a:spcPct val="20000"/>
              </a:spcBef>
              <a:defRPr/>
            </a:pPr>
            <a:r>
              <a:rPr lang="en-US" altLang="zh-TW" sz="2800" dirty="0">
                <a:solidFill>
                  <a:prstClr val="black"/>
                </a:solidFill>
              </a:rPr>
              <a:t>	But the only divisors of a prime are 1 and itself.</a:t>
            </a:r>
          </a:p>
          <a:p>
            <a:pPr marL="742950" lvl="1" indent="-285750">
              <a:lnSpc>
                <a:spcPct val="80000"/>
              </a:lnSpc>
              <a:spcBef>
                <a:spcPct val="20000"/>
              </a:spcBef>
              <a:defRPr/>
            </a:pPr>
            <a:r>
              <a:rPr lang="en-US" altLang="zh-TW" sz="2800" dirty="0">
                <a:solidFill>
                  <a:prstClr val="black"/>
                </a:solidFill>
              </a:rPr>
              <a:t>	Hence the sum of the divisors less than p is 1 which is not equal to p.</a:t>
            </a:r>
          </a:p>
          <a:p>
            <a:pPr marL="742950" lvl="1" indent="-285750">
              <a:lnSpc>
                <a:spcPct val="80000"/>
              </a:lnSpc>
              <a:spcBef>
                <a:spcPct val="20000"/>
              </a:spcBef>
              <a:defRPr/>
            </a:pPr>
            <a:r>
              <a:rPr lang="en-US" altLang="zh-TW" sz="2800" dirty="0">
                <a:solidFill>
                  <a:prstClr val="black"/>
                </a:solidFill>
              </a:rPr>
              <a:t>	Hence p cannot be perfect.</a:t>
            </a:r>
          </a:p>
          <a:p>
            <a:pPr marL="742950" lvl="1" indent="-285750">
              <a:lnSpc>
                <a:spcPct val="80000"/>
              </a:lnSpc>
              <a:spcBef>
                <a:spcPct val="20000"/>
              </a:spcBef>
              <a:defRPr/>
            </a:pPr>
            <a:r>
              <a:rPr lang="en-US" altLang="zh-TW" sz="2800" dirty="0">
                <a:solidFill>
                  <a:prstClr val="black"/>
                </a:solidFill>
              </a:rPr>
              <a:t>	Q. E. D.</a:t>
            </a:r>
          </a:p>
        </p:txBody>
      </p:sp>
    </p:spTree>
    <p:extLst>
      <p:ext uri="{BB962C8B-B14F-4D97-AF65-F5344CB8AC3E}">
        <p14:creationId xmlns:p14="http://schemas.microsoft.com/office/powerpoint/2010/main" val="47350148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4294967295"/>
          </p:nvPr>
        </p:nvSpPr>
        <p:spPr bwMode="auto">
          <a:xfrm>
            <a:off x="685800" y="1295400"/>
            <a:ext cx="7772400" cy="5029200"/>
          </a:xfrm>
          <a:prstGeom prst="rect">
            <a:avLst/>
          </a:prstGeom>
          <a:noFill/>
          <a:ln>
            <a:miter lim="800000"/>
            <a:headEnd/>
            <a:tailEnd/>
          </a:ln>
        </p:spPr>
        <p:txBody>
          <a:bodyPr/>
          <a:lstStyle/>
          <a:p>
            <a:r>
              <a:rPr lang="en-US" altLang="zh-TW" b="1" i="1" dirty="0">
                <a:ea typeface="新細明體" pitchFamily="18" charset="-120"/>
              </a:rPr>
              <a:t>Proof by contradiction</a:t>
            </a:r>
          </a:p>
          <a:p>
            <a:pPr lvl="1"/>
            <a:r>
              <a:rPr lang="en-US" altLang="zh-TW" dirty="0">
                <a:ea typeface="新細明體" pitchFamily="18" charset="-120"/>
              </a:rPr>
              <a:t>assumes the conclusion </a:t>
            </a:r>
            <a:r>
              <a:rPr lang="en-US" altLang="zh-TW" i="1" dirty="0">
                <a:ea typeface="新細明體" pitchFamily="18" charset="-120"/>
              </a:rPr>
              <a:t>Q </a:t>
            </a:r>
            <a:r>
              <a:rPr lang="en-US" altLang="zh-TW" dirty="0">
                <a:ea typeface="新細明體" pitchFamily="18" charset="-120"/>
              </a:rPr>
              <a:t>is false</a:t>
            </a:r>
          </a:p>
          <a:p>
            <a:pPr lvl="1"/>
            <a:r>
              <a:rPr lang="en-US" altLang="zh-TW" dirty="0">
                <a:ea typeface="新細明體" pitchFamily="18" charset="-120"/>
              </a:rPr>
              <a:t>derives a contradiction..</a:t>
            </a:r>
          </a:p>
        </p:txBody>
      </p:sp>
      <p:sp>
        <p:nvSpPr>
          <p:cNvPr id="16387"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6389" name="Text Box 7"/>
          <p:cNvSpPr txBox="1">
            <a:spLocks noChangeArrowheads="1"/>
          </p:cNvSpPr>
          <p:nvPr/>
        </p:nvSpPr>
        <p:spPr bwMode="auto">
          <a:xfrm>
            <a:off x="214282" y="304800"/>
            <a:ext cx="8929718" cy="707886"/>
          </a:xfrm>
          <a:prstGeom prst="rect">
            <a:avLst/>
          </a:prstGeom>
          <a:noFill/>
          <a:ln w="9525">
            <a:noFill/>
            <a:miter lim="800000"/>
            <a:headEnd/>
            <a:tailEnd/>
          </a:ln>
        </p:spPr>
        <p:txBody>
          <a:bodyPr wrap="square">
            <a:spAutoFit/>
          </a:bodyPr>
          <a:lstStyle/>
          <a:p>
            <a:pPr algn="ctr">
              <a:spcBef>
                <a:spcPct val="50000"/>
              </a:spcBef>
            </a:pPr>
            <a:r>
              <a:rPr lang="en-US" altLang="en-US" sz="4000" b="1" dirty="0">
                <a:solidFill>
                  <a:prstClr val="black"/>
                </a:solidFill>
              </a:rPr>
              <a:t>Methods of </a:t>
            </a:r>
            <a:r>
              <a:rPr lang="en-US" altLang="en-US" sz="4000" b="1" dirty="0" err="1">
                <a:solidFill>
                  <a:prstClr val="black"/>
                </a:solidFill>
              </a:rPr>
              <a:t>Proof:</a:t>
            </a:r>
            <a:r>
              <a:rPr lang="en-US" altLang="zh-TW" sz="4000" b="1" i="1" dirty="0" err="1">
                <a:solidFill>
                  <a:prstClr val="black"/>
                </a:solidFill>
              </a:rPr>
              <a:t>Proof</a:t>
            </a:r>
            <a:r>
              <a:rPr lang="en-US" altLang="zh-TW" sz="4000" b="1" i="1" dirty="0">
                <a:solidFill>
                  <a:prstClr val="black"/>
                </a:solidFill>
              </a:rPr>
              <a:t> by contradiction </a:t>
            </a:r>
            <a:endParaRPr lang="zh-TW" altLang="en-US" sz="4000" b="1" dirty="0">
              <a:solidFill>
                <a:prstClr val="black"/>
              </a:solidFill>
            </a:endParaRPr>
          </a:p>
        </p:txBody>
      </p:sp>
    </p:spTree>
    <p:extLst>
      <p:ext uri="{BB962C8B-B14F-4D97-AF65-F5344CB8AC3E}">
        <p14:creationId xmlns:p14="http://schemas.microsoft.com/office/powerpoint/2010/main" val="388011192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4294967295"/>
          </p:nvPr>
        </p:nvSpPr>
        <p:spPr bwMode="auto">
          <a:xfrm>
            <a:off x="357158" y="1000108"/>
            <a:ext cx="8572560" cy="5324492"/>
          </a:xfrm>
          <a:prstGeom prst="rect">
            <a:avLst/>
          </a:prstGeom>
          <a:noFill/>
          <a:ln>
            <a:miter lim="800000"/>
            <a:headEnd/>
            <a:tailEnd/>
          </a:ln>
        </p:spPr>
        <p:txBody>
          <a:bodyPr>
            <a:normAutofit fontScale="92500" lnSpcReduction="20000"/>
          </a:bodyPr>
          <a:lstStyle/>
          <a:p>
            <a:r>
              <a:rPr lang="en-US" altLang="zh-TW" sz="2800" dirty="0">
                <a:ea typeface="新細明體" pitchFamily="18" charset="-120"/>
              </a:rPr>
              <a:t>Example:</a:t>
            </a:r>
          </a:p>
          <a:p>
            <a:pPr lvl="1"/>
            <a:r>
              <a:rPr lang="en-US" altLang="zh-TW" dirty="0">
                <a:ea typeface="新細明體" pitchFamily="18" charset="-120"/>
              </a:rPr>
              <a:t>Theorem: </a:t>
            </a:r>
            <a:r>
              <a:rPr lang="en-US" altLang="zh-TW" i="1" dirty="0">
                <a:ea typeface="新細明體" pitchFamily="18" charset="-120"/>
              </a:rPr>
              <a:t>There is no largest prime number</a:t>
            </a:r>
            <a:r>
              <a:rPr lang="en-US" altLang="zh-TW" dirty="0">
                <a:ea typeface="新細明體" pitchFamily="18" charset="-120"/>
              </a:rPr>
              <a:t>.</a:t>
            </a:r>
          </a:p>
          <a:p>
            <a:pPr>
              <a:buFontTx/>
              <a:buNone/>
            </a:pPr>
            <a:r>
              <a:rPr lang="en-US" altLang="zh-TW" sz="2800" dirty="0">
                <a:ea typeface="新細明體" pitchFamily="18" charset="-120"/>
              </a:rPr>
              <a:t>		(Note that there are no formal hypotheses here.)</a:t>
            </a:r>
          </a:p>
          <a:p>
            <a:pPr lvl="1">
              <a:buNone/>
            </a:pPr>
            <a:r>
              <a:rPr lang="en-US" altLang="zh-TW" dirty="0">
                <a:ea typeface="新細明體" pitchFamily="18" charset="-120"/>
              </a:rPr>
              <a:t>We assume the conclusion 'there is no largest prime number' is false. There is a largest prime number.  Call it p. Hence, the set of all primes lie between 1 and p.</a:t>
            </a:r>
          </a:p>
          <a:p>
            <a:pPr lvl="1">
              <a:buNone/>
            </a:pPr>
            <a:r>
              <a:rPr lang="en-US" altLang="zh-TW" dirty="0">
                <a:ea typeface="新細明體" pitchFamily="18" charset="-120"/>
              </a:rPr>
              <a:t>Form the product of these primes:</a:t>
            </a:r>
          </a:p>
          <a:p>
            <a:pPr>
              <a:buNone/>
            </a:pPr>
            <a:r>
              <a:rPr lang="en-US" altLang="zh-TW" sz="2800" dirty="0">
                <a:ea typeface="新細明體" pitchFamily="18" charset="-120"/>
              </a:rPr>
              <a:t>			r = 2•3•5•7•11•....•p.</a:t>
            </a:r>
          </a:p>
          <a:p>
            <a:pPr lvl="1">
              <a:buNone/>
            </a:pPr>
            <a:r>
              <a:rPr lang="en-US" altLang="zh-TW" dirty="0">
                <a:ea typeface="新細明體" pitchFamily="18" charset="-120"/>
              </a:rPr>
              <a:t>But r + 1 is a prime larger than p. (Why?).</a:t>
            </a:r>
          </a:p>
          <a:p>
            <a:pPr lvl="1">
              <a:buNone/>
            </a:pPr>
            <a:r>
              <a:rPr lang="en-US" altLang="zh-TW" dirty="0">
                <a:ea typeface="新細明體" pitchFamily="18" charset="-120"/>
              </a:rPr>
              <a:t>This contradicts the assumption that there is a largest prime.</a:t>
            </a:r>
          </a:p>
          <a:p>
            <a:pPr>
              <a:buFontTx/>
              <a:buNone/>
            </a:pPr>
            <a:r>
              <a:rPr lang="en-US" altLang="zh-TW" sz="2800" dirty="0">
                <a:ea typeface="新細明體" pitchFamily="18" charset="-120"/>
              </a:rPr>
              <a:t>	    Q.E.D.</a:t>
            </a:r>
          </a:p>
          <a:p>
            <a:pPr lvl="1"/>
            <a:endParaRPr lang="en-US" altLang="zh-TW" sz="2400" dirty="0">
              <a:ea typeface="新細明體" pitchFamily="18" charset="-120"/>
            </a:endParaRPr>
          </a:p>
        </p:txBody>
      </p:sp>
      <p:sp>
        <p:nvSpPr>
          <p:cNvPr id="17411"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7413" name="Text Box 7"/>
          <p:cNvSpPr txBox="1">
            <a:spLocks noChangeArrowheads="1"/>
          </p:cNvSpPr>
          <p:nvPr/>
        </p:nvSpPr>
        <p:spPr bwMode="auto">
          <a:xfrm>
            <a:off x="0" y="304800"/>
            <a:ext cx="9144000" cy="707886"/>
          </a:xfrm>
          <a:prstGeom prst="rect">
            <a:avLst/>
          </a:prstGeom>
          <a:noFill/>
          <a:ln w="9525">
            <a:noFill/>
            <a:miter lim="800000"/>
            <a:headEnd/>
            <a:tailEnd/>
          </a:ln>
        </p:spPr>
        <p:txBody>
          <a:bodyPr wrap="square">
            <a:spAutoFit/>
          </a:bodyPr>
          <a:lstStyle/>
          <a:p>
            <a:pPr algn="ctr">
              <a:spcBef>
                <a:spcPct val="50000"/>
              </a:spcBef>
            </a:pPr>
            <a:r>
              <a:rPr lang="en-US" altLang="en-US" sz="4000" b="1" dirty="0">
                <a:solidFill>
                  <a:prstClr val="black"/>
                </a:solidFill>
              </a:rPr>
              <a:t>Methods of </a:t>
            </a:r>
            <a:r>
              <a:rPr lang="en-US" altLang="en-US" sz="4000" b="1" dirty="0" err="1">
                <a:solidFill>
                  <a:prstClr val="black"/>
                </a:solidFill>
              </a:rPr>
              <a:t>Proof:</a:t>
            </a:r>
            <a:r>
              <a:rPr lang="en-US" altLang="zh-TW" sz="4000" b="1" i="1" dirty="0" err="1">
                <a:solidFill>
                  <a:prstClr val="black"/>
                </a:solidFill>
              </a:rPr>
              <a:t>Proof</a:t>
            </a:r>
            <a:r>
              <a:rPr lang="en-US" altLang="zh-TW" sz="4000" b="1" i="1" dirty="0">
                <a:solidFill>
                  <a:prstClr val="black"/>
                </a:solidFill>
              </a:rPr>
              <a:t> by contradiction </a:t>
            </a:r>
            <a:endParaRPr lang="zh-TW" altLang="en-US" sz="4000" b="1" dirty="0">
              <a:solidFill>
                <a:prstClr val="black"/>
              </a:solidFill>
            </a:endParaRPr>
          </a:p>
        </p:txBody>
      </p:sp>
    </p:spTree>
    <p:extLst>
      <p:ext uri="{BB962C8B-B14F-4D97-AF65-F5344CB8AC3E}">
        <p14:creationId xmlns:p14="http://schemas.microsoft.com/office/powerpoint/2010/main" val="42818287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4294967295"/>
          </p:nvPr>
        </p:nvSpPr>
        <p:spPr bwMode="auto">
          <a:xfrm>
            <a:off x="685800" y="1295400"/>
            <a:ext cx="7772400" cy="5029200"/>
          </a:xfrm>
          <a:prstGeom prst="rect">
            <a:avLst/>
          </a:prstGeom>
          <a:noFill/>
          <a:ln>
            <a:miter lim="800000"/>
            <a:headEnd/>
            <a:tailEnd/>
          </a:ln>
        </p:spPr>
        <p:txBody>
          <a:bodyPr>
            <a:normAutofit lnSpcReduction="10000"/>
          </a:bodyPr>
          <a:lstStyle/>
          <a:p>
            <a:pPr>
              <a:lnSpc>
                <a:spcPct val="90000"/>
              </a:lnSpc>
            </a:pPr>
            <a:r>
              <a:rPr lang="en-US" altLang="zh-TW" sz="2400" dirty="0">
                <a:ea typeface="新細明體" pitchFamily="18" charset="-120"/>
              </a:rPr>
              <a:t>The formal structure of the above proof is as follows:</a:t>
            </a:r>
          </a:p>
          <a:p>
            <a:pPr lvl="1">
              <a:lnSpc>
                <a:spcPct val="90000"/>
              </a:lnSpc>
            </a:pPr>
            <a:r>
              <a:rPr lang="en-US" altLang="zh-TW" sz="2400" dirty="0">
                <a:ea typeface="新細明體" pitchFamily="18" charset="-120"/>
              </a:rPr>
              <a:t>Let P be the assertion that there is no largest prime.</a:t>
            </a:r>
          </a:p>
          <a:p>
            <a:pPr lvl="1">
              <a:lnSpc>
                <a:spcPct val="90000"/>
              </a:lnSpc>
            </a:pPr>
            <a:r>
              <a:rPr lang="en-US" altLang="zh-TW" sz="2400" dirty="0">
                <a:ea typeface="新細明體" pitchFamily="18" charset="-120"/>
              </a:rPr>
              <a:t>Let Q be the assertion that p is the largest prime.</a:t>
            </a:r>
          </a:p>
          <a:p>
            <a:pPr lvl="1">
              <a:lnSpc>
                <a:spcPct val="90000"/>
              </a:lnSpc>
            </a:pPr>
            <a:r>
              <a:rPr lang="en-US" altLang="zh-TW" sz="2400" dirty="0">
                <a:ea typeface="新細明體" pitchFamily="18" charset="-120"/>
              </a:rPr>
              <a:t>Assume ¬ </a:t>
            </a:r>
            <a:r>
              <a:rPr lang="en-US" altLang="zh-TW" sz="2400" i="1" dirty="0">
                <a:ea typeface="新細明體" pitchFamily="18" charset="-120"/>
              </a:rPr>
              <a:t>P </a:t>
            </a:r>
            <a:r>
              <a:rPr lang="en-US" altLang="zh-TW" sz="2400" dirty="0">
                <a:ea typeface="新細明體" pitchFamily="18" charset="-120"/>
              </a:rPr>
              <a:t>is true.</a:t>
            </a:r>
          </a:p>
          <a:p>
            <a:pPr lvl="1">
              <a:lnSpc>
                <a:spcPct val="90000"/>
              </a:lnSpc>
            </a:pPr>
            <a:r>
              <a:rPr lang="en-US" altLang="zh-TW" sz="2400" dirty="0">
                <a:ea typeface="新細明體" pitchFamily="18" charset="-120"/>
              </a:rPr>
              <a:t>Then (for some p) Q is true so ¬ </a:t>
            </a:r>
            <a:r>
              <a:rPr lang="en-US" altLang="zh-TW" sz="2400" i="1" dirty="0">
                <a:ea typeface="新細明體" pitchFamily="18" charset="-120"/>
              </a:rPr>
              <a:t>P</a:t>
            </a:r>
            <a:r>
              <a:rPr lang="en-US" altLang="zh-TW" sz="2400" dirty="0">
                <a:ea typeface="新細明體" pitchFamily="18" charset="-120"/>
              </a:rPr>
              <a:t>→</a:t>
            </a:r>
            <a:r>
              <a:rPr lang="en-US" altLang="zh-TW" sz="2400" i="1" dirty="0">
                <a:ea typeface="新細明體" pitchFamily="18" charset="-120"/>
              </a:rPr>
              <a:t>Q </a:t>
            </a:r>
            <a:r>
              <a:rPr lang="en-US" altLang="zh-TW" sz="2400" dirty="0">
                <a:ea typeface="新細明體" pitchFamily="18" charset="-120"/>
              </a:rPr>
              <a:t>is true.</a:t>
            </a:r>
          </a:p>
          <a:p>
            <a:pPr lvl="1">
              <a:lnSpc>
                <a:spcPct val="90000"/>
              </a:lnSpc>
            </a:pPr>
            <a:r>
              <a:rPr lang="en-US" altLang="zh-TW" sz="2400" dirty="0">
                <a:ea typeface="新細明體" pitchFamily="18" charset="-120"/>
              </a:rPr>
              <a:t>We then construct a prime greater than p so </a:t>
            </a:r>
            <a:r>
              <a:rPr lang="en-US" altLang="zh-TW" sz="2400" i="1" dirty="0">
                <a:ea typeface="新細明體" pitchFamily="18" charset="-120"/>
              </a:rPr>
              <a:t>Q </a:t>
            </a:r>
            <a:r>
              <a:rPr lang="en-US" altLang="zh-TW" sz="2400" dirty="0">
                <a:ea typeface="新細明體" pitchFamily="18" charset="-120"/>
              </a:rPr>
              <a:t>→ ¬ </a:t>
            </a:r>
            <a:r>
              <a:rPr lang="en-US" altLang="zh-TW" sz="2400" i="1" dirty="0">
                <a:ea typeface="新細明體" pitchFamily="18" charset="-120"/>
              </a:rPr>
              <a:t>Q</a:t>
            </a:r>
            <a:r>
              <a:rPr lang="en-US" altLang="zh-TW" sz="2400" dirty="0">
                <a:ea typeface="新細明體" pitchFamily="18" charset="-120"/>
              </a:rPr>
              <a:t>.</a:t>
            </a:r>
          </a:p>
          <a:p>
            <a:pPr lvl="1">
              <a:lnSpc>
                <a:spcPct val="90000"/>
              </a:lnSpc>
            </a:pPr>
            <a:r>
              <a:rPr lang="en-US" altLang="zh-TW" sz="2400" dirty="0">
                <a:ea typeface="新細明體" pitchFamily="18" charset="-120"/>
              </a:rPr>
              <a:t>Applying </a:t>
            </a:r>
            <a:r>
              <a:rPr lang="en-US" altLang="zh-TW" sz="2400" i="1" dirty="0">
                <a:ea typeface="新細明體" pitchFamily="18" charset="-120"/>
              </a:rPr>
              <a:t>hypothetical syllogism </a:t>
            </a:r>
            <a:r>
              <a:rPr lang="en-US" altLang="zh-TW" sz="2400" dirty="0">
                <a:ea typeface="新細明體" pitchFamily="18" charset="-120"/>
              </a:rPr>
              <a:t>we get ¬ </a:t>
            </a:r>
            <a:r>
              <a:rPr lang="en-US" altLang="zh-TW" sz="2400" i="1" dirty="0">
                <a:ea typeface="新細明體" pitchFamily="18" charset="-120"/>
              </a:rPr>
              <a:t>P </a:t>
            </a:r>
            <a:r>
              <a:rPr lang="en-US" altLang="zh-TW" sz="2400" dirty="0">
                <a:ea typeface="新細明體" pitchFamily="18" charset="-120"/>
              </a:rPr>
              <a:t>→ ¬ </a:t>
            </a:r>
            <a:r>
              <a:rPr lang="en-US" altLang="zh-TW" sz="2400" i="1" dirty="0">
                <a:ea typeface="新細明體" pitchFamily="18" charset="-120"/>
              </a:rPr>
              <a:t>Q</a:t>
            </a:r>
            <a:r>
              <a:rPr lang="en-US" altLang="zh-TW" sz="2400" dirty="0">
                <a:ea typeface="新細明體" pitchFamily="18" charset="-120"/>
              </a:rPr>
              <a:t>.</a:t>
            </a:r>
          </a:p>
          <a:p>
            <a:pPr lvl="1">
              <a:lnSpc>
                <a:spcPct val="90000"/>
              </a:lnSpc>
            </a:pPr>
            <a:r>
              <a:rPr lang="en-US" altLang="zh-TW" sz="2400" dirty="0">
                <a:ea typeface="新細明體" pitchFamily="18" charset="-120"/>
              </a:rPr>
              <a:t>From two applications of </a:t>
            </a:r>
            <a:r>
              <a:rPr lang="en-US" altLang="zh-TW" sz="2400" i="1" dirty="0">
                <a:ea typeface="新細明體" pitchFamily="18" charset="-120"/>
              </a:rPr>
              <a:t>modus ponens </a:t>
            </a:r>
            <a:r>
              <a:rPr lang="en-US" altLang="zh-TW" sz="2400" dirty="0">
                <a:ea typeface="新細明體" pitchFamily="18" charset="-120"/>
              </a:rPr>
              <a:t>we conclude that Q is true and ¬ </a:t>
            </a:r>
            <a:r>
              <a:rPr lang="en-US" altLang="zh-TW" sz="2400" i="1" dirty="0">
                <a:ea typeface="新細明體" pitchFamily="18" charset="-120"/>
              </a:rPr>
              <a:t>Q </a:t>
            </a:r>
            <a:r>
              <a:rPr lang="en-US" altLang="zh-TW" sz="2400" dirty="0">
                <a:ea typeface="新細明體" pitchFamily="18" charset="-120"/>
              </a:rPr>
              <a:t>is true so by conjunction ¬ </a:t>
            </a:r>
            <a:r>
              <a:rPr lang="en-US" altLang="zh-TW" sz="2400" i="1" dirty="0">
                <a:ea typeface="新細明體" pitchFamily="18" charset="-120"/>
              </a:rPr>
              <a:t>Q</a:t>
            </a:r>
            <a:r>
              <a:rPr lang="el-GR" altLang="zh-TW" sz="2400" dirty="0">
                <a:cs typeface="Arial" pitchFamily="34" charset="0"/>
              </a:rPr>
              <a:t>Λ</a:t>
            </a:r>
            <a:r>
              <a:rPr lang="en-US" altLang="zh-TW" sz="2400" i="1" dirty="0">
                <a:ea typeface="新細明體" pitchFamily="18" charset="-120"/>
              </a:rPr>
              <a:t>Q </a:t>
            </a:r>
            <a:r>
              <a:rPr lang="en-US" altLang="zh-TW" sz="2400" dirty="0">
                <a:ea typeface="新細明體" pitchFamily="18" charset="-120"/>
              </a:rPr>
              <a:t>or a contradiction is true.</a:t>
            </a:r>
          </a:p>
          <a:p>
            <a:pPr lvl="1">
              <a:lnSpc>
                <a:spcPct val="90000"/>
              </a:lnSpc>
            </a:pPr>
            <a:r>
              <a:rPr lang="en-US" altLang="zh-TW" sz="2400" dirty="0">
                <a:ea typeface="新細明體" pitchFamily="18" charset="-120"/>
              </a:rPr>
              <a:t>Hence the assumption must be false and the theorem is true.</a:t>
            </a:r>
          </a:p>
        </p:txBody>
      </p:sp>
      <p:sp>
        <p:nvSpPr>
          <p:cNvPr id="19459"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grpSp>
        <p:nvGrpSpPr>
          <p:cNvPr id="2" name="Group 5"/>
          <p:cNvGrpSpPr>
            <a:grpSpLocks/>
          </p:cNvGrpSpPr>
          <p:nvPr/>
        </p:nvGrpSpPr>
        <p:grpSpPr bwMode="auto">
          <a:xfrm>
            <a:off x="76200" y="6542088"/>
            <a:ext cx="1295400" cy="315912"/>
            <a:chOff x="48" y="4128"/>
            <a:chExt cx="816" cy="199"/>
          </a:xfrm>
        </p:grpSpPr>
        <p:sp>
          <p:nvSpPr>
            <p:cNvPr id="19462" name="Text Box 6"/>
            <p:cNvSpPr txBox="1">
              <a:spLocks noChangeArrowheads="1"/>
            </p:cNvSpPr>
            <p:nvPr/>
          </p:nvSpPr>
          <p:spPr bwMode="auto">
            <a:xfrm>
              <a:off x="206" y="4128"/>
              <a:ext cx="658" cy="192"/>
            </a:xfrm>
            <a:prstGeom prst="rect">
              <a:avLst/>
            </a:prstGeom>
            <a:noFill/>
            <a:ln w="9525">
              <a:noFill/>
              <a:miter lim="800000"/>
              <a:headEnd/>
              <a:tailEnd/>
            </a:ln>
          </p:spPr>
          <p:txBody>
            <a:bodyPr>
              <a:spAutoFit/>
            </a:bodyPr>
            <a:lstStyle/>
            <a:p>
              <a:pPr>
                <a:spcBef>
                  <a:spcPct val="50000"/>
                </a:spcBef>
              </a:pPr>
              <a:r>
                <a:rPr kumimoji="1" lang="zh-TW" altLang="en-US" sz="1400">
                  <a:solidFill>
                    <a:prstClr val="white"/>
                  </a:solidFill>
                  <a:latin typeface="Times New Roman" pitchFamily="18" charset="0"/>
                </a:rPr>
                <a:t>歐亞書局</a:t>
              </a:r>
            </a:p>
          </p:txBody>
        </p:sp>
        <p:pic>
          <p:nvPicPr>
            <p:cNvPr id="19463" name="Picture 7" descr="logo"/>
            <p:cNvPicPr>
              <a:picLocks noChangeAspect="1" noChangeArrowheads="1"/>
            </p:cNvPicPr>
            <p:nvPr/>
          </p:nvPicPr>
          <p:blipFill>
            <a:blip r:embed="rId2" cstate="print"/>
            <a:srcRect l="2344" r="81250" b="75000"/>
            <a:stretch>
              <a:fillRect/>
            </a:stretch>
          </p:blipFill>
          <p:spPr bwMode="auto">
            <a:xfrm>
              <a:off x="48" y="4128"/>
              <a:ext cx="174" cy="199"/>
            </a:xfrm>
            <a:prstGeom prst="rect">
              <a:avLst/>
            </a:prstGeom>
            <a:noFill/>
            <a:ln w="9525">
              <a:noFill/>
              <a:miter lim="800000"/>
              <a:headEnd/>
              <a:tailEnd/>
            </a:ln>
          </p:spPr>
        </p:pic>
      </p:grpSp>
      <p:sp>
        <p:nvSpPr>
          <p:cNvPr id="19461" name="Text Box 7"/>
          <p:cNvSpPr txBox="1">
            <a:spLocks noChangeArrowheads="1"/>
          </p:cNvSpPr>
          <p:nvPr/>
        </p:nvSpPr>
        <p:spPr bwMode="auto">
          <a:xfrm>
            <a:off x="0" y="304800"/>
            <a:ext cx="8858280" cy="707886"/>
          </a:xfrm>
          <a:prstGeom prst="rect">
            <a:avLst/>
          </a:prstGeom>
          <a:noFill/>
          <a:ln w="9525">
            <a:noFill/>
            <a:miter lim="800000"/>
            <a:headEnd/>
            <a:tailEnd/>
          </a:ln>
        </p:spPr>
        <p:txBody>
          <a:bodyPr wrap="square">
            <a:spAutoFit/>
          </a:bodyPr>
          <a:lstStyle/>
          <a:p>
            <a:pPr algn="ctr">
              <a:spcBef>
                <a:spcPct val="50000"/>
              </a:spcBef>
            </a:pPr>
            <a:r>
              <a:rPr lang="en-US" altLang="en-US" sz="4000" b="1" dirty="0">
                <a:solidFill>
                  <a:prstClr val="black"/>
                </a:solidFill>
              </a:rPr>
              <a:t>Methods of </a:t>
            </a:r>
            <a:r>
              <a:rPr lang="en-US" altLang="en-US" sz="4000" b="1" dirty="0" err="1">
                <a:solidFill>
                  <a:prstClr val="black"/>
                </a:solidFill>
              </a:rPr>
              <a:t>Proof:</a:t>
            </a:r>
            <a:r>
              <a:rPr lang="en-US" altLang="zh-TW" sz="4000" b="1" i="1" dirty="0" err="1">
                <a:solidFill>
                  <a:prstClr val="black"/>
                </a:solidFill>
              </a:rPr>
              <a:t>Proof</a:t>
            </a:r>
            <a:r>
              <a:rPr lang="en-US" altLang="zh-TW" sz="4000" b="1" i="1" dirty="0">
                <a:solidFill>
                  <a:prstClr val="black"/>
                </a:solidFill>
              </a:rPr>
              <a:t> by contradiction </a:t>
            </a:r>
            <a:endParaRPr lang="zh-TW" altLang="en-US" sz="4000" b="1" dirty="0">
              <a:solidFill>
                <a:prstClr val="black"/>
              </a:solidFill>
            </a:endParaRPr>
          </a:p>
        </p:txBody>
      </p:sp>
    </p:spTree>
    <p:extLst>
      <p:ext uri="{BB962C8B-B14F-4D97-AF65-F5344CB8AC3E}">
        <p14:creationId xmlns:p14="http://schemas.microsoft.com/office/powerpoint/2010/main" val="13996043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4294967295"/>
          </p:nvPr>
        </p:nvSpPr>
        <p:spPr bwMode="auto">
          <a:xfrm>
            <a:off x="214282" y="1285860"/>
            <a:ext cx="8715436" cy="5029200"/>
          </a:xfrm>
          <a:prstGeom prst="rect">
            <a:avLst/>
          </a:prstGeom>
          <a:noFill/>
          <a:ln>
            <a:miter lim="800000"/>
            <a:headEnd/>
            <a:tailEnd/>
          </a:ln>
        </p:spPr>
        <p:txBody>
          <a:bodyPr>
            <a:normAutofit/>
          </a:bodyPr>
          <a:lstStyle/>
          <a:p>
            <a:pPr marL="457200" indent="-457200">
              <a:lnSpc>
                <a:spcPct val="90000"/>
              </a:lnSpc>
              <a:buNone/>
            </a:pPr>
            <a:r>
              <a:rPr lang="en-US" altLang="zh-TW" sz="2800" dirty="0">
                <a:ea typeface="新細明體" pitchFamily="18" charset="-120"/>
              </a:rPr>
              <a:t>1. Break the premise of </a:t>
            </a:r>
            <a:r>
              <a:rPr lang="en-US" altLang="zh-TW" sz="2800" i="1" dirty="0">
                <a:ea typeface="新細明體" pitchFamily="18" charset="-120"/>
              </a:rPr>
              <a:t>P</a:t>
            </a:r>
            <a:r>
              <a:rPr lang="en-US" altLang="zh-TW" sz="2800" dirty="0">
                <a:ea typeface="新細明體" pitchFamily="18" charset="-120"/>
              </a:rPr>
              <a:t>→</a:t>
            </a:r>
            <a:r>
              <a:rPr lang="en-US" altLang="zh-TW" sz="2800" i="1" dirty="0">
                <a:ea typeface="新細明體" pitchFamily="18" charset="-120"/>
              </a:rPr>
              <a:t>Q </a:t>
            </a:r>
            <a:r>
              <a:rPr lang="en-US" altLang="zh-TW" sz="2800" dirty="0">
                <a:ea typeface="新細明體" pitchFamily="18" charset="-120"/>
              </a:rPr>
              <a:t>into an equivalent disjunction of the form</a:t>
            </a:r>
          </a:p>
          <a:p>
            <a:pPr marL="457200" indent="-457200">
              <a:lnSpc>
                <a:spcPct val="90000"/>
              </a:lnSpc>
              <a:buNone/>
            </a:pPr>
            <a:r>
              <a:rPr lang="en-US" altLang="zh-TW" sz="2800" i="1" dirty="0">
                <a:ea typeface="新細明體" pitchFamily="18" charset="-120"/>
              </a:rPr>
              <a:t>				P</a:t>
            </a:r>
            <a:r>
              <a:rPr lang="en-US" altLang="zh-TW" sz="2800" baseline="-25000" dirty="0">
                <a:ea typeface="新細明體" pitchFamily="18" charset="-120"/>
              </a:rPr>
              <a:t>1</a:t>
            </a:r>
            <a:r>
              <a:rPr lang="en-US" altLang="zh-TW" sz="2800" dirty="0">
                <a:ea typeface="新細明體" pitchFamily="18" charset="-120"/>
              </a:rPr>
              <a:t> </a:t>
            </a:r>
            <a:r>
              <a:rPr lang="el-GR" altLang="zh-TW" sz="2800" dirty="0">
                <a:cs typeface="Arial" pitchFamily="34" charset="0"/>
              </a:rPr>
              <a:t>ν</a:t>
            </a:r>
            <a:r>
              <a:rPr lang="en-US" altLang="zh-TW" sz="2800" dirty="0">
                <a:ea typeface="新細明體" pitchFamily="18" charset="-120"/>
              </a:rPr>
              <a:t> </a:t>
            </a:r>
            <a:r>
              <a:rPr lang="en-US" altLang="zh-TW" sz="2800" i="1" dirty="0">
                <a:ea typeface="新細明體" pitchFamily="18" charset="-120"/>
              </a:rPr>
              <a:t>P</a:t>
            </a:r>
            <a:r>
              <a:rPr lang="en-US" altLang="zh-TW" sz="2800" baseline="-25000" dirty="0">
                <a:ea typeface="新細明體" pitchFamily="18" charset="-120"/>
              </a:rPr>
              <a:t>2 </a:t>
            </a:r>
            <a:r>
              <a:rPr lang="el-GR" altLang="zh-TW" sz="2800" dirty="0">
                <a:cs typeface="Arial" pitchFamily="34" charset="0"/>
              </a:rPr>
              <a:t>ν</a:t>
            </a:r>
            <a:r>
              <a:rPr lang="en-US" altLang="zh-TW" sz="2800" dirty="0">
                <a:ea typeface="新細明體" pitchFamily="18" charset="-120"/>
              </a:rPr>
              <a:t>... </a:t>
            </a:r>
            <a:r>
              <a:rPr lang="el-GR" altLang="zh-TW" sz="2800" dirty="0">
                <a:cs typeface="Arial" pitchFamily="34" charset="0"/>
              </a:rPr>
              <a:t>ν</a:t>
            </a:r>
            <a:r>
              <a:rPr lang="en-US" altLang="zh-TW" sz="2800" dirty="0">
                <a:ea typeface="新細明體" pitchFamily="18" charset="-120"/>
              </a:rPr>
              <a:t> </a:t>
            </a:r>
            <a:r>
              <a:rPr lang="en-US" altLang="zh-TW" sz="2800" i="1" dirty="0" err="1">
                <a:ea typeface="新細明體" pitchFamily="18" charset="-120"/>
              </a:rPr>
              <a:t>P</a:t>
            </a:r>
            <a:r>
              <a:rPr lang="en-US" altLang="zh-TW" sz="2800" i="1" baseline="-25000" dirty="0" err="1">
                <a:ea typeface="新細明體" pitchFamily="18" charset="-120"/>
              </a:rPr>
              <a:t>n</a:t>
            </a:r>
            <a:r>
              <a:rPr lang="en-US" altLang="zh-TW" sz="2800" i="1" dirty="0">
                <a:ea typeface="新細明體" pitchFamily="18" charset="-120"/>
              </a:rPr>
              <a:t> </a:t>
            </a:r>
            <a:r>
              <a:rPr lang="en-US" altLang="zh-TW" sz="2800" dirty="0">
                <a:ea typeface="新細明體" pitchFamily="18" charset="-120"/>
              </a:rPr>
              <a:t>.</a:t>
            </a:r>
          </a:p>
          <a:p>
            <a:pPr marL="457200" indent="-457200">
              <a:lnSpc>
                <a:spcPct val="90000"/>
              </a:lnSpc>
              <a:buNone/>
            </a:pPr>
            <a:r>
              <a:rPr lang="en-US" altLang="zh-TW" sz="2800" dirty="0">
                <a:ea typeface="新細明體" pitchFamily="18" charset="-120"/>
              </a:rPr>
              <a:t>2. Then use the tautology</a:t>
            </a:r>
          </a:p>
          <a:p>
            <a:pPr marL="457200" indent="-457200">
              <a:lnSpc>
                <a:spcPct val="90000"/>
              </a:lnSpc>
              <a:buNone/>
            </a:pPr>
            <a:r>
              <a:rPr lang="en-US" altLang="zh-TW" sz="2800" dirty="0">
                <a:ea typeface="新細明體" pitchFamily="18" charset="-120"/>
              </a:rPr>
              <a:t>    [(</a:t>
            </a:r>
            <a:r>
              <a:rPr lang="en-US" altLang="zh-TW" sz="2800" i="1" dirty="0">
                <a:ea typeface="新細明體" pitchFamily="18" charset="-120"/>
              </a:rPr>
              <a:t>P</a:t>
            </a:r>
            <a:r>
              <a:rPr lang="en-US" altLang="zh-TW" sz="2800" baseline="-25000" dirty="0">
                <a:ea typeface="新細明體" pitchFamily="18" charset="-120"/>
              </a:rPr>
              <a:t>1</a:t>
            </a:r>
            <a:r>
              <a:rPr lang="en-US" altLang="zh-TW" sz="2800" dirty="0">
                <a:ea typeface="新細明體" pitchFamily="18" charset="-120"/>
              </a:rPr>
              <a:t> → </a:t>
            </a:r>
            <a:r>
              <a:rPr lang="en-US" altLang="zh-TW" sz="2800" i="1" dirty="0">
                <a:ea typeface="新細明體" pitchFamily="18" charset="-120"/>
              </a:rPr>
              <a:t>Q</a:t>
            </a:r>
            <a:r>
              <a:rPr lang="en-US" altLang="zh-TW" sz="2800" dirty="0">
                <a:ea typeface="新細明體" pitchFamily="18" charset="-120"/>
              </a:rPr>
              <a:t>) </a:t>
            </a:r>
            <a:r>
              <a:rPr lang="el-GR" altLang="zh-TW" sz="2800" dirty="0">
                <a:cs typeface="Arial" pitchFamily="34" charset="0"/>
              </a:rPr>
              <a:t>Λ</a:t>
            </a:r>
            <a:r>
              <a:rPr lang="en-US" altLang="zh-TW" sz="2800" dirty="0">
                <a:ea typeface="新細明體" pitchFamily="18" charset="-120"/>
                <a:cs typeface="Arial" pitchFamily="34" charset="0"/>
              </a:rPr>
              <a:t> </a:t>
            </a:r>
            <a:r>
              <a:rPr lang="en-US" altLang="zh-TW" sz="2800" dirty="0">
                <a:ea typeface="新細明體" pitchFamily="18" charset="-120"/>
              </a:rPr>
              <a:t>(</a:t>
            </a:r>
            <a:r>
              <a:rPr lang="en-US" altLang="zh-TW" sz="2800" i="1" dirty="0">
                <a:ea typeface="新細明體" pitchFamily="18" charset="-120"/>
              </a:rPr>
              <a:t>P</a:t>
            </a:r>
            <a:r>
              <a:rPr lang="en-US" altLang="zh-TW" sz="2800" baseline="-25000" dirty="0">
                <a:ea typeface="新細明體" pitchFamily="18" charset="-120"/>
              </a:rPr>
              <a:t>2 </a:t>
            </a:r>
            <a:r>
              <a:rPr lang="en-US" altLang="zh-TW" sz="2800" dirty="0">
                <a:ea typeface="新細明體" pitchFamily="18" charset="-120"/>
              </a:rPr>
              <a:t>→ </a:t>
            </a:r>
            <a:r>
              <a:rPr lang="en-US" altLang="zh-TW" sz="2800" i="1" dirty="0">
                <a:ea typeface="新細明體" pitchFamily="18" charset="-120"/>
              </a:rPr>
              <a:t>Q</a:t>
            </a:r>
            <a:r>
              <a:rPr lang="en-US" altLang="zh-TW" sz="2800" dirty="0">
                <a:ea typeface="新細明體" pitchFamily="18" charset="-120"/>
              </a:rPr>
              <a:t>) </a:t>
            </a:r>
            <a:r>
              <a:rPr lang="el-GR" altLang="zh-TW" sz="2800" dirty="0">
                <a:cs typeface="Arial" pitchFamily="34" charset="0"/>
              </a:rPr>
              <a:t>Λ</a:t>
            </a:r>
            <a:r>
              <a:rPr lang="en-US" altLang="zh-TW" sz="2800" dirty="0">
                <a:ea typeface="新細明體" pitchFamily="18" charset="-120"/>
              </a:rPr>
              <a:t>... </a:t>
            </a:r>
            <a:r>
              <a:rPr lang="el-GR" altLang="zh-TW" sz="2800" dirty="0">
                <a:cs typeface="Arial" pitchFamily="34" charset="0"/>
              </a:rPr>
              <a:t>Λ</a:t>
            </a:r>
            <a:r>
              <a:rPr lang="en-US" altLang="zh-TW" sz="2800" dirty="0">
                <a:ea typeface="新細明體" pitchFamily="18" charset="-120"/>
              </a:rPr>
              <a:t>(</a:t>
            </a:r>
            <a:r>
              <a:rPr lang="en-US" altLang="zh-TW" sz="2800" i="1" dirty="0" err="1">
                <a:ea typeface="新細明體" pitchFamily="18" charset="-120"/>
              </a:rPr>
              <a:t>P</a:t>
            </a:r>
            <a:r>
              <a:rPr lang="en-US" altLang="zh-TW" sz="2800" i="1" baseline="-25000" dirty="0" err="1">
                <a:ea typeface="新細明體" pitchFamily="18" charset="-120"/>
              </a:rPr>
              <a:t>n</a:t>
            </a:r>
            <a:r>
              <a:rPr lang="en-US" altLang="zh-TW" sz="2800" i="1" dirty="0">
                <a:ea typeface="新細明體" pitchFamily="18" charset="-120"/>
              </a:rPr>
              <a:t> </a:t>
            </a:r>
            <a:r>
              <a:rPr lang="en-US" altLang="zh-TW" sz="2800" dirty="0">
                <a:ea typeface="新細明體" pitchFamily="18" charset="-120"/>
              </a:rPr>
              <a:t>→ </a:t>
            </a:r>
            <a:r>
              <a:rPr lang="en-US" altLang="zh-TW" sz="2800" i="1" dirty="0">
                <a:ea typeface="新細明體" pitchFamily="18" charset="-120"/>
              </a:rPr>
              <a:t>Q</a:t>
            </a:r>
            <a:r>
              <a:rPr lang="en-US" altLang="zh-TW" sz="2800" dirty="0">
                <a:ea typeface="新細明體" pitchFamily="18" charset="-120"/>
              </a:rPr>
              <a:t>)]↔[(</a:t>
            </a:r>
            <a:r>
              <a:rPr lang="en-US" altLang="zh-TW" sz="2800" i="1" dirty="0">
                <a:ea typeface="新細明體" pitchFamily="18" charset="-120"/>
              </a:rPr>
              <a:t>P</a:t>
            </a:r>
            <a:r>
              <a:rPr lang="en-US" altLang="zh-TW" sz="2800" baseline="-25000" dirty="0">
                <a:ea typeface="新細明體" pitchFamily="18" charset="-120"/>
              </a:rPr>
              <a:t>1</a:t>
            </a:r>
            <a:r>
              <a:rPr lang="en-US" altLang="zh-TW" sz="2800" dirty="0">
                <a:ea typeface="新細明體" pitchFamily="18" charset="-120"/>
              </a:rPr>
              <a:t> </a:t>
            </a:r>
            <a:r>
              <a:rPr lang="el-GR" altLang="zh-TW" sz="2800" dirty="0">
                <a:cs typeface="Arial" pitchFamily="34" charset="0"/>
              </a:rPr>
              <a:t>ν</a:t>
            </a:r>
            <a:r>
              <a:rPr lang="en-US" altLang="zh-TW" sz="2800" dirty="0">
                <a:ea typeface="新細明體" pitchFamily="18" charset="-120"/>
              </a:rPr>
              <a:t> </a:t>
            </a:r>
            <a:r>
              <a:rPr lang="en-US" altLang="zh-TW" sz="2800" i="1" dirty="0">
                <a:ea typeface="新細明體" pitchFamily="18" charset="-120"/>
              </a:rPr>
              <a:t>P</a:t>
            </a:r>
            <a:r>
              <a:rPr lang="en-US" altLang="zh-TW" sz="2800" baseline="-25000" dirty="0">
                <a:ea typeface="新細明體" pitchFamily="18" charset="-120"/>
              </a:rPr>
              <a:t>2</a:t>
            </a:r>
            <a:r>
              <a:rPr lang="en-US" altLang="zh-TW" sz="2800" dirty="0">
                <a:ea typeface="新細明體" pitchFamily="18" charset="-120"/>
              </a:rPr>
              <a:t> </a:t>
            </a:r>
            <a:r>
              <a:rPr lang="el-GR" altLang="zh-TW" sz="2800" dirty="0">
                <a:cs typeface="Arial" pitchFamily="34" charset="0"/>
              </a:rPr>
              <a:t>ν</a:t>
            </a:r>
            <a:r>
              <a:rPr lang="en-US" altLang="zh-TW" sz="2800" dirty="0">
                <a:ea typeface="新細明體" pitchFamily="18" charset="-120"/>
              </a:rPr>
              <a:t>... </a:t>
            </a:r>
            <a:r>
              <a:rPr lang="el-GR" altLang="zh-TW" sz="2800" dirty="0">
                <a:cs typeface="Arial" pitchFamily="34" charset="0"/>
              </a:rPr>
              <a:t>ν</a:t>
            </a:r>
            <a:r>
              <a:rPr lang="en-US" altLang="zh-TW" sz="2800" dirty="0">
                <a:ea typeface="新細明體" pitchFamily="18" charset="-120"/>
              </a:rPr>
              <a:t> </a:t>
            </a:r>
            <a:r>
              <a:rPr lang="en-US" altLang="zh-TW" sz="2800" i="1" dirty="0" err="1">
                <a:ea typeface="新細明體" pitchFamily="18" charset="-120"/>
              </a:rPr>
              <a:t>P</a:t>
            </a:r>
            <a:r>
              <a:rPr lang="en-US" altLang="zh-TW" sz="2800" i="1" baseline="-25000" dirty="0" err="1">
                <a:ea typeface="新細明體" pitchFamily="18" charset="-120"/>
              </a:rPr>
              <a:t>n</a:t>
            </a:r>
            <a:r>
              <a:rPr lang="en-US" altLang="zh-TW" sz="2800" i="1" dirty="0">
                <a:ea typeface="新細明體" pitchFamily="18" charset="-120"/>
              </a:rPr>
              <a:t> </a:t>
            </a:r>
            <a:r>
              <a:rPr lang="en-US" altLang="zh-TW" sz="2800" dirty="0">
                <a:ea typeface="新細明體" pitchFamily="18" charset="-120"/>
              </a:rPr>
              <a:t>) → </a:t>
            </a:r>
            <a:r>
              <a:rPr lang="en-US" altLang="zh-TW" sz="2800" i="1" dirty="0">
                <a:ea typeface="新細明體" pitchFamily="18" charset="-120"/>
              </a:rPr>
              <a:t>Q</a:t>
            </a:r>
            <a:r>
              <a:rPr lang="en-US" altLang="zh-TW" sz="2800" dirty="0">
                <a:ea typeface="新細明體" pitchFamily="18" charset="-120"/>
              </a:rPr>
              <a:t>]</a:t>
            </a:r>
          </a:p>
          <a:p>
            <a:pPr marL="457200" indent="-457200">
              <a:lnSpc>
                <a:spcPct val="90000"/>
              </a:lnSpc>
              <a:buNone/>
            </a:pPr>
            <a:r>
              <a:rPr lang="en-US" altLang="zh-TW" sz="2800" dirty="0">
                <a:ea typeface="新細明體" pitchFamily="18" charset="-120"/>
              </a:rPr>
              <a:t>       Each of the implications </a:t>
            </a:r>
            <a:r>
              <a:rPr lang="en-US" altLang="zh-TW" sz="2800" i="1" dirty="0">
                <a:ea typeface="新細明體" pitchFamily="18" charset="-120"/>
              </a:rPr>
              <a:t>P</a:t>
            </a:r>
            <a:r>
              <a:rPr lang="en-US" altLang="zh-TW" sz="2800" i="1" baseline="-25000" dirty="0">
                <a:ea typeface="新細明體" pitchFamily="18" charset="-120"/>
              </a:rPr>
              <a:t>i </a:t>
            </a:r>
            <a:r>
              <a:rPr lang="en-US" altLang="zh-TW" sz="2800" dirty="0">
                <a:ea typeface="新細明體" pitchFamily="18" charset="-120"/>
              </a:rPr>
              <a:t>→ </a:t>
            </a:r>
            <a:r>
              <a:rPr lang="en-US" altLang="zh-TW" sz="2800" i="1" dirty="0">
                <a:ea typeface="新細明體" pitchFamily="18" charset="-120"/>
              </a:rPr>
              <a:t>Q </a:t>
            </a:r>
            <a:r>
              <a:rPr lang="en-US" altLang="zh-TW" sz="2800" dirty="0">
                <a:ea typeface="新細明體" pitchFamily="18" charset="-120"/>
              </a:rPr>
              <a:t>is a </a:t>
            </a:r>
            <a:r>
              <a:rPr lang="en-US" altLang="zh-TW" sz="2800" i="1" dirty="0">
                <a:ea typeface="新細明體" pitchFamily="18" charset="-120"/>
              </a:rPr>
              <a:t>case</a:t>
            </a:r>
            <a:r>
              <a:rPr lang="en-US" altLang="zh-TW" sz="2800" dirty="0">
                <a:ea typeface="新細明體" pitchFamily="18" charset="-120"/>
              </a:rPr>
              <a:t>.</a:t>
            </a:r>
          </a:p>
          <a:p>
            <a:pPr marL="457200" indent="-457200">
              <a:lnSpc>
                <a:spcPct val="90000"/>
              </a:lnSpc>
            </a:pPr>
            <a:r>
              <a:rPr lang="en-US" altLang="zh-TW" sz="2800" dirty="0">
                <a:ea typeface="新細明體" pitchFamily="18" charset="-120"/>
              </a:rPr>
              <a:t>You must</a:t>
            </a:r>
          </a:p>
          <a:p>
            <a:pPr marL="971550" lvl="1" indent="-514350">
              <a:lnSpc>
                <a:spcPct val="90000"/>
              </a:lnSpc>
              <a:buAutoNum type="alphaLcParenR"/>
            </a:pPr>
            <a:r>
              <a:rPr lang="en-US" altLang="zh-TW" dirty="0">
                <a:ea typeface="新細明體" pitchFamily="18" charset="-120"/>
              </a:rPr>
              <a:t>Convince the reader that the cases are inclusive, i.e., they exhaust all possibilities</a:t>
            </a:r>
          </a:p>
          <a:p>
            <a:pPr marL="971550" lvl="1" indent="-514350">
              <a:lnSpc>
                <a:spcPct val="90000"/>
              </a:lnSpc>
              <a:buAutoNum type="alphaLcParenR"/>
            </a:pPr>
            <a:r>
              <a:rPr lang="en-US" altLang="zh-TW" dirty="0">
                <a:ea typeface="新細明體" pitchFamily="18" charset="-120"/>
              </a:rPr>
              <a:t>Establish all implications</a:t>
            </a:r>
          </a:p>
        </p:txBody>
      </p:sp>
      <p:sp>
        <p:nvSpPr>
          <p:cNvPr id="20483"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20485"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Methods of Proof: Proof by Cases</a:t>
            </a:r>
            <a:endParaRPr lang="zh-TW" altLang="en-US" sz="4000" b="1" dirty="0">
              <a:solidFill>
                <a:prstClr val="black"/>
              </a:solidFill>
            </a:endParaRPr>
          </a:p>
        </p:txBody>
      </p:sp>
    </p:spTree>
    <p:extLst>
      <p:ext uri="{BB962C8B-B14F-4D97-AF65-F5344CB8AC3E}">
        <p14:creationId xmlns:p14="http://schemas.microsoft.com/office/powerpoint/2010/main" val="261140753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4294967295"/>
          </p:nvPr>
        </p:nvSpPr>
        <p:spPr bwMode="auto">
          <a:xfrm>
            <a:off x="685800" y="1295400"/>
            <a:ext cx="7772400" cy="5029200"/>
          </a:xfrm>
          <a:prstGeom prst="rect">
            <a:avLst/>
          </a:prstGeom>
          <a:noFill/>
          <a:ln>
            <a:miter lim="800000"/>
            <a:headEnd/>
            <a:tailEnd/>
          </a:ln>
        </p:spPr>
        <p:txBody>
          <a:bodyPr/>
          <a:lstStyle/>
          <a:p>
            <a:r>
              <a:rPr lang="en-US" altLang="zh-TW" dirty="0">
                <a:ea typeface="新細明體" pitchFamily="18" charset="-120"/>
              </a:rPr>
              <a:t>Example:</a:t>
            </a:r>
          </a:p>
          <a:p>
            <a:pPr lvl="1"/>
            <a:r>
              <a:rPr lang="en-US" altLang="zh-TW" dirty="0">
                <a:ea typeface="新細明體" pitchFamily="18" charset="-120"/>
              </a:rPr>
              <a:t>Let </a:t>
            </a:r>
            <a:r>
              <a:rPr lang="en-US" altLang="zh-TW" dirty="0">
                <a:ea typeface="新細明體" pitchFamily="18" charset="-120"/>
                <a:sym typeface="Symbol" pitchFamily="18" charset="2"/>
              </a:rPr>
              <a:t></a:t>
            </a:r>
            <a:r>
              <a:rPr lang="en-US" altLang="zh-TW" dirty="0">
                <a:ea typeface="新細明體" pitchFamily="18" charset="-120"/>
              </a:rPr>
              <a:t> be the operation 'max' on the set of integers:</a:t>
            </a:r>
          </a:p>
          <a:p>
            <a:pPr>
              <a:buFontTx/>
              <a:buNone/>
            </a:pPr>
            <a:r>
              <a:rPr lang="en-US" altLang="zh-TW" dirty="0">
                <a:ea typeface="新細明體" pitchFamily="18" charset="-120"/>
              </a:rPr>
              <a:t>	if a </a:t>
            </a:r>
            <a:r>
              <a:rPr lang="en-US" altLang="zh-TW" dirty="0">
                <a:ea typeface="新細明體" pitchFamily="18" charset="-120"/>
                <a:sym typeface="Symbol" pitchFamily="18" charset="2"/>
              </a:rPr>
              <a:t></a:t>
            </a:r>
            <a:r>
              <a:rPr lang="en-US" altLang="zh-TW" dirty="0">
                <a:ea typeface="新細明體" pitchFamily="18" charset="-120"/>
              </a:rPr>
              <a:t> b then a </a:t>
            </a:r>
            <a:r>
              <a:rPr lang="en-US" altLang="zh-TW" dirty="0">
                <a:ea typeface="新細明體" pitchFamily="18" charset="-120"/>
                <a:sym typeface="Symbol" pitchFamily="18" charset="2"/>
              </a:rPr>
              <a:t></a:t>
            </a:r>
            <a:r>
              <a:rPr lang="en-US" altLang="zh-TW" dirty="0">
                <a:ea typeface="新細明體" pitchFamily="18" charset="-120"/>
              </a:rPr>
              <a:t> b = max {a, b} = a = b </a:t>
            </a:r>
            <a:r>
              <a:rPr lang="en-US" altLang="zh-TW" dirty="0">
                <a:ea typeface="新細明體" pitchFamily="18" charset="-120"/>
                <a:sym typeface="Symbol" pitchFamily="18" charset="2"/>
              </a:rPr>
              <a:t></a:t>
            </a:r>
            <a:r>
              <a:rPr lang="en-US" altLang="zh-TW" dirty="0">
                <a:ea typeface="新細明體" pitchFamily="18" charset="-120"/>
              </a:rPr>
              <a:t> a.</a:t>
            </a:r>
          </a:p>
          <a:p>
            <a:pPr lvl="1"/>
            <a:r>
              <a:rPr lang="en-US" altLang="zh-TW" dirty="0">
                <a:ea typeface="新細明體" pitchFamily="18" charset="-120"/>
              </a:rPr>
              <a:t>Theorem: </a:t>
            </a:r>
            <a:r>
              <a:rPr lang="en-US" altLang="zh-TW" i="1" dirty="0">
                <a:ea typeface="新細明體" pitchFamily="18" charset="-120"/>
              </a:rPr>
              <a:t>The operation </a:t>
            </a:r>
            <a:r>
              <a:rPr lang="en-US" altLang="zh-TW" dirty="0">
                <a:ea typeface="新細明體" pitchFamily="18" charset="-120"/>
                <a:sym typeface="Symbol" pitchFamily="18" charset="2"/>
              </a:rPr>
              <a:t></a:t>
            </a:r>
            <a:r>
              <a:rPr lang="en-US" altLang="zh-TW" dirty="0">
                <a:ea typeface="新細明體" pitchFamily="18" charset="-120"/>
              </a:rPr>
              <a:t> </a:t>
            </a:r>
            <a:r>
              <a:rPr lang="en-US" altLang="zh-TW" i="1" dirty="0">
                <a:ea typeface="新細明體" pitchFamily="18" charset="-120"/>
              </a:rPr>
              <a:t>is associative.</a:t>
            </a:r>
          </a:p>
          <a:p>
            <a:pPr lvl="1"/>
            <a:r>
              <a:rPr lang="en-US" altLang="zh-TW" dirty="0">
                <a:ea typeface="新細明體" pitchFamily="18" charset="-120"/>
              </a:rPr>
              <a:t>For all a, b, c</a:t>
            </a:r>
          </a:p>
          <a:p>
            <a:pPr>
              <a:buFontTx/>
              <a:buNone/>
            </a:pPr>
            <a:r>
              <a:rPr lang="en-US" altLang="zh-TW" dirty="0">
                <a:ea typeface="新細明體" pitchFamily="18" charset="-120"/>
              </a:rPr>
              <a:t>			(a </a:t>
            </a:r>
            <a:r>
              <a:rPr lang="en-US" altLang="zh-TW" dirty="0">
                <a:ea typeface="新細明體" pitchFamily="18" charset="-120"/>
                <a:sym typeface="Symbol" pitchFamily="18" charset="2"/>
              </a:rPr>
              <a:t></a:t>
            </a:r>
            <a:r>
              <a:rPr lang="en-US" altLang="zh-TW" dirty="0">
                <a:ea typeface="新細明體" pitchFamily="18" charset="-120"/>
              </a:rPr>
              <a:t> b) </a:t>
            </a:r>
            <a:r>
              <a:rPr lang="en-US" altLang="zh-TW" dirty="0">
                <a:ea typeface="新細明體" pitchFamily="18" charset="-120"/>
                <a:sym typeface="Symbol" pitchFamily="18" charset="2"/>
              </a:rPr>
              <a:t></a:t>
            </a:r>
            <a:r>
              <a:rPr lang="en-US" altLang="zh-TW" dirty="0">
                <a:ea typeface="新細明體" pitchFamily="18" charset="-120"/>
              </a:rPr>
              <a:t> c = a </a:t>
            </a:r>
            <a:r>
              <a:rPr lang="en-US" altLang="zh-TW" dirty="0">
                <a:ea typeface="新細明體" pitchFamily="18" charset="-120"/>
                <a:sym typeface="Symbol" pitchFamily="18" charset="2"/>
              </a:rPr>
              <a:t></a:t>
            </a:r>
            <a:r>
              <a:rPr lang="en-US" altLang="zh-TW" dirty="0">
                <a:ea typeface="新細明體" pitchFamily="18" charset="-120"/>
              </a:rPr>
              <a:t>(b </a:t>
            </a:r>
            <a:r>
              <a:rPr lang="en-US" altLang="zh-TW" dirty="0">
                <a:ea typeface="新細明體" pitchFamily="18" charset="-120"/>
                <a:sym typeface="Symbol" pitchFamily="18" charset="2"/>
              </a:rPr>
              <a:t></a:t>
            </a:r>
            <a:r>
              <a:rPr lang="en-US" altLang="zh-TW" dirty="0">
                <a:ea typeface="新細明體" pitchFamily="18" charset="-120"/>
              </a:rPr>
              <a:t> c).</a:t>
            </a:r>
          </a:p>
        </p:txBody>
      </p:sp>
      <p:sp>
        <p:nvSpPr>
          <p:cNvPr id="21507"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grpSp>
        <p:nvGrpSpPr>
          <p:cNvPr id="2" name="Group 5"/>
          <p:cNvGrpSpPr>
            <a:grpSpLocks/>
          </p:cNvGrpSpPr>
          <p:nvPr/>
        </p:nvGrpSpPr>
        <p:grpSpPr bwMode="auto">
          <a:xfrm>
            <a:off x="76200" y="6542088"/>
            <a:ext cx="1295400" cy="315912"/>
            <a:chOff x="48" y="4128"/>
            <a:chExt cx="816" cy="199"/>
          </a:xfrm>
        </p:grpSpPr>
        <p:sp>
          <p:nvSpPr>
            <p:cNvPr id="21510" name="Text Box 6"/>
            <p:cNvSpPr txBox="1">
              <a:spLocks noChangeArrowheads="1"/>
            </p:cNvSpPr>
            <p:nvPr/>
          </p:nvSpPr>
          <p:spPr bwMode="auto">
            <a:xfrm>
              <a:off x="206" y="4128"/>
              <a:ext cx="658" cy="192"/>
            </a:xfrm>
            <a:prstGeom prst="rect">
              <a:avLst/>
            </a:prstGeom>
            <a:noFill/>
            <a:ln w="9525">
              <a:noFill/>
              <a:miter lim="800000"/>
              <a:headEnd/>
              <a:tailEnd/>
            </a:ln>
          </p:spPr>
          <p:txBody>
            <a:bodyPr>
              <a:spAutoFit/>
            </a:bodyPr>
            <a:lstStyle/>
            <a:p>
              <a:pPr>
                <a:spcBef>
                  <a:spcPct val="50000"/>
                </a:spcBef>
              </a:pPr>
              <a:r>
                <a:rPr kumimoji="1" lang="zh-TW" altLang="en-US" sz="1400">
                  <a:solidFill>
                    <a:prstClr val="white"/>
                  </a:solidFill>
                  <a:latin typeface="Times New Roman" pitchFamily="18" charset="0"/>
                </a:rPr>
                <a:t>歐亞書局</a:t>
              </a:r>
            </a:p>
          </p:txBody>
        </p:sp>
        <p:pic>
          <p:nvPicPr>
            <p:cNvPr id="21511" name="Picture 7" descr="logo"/>
            <p:cNvPicPr>
              <a:picLocks noChangeAspect="1" noChangeArrowheads="1"/>
            </p:cNvPicPr>
            <p:nvPr/>
          </p:nvPicPr>
          <p:blipFill>
            <a:blip r:embed="rId2" cstate="print"/>
            <a:srcRect l="2344" r="81250" b="75000"/>
            <a:stretch>
              <a:fillRect/>
            </a:stretch>
          </p:blipFill>
          <p:spPr bwMode="auto">
            <a:xfrm>
              <a:off x="48" y="4128"/>
              <a:ext cx="174" cy="199"/>
            </a:xfrm>
            <a:prstGeom prst="rect">
              <a:avLst/>
            </a:prstGeom>
            <a:noFill/>
            <a:ln w="9525">
              <a:noFill/>
              <a:miter lim="800000"/>
              <a:headEnd/>
              <a:tailEnd/>
            </a:ln>
          </p:spPr>
        </p:pic>
      </p:grpSp>
      <p:sp>
        <p:nvSpPr>
          <p:cNvPr id="21509"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Methods of Proof: Proof by Cases</a:t>
            </a:r>
            <a:endParaRPr lang="zh-TW" altLang="en-US" sz="4000" b="1" dirty="0">
              <a:solidFill>
                <a:prstClr val="black"/>
              </a:solidFill>
            </a:endParaRPr>
          </a:p>
        </p:txBody>
      </p:sp>
    </p:spTree>
    <p:extLst>
      <p:ext uri="{BB962C8B-B14F-4D97-AF65-F5344CB8AC3E}">
        <p14:creationId xmlns:p14="http://schemas.microsoft.com/office/powerpoint/2010/main" val="22308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2"/>
          <p:cNvSpPr>
            <a:spLocks noChangeArrowheads="1"/>
          </p:cNvSpPr>
          <p:nvPr/>
        </p:nvSpPr>
        <p:spPr bwMode="auto">
          <a:xfrm rot="1768937">
            <a:off x="5143500" y="3441700"/>
            <a:ext cx="1143000" cy="1981200"/>
          </a:xfrm>
          <a:prstGeom prst="rtTriangle">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3" name="AutoShape 3"/>
          <p:cNvSpPr>
            <a:spLocks noChangeArrowheads="1"/>
          </p:cNvSpPr>
          <p:nvPr/>
        </p:nvSpPr>
        <p:spPr bwMode="auto">
          <a:xfrm rot="7183246">
            <a:off x="4025900" y="4610100"/>
            <a:ext cx="1143000" cy="1981200"/>
          </a:xfrm>
          <a:prstGeom prst="rtTriangle">
            <a:avLst/>
          </a:prstGeom>
          <a:solidFill>
            <a:srgbClr val="CC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0" lang="en-US" altLang="en-US" sz="3200">
              <a:latin typeface="Times New Roman" pitchFamily="18" charset="0"/>
            </a:endParaRPr>
          </a:p>
        </p:txBody>
      </p:sp>
      <p:sp>
        <p:nvSpPr>
          <p:cNvPr id="35844" name="AutoShape 4"/>
          <p:cNvSpPr>
            <a:spLocks noChangeArrowheads="1"/>
          </p:cNvSpPr>
          <p:nvPr/>
        </p:nvSpPr>
        <p:spPr bwMode="auto">
          <a:xfrm rot="-3596887">
            <a:off x="3962400" y="2324100"/>
            <a:ext cx="1143000" cy="1981200"/>
          </a:xfrm>
          <a:prstGeom prst="rtTriangle">
            <a:avLst/>
          </a:prstGeom>
          <a:solidFill>
            <a:srgbClr val="0099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kumimoji="0" lang="en-US" altLang="en-US" sz="3200">
              <a:latin typeface="Times New Roman" pitchFamily="18" charset="0"/>
            </a:endParaRPr>
          </a:p>
        </p:txBody>
      </p:sp>
      <p:sp>
        <p:nvSpPr>
          <p:cNvPr id="35845" name="AutoShape 5"/>
          <p:cNvSpPr>
            <a:spLocks noChangeArrowheads="1"/>
          </p:cNvSpPr>
          <p:nvPr/>
        </p:nvSpPr>
        <p:spPr bwMode="auto">
          <a:xfrm rot="12577164">
            <a:off x="2844800" y="3492500"/>
            <a:ext cx="1143000" cy="1981200"/>
          </a:xfrm>
          <a:prstGeom prst="rtTriangle">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6" name="Text Box 6"/>
          <p:cNvSpPr txBox="1">
            <a:spLocks noChangeArrowheads="1"/>
          </p:cNvSpPr>
          <p:nvPr/>
        </p:nvSpPr>
        <p:spPr bwMode="auto">
          <a:xfrm>
            <a:off x="4152900" y="5257800"/>
            <a:ext cx="296863" cy="39687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000" b="1" i="1">
                <a:solidFill>
                  <a:srgbClr val="000000"/>
                </a:solidFill>
                <a:latin typeface="Times New Roman" pitchFamily="18" charset="0"/>
              </a:rPr>
              <a:t>c</a:t>
            </a:r>
          </a:p>
        </p:txBody>
      </p:sp>
      <p:sp>
        <p:nvSpPr>
          <p:cNvPr id="35847" name="Text Box 7"/>
          <p:cNvSpPr txBox="1">
            <a:spLocks noChangeArrowheads="1"/>
          </p:cNvSpPr>
          <p:nvPr/>
        </p:nvSpPr>
        <p:spPr bwMode="auto">
          <a:xfrm>
            <a:off x="5448300" y="4267200"/>
            <a:ext cx="296863" cy="39687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000" b="1" i="1">
                <a:solidFill>
                  <a:srgbClr val="000000"/>
                </a:solidFill>
                <a:latin typeface="Times New Roman" pitchFamily="18" charset="0"/>
              </a:rPr>
              <a:t>c</a:t>
            </a:r>
          </a:p>
        </p:txBody>
      </p:sp>
      <p:sp>
        <p:nvSpPr>
          <p:cNvPr id="35848" name="Text Box 8"/>
          <p:cNvSpPr txBox="1">
            <a:spLocks noChangeArrowheads="1"/>
          </p:cNvSpPr>
          <p:nvPr/>
        </p:nvSpPr>
        <p:spPr bwMode="auto">
          <a:xfrm>
            <a:off x="3390900" y="4191000"/>
            <a:ext cx="296863" cy="39687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000" b="1" i="1">
                <a:solidFill>
                  <a:srgbClr val="000000"/>
                </a:solidFill>
                <a:latin typeface="Times New Roman" pitchFamily="18" charset="0"/>
              </a:rPr>
              <a:t>c</a:t>
            </a:r>
          </a:p>
        </p:txBody>
      </p:sp>
      <p:sp>
        <p:nvSpPr>
          <p:cNvPr id="35849" name="Text Box 9"/>
          <p:cNvSpPr txBox="1">
            <a:spLocks noChangeArrowheads="1"/>
          </p:cNvSpPr>
          <p:nvPr/>
        </p:nvSpPr>
        <p:spPr bwMode="auto">
          <a:xfrm>
            <a:off x="3765550" y="4876800"/>
            <a:ext cx="311150" cy="39687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000" b="1" i="1">
                <a:solidFill>
                  <a:srgbClr val="000000"/>
                </a:solidFill>
                <a:latin typeface="Times New Roman" pitchFamily="18" charset="0"/>
              </a:rPr>
              <a:t>a</a:t>
            </a:r>
          </a:p>
        </p:txBody>
      </p:sp>
      <p:sp>
        <p:nvSpPr>
          <p:cNvPr id="35850" name="Text Box 10"/>
          <p:cNvSpPr txBox="1">
            <a:spLocks noChangeArrowheads="1"/>
          </p:cNvSpPr>
          <p:nvPr/>
        </p:nvSpPr>
        <p:spPr bwMode="auto">
          <a:xfrm>
            <a:off x="4533900" y="4953000"/>
            <a:ext cx="387350" cy="39687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0" lang="en-US" altLang="zh-TW" sz="2000" b="1" i="1">
                <a:solidFill>
                  <a:srgbClr val="000000"/>
                </a:solidFill>
                <a:latin typeface="Times New Roman" pitchFamily="18" charset="0"/>
              </a:rPr>
              <a:t>b</a:t>
            </a:r>
          </a:p>
        </p:txBody>
      </p:sp>
      <p:sp>
        <p:nvSpPr>
          <p:cNvPr id="35851" name="Text Box 11"/>
          <p:cNvSpPr txBox="1">
            <a:spLocks noChangeArrowheads="1"/>
          </p:cNvSpPr>
          <p:nvPr/>
        </p:nvSpPr>
        <p:spPr bwMode="auto">
          <a:xfrm>
            <a:off x="4422775" y="3200400"/>
            <a:ext cx="296863" cy="39687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000" b="1" i="1">
                <a:solidFill>
                  <a:srgbClr val="000000"/>
                </a:solidFill>
                <a:latin typeface="Times New Roman" pitchFamily="18" charset="0"/>
              </a:rPr>
              <a:t>c</a:t>
            </a:r>
          </a:p>
        </p:txBody>
      </p:sp>
      <p:sp>
        <p:nvSpPr>
          <p:cNvPr id="35852" name="Rectangle 12"/>
          <p:cNvSpPr>
            <a:spLocks noChangeArrowheads="1"/>
          </p:cNvSpPr>
          <p:nvPr/>
        </p:nvSpPr>
        <p:spPr bwMode="auto">
          <a:xfrm rot="1800000">
            <a:off x="4173538" y="4051300"/>
            <a:ext cx="795337" cy="795338"/>
          </a:xfrm>
          <a:prstGeom prst="rect">
            <a:avLst/>
          </a:prstGeom>
          <a:solidFill>
            <a:srgbClr val="FFFF00"/>
          </a:solidFill>
          <a:ln w="9525">
            <a:solidFill>
              <a:srgbClr val="00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53" name="Text Box 13"/>
          <p:cNvSpPr txBox="1">
            <a:spLocks noChangeArrowheads="1"/>
          </p:cNvSpPr>
          <p:nvPr/>
        </p:nvSpPr>
        <p:spPr bwMode="auto">
          <a:xfrm rot="-3562255">
            <a:off x="3808413" y="3951288"/>
            <a:ext cx="5365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000" b="1">
                <a:solidFill>
                  <a:srgbClr val="000000"/>
                </a:solidFill>
                <a:latin typeface="Times New Roman" pitchFamily="18" charset="0"/>
              </a:rPr>
              <a:t>b</a:t>
            </a:r>
            <a:r>
              <a:rPr kumimoji="0" lang="en-US" altLang="zh-TW" sz="2000" b="1">
                <a:solidFill>
                  <a:srgbClr val="000000"/>
                </a:solidFill>
                <a:latin typeface="Times New Roman" pitchFamily="18" charset="0"/>
                <a:cs typeface="Times New Roman" pitchFamily="18" charset="0"/>
              </a:rPr>
              <a:t>-</a:t>
            </a:r>
            <a:r>
              <a:rPr kumimoji="0" lang="en-US" altLang="zh-TW" sz="2000" b="1">
                <a:solidFill>
                  <a:srgbClr val="000000"/>
                </a:solidFill>
                <a:latin typeface="Times New Roman" pitchFamily="18" charset="0"/>
              </a:rPr>
              <a:t>a</a:t>
            </a:r>
          </a:p>
        </p:txBody>
      </p:sp>
      <p:sp>
        <p:nvSpPr>
          <p:cNvPr id="35855" name="Text Box 15"/>
          <p:cNvSpPr txBox="1">
            <a:spLocks noChangeArrowheads="1"/>
          </p:cNvSpPr>
          <p:nvPr/>
        </p:nvSpPr>
        <p:spPr bwMode="auto">
          <a:xfrm>
            <a:off x="3678238" y="457200"/>
            <a:ext cx="18081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Good Proof</a:t>
            </a:r>
          </a:p>
        </p:txBody>
      </p:sp>
      <p:sp>
        <p:nvSpPr>
          <p:cNvPr id="35856" name="Rectangle 16"/>
          <p:cNvSpPr>
            <a:spLocks noChangeArrowheads="1"/>
          </p:cNvSpPr>
          <p:nvPr/>
        </p:nvSpPr>
        <p:spPr bwMode="auto">
          <a:xfrm>
            <a:off x="2362200" y="1371600"/>
            <a:ext cx="4370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The five pieces can be rearranged into:</a:t>
            </a:r>
          </a:p>
        </p:txBody>
      </p:sp>
      <p:sp>
        <p:nvSpPr>
          <p:cNvPr id="35857" name="Rectangle 17"/>
          <p:cNvSpPr>
            <a:spLocks noChangeArrowheads="1"/>
          </p:cNvSpPr>
          <p:nvPr/>
        </p:nvSpPr>
        <p:spPr bwMode="auto">
          <a:xfrm>
            <a:off x="3603625" y="1995488"/>
            <a:ext cx="1936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TW">
                <a:solidFill>
                  <a:srgbClr val="000000"/>
                </a:solidFill>
              </a:rPr>
              <a:t>(i)   a c</a:t>
            </a:r>
            <a:r>
              <a:rPr kumimoji="0" lang="en-US" altLang="zh-TW">
                <a:solidFill>
                  <a:srgbClr val="000000"/>
                </a:solidFill>
                <a:sym typeface="Symbol" pitchFamily="18" charset="2"/>
              </a:rPr>
              <a:t>c </a:t>
            </a:r>
            <a:r>
              <a:rPr kumimoji="0" lang="en-US" altLang="zh-TW">
                <a:solidFill>
                  <a:srgbClr val="000000"/>
                </a:solidFill>
              </a:rPr>
              <a:t>square</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bwMode="auto">
          <a:xfrm>
            <a:off x="685800" y="1142984"/>
            <a:ext cx="7772400" cy="5715016"/>
          </a:xfrm>
          <a:prstGeom prst="rect">
            <a:avLst/>
          </a:prstGeom>
          <a:noFill/>
          <a:ln>
            <a:miter lim="800000"/>
            <a:headEnd/>
            <a:tailEnd/>
          </a:ln>
        </p:spPr>
        <p:txBody>
          <a:bodyPr>
            <a:noAutofit/>
          </a:bodyPr>
          <a:lstStyle/>
          <a:p>
            <a:pPr>
              <a:lnSpc>
                <a:spcPct val="80000"/>
              </a:lnSpc>
            </a:pPr>
            <a:r>
              <a:rPr lang="en-US" altLang="zh-TW" sz="2400">
                <a:ea typeface="新細明體" pitchFamily="18" charset="-120"/>
              </a:rPr>
              <a:t>Example:Proof</a:t>
            </a:r>
            <a:r>
              <a:rPr lang="en-US" altLang="zh-TW" sz="2400" dirty="0">
                <a:ea typeface="新細明體" pitchFamily="18" charset="-120"/>
              </a:rPr>
              <a:t>:</a:t>
            </a:r>
          </a:p>
          <a:p>
            <a:pPr lvl="1">
              <a:lnSpc>
                <a:spcPct val="80000"/>
              </a:lnSpc>
            </a:pPr>
            <a:r>
              <a:rPr lang="en-US" altLang="zh-TW" sz="2400" dirty="0">
                <a:ea typeface="新細明體" pitchFamily="18" charset="-120"/>
              </a:rPr>
              <a:t>Let a, b, c be arbitrary integers.</a:t>
            </a:r>
          </a:p>
          <a:p>
            <a:pPr lvl="1">
              <a:lnSpc>
                <a:spcPct val="80000"/>
              </a:lnSpc>
            </a:pPr>
            <a:r>
              <a:rPr lang="en-US" altLang="zh-TW" sz="2400" dirty="0">
                <a:ea typeface="新細明體" pitchFamily="18" charset="-120"/>
              </a:rPr>
              <a:t>Then one of the following 6 cases must hold (are exhaustive):</a:t>
            </a:r>
          </a:p>
          <a:p>
            <a:pPr>
              <a:lnSpc>
                <a:spcPct val="80000"/>
              </a:lnSpc>
              <a:buFontTx/>
              <a:buNone/>
            </a:pPr>
            <a:r>
              <a:rPr lang="en-US" altLang="zh-TW" sz="2400" dirty="0">
                <a:ea typeface="新細明體" pitchFamily="18" charset="-120"/>
              </a:rPr>
              <a:t>			1. a </a:t>
            </a:r>
            <a:r>
              <a:rPr lang="en-US" altLang="zh-TW" sz="2400" dirty="0">
                <a:ea typeface="新細明體" pitchFamily="18" charset="-120"/>
                <a:sym typeface="Symbol" pitchFamily="18" charset="2"/>
              </a:rPr>
              <a:t></a:t>
            </a:r>
            <a:r>
              <a:rPr lang="en-US" altLang="zh-TW" sz="2400" dirty="0">
                <a:ea typeface="新細明體" pitchFamily="18" charset="-120"/>
              </a:rPr>
              <a:t> b </a:t>
            </a:r>
            <a:r>
              <a:rPr lang="en-US" altLang="zh-TW" sz="2400" dirty="0">
                <a:ea typeface="新細明體" pitchFamily="18" charset="-120"/>
                <a:sym typeface="Symbol" pitchFamily="18" charset="2"/>
              </a:rPr>
              <a:t></a:t>
            </a:r>
            <a:r>
              <a:rPr lang="en-US" altLang="zh-TW" sz="2400" dirty="0">
                <a:ea typeface="新細明體" pitchFamily="18" charset="-120"/>
              </a:rPr>
              <a:t> c		2. a </a:t>
            </a:r>
            <a:r>
              <a:rPr lang="en-US" altLang="zh-TW" sz="2400" dirty="0">
                <a:ea typeface="新細明體" pitchFamily="18" charset="-120"/>
                <a:sym typeface="Symbol" pitchFamily="18" charset="2"/>
              </a:rPr>
              <a:t></a:t>
            </a:r>
            <a:r>
              <a:rPr lang="en-US" altLang="zh-TW" sz="2400" dirty="0">
                <a:ea typeface="新細明體" pitchFamily="18" charset="-120"/>
              </a:rPr>
              <a:t> c </a:t>
            </a:r>
            <a:r>
              <a:rPr lang="en-US" altLang="zh-TW" sz="2400" dirty="0">
                <a:ea typeface="新細明體" pitchFamily="18" charset="-120"/>
                <a:sym typeface="Symbol" pitchFamily="18" charset="2"/>
              </a:rPr>
              <a:t></a:t>
            </a:r>
            <a:r>
              <a:rPr lang="en-US" altLang="zh-TW" sz="2400" dirty="0">
                <a:ea typeface="新細明體" pitchFamily="18" charset="-120"/>
              </a:rPr>
              <a:t> b</a:t>
            </a:r>
          </a:p>
          <a:p>
            <a:pPr>
              <a:lnSpc>
                <a:spcPct val="80000"/>
              </a:lnSpc>
              <a:buFontTx/>
              <a:buNone/>
            </a:pPr>
            <a:r>
              <a:rPr lang="en-US" altLang="zh-TW" sz="2400" dirty="0">
                <a:ea typeface="新細明體" pitchFamily="18" charset="-120"/>
              </a:rPr>
              <a:t>			3. b </a:t>
            </a:r>
            <a:r>
              <a:rPr lang="en-US" altLang="zh-TW" sz="2400" dirty="0">
                <a:ea typeface="新細明體" pitchFamily="18" charset="-120"/>
                <a:sym typeface="Symbol" pitchFamily="18" charset="2"/>
              </a:rPr>
              <a:t></a:t>
            </a:r>
            <a:r>
              <a:rPr lang="en-US" altLang="zh-TW" sz="2400" dirty="0">
                <a:ea typeface="新細明體" pitchFamily="18" charset="-120"/>
              </a:rPr>
              <a:t> a </a:t>
            </a:r>
            <a:r>
              <a:rPr lang="en-US" altLang="zh-TW" sz="2400" dirty="0">
                <a:ea typeface="新細明體" pitchFamily="18" charset="-120"/>
                <a:sym typeface="Symbol" pitchFamily="18" charset="2"/>
              </a:rPr>
              <a:t></a:t>
            </a:r>
            <a:r>
              <a:rPr lang="en-US" altLang="zh-TW" sz="2400" dirty="0">
                <a:ea typeface="新細明體" pitchFamily="18" charset="-120"/>
              </a:rPr>
              <a:t> c		4. b </a:t>
            </a:r>
            <a:r>
              <a:rPr lang="en-US" altLang="zh-TW" sz="2400" dirty="0">
                <a:ea typeface="新細明體" pitchFamily="18" charset="-120"/>
                <a:sym typeface="Symbol" pitchFamily="18" charset="2"/>
              </a:rPr>
              <a:t></a:t>
            </a:r>
            <a:r>
              <a:rPr lang="en-US" altLang="zh-TW" sz="2400" dirty="0">
                <a:ea typeface="新細明體" pitchFamily="18" charset="-120"/>
              </a:rPr>
              <a:t> c </a:t>
            </a:r>
            <a:r>
              <a:rPr lang="en-US" altLang="zh-TW" sz="2400" dirty="0">
                <a:ea typeface="新細明體" pitchFamily="18" charset="-120"/>
                <a:sym typeface="Symbol" pitchFamily="18" charset="2"/>
              </a:rPr>
              <a:t></a:t>
            </a:r>
            <a:r>
              <a:rPr lang="en-US" altLang="zh-TW" sz="2400" dirty="0">
                <a:ea typeface="新細明體" pitchFamily="18" charset="-120"/>
              </a:rPr>
              <a:t> a</a:t>
            </a:r>
          </a:p>
          <a:p>
            <a:pPr>
              <a:lnSpc>
                <a:spcPct val="80000"/>
              </a:lnSpc>
              <a:buFontTx/>
              <a:buNone/>
            </a:pPr>
            <a:r>
              <a:rPr lang="en-US" altLang="zh-TW" sz="2400" dirty="0">
                <a:ea typeface="新細明體" pitchFamily="18" charset="-120"/>
              </a:rPr>
              <a:t>			5. c </a:t>
            </a:r>
            <a:r>
              <a:rPr lang="en-US" altLang="zh-TW" sz="2400" dirty="0">
                <a:ea typeface="新細明體" pitchFamily="18" charset="-120"/>
                <a:sym typeface="Symbol" pitchFamily="18" charset="2"/>
              </a:rPr>
              <a:t></a:t>
            </a:r>
            <a:r>
              <a:rPr lang="en-US" altLang="zh-TW" sz="2400" dirty="0">
                <a:ea typeface="新細明體" pitchFamily="18" charset="-120"/>
              </a:rPr>
              <a:t> a </a:t>
            </a:r>
            <a:r>
              <a:rPr lang="en-US" altLang="zh-TW" sz="2400" dirty="0">
                <a:ea typeface="新細明體" pitchFamily="18" charset="-120"/>
                <a:sym typeface="Symbol" pitchFamily="18" charset="2"/>
              </a:rPr>
              <a:t></a:t>
            </a:r>
            <a:r>
              <a:rPr lang="en-US" altLang="zh-TW" sz="2400" dirty="0">
                <a:ea typeface="新細明體" pitchFamily="18" charset="-120"/>
              </a:rPr>
              <a:t> b		6. c </a:t>
            </a:r>
            <a:r>
              <a:rPr lang="en-US" altLang="zh-TW" sz="2400" dirty="0">
                <a:ea typeface="新細明體" pitchFamily="18" charset="-120"/>
                <a:sym typeface="Symbol" pitchFamily="18" charset="2"/>
              </a:rPr>
              <a:t></a:t>
            </a:r>
            <a:r>
              <a:rPr lang="en-US" altLang="zh-TW" sz="2400" dirty="0">
                <a:ea typeface="新細明體" pitchFamily="18" charset="-120"/>
              </a:rPr>
              <a:t> b </a:t>
            </a:r>
            <a:r>
              <a:rPr lang="en-US" altLang="zh-TW" sz="2400" dirty="0">
                <a:ea typeface="新細明體" pitchFamily="18" charset="-120"/>
                <a:sym typeface="Symbol" pitchFamily="18" charset="2"/>
              </a:rPr>
              <a:t></a:t>
            </a:r>
            <a:r>
              <a:rPr lang="en-US" altLang="zh-TW" sz="2400" dirty="0">
                <a:ea typeface="新細明體" pitchFamily="18" charset="-120"/>
              </a:rPr>
              <a:t> a</a:t>
            </a:r>
          </a:p>
          <a:p>
            <a:pPr>
              <a:lnSpc>
                <a:spcPct val="80000"/>
              </a:lnSpc>
              <a:buFontTx/>
              <a:buNone/>
            </a:pPr>
            <a:endParaRPr lang="en-US" altLang="zh-TW" sz="2400" dirty="0">
              <a:ea typeface="新細明體" pitchFamily="18" charset="-120"/>
            </a:endParaRPr>
          </a:p>
          <a:p>
            <a:pPr lvl="1">
              <a:lnSpc>
                <a:spcPct val="80000"/>
              </a:lnSpc>
            </a:pPr>
            <a:r>
              <a:rPr lang="en-US" altLang="zh-TW" sz="2400" dirty="0">
                <a:ea typeface="新細明體" pitchFamily="18" charset="-120"/>
              </a:rPr>
              <a:t>Case 1: a </a:t>
            </a:r>
            <a:r>
              <a:rPr lang="en-US" altLang="zh-TW" sz="2400" dirty="0">
                <a:ea typeface="新細明體" pitchFamily="18" charset="-120"/>
                <a:sym typeface="Symbol" pitchFamily="18" charset="2"/>
              </a:rPr>
              <a:t></a:t>
            </a:r>
            <a:r>
              <a:rPr lang="en-US" altLang="zh-TW" sz="2400" dirty="0">
                <a:ea typeface="新細明體" pitchFamily="18" charset="-120"/>
              </a:rPr>
              <a:t> b = a, a </a:t>
            </a:r>
            <a:r>
              <a:rPr lang="en-US" altLang="zh-TW" sz="2400" dirty="0">
                <a:ea typeface="新細明體" pitchFamily="18" charset="-120"/>
                <a:sym typeface="Symbol" pitchFamily="18" charset="2"/>
              </a:rPr>
              <a:t></a:t>
            </a:r>
            <a:r>
              <a:rPr lang="en-US" altLang="zh-TW" sz="2400" dirty="0">
                <a:ea typeface="新細明體" pitchFamily="18" charset="-120"/>
              </a:rPr>
              <a:t> c = a, and b </a:t>
            </a:r>
            <a:r>
              <a:rPr lang="en-US" altLang="zh-TW" sz="2400" dirty="0">
                <a:ea typeface="新細明體" pitchFamily="18" charset="-120"/>
                <a:sym typeface="Symbol" pitchFamily="18" charset="2"/>
              </a:rPr>
              <a:t></a:t>
            </a:r>
            <a:r>
              <a:rPr lang="en-US" altLang="zh-TW" sz="2400" dirty="0">
                <a:ea typeface="新細明體" pitchFamily="18" charset="-120"/>
              </a:rPr>
              <a:t> c = b.</a:t>
            </a:r>
          </a:p>
          <a:p>
            <a:pPr lvl="1">
              <a:lnSpc>
                <a:spcPct val="80000"/>
              </a:lnSpc>
            </a:pPr>
            <a:r>
              <a:rPr lang="en-US" altLang="zh-TW" sz="2400" dirty="0">
                <a:ea typeface="新細明體" pitchFamily="18" charset="-120"/>
              </a:rPr>
              <a:t>Hence (a </a:t>
            </a:r>
            <a:r>
              <a:rPr lang="en-US" altLang="zh-TW" sz="2400" dirty="0">
                <a:ea typeface="新細明體" pitchFamily="18" charset="-120"/>
                <a:sym typeface="Symbol" pitchFamily="18" charset="2"/>
              </a:rPr>
              <a:t></a:t>
            </a:r>
            <a:r>
              <a:rPr lang="en-US" altLang="zh-TW" sz="2400" dirty="0">
                <a:ea typeface="新細明體" pitchFamily="18" charset="-120"/>
              </a:rPr>
              <a:t> b) </a:t>
            </a:r>
            <a:r>
              <a:rPr lang="en-US" altLang="zh-TW" sz="2400" dirty="0">
                <a:ea typeface="新細明體" pitchFamily="18" charset="-120"/>
                <a:sym typeface="Symbol" pitchFamily="18" charset="2"/>
              </a:rPr>
              <a:t></a:t>
            </a:r>
            <a:r>
              <a:rPr lang="en-US" altLang="zh-TW" sz="2400" dirty="0">
                <a:ea typeface="新細明體" pitchFamily="18" charset="-120"/>
              </a:rPr>
              <a:t> c = a = a </a:t>
            </a:r>
            <a:r>
              <a:rPr lang="en-US" altLang="zh-TW" sz="2400" dirty="0">
                <a:ea typeface="新細明體" pitchFamily="18" charset="-120"/>
                <a:sym typeface="Symbol" pitchFamily="18" charset="2"/>
              </a:rPr>
              <a:t></a:t>
            </a:r>
            <a:r>
              <a:rPr lang="en-US" altLang="zh-TW" sz="2400" dirty="0">
                <a:ea typeface="新細明體" pitchFamily="18" charset="-120"/>
              </a:rPr>
              <a:t>(b </a:t>
            </a:r>
            <a:r>
              <a:rPr lang="en-US" altLang="zh-TW" sz="2400" dirty="0">
                <a:ea typeface="新細明體" pitchFamily="18" charset="-120"/>
                <a:sym typeface="Symbol" pitchFamily="18" charset="2"/>
              </a:rPr>
              <a:t></a:t>
            </a:r>
            <a:r>
              <a:rPr lang="en-US" altLang="zh-TW" sz="2400" dirty="0">
                <a:ea typeface="新細明體" pitchFamily="18" charset="-120"/>
              </a:rPr>
              <a:t> c).</a:t>
            </a:r>
          </a:p>
          <a:p>
            <a:pPr lvl="1">
              <a:lnSpc>
                <a:spcPct val="80000"/>
              </a:lnSpc>
            </a:pPr>
            <a:r>
              <a:rPr lang="en-US" altLang="zh-TW" sz="2400" dirty="0">
                <a:ea typeface="新細明體" pitchFamily="18" charset="-120"/>
              </a:rPr>
              <a:t>Therefore the equality holds for the first case.</a:t>
            </a:r>
          </a:p>
          <a:p>
            <a:pPr lvl="1">
              <a:lnSpc>
                <a:spcPct val="80000"/>
              </a:lnSpc>
            </a:pPr>
            <a:r>
              <a:rPr lang="en-US" altLang="zh-TW" sz="2400" dirty="0">
                <a:ea typeface="新細明體" pitchFamily="18" charset="-120"/>
              </a:rPr>
              <a:t>The proofs of the remaining cases are similar (and are left for the student).</a:t>
            </a:r>
          </a:p>
          <a:p>
            <a:pPr>
              <a:lnSpc>
                <a:spcPct val="80000"/>
              </a:lnSpc>
              <a:buFontTx/>
              <a:buNone/>
            </a:pPr>
            <a:r>
              <a:rPr lang="en-US" altLang="zh-TW" sz="2400" dirty="0">
                <a:ea typeface="新細明體" pitchFamily="18" charset="-120"/>
              </a:rPr>
              <a:t>	Q. E. D.</a:t>
            </a:r>
          </a:p>
        </p:txBody>
      </p:sp>
      <p:sp>
        <p:nvSpPr>
          <p:cNvPr id="22531"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grpSp>
        <p:nvGrpSpPr>
          <p:cNvPr id="2" name="Group 5"/>
          <p:cNvGrpSpPr>
            <a:grpSpLocks/>
          </p:cNvGrpSpPr>
          <p:nvPr/>
        </p:nvGrpSpPr>
        <p:grpSpPr bwMode="auto">
          <a:xfrm>
            <a:off x="76200" y="6542088"/>
            <a:ext cx="1295400" cy="315912"/>
            <a:chOff x="48" y="4128"/>
            <a:chExt cx="816" cy="199"/>
          </a:xfrm>
        </p:grpSpPr>
        <p:sp>
          <p:nvSpPr>
            <p:cNvPr id="22534" name="Text Box 6"/>
            <p:cNvSpPr txBox="1">
              <a:spLocks noChangeArrowheads="1"/>
            </p:cNvSpPr>
            <p:nvPr/>
          </p:nvSpPr>
          <p:spPr bwMode="auto">
            <a:xfrm>
              <a:off x="206" y="4128"/>
              <a:ext cx="658" cy="192"/>
            </a:xfrm>
            <a:prstGeom prst="rect">
              <a:avLst/>
            </a:prstGeom>
            <a:noFill/>
            <a:ln w="9525">
              <a:noFill/>
              <a:miter lim="800000"/>
              <a:headEnd/>
              <a:tailEnd/>
            </a:ln>
          </p:spPr>
          <p:txBody>
            <a:bodyPr>
              <a:spAutoFit/>
            </a:bodyPr>
            <a:lstStyle/>
            <a:p>
              <a:pPr>
                <a:spcBef>
                  <a:spcPct val="50000"/>
                </a:spcBef>
              </a:pPr>
              <a:r>
                <a:rPr kumimoji="1" lang="zh-TW" altLang="en-US" sz="1400">
                  <a:solidFill>
                    <a:prstClr val="white"/>
                  </a:solidFill>
                  <a:latin typeface="Times New Roman" pitchFamily="18" charset="0"/>
                </a:rPr>
                <a:t>歐亞書局</a:t>
              </a:r>
            </a:p>
          </p:txBody>
        </p:sp>
        <p:pic>
          <p:nvPicPr>
            <p:cNvPr id="22535" name="Picture 7" descr="logo"/>
            <p:cNvPicPr>
              <a:picLocks noChangeAspect="1" noChangeArrowheads="1"/>
            </p:cNvPicPr>
            <p:nvPr/>
          </p:nvPicPr>
          <p:blipFill>
            <a:blip r:embed="rId2" cstate="print"/>
            <a:srcRect l="2344" r="81250" b="75000"/>
            <a:stretch>
              <a:fillRect/>
            </a:stretch>
          </p:blipFill>
          <p:spPr bwMode="auto">
            <a:xfrm>
              <a:off x="48" y="4128"/>
              <a:ext cx="174" cy="199"/>
            </a:xfrm>
            <a:prstGeom prst="rect">
              <a:avLst/>
            </a:prstGeom>
            <a:noFill/>
            <a:ln w="9525">
              <a:noFill/>
              <a:miter lim="800000"/>
              <a:headEnd/>
              <a:tailEnd/>
            </a:ln>
          </p:spPr>
        </p:pic>
      </p:grpSp>
      <p:sp>
        <p:nvSpPr>
          <p:cNvPr id="22533" name="Text Box 7"/>
          <p:cNvSpPr txBox="1">
            <a:spLocks noChangeArrowheads="1"/>
          </p:cNvSpPr>
          <p:nvPr/>
        </p:nvSpPr>
        <p:spPr bwMode="auto">
          <a:xfrm>
            <a:off x="685800" y="30480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Methods of Proof: Proof by Cases</a:t>
            </a:r>
            <a:endParaRPr lang="zh-TW" altLang="en-US" sz="4000" b="1" dirty="0">
              <a:solidFill>
                <a:prstClr val="black"/>
              </a:solidFill>
            </a:endParaRPr>
          </a:p>
        </p:txBody>
      </p:sp>
    </p:spTree>
    <p:extLst>
      <p:ext uri="{BB962C8B-B14F-4D97-AF65-F5344CB8AC3E}">
        <p14:creationId xmlns:p14="http://schemas.microsoft.com/office/powerpoint/2010/main" val="13149056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4294967295"/>
          </p:nvPr>
        </p:nvSpPr>
        <p:spPr bwMode="auto">
          <a:xfrm>
            <a:off x="685800" y="928670"/>
            <a:ext cx="7772400" cy="5929330"/>
          </a:xfrm>
          <a:prstGeom prst="rect">
            <a:avLst/>
          </a:prstGeom>
          <a:noFill/>
          <a:ln>
            <a:miter lim="800000"/>
            <a:headEnd/>
            <a:tailEnd/>
          </a:ln>
        </p:spPr>
        <p:txBody>
          <a:bodyPr>
            <a:normAutofit fontScale="92500" lnSpcReduction="20000"/>
          </a:bodyPr>
          <a:lstStyle/>
          <a:p>
            <a:r>
              <a:rPr lang="en-US" altLang="zh-TW" dirty="0">
                <a:ea typeface="新細明體" pitchFamily="18" charset="-120"/>
              </a:rPr>
              <a:t>Example 15:</a:t>
            </a:r>
          </a:p>
          <a:p>
            <a:pPr>
              <a:buNone/>
            </a:pPr>
            <a:r>
              <a:rPr lang="en-US" altLang="zh-TW" dirty="0">
                <a:ea typeface="新細明體" pitchFamily="18" charset="-120"/>
              </a:rPr>
              <a:t>What is wrong with the “proof” that 1=2?</a:t>
            </a:r>
          </a:p>
          <a:p>
            <a:pPr>
              <a:buNone/>
            </a:pPr>
            <a:r>
              <a:rPr lang="en-US" altLang="zh-TW" dirty="0">
                <a:ea typeface="新細明體" pitchFamily="18" charset="-120"/>
              </a:rPr>
              <a:t>“Proof:” We use these steps where a and b are two equal positive integers.</a:t>
            </a:r>
          </a:p>
          <a:p>
            <a:pPr marL="514350" indent="-514350">
              <a:buAutoNum type="arabicPeriod"/>
            </a:pPr>
            <a:r>
              <a:rPr lang="en-US" altLang="zh-TW" dirty="0">
                <a:ea typeface="新細明體" pitchFamily="18" charset="-120"/>
              </a:rPr>
              <a:t>a=b (Given)</a:t>
            </a:r>
          </a:p>
          <a:p>
            <a:pPr marL="514350" indent="-514350">
              <a:buAutoNum type="arabicPeriod"/>
            </a:pPr>
            <a:r>
              <a:rPr lang="en-US" altLang="zh-TW" dirty="0">
                <a:ea typeface="新細明體" pitchFamily="18" charset="-120"/>
              </a:rPr>
              <a:t>a</a:t>
            </a:r>
            <a:r>
              <a:rPr lang="en-US" altLang="zh-TW" baseline="30000" dirty="0">
                <a:ea typeface="新細明體" pitchFamily="18" charset="-120"/>
              </a:rPr>
              <a:t>2</a:t>
            </a:r>
            <a:r>
              <a:rPr lang="en-US" altLang="zh-TW" dirty="0">
                <a:ea typeface="新細明體" pitchFamily="18" charset="-120"/>
              </a:rPr>
              <a:t>=</a:t>
            </a:r>
            <a:r>
              <a:rPr lang="en-US" altLang="zh-TW" dirty="0" err="1">
                <a:ea typeface="新細明體" pitchFamily="18" charset="-120"/>
              </a:rPr>
              <a:t>ab</a:t>
            </a:r>
            <a:endParaRPr lang="en-US" altLang="zh-TW" dirty="0">
              <a:ea typeface="新細明體" pitchFamily="18" charset="-120"/>
            </a:endParaRPr>
          </a:p>
          <a:p>
            <a:pPr marL="514350" indent="-514350">
              <a:buAutoNum type="arabicPeriod"/>
            </a:pPr>
            <a:r>
              <a:rPr lang="en-US" altLang="zh-TW" dirty="0">
                <a:ea typeface="新細明體" pitchFamily="18" charset="-120"/>
              </a:rPr>
              <a:t>a</a:t>
            </a:r>
            <a:r>
              <a:rPr lang="en-US" altLang="zh-TW" baseline="30000" dirty="0">
                <a:ea typeface="新細明體" pitchFamily="18" charset="-120"/>
              </a:rPr>
              <a:t>2</a:t>
            </a:r>
            <a:r>
              <a:rPr lang="en-US" altLang="zh-TW" dirty="0">
                <a:ea typeface="新細明體" pitchFamily="18" charset="-120"/>
              </a:rPr>
              <a:t>-b</a:t>
            </a:r>
            <a:r>
              <a:rPr lang="en-US" altLang="zh-TW" baseline="30000" dirty="0">
                <a:ea typeface="新細明體" pitchFamily="18" charset="-120"/>
              </a:rPr>
              <a:t>2</a:t>
            </a:r>
            <a:r>
              <a:rPr lang="en-US" altLang="zh-TW" dirty="0">
                <a:ea typeface="新細明體" pitchFamily="18" charset="-120"/>
              </a:rPr>
              <a:t>=ab-b</a:t>
            </a:r>
            <a:r>
              <a:rPr lang="en-US" altLang="zh-TW" baseline="30000" dirty="0">
                <a:ea typeface="新細明體" pitchFamily="18" charset="-120"/>
              </a:rPr>
              <a:t>2</a:t>
            </a:r>
          </a:p>
          <a:p>
            <a:pPr marL="514350" indent="-514350">
              <a:buAutoNum type="arabicPeriod"/>
            </a:pPr>
            <a:r>
              <a:rPr lang="en-US" altLang="zh-TW" dirty="0">
                <a:ea typeface="新細明體" pitchFamily="18" charset="-120"/>
              </a:rPr>
              <a:t>(a-b)(</a:t>
            </a:r>
            <a:r>
              <a:rPr lang="en-US" altLang="zh-TW" dirty="0" err="1">
                <a:ea typeface="新細明體" pitchFamily="18" charset="-120"/>
              </a:rPr>
              <a:t>a+b</a:t>
            </a:r>
            <a:r>
              <a:rPr lang="en-US" altLang="zh-TW" dirty="0">
                <a:ea typeface="新細明體" pitchFamily="18" charset="-120"/>
              </a:rPr>
              <a:t>)=b(a-b)</a:t>
            </a:r>
          </a:p>
          <a:p>
            <a:pPr marL="514350" indent="-514350">
              <a:buAutoNum type="arabicPeriod"/>
            </a:pPr>
            <a:r>
              <a:rPr lang="en-US" altLang="zh-TW" dirty="0" err="1">
                <a:ea typeface="新細明體" pitchFamily="18" charset="-120"/>
              </a:rPr>
              <a:t>a+b</a:t>
            </a:r>
            <a:r>
              <a:rPr lang="en-US" altLang="zh-TW" dirty="0">
                <a:ea typeface="新細明體" pitchFamily="18" charset="-120"/>
              </a:rPr>
              <a:t>=b</a:t>
            </a:r>
          </a:p>
          <a:p>
            <a:pPr marL="514350" indent="-514350">
              <a:buAutoNum type="arabicPeriod"/>
            </a:pPr>
            <a:r>
              <a:rPr lang="en-US" altLang="zh-TW" dirty="0">
                <a:ea typeface="新細明體" pitchFamily="18" charset="-120"/>
              </a:rPr>
              <a:t>2b=b</a:t>
            </a:r>
          </a:p>
          <a:p>
            <a:pPr marL="514350" indent="-514350">
              <a:buAutoNum type="arabicPeriod"/>
            </a:pPr>
            <a:r>
              <a:rPr lang="en-US" altLang="zh-TW" dirty="0">
                <a:ea typeface="新細明體" pitchFamily="18" charset="-120"/>
              </a:rPr>
              <a:t>2=1 </a:t>
            </a:r>
          </a:p>
          <a:p>
            <a:pPr marL="514350" indent="-514350">
              <a:buAutoNum type="arabicPeriod"/>
            </a:pPr>
            <a:endParaRPr lang="en-US" altLang="zh-TW" dirty="0">
              <a:ea typeface="新細明體" pitchFamily="18" charset="-120"/>
            </a:endParaRPr>
          </a:p>
          <a:p>
            <a:pPr marL="514350" indent="-514350"/>
            <a:r>
              <a:rPr lang="en-US" altLang="zh-TW" dirty="0">
                <a:ea typeface="新細明體" pitchFamily="18" charset="-120"/>
              </a:rPr>
              <a:t>HW: Example 15, p83</a:t>
            </a:r>
          </a:p>
        </p:txBody>
      </p:sp>
      <p:sp>
        <p:nvSpPr>
          <p:cNvPr id="21507"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21509" name="Text Box 7"/>
          <p:cNvSpPr txBox="1">
            <a:spLocks noChangeArrowheads="1"/>
          </p:cNvSpPr>
          <p:nvPr/>
        </p:nvSpPr>
        <p:spPr bwMode="auto">
          <a:xfrm>
            <a:off x="785786" y="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Mistakes in Proofs</a:t>
            </a:r>
            <a:endParaRPr lang="zh-TW" altLang="en-US" sz="4000" b="1" dirty="0">
              <a:solidFill>
                <a:prstClr val="black"/>
              </a:solidFill>
            </a:endParaRPr>
          </a:p>
        </p:txBody>
      </p:sp>
    </p:spTree>
    <p:extLst>
      <p:ext uri="{BB962C8B-B14F-4D97-AF65-F5344CB8AC3E}">
        <p14:creationId xmlns:p14="http://schemas.microsoft.com/office/powerpoint/2010/main" val="26826774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4294967295"/>
          </p:nvPr>
        </p:nvSpPr>
        <p:spPr bwMode="auto">
          <a:xfrm>
            <a:off x="685800" y="928670"/>
            <a:ext cx="7772400" cy="5929330"/>
          </a:xfrm>
          <a:prstGeom prst="rect">
            <a:avLst/>
          </a:prstGeom>
          <a:noFill/>
          <a:ln>
            <a:miter lim="800000"/>
            <a:headEnd/>
            <a:tailEnd/>
          </a:ln>
        </p:spPr>
        <p:txBody>
          <a:bodyPr>
            <a:normAutofit/>
          </a:bodyPr>
          <a:lstStyle/>
          <a:p>
            <a:r>
              <a:rPr lang="en-US" altLang="zh-TW" dirty="0">
                <a:ea typeface="新細明體" pitchFamily="18" charset="-120"/>
              </a:rPr>
              <a:t>Conjunction</a:t>
            </a:r>
          </a:p>
          <a:p>
            <a:r>
              <a:rPr lang="en-US" altLang="zh-TW" dirty="0">
                <a:ea typeface="新細明體" pitchFamily="18" charset="-120"/>
              </a:rPr>
              <a:t>Disjunction</a:t>
            </a:r>
          </a:p>
          <a:p>
            <a:r>
              <a:rPr lang="en-US" altLang="zh-TW">
                <a:ea typeface="新細明體" pitchFamily="18" charset="-120"/>
              </a:rPr>
              <a:t>Conjecture</a:t>
            </a:r>
            <a:endParaRPr lang="en-US" altLang="zh-TW" dirty="0">
              <a:ea typeface="新細明體" pitchFamily="18" charset="-120"/>
            </a:endParaRPr>
          </a:p>
        </p:txBody>
      </p:sp>
      <p:sp>
        <p:nvSpPr>
          <p:cNvPr id="21507"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21509" name="Text Box 7"/>
          <p:cNvSpPr txBox="1">
            <a:spLocks noChangeArrowheads="1"/>
          </p:cNvSpPr>
          <p:nvPr/>
        </p:nvSpPr>
        <p:spPr bwMode="auto">
          <a:xfrm>
            <a:off x="785786" y="0"/>
            <a:ext cx="7772400" cy="701675"/>
          </a:xfrm>
          <a:prstGeom prst="rect">
            <a:avLst/>
          </a:prstGeom>
          <a:noFill/>
          <a:ln w="9525">
            <a:noFill/>
            <a:miter lim="800000"/>
            <a:headEnd/>
            <a:tailEnd/>
          </a:ln>
        </p:spPr>
        <p:txBody>
          <a:bodyPr>
            <a:spAutoFit/>
          </a:bodyPr>
          <a:lstStyle/>
          <a:p>
            <a:pPr algn="ctr">
              <a:spcBef>
                <a:spcPct val="50000"/>
              </a:spcBef>
            </a:pPr>
            <a:r>
              <a:rPr lang="en-US" altLang="en-US" sz="4000" b="1" dirty="0">
                <a:solidFill>
                  <a:prstClr val="black"/>
                </a:solidFill>
              </a:rPr>
              <a:t>Terms</a:t>
            </a:r>
            <a:endParaRPr lang="zh-TW" altLang="en-US" sz="4000" b="1" dirty="0">
              <a:solidFill>
                <a:prstClr val="black"/>
              </a:solidFill>
            </a:endParaRPr>
          </a:p>
        </p:txBody>
      </p:sp>
    </p:spTree>
    <p:extLst>
      <p:ext uri="{BB962C8B-B14F-4D97-AF65-F5344CB8AC3E}">
        <p14:creationId xmlns:p14="http://schemas.microsoft.com/office/powerpoint/2010/main" val="94295197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lstStyle/>
          <a:p>
            <a:r>
              <a:rPr lang="en-US" altLang="zh-TW" dirty="0"/>
              <a:t>Chapter 1: The Foundations: Logic and Proofs</a:t>
            </a:r>
            <a:endParaRPr lang="zh-TW" altLang="en-US" dirty="0"/>
          </a:p>
        </p:txBody>
      </p:sp>
      <p:sp>
        <p:nvSpPr>
          <p:cNvPr id="3" name="副標題 2"/>
          <p:cNvSpPr>
            <a:spLocks noGrp="1"/>
          </p:cNvSpPr>
          <p:nvPr>
            <p:ph type="subTitle" idx="1"/>
          </p:nvPr>
        </p:nvSpPr>
        <p:spPr>
          <a:xfrm>
            <a:off x="714348" y="2285992"/>
            <a:ext cx="8001056" cy="4000528"/>
          </a:xfrm>
        </p:spPr>
        <p:txBody>
          <a:bodyPr>
            <a:normAutofit lnSpcReduction="10000"/>
          </a:bodyPr>
          <a:lstStyle/>
          <a:p>
            <a:pPr algn="just"/>
            <a:r>
              <a:rPr lang="en-US" altLang="zh-TW" dirty="0">
                <a:solidFill>
                  <a:schemeClr val="tx1">
                    <a:lumMod val="50000"/>
                    <a:lumOff val="50000"/>
                  </a:schemeClr>
                </a:solidFill>
              </a:rPr>
              <a:t>1.1 Propositional Logic</a:t>
            </a:r>
          </a:p>
          <a:p>
            <a:pPr algn="just"/>
            <a:r>
              <a:rPr lang="en-US" altLang="zh-TW" dirty="0"/>
              <a:t>1.2 Propositional Equivalences</a:t>
            </a:r>
          </a:p>
          <a:p>
            <a:pPr algn="just"/>
            <a:r>
              <a:rPr lang="en-US" altLang="zh-TW" dirty="0"/>
              <a:t>1.3  Predicates and Quantifiers</a:t>
            </a:r>
          </a:p>
          <a:p>
            <a:pPr algn="just"/>
            <a:r>
              <a:rPr lang="en-US" altLang="zh-TW" dirty="0">
                <a:solidFill>
                  <a:schemeClr val="tx1">
                    <a:lumMod val="50000"/>
                    <a:lumOff val="50000"/>
                  </a:schemeClr>
                </a:solidFill>
              </a:rPr>
              <a:t>1.4 Nested Quantifiers</a:t>
            </a:r>
          </a:p>
          <a:p>
            <a:pPr algn="just"/>
            <a:r>
              <a:rPr lang="en-US" altLang="zh-TW" dirty="0"/>
              <a:t>1.5 Rules of Inference</a:t>
            </a:r>
          </a:p>
          <a:p>
            <a:pPr algn="just"/>
            <a:r>
              <a:rPr lang="en-US" altLang="zh-TW" dirty="0">
                <a:solidFill>
                  <a:schemeClr val="tx1">
                    <a:lumMod val="50000"/>
                    <a:lumOff val="50000"/>
                  </a:schemeClr>
                </a:solidFill>
              </a:rPr>
              <a:t>1.6 Introduction to Proofs</a:t>
            </a:r>
          </a:p>
          <a:p>
            <a:pPr algn="just"/>
            <a:r>
              <a:rPr lang="en-US" altLang="zh-TW" b="1" dirty="0">
                <a:solidFill>
                  <a:schemeClr val="tx1"/>
                </a:solidFill>
              </a:rPr>
              <a:t>1.7 Proof Methods and Strategy</a:t>
            </a:r>
            <a:endParaRPr lang="zh-TW" altLang="en-US" b="1" dirty="0">
              <a:solidFill>
                <a:schemeClr val="tx1"/>
              </a:solidFill>
            </a:endParaRPr>
          </a:p>
        </p:txBody>
      </p:sp>
    </p:spTree>
    <p:extLst>
      <p:ext uri="{BB962C8B-B14F-4D97-AF65-F5344CB8AC3E}">
        <p14:creationId xmlns:p14="http://schemas.microsoft.com/office/powerpoint/2010/main" val="39530226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4294967295"/>
          </p:nvPr>
        </p:nvSpPr>
        <p:spPr bwMode="auto">
          <a:xfrm>
            <a:off x="0" y="1214422"/>
            <a:ext cx="8786842" cy="4800600"/>
          </a:xfrm>
          <a:prstGeom prst="rect">
            <a:avLst/>
          </a:prstGeom>
          <a:noFill/>
          <a:ln>
            <a:miter lim="800000"/>
            <a:headEnd/>
            <a:tailEnd/>
          </a:ln>
        </p:spPr>
        <p:txBody>
          <a:bodyPr>
            <a:normAutofit lnSpcReduction="10000"/>
          </a:bodyPr>
          <a:lstStyle/>
          <a:p>
            <a:r>
              <a:rPr lang="en-US" altLang="zh-TW" dirty="0">
                <a:ea typeface="新細明體" pitchFamily="18" charset="-120"/>
              </a:rPr>
              <a:t>We wish to establish the truth of</a:t>
            </a:r>
          </a:p>
          <a:p>
            <a:pPr>
              <a:buFontTx/>
              <a:buNone/>
            </a:pPr>
            <a:r>
              <a:rPr lang="en-US" altLang="zh-TW" dirty="0">
                <a:ea typeface="新細明體" pitchFamily="18" charset="-120"/>
                <a:sym typeface="Symbol" pitchFamily="18" charset="2"/>
              </a:rPr>
              <a:t>				</a:t>
            </a:r>
            <a:r>
              <a:rPr lang="en-US" altLang="zh-TW" i="1" dirty="0" err="1">
                <a:ea typeface="新細明體" pitchFamily="18" charset="-120"/>
              </a:rPr>
              <a:t>xP</a:t>
            </a:r>
            <a:r>
              <a:rPr lang="en-US" altLang="zh-TW" dirty="0">
                <a:ea typeface="新細明體" pitchFamily="18" charset="-120"/>
              </a:rPr>
              <a:t>( </a:t>
            </a:r>
            <a:r>
              <a:rPr lang="en-US" altLang="zh-TW" i="1" dirty="0">
                <a:ea typeface="新細明體" pitchFamily="18" charset="-120"/>
              </a:rPr>
              <a:t>x</a:t>
            </a:r>
            <a:r>
              <a:rPr lang="en-US" altLang="zh-TW" dirty="0">
                <a:ea typeface="新細明體" pitchFamily="18" charset="-120"/>
              </a:rPr>
              <a:t>)</a:t>
            </a:r>
            <a:r>
              <a:rPr lang="en-US" altLang="zh-TW" b="1" dirty="0">
                <a:ea typeface="新細明體" pitchFamily="18" charset="-120"/>
              </a:rPr>
              <a:t>.</a:t>
            </a:r>
          </a:p>
          <a:p>
            <a:r>
              <a:rPr lang="en-US" altLang="zh-TW" b="1" i="1" dirty="0">
                <a:ea typeface="新細明體" pitchFamily="18" charset="-120"/>
              </a:rPr>
              <a:t>Constructive </a:t>
            </a:r>
            <a:r>
              <a:rPr lang="en-US" altLang="zh-TW" dirty="0">
                <a:ea typeface="新細明體" pitchFamily="18" charset="-120"/>
              </a:rPr>
              <a:t>existence proof:</a:t>
            </a:r>
          </a:p>
          <a:p>
            <a:pPr lvl="1"/>
            <a:r>
              <a:rPr lang="en-US" altLang="zh-TW" dirty="0">
                <a:ea typeface="新細明體" pitchFamily="18" charset="-120"/>
              </a:rPr>
              <a:t>Establish P(c) is true for some c in the universe.</a:t>
            </a:r>
          </a:p>
          <a:p>
            <a:pPr lvl="1"/>
            <a:r>
              <a:rPr lang="en-US" altLang="zh-TW" dirty="0">
                <a:ea typeface="新細明體" pitchFamily="18" charset="-120"/>
              </a:rPr>
              <a:t>Then </a:t>
            </a:r>
            <a:r>
              <a:rPr lang="en-US" altLang="zh-TW" dirty="0">
                <a:ea typeface="新細明體" pitchFamily="18" charset="-120"/>
                <a:sym typeface="Symbol" pitchFamily="18" charset="2"/>
              </a:rPr>
              <a:t></a:t>
            </a:r>
            <a:r>
              <a:rPr lang="en-US" altLang="zh-TW" dirty="0">
                <a:ea typeface="新細明體" pitchFamily="18" charset="-120"/>
              </a:rPr>
              <a:t> </a:t>
            </a:r>
            <a:r>
              <a:rPr lang="en-US" altLang="zh-TW" i="1" dirty="0" err="1">
                <a:ea typeface="新細明體" pitchFamily="18" charset="-120"/>
              </a:rPr>
              <a:t>xP</a:t>
            </a:r>
            <a:r>
              <a:rPr lang="en-US" altLang="zh-TW" dirty="0">
                <a:ea typeface="新細明體" pitchFamily="18" charset="-120"/>
              </a:rPr>
              <a:t>( </a:t>
            </a:r>
            <a:r>
              <a:rPr lang="en-US" altLang="zh-TW" i="1" dirty="0">
                <a:ea typeface="新細明體" pitchFamily="18" charset="-120"/>
              </a:rPr>
              <a:t>x</a:t>
            </a:r>
            <a:r>
              <a:rPr lang="en-US" altLang="zh-TW" dirty="0">
                <a:ea typeface="新細明體" pitchFamily="18" charset="-120"/>
              </a:rPr>
              <a:t>) is true by Existential Generalization (EG).</a:t>
            </a:r>
          </a:p>
          <a:p>
            <a:r>
              <a:rPr lang="en-US" altLang="zh-TW" dirty="0">
                <a:ea typeface="新細明體" pitchFamily="18" charset="-120"/>
              </a:rPr>
              <a:t>Example:</a:t>
            </a:r>
          </a:p>
          <a:p>
            <a:pPr lvl="1">
              <a:buNone/>
            </a:pPr>
            <a:r>
              <a:rPr lang="en-US" altLang="zh-TW" dirty="0">
                <a:ea typeface="新細明體" pitchFamily="18" charset="-120"/>
              </a:rPr>
              <a:t>Theorem: </a:t>
            </a:r>
            <a:r>
              <a:rPr lang="en-US" altLang="zh-TW" i="1" dirty="0">
                <a:ea typeface="新細明體" pitchFamily="18" charset="-120"/>
              </a:rPr>
              <a:t>There exists an integer solution to the equation  x</a:t>
            </a:r>
            <a:r>
              <a:rPr lang="en-US" altLang="zh-TW" i="1" baseline="30000" dirty="0">
                <a:ea typeface="新細明體" pitchFamily="18" charset="-120"/>
              </a:rPr>
              <a:t>2</a:t>
            </a:r>
            <a:r>
              <a:rPr lang="en-US" altLang="zh-TW" i="1" dirty="0">
                <a:ea typeface="新細明體" pitchFamily="18" charset="-120"/>
              </a:rPr>
              <a:t>+y</a:t>
            </a:r>
            <a:r>
              <a:rPr lang="en-US" altLang="zh-TW" i="1" baseline="30000" dirty="0">
                <a:ea typeface="新細明體" pitchFamily="18" charset="-120"/>
              </a:rPr>
              <a:t>2</a:t>
            </a:r>
            <a:r>
              <a:rPr lang="en-US" altLang="zh-TW" i="1" dirty="0">
                <a:ea typeface="新細明體" pitchFamily="18" charset="-120"/>
              </a:rPr>
              <a:t>=z</a:t>
            </a:r>
            <a:r>
              <a:rPr lang="en-US" altLang="zh-TW" i="1" baseline="30000" dirty="0">
                <a:ea typeface="新細明體" pitchFamily="18" charset="-120"/>
              </a:rPr>
              <a:t>2</a:t>
            </a:r>
            <a:r>
              <a:rPr lang="en-US" altLang="zh-TW" dirty="0">
                <a:ea typeface="新細明體" pitchFamily="18" charset="-120"/>
              </a:rPr>
              <a:t>.</a:t>
            </a:r>
          </a:p>
          <a:p>
            <a:pPr lvl="1">
              <a:buNone/>
            </a:pPr>
            <a:r>
              <a:rPr lang="en-US" altLang="zh-TW" dirty="0">
                <a:ea typeface="新細明體" pitchFamily="18" charset="-120"/>
              </a:rPr>
              <a:t>Proof: Choose x = 3, y = 4, z = 5.</a:t>
            </a:r>
          </a:p>
          <a:p>
            <a:pPr lvl="1"/>
            <a:endParaRPr lang="en-US" altLang="zh-TW" dirty="0">
              <a:ea typeface="新細明體" pitchFamily="18" charset="-120"/>
            </a:endParaRPr>
          </a:p>
          <a:p>
            <a:pPr>
              <a:buFontTx/>
              <a:buNone/>
            </a:pPr>
            <a:endParaRPr lang="en-US" altLang="zh-TW" b="1" dirty="0">
              <a:ea typeface="新細明體" pitchFamily="18" charset="-120"/>
            </a:endParaRPr>
          </a:p>
        </p:txBody>
      </p:sp>
      <p:sp>
        <p:nvSpPr>
          <p:cNvPr id="8195"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8197" name="Text Box 7"/>
          <p:cNvSpPr txBox="1">
            <a:spLocks noChangeArrowheads="1"/>
          </p:cNvSpPr>
          <p:nvPr/>
        </p:nvSpPr>
        <p:spPr bwMode="auto">
          <a:xfrm>
            <a:off x="609600" y="304800"/>
            <a:ext cx="7924800" cy="701675"/>
          </a:xfrm>
          <a:prstGeom prst="rect">
            <a:avLst/>
          </a:prstGeom>
          <a:noFill/>
          <a:ln w="9525">
            <a:noFill/>
            <a:miter lim="800000"/>
            <a:headEnd/>
            <a:tailEnd/>
          </a:ln>
        </p:spPr>
        <p:txBody>
          <a:bodyPr>
            <a:spAutoFit/>
          </a:bodyPr>
          <a:lstStyle/>
          <a:p>
            <a:pPr algn="ctr">
              <a:spcBef>
                <a:spcPct val="50000"/>
              </a:spcBef>
            </a:pPr>
            <a:r>
              <a:rPr lang="en-US" altLang="zh-TW" sz="4000" b="1" dirty="0">
                <a:solidFill>
                  <a:prstClr val="black"/>
                </a:solidFill>
              </a:rPr>
              <a:t>Existence Proofs</a:t>
            </a:r>
            <a:endParaRPr lang="zh-TW" altLang="en-US" sz="4000" b="1" dirty="0">
              <a:solidFill>
                <a:prstClr val="black"/>
              </a:solidFill>
            </a:endParaRPr>
          </a:p>
        </p:txBody>
      </p:sp>
    </p:spTree>
    <p:extLst>
      <p:ext uri="{BB962C8B-B14F-4D97-AF65-F5344CB8AC3E}">
        <p14:creationId xmlns:p14="http://schemas.microsoft.com/office/powerpoint/2010/main" val="37774083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4294967295"/>
          </p:nvPr>
        </p:nvSpPr>
        <p:spPr bwMode="auto">
          <a:xfrm>
            <a:off x="685800" y="1295400"/>
            <a:ext cx="7772400" cy="5410200"/>
          </a:xfrm>
          <a:prstGeom prst="rect">
            <a:avLst/>
          </a:prstGeom>
          <a:noFill/>
          <a:ln>
            <a:miter lim="800000"/>
            <a:headEnd/>
            <a:tailEnd/>
          </a:ln>
        </p:spPr>
        <p:txBody>
          <a:bodyPr>
            <a:normAutofit/>
          </a:bodyPr>
          <a:lstStyle/>
          <a:p>
            <a:pPr>
              <a:lnSpc>
                <a:spcPct val="80000"/>
              </a:lnSpc>
            </a:pPr>
            <a:r>
              <a:rPr lang="en-US" altLang="zh-TW" sz="3600" dirty="0">
                <a:ea typeface="新細明體" pitchFamily="18" charset="-120"/>
              </a:rPr>
              <a:t>Example:</a:t>
            </a:r>
          </a:p>
          <a:p>
            <a:pPr lvl="1">
              <a:lnSpc>
                <a:spcPct val="80000"/>
              </a:lnSpc>
            </a:pPr>
            <a:r>
              <a:rPr lang="en-US" altLang="zh-TW" sz="3600" dirty="0">
                <a:ea typeface="新細明體" pitchFamily="18" charset="-120"/>
              </a:rPr>
              <a:t>Theorem: </a:t>
            </a:r>
            <a:r>
              <a:rPr lang="en-US" altLang="zh-TW" sz="3600" i="1" dirty="0">
                <a:ea typeface="新細明體" pitchFamily="18" charset="-120"/>
              </a:rPr>
              <a:t>There exists a </a:t>
            </a:r>
            <a:r>
              <a:rPr lang="en-US" altLang="zh-TW" sz="3600" i="1" dirty="0" err="1">
                <a:ea typeface="新細明體" pitchFamily="18" charset="-120"/>
              </a:rPr>
              <a:t>bijection</a:t>
            </a:r>
            <a:r>
              <a:rPr lang="en-US" altLang="zh-TW" sz="3600" i="1" dirty="0">
                <a:ea typeface="新細明體" pitchFamily="18" charset="-120"/>
              </a:rPr>
              <a:t> from A= [0,1] to B= [0, 2].</a:t>
            </a:r>
          </a:p>
          <a:p>
            <a:pPr lvl="1">
              <a:lnSpc>
                <a:spcPct val="80000"/>
              </a:lnSpc>
            </a:pPr>
            <a:r>
              <a:rPr lang="en-US" altLang="zh-TW" sz="3600" dirty="0">
                <a:ea typeface="新細明體" pitchFamily="18" charset="-120"/>
              </a:rPr>
              <a:t>Proof:</a:t>
            </a:r>
          </a:p>
          <a:p>
            <a:pPr lvl="1">
              <a:lnSpc>
                <a:spcPct val="80000"/>
              </a:lnSpc>
            </a:pPr>
            <a:r>
              <a:rPr lang="en-US" altLang="zh-TW" sz="3600" dirty="0">
                <a:ea typeface="新細明體" pitchFamily="18" charset="-120"/>
              </a:rPr>
              <a:t>we could have chosen g(x) = x/2 and obtained a </a:t>
            </a:r>
            <a:r>
              <a:rPr lang="en-US" altLang="zh-TW" sz="3600" dirty="0" err="1">
                <a:ea typeface="新細明體" pitchFamily="18" charset="-120"/>
              </a:rPr>
              <a:t>bijection</a:t>
            </a:r>
            <a:r>
              <a:rPr lang="en-US" altLang="zh-TW" sz="3600" dirty="0">
                <a:ea typeface="新細明體" pitchFamily="18" charset="-120"/>
              </a:rPr>
              <a:t> directly.</a:t>
            </a:r>
          </a:p>
          <a:p>
            <a:pPr lvl="1">
              <a:lnSpc>
                <a:spcPct val="80000"/>
              </a:lnSpc>
            </a:pPr>
            <a:endParaRPr lang="en-US" altLang="zh-TW" sz="3600" dirty="0">
              <a:ea typeface="新細明體" pitchFamily="18" charset="-120"/>
            </a:endParaRPr>
          </a:p>
          <a:p>
            <a:pPr>
              <a:lnSpc>
                <a:spcPct val="80000"/>
              </a:lnSpc>
            </a:pPr>
            <a:r>
              <a:rPr lang="en-US" altLang="zh-TW" sz="3600" dirty="0">
                <a:ea typeface="新細明體" pitchFamily="18" charset="-120"/>
              </a:rPr>
              <a:t>HW: Prove that g(x) above is a </a:t>
            </a:r>
            <a:r>
              <a:rPr lang="en-US" altLang="zh-TW" sz="3600" dirty="0" err="1">
                <a:ea typeface="新細明體" pitchFamily="18" charset="-120"/>
              </a:rPr>
              <a:t>bijection</a:t>
            </a:r>
            <a:r>
              <a:rPr lang="en-US" altLang="zh-TW" sz="3600" dirty="0">
                <a:ea typeface="新細明體" pitchFamily="18" charset="-120"/>
              </a:rPr>
              <a:t> function.</a:t>
            </a:r>
          </a:p>
        </p:txBody>
      </p:sp>
      <p:sp>
        <p:nvSpPr>
          <p:cNvPr id="10243"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0246" name="Text Box 6"/>
          <p:cNvSpPr txBox="1">
            <a:spLocks noChangeArrowheads="1"/>
          </p:cNvSpPr>
          <p:nvPr/>
        </p:nvSpPr>
        <p:spPr bwMode="auto">
          <a:xfrm>
            <a:off x="327025" y="6542088"/>
            <a:ext cx="1044575" cy="304800"/>
          </a:xfrm>
          <a:prstGeom prst="rect">
            <a:avLst/>
          </a:prstGeom>
          <a:noFill/>
          <a:ln w="9525">
            <a:noFill/>
            <a:miter lim="800000"/>
            <a:headEnd/>
            <a:tailEnd/>
          </a:ln>
        </p:spPr>
        <p:txBody>
          <a:bodyPr>
            <a:spAutoFit/>
          </a:bodyPr>
          <a:lstStyle/>
          <a:p>
            <a:pPr>
              <a:spcBef>
                <a:spcPct val="50000"/>
              </a:spcBef>
            </a:pPr>
            <a:r>
              <a:rPr kumimoji="1" lang="zh-TW" altLang="en-US" sz="1400" dirty="0">
                <a:solidFill>
                  <a:prstClr val="white"/>
                </a:solidFill>
                <a:latin typeface="Times New Roman" pitchFamily="18" charset="0"/>
              </a:rPr>
              <a:t>歐亞書局</a:t>
            </a:r>
          </a:p>
        </p:txBody>
      </p:sp>
      <p:sp>
        <p:nvSpPr>
          <p:cNvPr id="10245" name="Text Box 7"/>
          <p:cNvSpPr txBox="1">
            <a:spLocks noChangeArrowheads="1"/>
          </p:cNvSpPr>
          <p:nvPr/>
        </p:nvSpPr>
        <p:spPr bwMode="auto">
          <a:xfrm>
            <a:off x="609600" y="304800"/>
            <a:ext cx="7924800" cy="701675"/>
          </a:xfrm>
          <a:prstGeom prst="rect">
            <a:avLst/>
          </a:prstGeom>
          <a:noFill/>
          <a:ln w="9525">
            <a:noFill/>
            <a:miter lim="800000"/>
            <a:headEnd/>
            <a:tailEnd/>
          </a:ln>
        </p:spPr>
        <p:txBody>
          <a:bodyPr>
            <a:spAutoFit/>
          </a:bodyPr>
          <a:lstStyle/>
          <a:p>
            <a:pPr algn="ctr">
              <a:spcBef>
                <a:spcPct val="50000"/>
              </a:spcBef>
            </a:pPr>
            <a:r>
              <a:rPr lang="en-US" altLang="zh-TW" sz="4000" b="1" dirty="0">
                <a:solidFill>
                  <a:prstClr val="black"/>
                </a:solidFill>
              </a:rPr>
              <a:t>Existence Proofs</a:t>
            </a:r>
            <a:endParaRPr lang="zh-TW" altLang="en-US" sz="4000" b="1" dirty="0">
              <a:solidFill>
                <a:prstClr val="black"/>
              </a:solidFill>
            </a:endParaRPr>
          </a:p>
        </p:txBody>
      </p:sp>
    </p:spTree>
    <p:extLst>
      <p:ext uri="{BB962C8B-B14F-4D97-AF65-F5344CB8AC3E}">
        <p14:creationId xmlns:p14="http://schemas.microsoft.com/office/powerpoint/2010/main" val="2847048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idx="4294967295"/>
          </p:nvPr>
        </p:nvSpPr>
        <p:spPr bwMode="auto">
          <a:xfrm>
            <a:off x="685800" y="1214422"/>
            <a:ext cx="7772400" cy="4881578"/>
          </a:xfrm>
          <a:prstGeom prst="rect">
            <a:avLst/>
          </a:prstGeom>
          <a:noFill/>
          <a:ln>
            <a:miter lim="800000"/>
            <a:headEnd/>
            <a:tailEnd/>
          </a:ln>
        </p:spPr>
        <p:txBody>
          <a:bodyPr>
            <a:normAutofit fontScale="92500" lnSpcReduction="20000"/>
          </a:bodyPr>
          <a:lstStyle/>
          <a:p>
            <a:r>
              <a:rPr lang="en-US" altLang="zh-TW" b="1" i="1" dirty="0" err="1">
                <a:ea typeface="新細明體" pitchFamily="18" charset="-120"/>
              </a:rPr>
              <a:t>Nonconstructive</a:t>
            </a:r>
            <a:r>
              <a:rPr lang="en-US" altLang="zh-TW" b="1" i="1" dirty="0">
                <a:ea typeface="新細明體" pitchFamily="18" charset="-120"/>
              </a:rPr>
              <a:t> </a:t>
            </a:r>
            <a:r>
              <a:rPr lang="en-US" altLang="zh-TW" dirty="0">
                <a:ea typeface="新細明體" pitchFamily="18" charset="-120"/>
              </a:rPr>
              <a:t>existence proof.</a:t>
            </a:r>
          </a:p>
          <a:p>
            <a:pPr lvl="1"/>
            <a:r>
              <a:rPr lang="en-US" altLang="zh-TW" dirty="0">
                <a:ea typeface="新細明體" pitchFamily="18" charset="-120"/>
              </a:rPr>
              <a:t>Assume no c exists which makes P(c) true and derive a contradiction.</a:t>
            </a:r>
          </a:p>
          <a:p>
            <a:pPr>
              <a:lnSpc>
                <a:spcPct val="80000"/>
              </a:lnSpc>
            </a:pPr>
            <a:r>
              <a:rPr lang="en-US" altLang="zh-TW" sz="2400" dirty="0">
                <a:ea typeface="新細明體" pitchFamily="18" charset="-120"/>
              </a:rPr>
              <a:t>Example:</a:t>
            </a:r>
          </a:p>
          <a:p>
            <a:pPr lvl="1">
              <a:lnSpc>
                <a:spcPct val="80000"/>
              </a:lnSpc>
            </a:pPr>
            <a:r>
              <a:rPr lang="en-US" altLang="zh-TW" sz="2000" dirty="0">
                <a:ea typeface="新細明體" pitchFamily="18" charset="-120"/>
              </a:rPr>
              <a:t>Theorem: </a:t>
            </a:r>
            <a:r>
              <a:rPr lang="en-US" altLang="zh-TW" sz="2000" i="1" dirty="0">
                <a:ea typeface="新細明體" pitchFamily="18" charset="-120"/>
              </a:rPr>
              <a:t>There exists an irrational number</a:t>
            </a:r>
            <a:r>
              <a:rPr lang="en-US" altLang="zh-TW" sz="2000" dirty="0">
                <a:ea typeface="新細明體" pitchFamily="18" charset="-120"/>
              </a:rPr>
              <a:t>.</a:t>
            </a:r>
          </a:p>
          <a:p>
            <a:pPr lvl="1">
              <a:lnSpc>
                <a:spcPct val="80000"/>
              </a:lnSpc>
            </a:pPr>
            <a:r>
              <a:rPr lang="en-US" altLang="zh-TW" sz="2000" dirty="0">
                <a:ea typeface="新細明體" pitchFamily="18" charset="-120"/>
              </a:rPr>
              <a:t>Proof:</a:t>
            </a:r>
          </a:p>
          <a:p>
            <a:pPr lvl="1">
              <a:lnSpc>
                <a:spcPct val="80000"/>
              </a:lnSpc>
              <a:buNone/>
            </a:pPr>
            <a:r>
              <a:rPr lang="en-US" altLang="zh-TW" sz="2000" dirty="0">
                <a:ea typeface="新細明體" pitchFamily="18" charset="-120"/>
              </a:rPr>
              <a:t>Assume there doesn’t exist an irrational number.</a:t>
            </a:r>
          </a:p>
          <a:p>
            <a:pPr lvl="1">
              <a:lnSpc>
                <a:spcPct val="80000"/>
              </a:lnSpc>
              <a:buNone/>
            </a:pPr>
            <a:r>
              <a:rPr lang="en-US" altLang="zh-TW" sz="2000" dirty="0">
                <a:ea typeface="新細明體" pitchFamily="18" charset="-120"/>
              </a:rPr>
              <a:t>Then all numbers must be rational.</a:t>
            </a:r>
          </a:p>
          <a:p>
            <a:pPr lvl="1">
              <a:lnSpc>
                <a:spcPct val="80000"/>
              </a:lnSpc>
              <a:buNone/>
            </a:pPr>
            <a:r>
              <a:rPr lang="en-US" altLang="zh-TW" sz="2000" dirty="0">
                <a:ea typeface="新細明體" pitchFamily="18" charset="-120"/>
              </a:rPr>
              <a:t>Then the set of all numbers must be countable.</a:t>
            </a:r>
          </a:p>
          <a:p>
            <a:pPr lvl="1">
              <a:lnSpc>
                <a:spcPct val="80000"/>
              </a:lnSpc>
              <a:buNone/>
            </a:pPr>
            <a:r>
              <a:rPr lang="en-US" altLang="zh-TW" sz="2000" dirty="0">
                <a:ea typeface="新細明體" pitchFamily="18" charset="-120"/>
              </a:rPr>
              <a:t>Then the real numbers in the interval [0, 1] is a countable set.</a:t>
            </a:r>
          </a:p>
          <a:p>
            <a:pPr lvl="1">
              <a:lnSpc>
                <a:spcPct val="80000"/>
              </a:lnSpc>
              <a:buNone/>
            </a:pPr>
            <a:r>
              <a:rPr lang="en-US" altLang="zh-TW" sz="2000" dirty="0">
                <a:ea typeface="新細明體" pitchFamily="18" charset="-120"/>
              </a:rPr>
              <a:t>But we have already known this set is not countable.</a:t>
            </a:r>
          </a:p>
          <a:p>
            <a:pPr lvl="1">
              <a:lnSpc>
                <a:spcPct val="80000"/>
              </a:lnSpc>
              <a:buNone/>
            </a:pPr>
            <a:r>
              <a:rPr lang="en-US" altLang="zh-TW" sz="2000" dirty="0">
                <a:ea typeface="新細明體" pitchFamily="18" charset="-120"/>
              </a:rPr>
              <a:t>Hence, we have a contradiction (The set [0,1] is countable and not countable).</a:t>
            </a:r>
          </a:p>
          <a:p>
            <a:pPr lvl="1">
              <a:lnSpc>
                <a:spcPct val="80000"/>
              </a:lnSpc>
              <a:buNone/>
            </a:pPr>
            <a:r>
              <a:rPr lang="en-US" altLang="zh-TW" sz="2000" dirty="0">
                <a:ea typeface="新細明體" pitchFamily="18" charset="-120"/>
              </a:rPr>
              <a:t>Therefore, there must exist an irrational number.</a:t>
            </a:r>
          </a:p>
          <a:p>
            <a:pPr>
              <a:lnSpc>
                <a:spcPct val="80000"/>
              </a:lnSpc>
              <a:buFontTx/>
              <a:buNone/>
            </a:pPr>
            <a:r>
              <a:rPr lang="en-US" altLang="zh-TW" sz="2400" dirty="0">
                <a:ea typeface="新細明體" pitchFamily="18" charset="-120"/>
              </a:rPr>
              <a:t>	     Q. E. D.</a:t>
            </a:r>
          </a:p>
          <a:p>
            <a:pPr lvl="1">
              <a:lnSpc>
                <a:spcPct val="80000"/>
              </a:lnSpc>
            </a:pPr>
            <a:r>
              <a:rPr lang="en-US" altLang="zh-TW" sz="2000" dirty="0">
                <a:ea typeface="新細明體" pitchFamily="18" charset="-120"/>
              </a:rPr>
              <a:t>Note: we have not produced such a number!</a:t>
            </a:r>
          </a:p>
          <a:p>
            <a:pPr lvl="1">
              <a:lnSpc>
                <a:spcPct val="80000"/>
              </a:lnSpc>
            </a:pPr>
            <a:endParaRPr lang="en-US" altLang="zh-TW" sz="2000" dirty="0">
              <a:ea typeface="新細明體" pitchFamily="18" charset="-120"/>
            </a:endParaRPr>
          </a:p>
          <a:p>
            <a:pPr>
              <a:lnSpc>
                <a:spcPct val="80000"/>
              </a:lnSpc>
              <a:buNone/>
            </a:pPr>
            <a:r>
              <a:rPr lang="en-US" altLang="zh-TW" sz="2400" dirty="0">
                <a:ea typeface="新細明體" pitchFamily="18" charset="-120"/>
              </a:rPr>
              <a:t>HW: Prove that [0,1] is </a:t>
            </a:r>
            <a:r>
              <a:rPr lang="en-US" altLang="zh-TW" sz="2400">
                <a:ea typeface="新細明體" pitchFamily="18" charset="-120"/>
              </a:rPr>
              <a:t>not countable.</a:t>
            </a:r>
            <a:endParaRPr lang="en-US" altLang="zh-TW" sz="2400" dirty="0">
              <a:ea typeface="新細明體" pitchFamily="18" charset="-120"/>
            </a:endParaRPr>
          </a:p>
          <a:p>
            <a:pPr lvl="1"/>
            <a:endParaRPr lang="en-US" altLang="zh-TW" dirty="0">
              <a:ea typeface="新細明體" pitchFamily="18" charset="-120"/>
            </a:endParaRPr>
          </a:p>
        </p:txBody>
      </p:sp>
      <p:sp>
        <p:nvSpPr>
          <p:cNvPr id="11267"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1269" name="Text Box 7"/>
          <p:cNvSpPr txBox="1">
            <a:spLocks noChangeArrowheads="1"/>
          </p:cNvSpPr>
          <p:nvPr/>
        </p:nvSpPr>
        <p:spPr bwMode="auto">
          <a:xfrm>
            <a:off x="609600" y="304800"/>
            <a:ext cx="7924800" cy="646331"/>
          </a:xfrm>
          <a:prstGeom prst="rect">
            <a:avLst/>
          </a:prstGeom>
          <a:noFill/>
          <a:ln w="9525">
            <a:noFill/>
            <a:miter lim="800000"/>
            <a:headEnd/>
            <a:tailEnd/>
          </a:ln>
        </p:spPr>
        <p:txBody>
          <a:bodyPr>
            <a:spAutoFit/>
          </a:bodyPr>
          <a:lstStyle/>
          <a:p>
            <a:pPr algn="ctr">
              <a:spcBef>
                <a:spcPct val="50000"/>
              </a:spcBef>
            </a:pPr>
            <a:r>
              <a:rPr lang="en-US" altLang="zh-TW" sz="3600" b="1" dirty="0" err="1">
                <a:solidFill>
                  <a:prstClr val="black"/>
                </a:solidFill>
              </a:rPr>
              <a:t>Nonconstructive</a:t>
            </a:r>
            <a:r>
              <a:rPr lang="en-US" altLang="zh-TW" sz="3600" b="1" dirty="0">
                <a:solidFill>
                  <a:prstClr val="black"/>
                </a:solidFill>
              </a:rPr>
              <a:t> Existence Proof</a:t>
            </a:r>
            <a:endParaRPr lang="zh-TW" altLang="en-US" sz="3600" b="1" dirty="0">
              <a:solidFill>
                <a:prstClr val="black"/>
              </a:solidFill>
            </a:endParaRPr>
          </a:p>
        </p:txBody>
      </p:sp>
    </p:spTree>
    <p:extLst>
      <p:ext uri="{BB962C8B-B14F-4D97-AF65-F5344CB8AC3E}">
        <p14:creationId xmlns:p14="http://schemas.microsoft.com/office/powerpoint/2010/main" val="78656462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4294967295"/>
          </p:nvPr>
        </p:nvSpPr>
        <p:spPr bwMode="auto">
          <a:xfrm>
            <a:off x="685800" y="1295400"/>
            <a:ext cx="7772400" cy="4800600"/>
          </a:xfrm>
          <a:prstGeom prst="rect">
            <a:avLst/>
          </a:prstGeom>
          <a:noFill/>
          <a:ln>
            <a:miter lim="800000"/>
            <a:headEnd/>
            <a:tailEnd/>
          </a:ln>
        </p:spPr>
        <p:txBody>
          <a:bodyPr/>
          <a:lstStyle/>
          <a:p>
            <a:r>
              <a:rPr lang="en-US" altLang="zh-TW" dirty="0">
                <a:ea typeface="新細明體" pitchFamily="18" charset="-120"/>
              </a:rPr>
              <a:t>Recall that </a:t>
            </a:r>
            <a:r>
              <a:rPr lang="en-US" altLang="zh-TW" dirty="0">
                <a:ea typeface="新細明體" pitchFamily="18" charset="-120"/>
                <a:sym typeface="Symbol" pitchFamily="18" charset="2"/>
              </a:rPr>
              <a:t></a:t>
            </a:r>
            <a:r>
              <a:rPr lang="en-US" altLang="zh-TW" i="1" dirty="0">
                <a:ea typeface="新細明體" pitchFamily="18" charset="-120"/>
              </a:rPr>
              <a:t>x </a:t>
            </a:r>
            <a:r>
              <a:rPr lang="en-US" altLang="zh-TW" sz="3600" dirty="0">
                <a:ea typeface="新細明體" pitchFamily="18" charset="-120"/>
              </a:rPr>
              <a:t>¬</a:t>
            </a:r>
            <a:r>
              <a:rPr lang="en-US" altLang="zh-TW" dirty="0">
                <a:ea typeface="新細明體" pitchFamily="18" charset="-120"/>
              </a:rPr>
              <a:t> </a:t>
            </a:r>
            <a:r>
              <a:rPr lang="en-US" altLang="zh-TW" i="1" dirty="0">
                <a:ea typeface="新細明體" pitchFamily="18" charset="-120"/>
              </a:rPr>
              <a:t>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r>
              <a:rPr lang="en-US" altLang="zh-TW" dirty="0">
                <a:ea typeface="新細明體" pitchFamily="18" charset="-120"/>
                <a:cs typeface="Arial" pitchFamily="34" charset="0"/>
              </a:rPr>
              <a:t>↔</a:t>
            </a:r>
            <a:r>
              <a:rPr lang="en-US" altLang="zh-TW" sz="3600" dirty="0">
                <a:ea typeface="新細明體" pitchFamily="18" charset="-120"/>
              </a:rPr>
              <a:t>¬</a:t>
            </a:r>
            <a:r>
              <a:rPr lang="en-US" altLang="zh-TW" dirty="0">
                <a:ea typeface="新細明體" pitchFamily="18" charset="-120"/>
              </a:rPr>
              <a:t> </a:t>
            </a:r>
            <a:r>
              <a:rPr lang="en-US" altLang="zh-TW" dirty="0">
                <a:ea typeface="新細明體" pitchFamily="18" charset="-120"/>
                <a:sym typeface="Symbol" pitchFamily="18" charset="2"/>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 </a:t>
            </a:r>
            <a:r>
              <a:rPr lang="en-US" altLang="zh-TW" dirty="0">
                <a:ea typeface="新細明體" pitchFamily="18" charset="-120"/>
              </a:rPr>
              <a:t>).</a:t>
            </a:r>
          </a:p>
          <a:p>
            <a:r>
              <a:rPr lang="en-US" altLang="zh-TW" dirty="0">
                <a:ea typeface="新細明體" pitchFamily="18" charset="-120"/>
              </a:rPr>
              <a:t>To establish that </a:t>
            </a:r>
            <a:r>
              <a:rPr lang="en-US" altLang="zh-TW" sz="3600" dirty="0">
                <a:ea typeface="新細明體" pitchFamily="18" charset="-120"/>
              </a:rPr>
              <a:t>¬</a:t>
            </a:r>
            <a:r>
              <a:rPr lang="en-US" altLang="zh-TW" dirty="0">
                <a:ea typeface="新細明體" pitchFamily="18" charset="-120"/>
                <a:sym typeface="Symbol" pitchFamily="18" charset="2"/>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 </a:t>
            </a:r>
            <a:r>
              <a:rPr lang="en-US" altLang="zh-TW" dirty="0">
                <a:ea typeface="新細明體" pitchFamily="18" charset="-120"/>
              </a:rPr>
              <a:t>) is true (or </a:t>
            </a:r>
            <a:r>
              <a:rPr lang="en-US" altLang="zh-TW" dirty="0">
                <a:ea typeface="新細明體" pitchFamily="18" charset="-120"/>
                <a:sym typeface="Symbol" pitchFamily="18" charset="2"/>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is false) construct a c such that </a:t>
            </a:r>
            <a:r>
              <a:rPr lang="en-US" altLang="zh-TW" sz="3600" dirty="0">
                <a:ea typeface="新細明體" pitchFamily="18" charset="-120"/>
              </a:rPr>
              <a:t>¬</a:t>
            </a:r>
            <a:r>
              <a:rPr lang="en-US" altLang="zh-TW" dirty="0">
                <a:ea typeface="新細明體" pitchFamily="18" charset="-120"/>
              </a:rPr>
              <a:t> </a:t>
            </a:r>
            <a:r>
              <a:rPr lang="en-US" altLang="zh-TW" i="1" dirty="0">
                <a:ea typeface="新細明體" pitchFamily="18" charset="-120"/>
              </a:rPr>
              <a:t>P</a:t>
            </a:r>
            <a:r>
              <a:rPr lang="en-US" altLang="zh-TW" dirty="0">
                <a:ea typeface="新細明體" pitchFamily="18" charset="-120"/>
              </a:rPr>
              <a:t>(</a:t>
            </a:r>
            <a:r>
              <a:rPr lang="en-US" altLang="zh-TW" i="1" dirty="0">
                <a:ea typeface="新細明體" pitchFamily="18" charset="-120"/>
              </a:rPr>
              <a:t>c</a:t>
            </a:r>
            <a:r>
              <a:rPr lang="en-US" altLang="zh-TW" dirty="0">
                <a:ea typeface="新細明體" pitchFamily="18" charset="-120"/>
              </a:rPr>
              <a:t>) is true or P(c) is false.</a:t>
            </a:r>
          </a:p>
          <a:p>
            <a:r>
              <a:rPr lang="en-US" altLang="zh-TW" dirty="0">
                <a:ea typeface="新細明體" pitchFamily="18" charset="-120"/>
              </a:rPr>
              <a:t>In this case c is called a </a:t>
            </a:r>
            <a:r>
              <a:rPr lang="en-US" altLang="zh-TW" i="1" dirty="0">
                <a:ea typeface="新細明體" pitchFamily="18" charset="-120"/>
              </a:rPr>
              <a:t>counterexample </a:t>
            </a:r>
            <a:r>
              <a:rPr lang="en-US" altLang="zh-TW" dirty="0">
                <a:ea typeface="新細明體" pitchFamily="18" charset="-120"/>
              </a:rPr>
              <a:t>to the assertion </a:t>
            </a:r>
            <a:r>
              <a:rPr lang="en-US" altLang="zh-TW" dirty="0">
                <a:ea typeface="新細明體" pitchFamily="18" charset="-120"/>
                <a:sym typeface="Symbol" pitchFamily="18" charset="2"/>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p>
        </p:txBody>
      </p:sp>
      <p:sp>
        <p:nvSpPr>
          <p:cNvPr id="13315"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3317" name="Text Box 7"/>
          <p:cNvSpPr txBox="1">
            <a:spLocks noChangeArrowheads="1"/>
          </p:cNvSpPr>
          <p:nvPr/>
        </p:nvSpPr>
        <p:spPr bwMode="auto">
          <a:xfrm>
            <a:off x="609600" y="304800"/>
            <a:ext cx="7924800" cy="701675"/>
          </a:xfrm>
          <a:prstGeom prst="rect">
            <a:avLst/>
          </a:prstGeom>
          <a:noFill/>
          <a:ln w="9525">
            <a:noFill/>
            <a:miter lim="800000"/>
            <a:headEnd/>
            <a:tailEnd/>
          </a:ln>
        </p:spPr>
        <p:txBody>
          <a:bodyPr>
            <a:spAutoFit/>
          </a:bodyPr>
          <a:lstStyle/>
          <a:p>
            <a:pPr algn="ctr">
              <a:spcBef>
                <a:spcPct val="50000"/>
              </a:spcBef>
            </a:pPr>
            <a:r>
              <a:rPr lang="en-US" altLang="zh-TW" sz="4000" b="1" dirty="0">
                <a:solidFill>
                  <a:prstClr val="black"/>
                </a:solidFill>
              </a:rPr>
              <a:t>Disproof by Counterexample</a:t>
            </a:r>
            <a:endParaRPr lang="zh-TW" altLang="en-US" sz="4000" b="1" dirty="0">
              <a:solidFill>
                <a:prstClr val="black"/>
              </a:solidFill>
            </a:endParaRPr>
          </a:p>
        </p:txBody>
      </p:sp>
    </p:spTree>
    <p:extLst>
      <p:ext uri="{BB962C8B-B14F-4D97-AF65-F5344CB8AC3E}">
        <p14:creationId xmlns:p14="http://schemas.microsoft.com/office/powerpoint/2010/main" val="227084346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4294967295"/>
          </p:nvPr>
        </p:nvSpPr>
        <p:spPr bwMode="auto">
          <a:xfrm>
            <a:off x="685800" y="1295400"/>
            <a:ext cx="7772400" cy="4800600"/>
          </a:xfrm>
          <a:prstGeom prst="rect">
            <a:avLst/>
          </a:prstGeom>
          <a:noFill/>
          <a:ln>
            <a:miter lim="800000"/>
            <a:headEnd/>
            <a:tailEnd/>
          </a:ln>
        </p:spPr>
        <p:txBody>
          <a:bodyPr/>
          <a:lstStyle/>
          <a:p>
            <a:r>
              <a:rPr lang="en-US" altLang="zh-TW" dirty="0">
                <a:ea typeface="新細明體" pitchFamily="18" charset="-120"/>
              </a:rPr>
              <a:t>Example:</a:t>
            </a:r>
          </a:p>
          <a:p>
            <a:pPr>
              <a:buNone/>
            </a:pPr>
            <a:r>
              <a:rPr lang="en-US" altLang="zh-TW" dirty="0">
                <a:ea typeface="新細明體" pitchFamily="18" charset="-120"/>
              </a:rPr>
              <a:t>Prove or disprove that “every positive integer is the sum of the squares of two integers.</a:t>
            </a:r>
          </a:p>
          <a:p>
            <a:pPr>
              <a:buNone/>
            </a:pPr>
            <a:r>
              <a:rPr lang="en-US" altLang="zh-TW" dirty="0">
                <a:ea typeface="新細明體" pitchFamily="18" charset="-120"/>
              </a:rPr>
              <a:t>Example: 5=1</a:t>
            </a:r>
            <a:r>
              <a:rPr lang="en-US" altLang="zh-TW" baseline="30000" dirty="0">
                <a:ea typeface="新細明體" pitchFamily="18" charset="-120"/>
              </a:rPr>
              <a:t>2</a:t>
            </a:r>
            <a:r>
              <a:rPr lang="en-US" altLang="zh-TW" dirty="0">
                <a:ea typeface="新細明體" pitchFamily="18" charset="-120"/>
              </a:rPr>
              <a:t>+2</a:t>
            </a:r>
            <a:r>
              <a:rPr lang="en-US" altLang="zh-TW" baseline="30000" dirty="0">
                <a:ea typeface="新細明體" pitchFamily="18" charset="-120"/>
              </a:rPr>
              <a:t>2</a:t>
            </a:r>
            <a:r>
              <a:rPr lang="en-US" altLang="zh-TW" dirty="0">
                <a:ea typeface="新細明體" pitchFamily="18" charset="-120"/>
              </a:rPr>
              <a:t>; 34=3</a:t>
            </a:r>
            <a:r>
              <a:rPr lang="en-US" altLang="zh-TW" baseline="30000" dirty="0">
                <a:ea typeface="新細明體" pitchFamily="18" charset="-120"/>
              </a:rPr>
              <a:t>2</a:t>
            </a:r>
            <a:r>
              <a:rPr lang="en-US" altLang="zh-TW" dirty="0">
                <a:ea typeface="新細明體" pitchFamily="18" charset="-120"/>
              </a:rPr>
              <a:t>+5</a:t>
            </a:r>
            <a:r>
              <a:rPr lang="en-US" altLang="zh-TW" baseline="30000" dirty="0">
                <a:ea typeface="新細明體" pitchFamily="18" charset="-120"/>
              </a:rPr>
              <a:t>2</a:t>
            </a:r>
            <a:r>
              <a:rPr lang="en-US" altLang="zh-TW" dirty="0">
                <a:ea typeface="新細明體" pitchFamily="18" charset="-120"/>
              </a:rPr>
              <a:t>.</a:t>
            </a:r>
          </a:p>
          <a:p>
            <a:pPr>
              <a:buNone/>
            </a:pPr>
            <a:r>
              <a:rPr lang="en-US" altLang="zh-TW" dirty="0">
                <a:ea typeface="新細明體" pitchFamily="18" charset="-120"/>
              </a:rPr>
              <a:t>Counterexample: </a:t>
            </a:r>
          </a:p>
        </p:txBody>
      </p:sp>
      <p:sp>
        <p:nvSpPr>
          <p:cNvPr id="13315"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3317" name="Text Box 7"/>
          <p:cNvSpPr txBox="1">
            <a:spLocks noChangeArrowheads="1"/>
          </p:cNvSpPr>
          <p:nvPr/>
        </p:nvSpPr>
        <p:spPr bwMode="auto">
          <a:xfrm>
            <a:off x="609600" y="304800"/>
            <a:ext cx="7924800" cy="701675"/>
          </a:xfrm>
          <a:prstGeom prst="rect">
            <a:avLst/>
          </a:prstGeom>
          <a:noFill/>
          <a:ln w="9525">
            <a:noFill/>
            <a:miter lim="800000"/>
            <a:headEnd/>
            <a:tailEnd/>
          </a:ln>
        </p:spPr>
        <p:txBody>
          <a:bodyPr>
            <a:spAutoFit/>
          </a:bodyPr>
          <a:lstStyle/>
          <a:p>
            <a:pPr algn="ctr">
              <a:spcBef>
                <a:spcPct val="50000"/>
              </a:spcBef>
            </a:pPr>
            <a:r>
              <a:rPr lang="en-US" altLang="zh-TW" sz="4000" b="1" dirty="0">
                <a:solidFill>
                  <a:prstClr val="black"/>
                </a:solidFill>
              </a:rPr>
              <a:t>Disproof by Counterexample</a:t>
            </a:r>
            <a:endParaRPr lang="zh-TW" altLang="en-US" sz="4000" b="1" dirty="0">
              <a:solidFill>
                <a:prstClr val="black"/>
              </a:solidFill>
            </a:endParaRPr>
          </a:p>
        </p:txBody>
      </p:sp>
    </p:spTree>
    <p:extLst>
      <p:ext uri="{BB962C8B-B14F-4D97-AF65-F5344CB8AC3E}">
        <p14:creationId xmlns:p14="http://schemas.microsoft.com/office/powerpoint/2010/main" val="44064247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4294967295"/>
          </p:nvPr>
        </p:nvSpPr>
        <p:spPr bwMode="auto">
          <a:xfrm>
            <a:off x="685800" y="1295400"/>
            <a:ext cx="7772400" cy="4800600"/>
          </a:xfrm>
          <a:prstGeom prst="rect">
            <a:avLst/>
          </a:prstGeom>
          <a:noFill/>
          <a:ln>
            <a:miter lim="800000"/>
            <a:headEnd/>
            <a:tailEnd/>
          </a:ln>
        </p:spPr>
        <p:txBody>
          <a:bodyPr/>
          <a:lstStyle/>
          <a:p>
            <a:r>
              <a:rPr lang="en-US" altLang="zh-TW" b="1" dirty="0">
                <a:ea typeface="新細明體" pitchFamily="18" charset="-120"/>
              </a:rPr>
              <a:t>Nonexistence Proofs</a:t>
            </a:r>
          </a:p>
          <a:p>
            <a:pPr lvl="1"/>
            <a:r>
              <a:rPr lang="en-US" altLang="zh-TW" dirty="0">
                <a:ea typeface="新細明體" pitchFamily="18" charset="-120"/>
              </a:rPr>
              <a:t>We wish to establish the truth of </a:t>
            </a:r>
            <a:r>
              <a:rPr lang="en-US" altLang="zh-TW" sz="3200" dirty="0">
                <a:ea typeface="新細明體" pitchFamily="18" charset="-120"/>
              </a:rPr>
              <a:t>¬</a:t>
            </a:r>
            <a:r>
              <a:rPr lang="en-US" altLang="zh-TW" dirty="0">
                <a:ea typeface="新細明體" pitchFamily="18" charset="-120"/>
              </a:rPr>
              <a:t> </a:t>
            </a:r>
            <a:r>
              <a:rPr lang="en-US" altLang="zh-TW" dirty="0">
                <a:ea typeface="新細明體" pitchFamily="18" charset="-120"/>
                <a:sym typeface="Symbol" pitchFamily="18" charset="2"/>
              </a:rPr>
              <a:t></a:t>
            </a:r>
            <a:r>
              <a:rPr lang="en-US" altLang="zh-TW" dirty="0">
                <a:ea typeface="新細明體" pitchFamily="18" charset="-120"/>
              </a:rPr>
              <a:t> </a:t>
            </a:r>
            <a:r>
              <a:rPr lang="en-US" altLang="zh-TW" i="1" dirty="0" err="1">
                <a:ea typeface="新細明體" pitchFamily="18" charset="-120"/>
              </a:rPr>
              <a:t>xP</a:t>
            </a:r>
            <a:r>
              <a:rPr lang="en-US" altLang="zh-TW" dirty="0">
                <a:ea typeface="新細明體" pitchFamily="18" charset="-120"/>
              </a:rPr>
              <a:t>( </a:t>
            </a:r>
            <a:r>
              <a:rPr lang="en-US" altLang="zh-TW" i="1" dirty="0">
                <a:ea typeface="新細明體" pitchFamily="18" charset="-120"/>
              </a:rPr>
              <a:t>x</a:t>
            </a:r>
            <a:r>
              <a:rPr lang="en-US" altLang="zh-TW" dirty="0">
                <a:ea typeface="新細明體" pitchFamily="18" charset="-120"/>
              </a:rPr>
              <a:t>) (which is equivalent to </a:t>
            </a:r>
            <a:r>
              <a:rPr lang="en-US" altLang="zh-TW" dirty="0">
                <a:ea typeface="新細明體" pitchFamily="18" charset="-120"/>
                <a:sym typeface="Symbol" pitchFamily="18" charset="2"/>
              </a:rPr>
              <a:t></a:t>
            </a:r>
            <a:r>
              <a:rPr lang="en-US" altLang="zh-TW" i="1" dirty="0">
                <a:ea typeface="新細明體" pitchFamily="18" charset="-120"/>
              </a:rPr>
              <a:t>x </a:t>
            </a:r>
            <a:r>
              <a:rPr lang="en-US" altLang="zh-TW" sz="3200" dirty="0">
                <a:ea typeface="新細明體" pitchFamily="18" charset="-120"/>
              </a:rPr>
              <a:t>¬</a:t>
            </a:r>
            <a:r>
              <a:rPr lang="en-US" altLang="zh-TW" dirty="0">
                <a:ea typeface="新細明體" pitchFamily="18" charset="-120"/>
              </a:rPr>
              <a:t> </a:t>
            </a:r>
            <a:r>
              <a:rPr lang="en-US" altLang="zh-TW" i="1" dirty="0">
                <a:ea typeface="新細明體" pitchFamily="18" charset="-120"/>
              </a:rPr>
              <a:t>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a:t>
            </a:r>
            <a:r>
              <a:rPr lang="en-US" altLang="zh-TW" b="1" dirty="0">
                <a:ea typeface="新細明體" pitchFamily="18" charset="-120"/>
              </a:rPr>
              <a:t>.</a:t>
            </a:r>
          </a:p>
          <a:p>
            <a:pPr lvl="1"/>
            <a:r>
              <a:rPr lang="en-US" altLang="zh-TW" dirty="0">
                <a:ea typeface="新細明體" pitchFamily="18" charset="-120"/>
              </a:rPr>
              <a:t>Use a proof by contradiction by assuming there is a c which makes P(c) true.</a:t>
            </a:r>
          </a:p>
        </p:txBody>
      </p:sp>
      <p:sp>
        <p:nvSpPr>
          <p:cNvPr id="14339"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4341" name="Text Box 7"/>
          <p:cNvSpPr txBox="1">
            <a:spLocks noChangeArrowheads="1"/>
          </p:cNvSpPr>
          <p:nvPr/>
        </p:nvSpPr>
        <p:spPr bwMode="auto">
          <a:xfrm>
            <a:off x="609600" y="304800"/>
            <a:ext cx="7924800" cy="701675"/>
          </a:xfrm>
          <a:prstGeom prst="rect">
            <a:avLst/>
          </a:prstGeom>
          <a:noFill/>
          <a:ln w="9525">
            <a:noFill/>
            <a:miter lim="800000"/>
            <a:headEnd/>
            <a:tailEnd/>
          </a:ln>
        </p:spPr>
        <p:txBody>
          <a:bodyPr>
            <a:spAutoFit/>
          </a:bodyPr>
          <a:lstStyle/>
          <a:p>
            <a:pPr algn="ctr">
              <a:spcBef>
                <a:spcPct val="50000"/>
              </a:spcBef>
            </a:pPr>
            <a:r>
              <a:rPr lang="en-US" altLang="zh-TW" sz="4000" b="1" dirty="0">
                <a:solidFill>
                  <a:prstClr val="black"/>
                </a:solidFill>
              </a:rPr>
              <a:t>Nonexistence Proofs</a:t>
            </a:r>
            <a:endParaRPr lang="zh-TW" altLang="en-US" sz="4000" b="1" dirty="0">
              <a:solidFill>
                <a:prstClr val="black"/>
              </a:solidFill>
            </a:endParaRPr>
          </a:p>
        </p:txBody>
      </p:sp>
    </p:spTree>
    <p:extLst>
      <p:ext uri="{BB962C8B-B14F-4D97-AF65-F5344CB8AC3E}">
        <p14:creationId xmlns:p14="http://schemas.microsoft.com/office/powerpoint/2010/main" val="214045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535113" y="3686175"/>
            <a:ext cx="341312" cy="519113"/>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800" b="1" i="1">
                <a:solidFill>
                  <a:srgbClr val="000000"/>
                </a:solidFill>
                <a:latin typeface="Times New Roman" pitchFamily="18" charset="0"/>
              </a:rPr>
              <a:t>c</a:t>
            </a:r>
          </a:p>
        </p:txBody>
      </p:sp>
      <p:sp>
        <p:nvSpPr>
          <p:cNvPr id="36867" name="Text Box 3"/>
          <p:cNvSpPr txBox="1">
            <a:spLocks noChangeArrowheads="1"/>
          </p:cNvSpPr>
          <p:nvPr/>
        </p:nvSpPr>
        <p:spPr bwMode="auto">
          <a:xfrm>
            <a:off x="457200" y="3714750"/>
            <a:ext cx="387350" cy="519113"/>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0" lang="en-US" altLang="zh-TW" sz="2800" b="1" i="1">
                <a:solidFill>
                  <a:srgbClr val="000000"/>
                </a:solidFill>
                <a:latin typeface="Times New Roman" pitchFamily="18" charset="0"/>
              </a:rPr>
              <a:t>b</a:t>
            </a:r>
          </a:p>
        </p:txBody>
      </p:sp>
      <p:sp>
        <p:nvSpPr>
          <p:cNvPr id="36868" name="Text Box 4"/>
          <p:cNvSpPr txBox="1">
            <a:spLocks noChangeArrowheads="1"/>
          </p:cNvSpPr>
          <p:nvPr/>
        </p:nvSpPr>
        <p:spPr bwMode="auto">
          <a:xfrm>
            <a:off x="1238250" y="4845050"/>
            <a:ext cx="361950" cy="519113"/>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800" b="1" i="1">
                <a:solidFill>
                  <a:srgbClr val="000000"/>
                </a:solidFill>
                <a:latin typeface="Times New Roman" pitchFamily="18" charset="0"/>
              </a:rPr>
              <a:t>a</a:t>
            </a:r>
          </a:p>
        </p:txBody>
      </p:sp>
      <p:sp>
        <p:nvSpPr>
          <p:cNvPr id="36869" name="AutoShape 5"/>
          <p:cNvSpPr>
            <a:spLocks noChangeArrowheads="1"/>
          </p:cNvSpPr>
          <p:nvPr/>
        </p:nvSpPr>
        <p:spPr bwMode="auto">
          <a:xfrm>
            <a:off x="914400" y="2876550"/>
            <a:ext cx="1096963" cy="2057400"/>
          </a:xfrm>
          <a:prstGeom prst="rtTriangle">
            <a:avLst/>
          </a:prstGeom>
          <a:solidFill>
            <a:srgbClr val="0099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870" name="Group 6"/>
          <p:cNvGrpSpPr>
            <a:grpSpLocks/>
          </p:cNvGrpSpPr>
          <p:nvPr/>
        </p:nvGrpSpPr>
        <p:grpSpPr bwMode="auto">
          <a:xfrm>
            <a:off x="906463" y="4737100"/>
            <a:ext cx="193675" cy="190500"/>
            <a:chOff x="576" y="2170"/>
            <a:chExt cx="122" cy="120"/>
          </a:xfrm>
        </p:grpSpPr>
        <p:sp>
          <p:nvSpPr>
            <p:cNvPr id="36871" name="Line 7"/>
            <p:cNvSpPr>
              <a:spLocks noChangeShapeType="1"/>
            </p:cNvSpPr>
            <p:nvPr/>
          </p:nvSpPr>
          <p:spPr bwMode="auto">
            <a:xfrm flipV="1">
              <a:off x="576" y="2170"/>
              <a:ext cx="12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2" name="Line 8"/>
            <p:cNvSpPr>
              <a:spLocks noChangeShapeType="1"/>
            </p:cNvSpPr>
            <p:nvPr/>
          </p:nvSpPr>
          <p:spPr bwMode="auto">
            <a:xfrm>
              <a:off x="695" y="2175"/>
              <a:ext cx="0" cy="11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73" name="AutoShape 9"/>
          <p:cNvSpPr>
            <a:spLocks noChangeArrowheads="1"/>
          </p:cNvSpPr>
          <p:nvPr/>
        </p:nvSpPr>
        <p:spPr bwMode="auto">
          <a:xfrm>
            <a:off x="5181600" y="2876550"/>
            <a:ext cx="1096963" cy="2057400"/>
          </a:xfrm>
          <a:prstGeom prst="rtTriangle">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74" name="AutoShape 10"/>
          <p:cNvSpPr>
            <a:spLocks noChangeArrowheads="1"/>
          </p:cNvSpPr>
          <p:nvPr/>
        </p:nvSpPr>
        <p:spPr bwMode="auto">
          <a:xfrm>
            <a:off x="2286000" y="2876550"/>
            <a:ext cx="1096963" cy="2057400"/>
          </a:xfrm>
          <a:prstGeom prst="rtTriangle">
            <a:avLst/>
          </a:prstGeom>
          <a:solidFill>
            <a:srgbClr val="CC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en-US" sz="3200">
              <a:latin typeface="Times New Roman" pitchFamily="18" charset="0"/>
            </a:endParaRPr>
          </a:p>
        </p:txBody>
      </p:sp>
      <p:sp>
        <p:nvSpPr>
          <p:cNvPr id="36875" name="AutoShape 11"/>
          <p:cNvSpPr>
            <a:spLocks noChangeArrowheads="1"/>
          </p:cNvSpPr>
          <p:nvPr/>
        </p:nvSpPr>
        <p:spPr bwMode="auto">
          <a:xfrm>
            <a:off x="3717925" y="2876550"/>
            <a:ext cx="1096963" cy="2057400"/>
          </a:xfrm>
          <a:prstGeom prst="rtTriangle">
            <a:avLst/>
          </a:pr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876" name="Group 12"/>
          <p:cNvGrpSpPr>
            <a:grpSpLocks/>
          </p:cNvGrpSpPr>
          <p:nvPr/>
        </p:nvGrpSpPr>
        <p:grpSpPr bwMode="auto">
          <a:xfrm>
            <a:off x="6791325" y="4132263"/>
            <a:ext cx="1655763" cy="1277937"/>
            <a:chOff x="4278" y="1799"/>
            <a:chExt cx="1043" cy="805"/>
          </a:xfrm>
        </p:grpSpPr>
        <p:sp>
          <p:nvSpPr>
            <p:cNvPr id="36877" name="Text Box 13"/>
            <p:cNvSpPr txBox="1">
              <a:spLocks noChangeArrowheads="1"/>
            </p:cNvSpPr>
            <p:nvPr/>
          </p:nvSpPr>
          <p:spPr bwMode="auto">
            <a:xfrm>
              <a:off x="4278" y="2239"/>
              <a:ext cx="457" cy="36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3200" b="1" i="1">
                  <a:solidFill>
                    <a:srgbClr val="000000"/>
                  </a:solidFill>
                  <a:latin typeface="Times New Roman" pitchFamily="18" charset="0"/>
                </a:rPr>
                <a:t>b-a</a:t>
              </a:r>
            </a:p>
          </p:txBody>
        </p:sp>
        <p:sp>
          <p:nvSpPr>
            <p:cNvPr id="36878" name="Text Box 14"/>
            <p:cNvSpPr txBox="1">
              <a:spLocks noChangeArrowheads="1"/>
            </p:cNvSpPr>
            <p:nvPr/>
          </p:nvSpPr>
          <p:spPr bwMode="auto">
            <a:xfrm>
              <a:off x="4864" y="1799"/>
              <a:ext cx="457" cy="365"/>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3200" b="1" i="1">
                  <a:solidFill>
                    <a:srgbClr val="000000"/>
                  </a:solidFill>
                  <a:latin typeface="Times New Roman" pitchFamily="18" charset="0"/>
                </a:rPr>
                <a:t>b-a</a:t>
              </a:r>
            </a:p>
          </p:txBody>
        </p:sp>
      </p:grpSp>
      <p:grpSp>
        <p:nvGrpSpPr>
          <p:cNvPr id="36879" name="Group 15"/>
          <p:cNvGrpSpPr>
            <a:grpSpLocks/>
          </p:cNvGrpSpPr>
          <p:nvPr/>
        </p:nvGrpSpPr>
        <p:grpSpPr bwMode="auto">
          <a:xfrm>
            <a:off x="6705600" y="3943350"/>
            <a:ext cx="960438" cy="960438"/>
            <a:chOff x="4224" y="1680"/>
            <a:chExt cx="605" cy="605"/>
          </a:xfrm>
        </p:grpSpPr>
        <p:sp>
          <p:nvSpPr>
            <p:cNvPr id="36880" name="Rectangle 16"/>
            <p:cNvSpPr>
              <a:spLocks noChangeArrowheads="1"/>
            </p:cNvSpPr>
            <p:nvPr/>
          </p:nvSpPr>
          <p:spPr bwMode="auto">
            <a:xfrm>
              <a:off x="4224" y="1680"/>
              <a:ext cx="605" cy="605"/>
            </a:xfrm>
            <a:prstGeom prst="rect">
              <a:avLst/>
            </a:prstGeom>
            <a:solidFill>
              <a:srgbClr val="FFFF00"/>
            </a:solidFill>
            <a:ln w="9525">
              <a:solidFill>
                <a:srgbClr val="00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881" name="Group 17"/>
            <p:cNvGrpSpPr>
              <a:grpSpLocks/>
            </p:cNvGrpSpPr>
            <p:nvPr/>
          </p:nvGrpSpPr>
          <p:grpSpPr bwMode="auto">
            <a:xfrm>
              <a:off x="4225" y="2164"/>
              <a:ext cx="122" cy="120"/>
              <a:chOff x="576" y="2170"/>
              <a:chExt cx="122" cy="120"/>
            </a:xfrm>
          </p:grpSpPr>
          <p:sp>
            <p:nvSpPr>
              <p:cNvPr id="36882" name="Line 18"/>
              <p:cNvSpPr>
                <a:spLocks noChangeShapeType="1"/>
              </p:cNvSpPr>
              <p:nvPr/>
            </p:nvSpPr>
            <p:spPr bwMode="auto">
              <a:xfrm flipV="1">
                <a:off x="576" y="2170"/>
                <a:ext cx="12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3" name="Line 19"/>
              <p:cNvSpPr>
                <a:spLocks noChangeShapeType="1"/>
              </p:cNvSpPr>
              <p:nvPr/>
            </p:nvSpPr>
            <p:spPr bwMode="auto">
              <a:xfrm>
                <a:off x="695" y="2175"/>
                <a:ext cx="0" cy="11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6885" name="Text Box 21"/>
          <p:cNvSpPr txBox="1">
            <a:spLocks noChangeArrowheads="1"/>
          </p:cNvSpPr>
          <p:nvPr/>
        </p:nvSpPr>
        <p:spPr bwMode="auto">
          <a:xfrm>
            <a:off x="3678238" y="457200"/>
            <a:ext cx="18081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Good Proof</a:t>
            </a:r>
          </a:p>
        </p:txBody>
      </p:sp>
      <p:sp>
        <p:nvSpPr>
          <p:cNvPr id="36886" name="Text Box 22"/>
          <p:cNvSpPr txBox="1">
            <a:spLocks noChangeArrowheads="1"/>
          </p:cNvSpPr>
          <p:nvPr/>
        </p:nvSpPr>
        <p:spPr bwMode="auto">
          <a:xfrm>
            <a:off x="1219200" y="1524000"/>
            <a:ext cx="664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How to rearrange them into an axa square and a bxb square?</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body" idx="4294967295"/>
          </p:nvPr>
        </p:nvSpPr>
        <p:spPr bwMode="auto">
          <a:xfrm>
            <a:off x="685800" y="1295400"/>
            <a:ext cx="7772400" cy="4800600"/>
          </a:xfrm>
          <a:prstGeom prst="rect">
            <a:avLst/>
          </a:prstGeom>
          <a:noFill/>
          <a:ln>
            <a:miter lim="800000"/>
            <a:headEnd/>
            <a:tailEnd/>
          </a:ln>
        </p:spPr>
        <p:txBody>
          <a:bodyPr/>
          <a:lstStyle/>
          <a:p>
            <a:r>
              <a:rPr lang="en-US" altLang="zh-TW" dirty="0">
                <a:ea typeface="新細明體" pitchFamily="18" charset="-120"/>
              </a:rPr>
              <a:t>We wish to establish the truth of </a:t>
            </a:r>
            <a:r>
              <a:rPr lang="en-US" altLang="zh-TW" dirty="0">
                <a:ea typeface="新細明體" pitchFamily="18" charset="-120"/>
                <a:sym typeface="Symbol" pitchFamily="18" charset="2"/>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p>
          <a:p>
            <a:r>
              <a:rPr lang="en-US" altLang="zh-TW" dirty="0">
                <a:ea typeface="新細明體" pitchFamily="18" charset="-120"/>
              </a:rPr>
              <a:t>We assume that x is an arbitrary member of the universe and show P(x) must be true. Using UG it follows that </a:t>
            </a:r>
            <a:r>
              <a:rPr lang="en-US" altLang="zh-TW" dirty="0">
                <a:ea typeface="新細明體" pitchFamily="18" charset="-120"/>
                <a:sym typeface="Symbol" pitchFamily="18" charset="2"/>
              </a:rPr>
              <a:t></a:t>
            </a:r>
            <a:r>
              <a:rPr lang="en-US" altLang="zh-TW" i="1" dirty="0" err="1">
                <a:ea typeface="新細明體" pitchFamily="18" charset="-120"/>
              </a:rPr>
              <a:t>xP</a:t>
            </a:r>
            <a:r>
              <a:rPr lang="en-US" altLang="zh-TW" dirty="0">
                <a:ea typeface="新細明體" pitchFamily="18" charset="-120"/>
              </a:rPr>
              <a:t>(</a:t>
            </a:r>
            <a:r>
              <a:rPr lang="en-US" altLang="zh-TW" i="1" dirty="0">
                <a:ea typeface="新細明體" pitchFamily="18" charset="-120"/>
              </a:rPr>
              <a:t>x</a:t>
            </a:r>
            <a:r>
              <a:rPr lang="en-US" altLang="zh-TW" dirty="0">
                <a:ea typeface="新細明體" pitchFamily="18" charset="-120"/>
              </a:rPr>
              <a:t>) .</a:t>
            </a:r>
          </a:p>
        </p:txBody>
      </p:sp>
      <p:sp>
        <p:nvSpPr>
          <p:cNvPr id="15363"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15365" name="Text Box 7"/>
          <p:cNvSpPr txBox="1">
            <a:spLocks noChangeArrowheads="1"/>
          </p:cNvSpPr>
          <p:nvPr/>
        </p:nvSpPr>
        <p:spPr bwMode="auto">
          <a:xfrm>
            <a:off x="609600" y="304800"/>
            <a:ext cx="7924800" cy="641350"/>
          </a:xfrm>
          <a:prstGeom prst="rect">
            <a:avLst/>
          </a:prstGeom>
          <a:noFill/>
          <a:ln w="9525">
            <a:noFill/>
            <a:miter lim="800000"/>
            <a:headEnd/>
            <a:tailEnd/>
          </a:ln>
        </p:spPr>
        <p:txBody>
          <a:bodyPr>
            <a:spAutoFit/>
          </a:bodyPr>
          <a:lstStyle/>
          <a:p>
            <a:pPr algn="ctr">
              <a:spcBef>
                <a:spcPct val="50000"/>
              </a:spcBef>
            </a:pPr>
            <a:r>
              <a:rPr lang="en-US" altLang="en-US" sz="3600" b="1">
                <a:solidFill>
                  <a:prstClr val="black"/>
                </a:solidFill>
              </a:rPr>
              <a:t>Universally Quantified Assertions</a:t>
            </a:r>
            <a:endParaRPr lang="zh-TW" altLang="en-US" sz="3600" b="1">
              <a:solidFill>
                <a:prstClr val="black"/>
              </a:solidFill>
            </a:endParaRPr>
          </a:p>
        </p:txBody>
      </p:sp>
    </p:spTree>
    <p:extLst>
      <p:ext uri="{BB962C8B-B14F-4D97-AF65-F5344CB8AC3E}">
        <p14:creationId xmlns:p14="http://schemas.microsoft.com/office/powerpoint/2010/main" val="19657346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Grp="1" noChangeArrowheads="1"/>
          </p:cNvSpPr>
          <p:nvPr>
            <p:ph type="body" idx="4294967295"/>
          </p:nvPr>
        </p:nvSpPr>
        <p:spPr bwMode="auto">
          <a:xfrm>
            <a:off x="214282" y="1295400"/>
            <a:ext cx="8243918" cy="4800600"/>
          </a:xfrm>
          <a:prstGeom prst="rect">
            <a:avLst/>
          </a:prstGeom>
          <a:noFill/>
          <a:ln>
            <a:miter lim="800000"/>
            <a:headEnd/>
            <a:tailEnd/>
          </a:ln>
        </p:spPr>
        <p:txBody>
          <a:bodyPr/>
          <a:lstStyle/>
          <a:p>
            <a:r>
              <a:rPr lang="en-US" altLang="zh-TW" dirty="0">
                <a:ea typeface="新細明體" pitchFamily="18" charset="-120"/>
              </a:rPr>
              <a:t>Example:</a:t>
            </a:r>
          </a:p>
          <a:p>
            <a:pPr lvl="1"/>
            <a:r>
              <a:rPr lang="en-US" altLang="zh-TW" dirty="0">
                <a:ea typeface="新細明體" pitchFamily="18" charset="-120"/>
              </a:rPr>
              <a:t>Theorem: </a:t>
            </a:r>
            <a:r>
              <a:rPr lang="en-US" altLang="zh-TW" i="1" dirty="0">
                <a:ea typeface="新細明體" pitchFamily="18" charset="-120"/>
              </a:rPr>
              <a:t>For the universe of integers, x is even </a:t>
            </a:r>
            <a:r>
              <a:rPr lang="en-US" altLang="zh-TW" i="1" dirty="0" err="1">
                <a:ea typeface="新細明體" pitchFamily="18" charset="-120"/>
              </a:rPr>
              <a:t>iff</a:t>
            </a:r>
            <a:r>
              <a:rPr lang="en-US" altLang="zh-TW" i="1" dirty="0">
                <a:ea typeface="新細明體" pitchFamily="18" charset="-120"/>
              </a:rPr>
              <a:t>  x</a:t>
            </a:r>
            <a:r>
              <a:rPr lang="en-US" altLang="zh-TW" i="1" baseline="30000" dirty="0">
                <a:ea typeface="新細明體" pitchFamily="18" charset="-120"/>
              </a:rPr>
              <a:t>2</a:t>
            </a:r>
            <a:r>
              <a:rPr lang="en-US" altLang="zh-TW" i="1" dirty="0">
                <a:ea typeface="新細明體" pitchFamily="18" charset="-120"/>
              </a:rPr>
              <a:t>  is even.</a:t>
            </a:r>
          </a:p>
          <a:p>
            <a:pPr lvl="1">
              <a:buNone/>
            </a:pPr>
            <a:r>
              <a:rPr lang="en-US" altLang="zh-TW" dirty="0">
                <a:ea typeface="新細明體" pitchFamily="18" charset="-120"/>
              </a:rPr>
              <a:t>Proof: The quantified assertion is </a:t>
            </a:r>
            <a:r>
              <a:rPr lang="en-US" altLang="zh-TW" dirty="0">
                <a:ea typeface="新細明體" pitchFamily="18" charset="-120"/>
                <a:sym typeface="Symbol" pitchFamily="18" charset="2"/>
              </a:rPr>
              <a:t></a:t>
            </a:r>
            <a:r>
              <a:rPr lang="en-US" altLang="zh-TW" dirty="0">
                <a:ea typeface="新細明體" pitchFamily="18" charset="-120"/>
              </a:rPr>
              <a:t> </a:t>
            </a:r>
            <a:r>
              <a:rPr lang="en-US" altLang="zh-TW" i="1" dirty="0">
                <a:ea typeface="新細明體" pitchFamily="18" charset="-120"/>
              </a:rPr>
              <a:t>x</a:t>
            </a:r>
            <a:r>
              <a:rPr lang="en-US" altLang="zh-TW" dirty="0">
                <a:ea typeface="新細明體" pitchFamily="18" charset="-120"/>
              </a:rPr>
              <a:t>[</a:t>
            </a:r>
            <a:r>
              <a:rPr lang="en-US" altLang="zh-TW" i="1" dirty="0">
                <a:ea typeface="新細明體" pitchFamily="18" charset="-120"/>
              </a:rPr>
              <a:t>x </a:t>
            </a:r>
            <a:r>
              <a:rPr lang="en-US" altLang="zh-TW" dirty="0">
                <a:ea typeface="新細明體" pitchFamily="18" charset="-120"/>
              </a:rPr>
              <a:t>is even </a:t>
            </a:r>
            <a:r>
              <a:rPr lang="en-US" altLang="zh-TW" dirty="0">
                <a:ea typeface="新細明體" pitchFamily="18" charset="-120"/>
                <a:cs typeface="Arial" pitchFamily="34" charset="0"/>
              </a:rPr>
              <a:t>↔</a:t>
            </a:r>
            <a:r>
              <a:rPr lang="en-US" altLang="zh-TW" dirty="0">
                <a:ea typeface="新細明體" pitchFamily="18" charset="-120"/>
              </a:rPr>
              <a:t> </a:t>
            </a:r>
            <a:r>
              <a:rPr lang="en-US" altLang="zh-TW" i="1" dirty="0">
                <a:ea typeface="新細明體" pitchFamily="18" charset="-120"/>
              </a:rPr>
              <a:t>x</a:t>
            </a:r>
            <a:r>
              <a:rPr lang="en-US" altLang="zh-TW" i="1" baseline="30000" dirty="0">
                <a:ea typeface="新細明體" pitchFamily="18" charset="-120"/>
              </a:rPr>
              <a:t>2</a:t>
            </a:r>
            <a:r>
              <a:rPr lang="en-US" altLang="zh-TW" dirty="0">
                <a:ea typeface="新細明體" pitchFamily="18" charset="-120"/>
              </a:rPr>
              <a:t> is even]</a:t>
            </a:r>
          </a:p>
          <a:p>
            <a:pPr lvl="1">
              <a:buNone/>
            </a:pPr>
            <a:r>
              <a:rPr lang="en-US" altLang="zh-TW" dirty="0">
                <a:ea typeface="新細明體" pitchFamily="18" charset="-120"/>
              </a:rPr>
              <a:t>We assume x is arbitrary.</a:t>
            </a:r>
          </a:p>
          <a:p>
            <a:pPr lvl="1">
              <a:buNone/>
            </a:pPr>
            <a:r>
              <a:rPr lang="en-US" altLang="zh-TW" dirty="0">
                <a:ea typeface="新細明體" pitchFamily="18" charset="-120"/>
              </a:rPr>
              <a:t>Recall that </a:t>
            </a:r>
            <a:r>
              <a:rPr lang="en-US" altLang="zh-TW" i="1" dirty="0">
                <a:ea typeface="新細明體" pitchFamily="18" charset="-120"/>
              </a:rPr>
              <a:t>P </a:t>
            </a:r>
            <a:r>
              <a:rPr lang="en-US" altLang="zh-TW" dirty="0">
                <a:ea typeface="新細明體" pitchFamily="18" charset="-120"/>
              </a:rPr>
              <a:t>↔ </a:t>
            </a:r>
            <a:r>
              <a:rPr lang="en-US" altLang="zh-TW" i="1" dirty="0">
                <a:ea typeface="新細明體" pitchFamily="18" charset="-120"/>
              </a:rPr>
              <a:t>Q </a:t>
            </a:r>
            <a:r>
              <a:rPr lang="en-US" altLang="zh-TW" dirty="0">
                <a:ea typeface="新細明體" pitchFamily="18" charset="-120"/>
              </a:rPr>
              <a:t>is equivalent to (</a:t>
            </a:r>
            <a:r>
              <a:rPr lang="en-US" altLang="zh-TW" i="1" dirty="0">
                <a:ea typeface="新細明體" pitchFamily="18" charset="-120"/>
              </a:rPr>
              <a:t>P</a:t>
            </a:r>
            <a:r>
              <a:rPr lang="en-US" altLang="zh-TW" dirty="0">
                <a:ea typeface="新細明體" pitchFamily="18" charset="-120"/>
              </a:rPr>
              <a:t>→</a:t>
            </a:r>
            <a:r>
              <a:rPr lang="en-US" altLang="zh-TW" i="1" dirty="0">
                <a:ea typeface="新細明體" pitchFamily="18" charset="-120"/>
              </a:rPr>
              <a:t>Q</a:t>
            </a:r>
            <a:r>
              <a:rPr lang="en-US" altLang="zh-TW" dirty="0">
                <a:ea typeface="新細明體" pitchFamily="18" charset="-120"/>
              </a:rPr>
              <a:t>) </a:t>
            </a:r>
            <a:r>
              <a:rPr lang="el-GR" altLang="zh-TW" dirty="0">
                <a:cs typeface="Arial" pitchFamily="34" charset="0"/>
              </a:rPr>
              <a:t>Λ</a:t>
            </a:r>
            <a:r>
              <a:rPr lang="en-US" altLang="zh-TW" dirty="0">
                <a:ea typeface="新細明體" pitchFamily="18" charset="-120"/>
              </a:rPr>
              <a:t> (</a:t>
            </a:r>
            <a:r>
              <a:rPr lang="en-US" altLang="zh-TW" i="1" dirty="0">
                <a:ea typeface="新細明體" pitchFamily="18" charset="-120"/>
              </a:rPr>
              <a:t>Q </a:t>
            </a:r>
            <a:r>
              <a:rPr lang="en-US" altLang="zh-TW" dirty="0">
                <a:ea typeface="新細明體" pitchFamily="18" charset="-120"/>
              </a:rPr>
              <a:t>→ </a:t>
            </a:r>
            <a:r>
              <a:rPr lang="en-US" altLang="zh-TW" i="1" dirty="0">
                <a:ea typeface="新細明體" pitchFamily="18" charset="-120"/>
              </a:rPr>
              <a:t>P</a:t>
            </a:r>
            <a:r>
              <a:rPr lang="en-US" altLang="zh-TW" dirty="0">
                <a:ea typeface="新細明體" pitchFamily="18" charset="-120"/>
              </a:rPr>
              <a:t>).</a:t>
            </a:r>
          </a:p>
        </p:txBody>
      </p:sp>
      <p:sp>
        <p:nvSpPr>
          <p:cNvPr id="2053"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2055" name="Text Box 7"/>
          <p:cNvSpPr txBox="1">
            <a:spLocks noChangeArrowheads="1"/>
          </p:cNvSpPr>
          <p:nvPr/>
        </p:nvSpPr>
        <p:spPr bwMode="auto">
          <a:xfrm>
            <a:off x="609600" y="304800"/>
            <a:ext cx="7924800" cy="641350"/>
          </a:xfrm>
          <a:prstGeom prst="rect">
            <a:avLst/>
          </a:prstGeom>
          <a:noFill/>
          <a:ln w="9525">
            <a:noFill/>
            <a:miter lim="800000"/>
            <a:headEnd/>
            <a:tailEnd/>
          </a:ln>
        </p:spPr>
        <p:txBody>
          <a:bodyPr>
            <a:spAutoFit/>
          </a:bodyPr>
          <a:lstStyle/>
          <a:p>
            <a:pPr algn="ctr">
              <a:spcBef>
                <a:spcPct val="50000"/>
              </a:spcBef>
            </a:pPr>
            <a:r>
              <a:rPr lang="en-US" altLang="en-US" sz="3600" b="1">
                <a:solidFill>
                  <a:prstClr val="black"/>
                </a:solidFill>
              </a:rPr>
              <a:t>Universally Quantified Assertions</a:t>
            </a:r>
            <a:endParaRPr lang="zh-TW" altLang="en-US" sz="3600" b="1">
              <a:solidFill>
                <a:prstClr val="black"/>
              </a:solidFill>
            </a:endParaRPr>
          </a:p>
        </p:txBody>
      </p:sp>
    </p:spTree>
    <p:extLst>
      <p:ext uri="{BB962C8B-B14F-4D97-AF65-F5344CB8AC3E}">
        <p14:creationId xmlns:p14="http://schemas.microsoft.com/office/powerpoint/2010/main" val="5228802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3"/>
          <p:cNvSpPr>
            <a:spLocks noGrp="1" noChangeArrowheads="1"/>
          </p:cNvSpPr>
          <p:nvPr>
            <p:ph type="body" idx="4294967295"/>
          </p:nvPr>
        </p:nvSpPr>
        <p:spPr bwMode="auto">
          <a:xfrm>
            <a:off x="357158" y="1295400"/>
            <a:ext cx="8572560" cy="4800600"/>
          </a:xfrm>
          <a:prstGeom prst="rect">
            <a:avLst/>
          </a:prstGeom>
          <a:noFill/>
          <a:ln>
            <a:miter lim="800000"/>
            <a:headEnd/>
            <a:tailEnd/>
          </a:ln>
        </p:spPr>
        <p:txBody>
          <a:bodyPr/>
          <a:lstStyle/>
          <a:p>
            <a:r>
              <a:rPr lang="en-US" altLang="zh-TW" dirty="0">
                <a:ea typeface="新細明體" pitchFamily="18" charset="-120"/>
              </a:rPr>
              <a:t>Example:</a:t>
            </a:r>
          </a:p>
          <a:p>
            <a:pPr lvl="1"/>
            <a:r>
              <a:rPr lang="en-US" altLang="zh-TW" u="sng" dirty="0">
                <a:ea typeface="新細明體" pitchFamily="18" charset="-120"/>
              </a:rPr>
              <a:t>Case 1</a:t>
            </a:r>
            <a:r>
              <a:rPr lang="en-US" altLang="zh-TW" dirty="0">
                <a:ea typeface="新細明體" pitchFamily="18" charset="-120"/>
              </a:rPr>
              <a:t> . We show if x is even then </a:t>
            </a:r>
            <a:r>
              <a:rPr lang="en-US" altLang="zh-TW" i="1" dirty="0">
                <a:ea typeface="新細明體" pitchFamily="18" charset="-120"/>
              </a:rPr>
              <a:t>x</a:t>
            </a:r>
            <a:r>
              <a:rPr lang="en-US" altLang="zh-TW" i="1" baseline="30000" dirty="0">
                <a:ea typeface="新細明體" pitchFamily="18" charset="-120"/>
              </a:rPr>
              <a:t>2</a:t>
            </a:r>
            <a:r>
              <a:rPr lang="en-US" altLang="zh-TW" dirty="0">
                <a:ea typeface="新細明體" pitchFamily="18" charset="-120"/>
              </a:rPr>
              <a:t>  is even using a direct proof</a:t>
            </a:r>
          </a:p>
          <a:p>
            <a:pPr lvl="1">
              <a:buNone/>
            </a:pPr>
            <a:r>
              <a:rPr lang="en-US" altLang="zh-TW" dirty="0">
                <a:ea typeface="新細明體" pitchFamily="18" charset="-120"/>
              </a:rPr>
              <a:t>If x is even then x = 2k for some integer k. </a:t>
            </a:r>
          </a:p>
          <a:p>
            <a:pPr lvl="1">
              <a:buNone/>
            </a:pPr>
            <a:r>
              <a:rPr lang="en-US" altLang="zh-TW" dirty="0">
                <a:ea typeface="新細明體" pitchFamily="18" charset="-120"/>
              </a:rPr>
              <a:t>Hence, </a:t>
            </a:r>
            <a:r>
              <a:rPr lang="en-US" altLang="zh-TW" i="1" dirty="0">
                <a:ea typeface="新細明體" pitchFamily="18" charset="-120"/>
              </a:rPr>
              <a:t>x</a:t>
            </a:r>
            <a:r>
              <a:rPr lang="en-US" altLang="zh-TW" i="1" baseline="30000" dirty="0">
                <a:ea typeface="新細明體" pitchFamily="18" charset="-120"/>
              </a:rPr>
              <a:t>2</a:t>
            </a:r>
            <a:r>
              <a:rPr lang="en-US" altLang="zh-TW" dirty="0">
                <a:ea typeface="新細明體" pitchFamily="18" charset="-120"/>
              </a:rPr>
              <a:t> = 4k</a:t>
            </a:r>
            <a:r>
              <a:rPr lang="en-US" altLang="zh-TW" baseline="30000" dirty="0">
                <a:ea typeface="新細明體" pitchFamily="18" charset="-120"/>
              </a:rPr>
              <a:t>2</a:t>
            </a:r>
            <a:r>
              <a:rPr lang="en-US" altLang="zh-TW" dirty="0">
                <a:ea typeface="新細明體" pitchFamily="18" charset="-120"/>
              </a:rPr>
              <a:t> which is even since it is an integer which is divisible by 2.</a:t>
            </a:r>
          </a:p>
          <a:p>
            <a:pPr lvl="1">
              <a:buNone/>
            </a:pPr>
            <a:r>
              <a:rPr lang="en-US" altLang="zh-TW" dirty="0">
                <a:ea typeface="新細明體" pitchFamily="18" charset="-120"/>
              </a:rPr>
              <a:t>This completes the proof of case 1.</a:t>
            </a:r>
          </a:p>
        </p:txBody>
      </p:sp>
      <p:sp>
        <p:nvSpPr>
          <p:cNvPr id="3079"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3081" name="Text Box 7"/>
          <p:cNvSpPr txBox="1">
            <a:spLocks noChangeArrowheads="1"/>
          </p:cNvSpPr>
          <p:nvPr/>
        </p:nvSpPr>
        <p:spPr bwMode="auto">
          <a:xfrm>
            <a:off x="609600" y="304800"/>
            <a:ext cx="7924800" cy="641350"/>
          </a:xfrm>
          <a:prstGeom prst="rect">
            <a:avLst/>
          </a:prstGeom>
          <a:noFill/>
          <a:ln w="9525">
            <a:noFill/>
            <a:miter lim="800000"/>
            <a:headEnd/>
            <a:tailEnd/>
          </a:ln>
        </p:spPr>
        <p:txBody>
          <a:bodyPr>
            <a:spAutoFit/>
          </a:bodyPr>
          <a:lstStyle/>
          <a:p>
            <a:pPr algn="ctr">
              <a:spcBef>
                <a:spcPct val="50000"/>
              </a:spcBef>
            </a:pPr>
            <a:r>
              <a:rPr lang="en-US" altLang="en-US" sz="3600" b="1">
                <a:solidFill>
                  <a:prstClr val="black"/>
                </a:solidFill>
              </a:rPr>
              <a:t>Universally Quantified Assertions</a:t>
            </a:r>
            <a:endParaRPr lang="zh-TW" altLang="en-US" sz="3600" b="1">
              <a:solidFill>
                <a:prstClr val="black"/>
              </a:solidFill>
            </a:endParaRPr>
          </a:p>
        </p:txBody>
      </p:sp>
    </p:spTree>
    <p:extLst>
      <p:ext uri="{BB962C8B-B14F-4D97-AF65-F5344CB8AC3E}">
        <p14:creationId xmlns:p14="http://schemas.microsoft.com/office/powerpoint/2010/main" val="322733354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3"/>
          <p:cNvSpPr>
            <a:spLocks noGrp="1" noChangeArrowheads="1"/>
          </p:cNvSpPr>
          <p:nvPr>
            <p:ph type="body" idx="4294967295"/>
          </p:nvPr>
        </p:nvSpPr>
        <p:spPr bwMode="auto">
          <a:xfrm>
            <a:off x="685800" y="1295400"/>
            <a:ext cx="8172480" cy="4800600"/>
          </a:xfrm>
          <a:prstGeom prst="rect">
            <a:avLst/>
          </a:prstGeom>
          <a:noFill/>
          <a:ln>
            <a:miter lim="800000"/>
            <a:headEnd/>
            <a:tailEnd/>
          </a:ln>
        </p:spPr>
        <p:txBody>
          <a:bodyPr/>
          <a:lstStyle/>
          <a:p>
            <a:pPr>
              <a:lnSpc>
                <a:spcPct val="80000"/>
              </a:lnSpc>
            </a:pPr>
            <a:r>
              <a:rPr lang="en-US" altLang="zh-TW" sz="2800" dirty="0">
                <a:ea typeface="新細明體" pitchFamily="18" charset="-120"/>
              </a:rPr>
              <a:t>Example:</a:t>
            </a:r>
          </a:p>
          <a:p>
            <a:pPr lvl="1">
              <a:lnSpc>
                <a:spcPct val="80000"/>
              </a:lnSpc>
            </a:pPr>
            <a:r>
              <a:rPr lang="en-US" altLang="zh-TW" sz="2400" u="sng" dirty="0">
                <a:ea typeface="新細明體" pitchFamily="18" charset="-120"/>
              </a:rPr>
              <a:t>Case 2</a:t>
            </a:r>
            <a:r>
              <a:rPr lang="en-US" altLang="zh-TW" sz="2400" dirty="0">
                <a:ea typeface="新細明體" pitchFamily="18" charset="-120"/>
              </a:rPr>
              <a:t> . We show that if </a:t>
            </a:r>
            <a:r>
              <a:rPr lang="en-US" altLang="zh-TW" sz="2400" i="1" dirty="0">
                <a:ea typeface="新細明體" pitchFamily="18" charset="-120"/>
              </a:rPr>
              <a:t>x</a:t>
            </a:r>
            <a:r>
              <a:rPr lang="en-US" altLang="zh-TW" sz="2400" i="1" baseline="30000" dirty="0">
                <a:ea typeface="新細明體" pitchFamily="18" charset="-120"/>
              </a:rPr>
              <a:t>2</a:t>
            </a:r>
            <a:r>
              <a:rPr lang="en-US" altLang="zh-TW" sz="2400" dirty="0">
                <a:ea typeface="新細明體" pitchFamily="18" charset="-120"/>
              </a:rPr>
              <a:t> is even then x must be even .</a:t>
            </a:r>
          </a:p>
          <a:p>
            <a:pPr lvl="1">
              <a:lnSpc>
                <a:spcPct val="80000"/>
              </a:lnSpc>
              <a:buNone/>
            </a:pPr>
            <a:r>
              <a:rPr lang="en-US" altLang="zh-TW" sz="2400" dirty="0">
                <a:ea typeface="新細明體" pitchFamily="18" charset="-120"/>
              </a:rPr>
              <a:t>We use an indirect proof:</a:t>
            </a:r>
          </a:p>
          <a:p>
            <a:pPr lvl="1">
              <a:lnSpc>
                <a:spcPct val="80000"/>
              </a:lnSpc>
              <a:buNone/>
            </a:pPr>
            <a:r>
              <a:rPr lang="en-US" altLang="zh-TW" sz="2400" dirty="0">
                <a:ea typeface="新細明體" pitchFamily="18" charset="-120"/>
              </a:rPr>
              <a:t>Assume x is not even and show </a:t>
            </a:r>
            <a:r>
              <a:rPr lang="en-US" altLang="zh-TW" sz="2400" i="1" dirty="0">
                <a:ea typeface="新細明體" pitchFamily="18" charset="-120"/>
              </a:rPr>
              <a:t>x</a:t>
            </a:r>
            <a:r>
              <a:rPr lang="en-US" altLang="zh-TW" sz="2400" i="1" baseline="30000" dirty="0">
                <a:ea typeface="新細明體" pitchFamily="18" charset="-120"/>
              </a:rPr>
              <a:t>2</a:t>
            </a:r>
            <a:r>
              <a:rPr lang="en-US" altLang="zh-TW" sz="2400" dirty="0">
                <a:ea typeface="新細明體" pitchFamily="18" charset="-120"/>
              </a:rPr>
              <a:t>  is not even.</a:t>
            </a:r>
          </a:p>
          <a:p>
            <a:pPr lvl="1">
              <a:lnSpc>
                <a:spcPct val="80000"/>
              </a:lnSpc>
              <a:buNone/>
            </a:pPr>
            <a:r>
              <a:rPr lang="en-US" altLang="zh-TW" sz="2400" dirty="0">
                <a:ea typeface="新細明體" pitchFamily="18" charset="-120"/>
              </a:rPr>
              <a:t>If x is not even then it must be odd.</a:t>
            </a:r>
          </a:p>
          <a:p>
            <a:pPr lvl="1">
              <a:lnSpc>
                <a:spcPct val="80000"/>
              </a:lnSpc>
              <a:buNone/>
            </a:pPr>
            <a:r>
              <a:rPr lang="en-US" altLang="zh-TW" sz="2400" dirty="0">
                <a:ea typeface="新細明體" pitchFamily="18" charset="-120"/>
              </a:rPr>
              <a:t>So, x = 2k + 1 for some k.</a:t>
            </a:r>
          </a:p>
          <a:p>
            <a:pPr lvl="1">
              <a:lnSpc>
                <a:spcPct val="80000"/>
              </a:lnSpc>
              <a:buNone/>
            </a:pPr>
            <a:r>
              <a:rPr lang="en-US" altLang="zh-TW" sz="2400" dirty="0">
                <a:ea typeface="新細明體" pitchFamily="18" charset="-120"/>
              </a:rPr>
              <a:t>Then </a:t>
            </a:r>
            <a:r>
              <a:rPr lang="en-US" altLang="zh-TW" sz="2400" i="1" dirty="0">
                <a:ea typeface="新細明體" pitchFamily="18" charset="-120"/>
              </a:rPr>
              <a:t>x</a:t>
            </a:r>
            <a:r>
              <a:rPr lang="en-US" altLang="zh-TW" sz="2400" i="1" baseline="30000" dirty="0">
                <a:ea typeface="新細明體" pitchFamily="18" charset="-120"/>
              </a:rPr>
              <a:t>2</a:t>
            </a:r>
            <a:r>
              <a:rPr lang="en-US" altLang="zh-TW" sz="2400" dirty="0">
                <a:ea typeface="新細明體" pitchFamily="18" charset="-120"/>
              </a:rPr>
              <a:t> = (2k+1)</a:t>
            </a:r>
            <a:r>
              <a:rPr lang="en-US" altLang="zh-TW" sz="2400" i="1" baseline="30000" dirty="0">
                <a:ea typeface="新細明體" pitchFamily="18" charset="-120"/>
              </a:rPr>
              <a:t> 2</a:t>
            </a:r>
            <a:r>
              <a:rPr lang="en-US" altLang="zh-TW" sz="2400" dirty="0">
                <a:ea typeface="新細明體" pitchFamily="18" charset="-120"/>
              </a:rPr>
              <a:t> = 2(2k</a:t>
            </a:r>
            <a:r>
              <a:rPr lang="en-US" altLang="zh-TW" sz="2400" i="1" baseline="30000" dirty="0">
                <a:ea typeface="新細明體" pitchFamily="18" charset="-120"/>
              </a:rPr>
              <a:t> 2</a:t>
            </a:r>
            <a:r>
              <a:rPr lang="en-US" altLang="zh-TW" sz="2400" dirty="0">
                <a:ea typeface="新細明體" pitchFamily="18" charset="-120"/>
              </a:rPr>
              <a:t>+2k)+1 which is odd and hence not even.</a:t>
            </a:r>
          </a:p>
          <a:p>
            <a:pPr lvl="1">
              <a:lnSpc>
                <a:spcPct val="80000"/>
              </a:lnSpc>
              <a:buNone/>
            </a:pPr>
            <a:r>
              <a:rPr lang="en-US" altLang="zh-TW" sz="2400" dirty="0">
                <a:ea typeface="新細明體" pitchFamily="18" charset="-120"/>
              </a:rPr>
              <a:t>This completes the proof of the second case.</a:t>
            </a:r>
          </a:p>
          <a:p>
            <a:pPr lvl="1">
              <a:lnSpc>
                <a:spcPct val="80000"/>
              </a:lnSpc>
              <a:buNone/>
            </a:pPr>
            <a:r>
              <a:rPr lang="en-US" altLang="zh-TW" sz="2400" dirty="0">
                <a:ea typeface="新細明體" pitchFamily="18" charset="-120"/>
              </a:rPr>
              <a:t>Therefore we have shown x is even </a:t>
            </a:r>
            <a:r>
              <a:rPr lang="en-US" altLang="zh-TW" sz="2400" dirty="0" err="1">
                <a:ea typeface="新細明體" pitchFamily="18" charset="-120"/>
              </a:rPr>
              <a:t>iff</a:t>
            </a:r>
            <a:r>
              <a:rPr lang="en-US" altLang="zh-TW" sz="2400" dirty="0">
                <a:ea typeface="新細明體" pitchFamily="18" charset="-120"/>
              </a:rPr>
              <a:t> x</a:t>
            </a:r>
            <a:r>
              <a:rPr lang="en-US" altLang="zh-TW" sz="2400" baseline="30000" dirty="0">
                <a:ea typeface="新細明體" pitchFamily="18" charset="-120"/>
              </a:rPr>
              <a:t>2</a:t>
            </a:r>
            <a:r>
              <a:rPr lang="en-US" altLang="zh-TW" sz="2400" dirty="0">
                <a:ea typeface="新細明體" pitchFamily="18" charset="-120"/>
              </a:rPr>
              <a:t> is even.</a:t>
            </a:r>
          </a:p>
          <a:p>
            <a:pPr lvl="1">
              <a:lnSpc>
                <a:spcPct val="80000"/>
              </a:lnSpc>
              <a:buNone/>
            </a:pPr>
            <a:r>
              <a:rPr lang="en-US" altLang="zh-TW" sz="2400" dirty="0">
                <a:solidFill>
                  <a:srgbClr val="FF0000"/>
                </a:solidFill>
                <a:ea typeface="新細明體" pitchFamily="18" charset="-120"/>
              </a:rPr>
              <a:t>Since x was arbitrary, the result follows by UG.</a:t>
            </a:r>
          </a:p>
          <a:p>
            <a:pPr lvl="1">
              <a:lnSpc>
                <a:spcPct val="80000"/>
              </a:lnSpc>
              <a:buNone/>
            </a:pPr>
            <a:r>
              <a:rPr lang="en-US" altLang="zh-TW" sz="2400" dirty="0">
                <a:ea typeface="新細明體" pitchFamily="18" charset="-120"/>
              </a:rPr>
              <a:t>	Q.E.D.</a:t>
            </a:r>
          </a:p>
        </p:txBody>
      </p:sp>
      <p:sp>
        <p:nvSpPr>
          <p:cNvPr id="4105"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4107" name="Text Box 7"/>
          <p:cNvSpPr txBox="1">
            <a:spLocks noChangeArrowheads="1"/>
          </p:cNvSpPr>
          <p:nvPr/>
        </p:nvSpPr>
        <p:spPr bwMode="auto">
          <a:xfrm>
            <a:off x="609600" y="304800"/>
            <a:ext cx="7924800" cy="641350"/>
          </a:xfrm>
          <a:prstGeom prst="rect">
            <a:avLst/>
          </a:prstGeom>
          <a:noFill/>
          <a:ln w="9525">
            <a:noFill/>
            <a:miter lim="800000"/>
            <a:headEnd/>
            <a:tailEnd/>
          </a:ln>
        </p:spPr>
        <p:txBody>
          <a:bodyPr>
            <a:spAutoFit/>
          </a:bodyPr>
          <a:lstStyle/>
          <a:p>
            <a:pPr algn="ctr">
              <a:spcBef>
                <a:spcPct val="50000"/>
              </a:spcBef>
            </a:pPr>
            <a:r>
              <a:rPr lang="en-US" altLang="en-US" sz="3600" b="1" dirty="0">
                <a:solidFill>
                  <a:prstClr val="black"/>
                </a:solidFill>
              </a:rPr>
              <a:t>Universally Quantified Assertions</a:t>
            </a:r>
            <a:endParaRPr lang="zh-TW" altLang="en-US" sz="3600" b="1" dirty="0">
              <a:solidFill>
                <a:prstClr val="black"/>
              </a:solidFill>
            </a:endParaRPr>
          </a:p>
        </p:txBody>
      </p:sp>
    </p:spTree>
    <p:extLst>
      <p:ext uri="{BB962C8B-B14F-4D97-AF65-F5344CB8AC3E}">
        <p14:creationId xmlns:p14="http://schemas.microsoft.com/office/powerpoint/2010/main" val="91002127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4294967295"/>
          </p:nvPr>
        </p:nvSpPr>
        <p:spPr bwMode="auto">
          <a:xfrm>
            <a:off x="685800" y="1295400"/>
            <a:ext cx="7772400" cy="4800600"/>
          </a:xfrm>
          <a:prstGeom prst="rect">
            <a:avLst/>
          </a:prstGeom>
          <a:noFill/>
          <a:ln>
            <a:miter lim="800000"/>
            <a:headEnd/>
            <a:tailEnd/>
          </a:ln>
        </p:spPr>
        <p:txBody>
          <a:bodyPr/>
          <a:lstStyle/>
          <a:p>
            <a:r>
              <a:rPr lang="en-US" altLang="zh-TW" i="1" dirty="0">
                <a:ea typeface="新細明體" pitchFamily="18" charset="-120"/>
              </a:rPr>
              <a:t>Dear students: Learning how to construct proofs is probably one of the most difficult things you will face in life. Few of us are gifted enough to do it with ease. One only learns how to do it by </a:t>
            </a:r>
            <a:r>
              <a:rPr lang="en-US" altLang="zh-TW" i="1" dirty="0">
                <a:solidFill>
                  <a:srgbClr val="FF0000"/>
                </a:solidFill>
                <a:ea typeface="新細明體" pitchFamily="18" charset="-120"/>
              </a:rPr>
              <a:t>practicing</a:t>
            </a:r>
            <a:r>
              <a:rPr lang="en-US" altLang="zh-TW" i="1" dirty="0">
                <a:ea typeface="新細明體" pitchFamily="18" charset="-120"/>
              </a:rPr>
              <a:t> .</a:t>
            </a:r>
          </a:p>
        </p:txBody>
      </p:sp>
      <p:sp>
        <p:nvSpPr>
          <p:cNvPr id="16387" name="Text Box 4"/>
          <p:cNvSpPr txBox="1">
            <a:spLocks noChangeArrowheads="1"/>
          </p:cNvSpPr>
          <p:nvPr/>
        </p:nvSpPr>
        <p:spPr bwMode="auto">
          <a:xfrm>
            <a:off x="8458200" y="6507163"/>
            <a:ext cx="685800" cy="274637"/>
          </a:xfrm>
          <a:prstGeom prst="rect">
            <a:avLst/>
          </a:prstGeom>
          <a:noFill/>
          <a:ln w="9525">
            <a:noFill/>
            <a:miter lim="800000"/>
            <a:headEnd/>
            <a:tailEnd/>
          </a:ln>
        </p:spPr>
        <p:txBody>
          <a:bodyPr>
            <a:spAutoFit/>
          </a:bodyPr>
          <a:lstStyle/>
          <a:p>
            <a:pPr eaLnBrk="0" hangingPunct="0"/>
            <a:r>
              <a:rPr lang="en-US" altLang="zh-TW" sz="1200">
                <a:solidFill>
                  <a:prstClr val="white"/>
                </a:solidFill>
                <a:latin typeface="Times" charset="0"/>
              </a:rPr>
              <a:t>P. 1</a:t>
            </a:r>
          </a:p>
        </p:txBody>
      </p:sp>
      <p:sp>
        <p:nvSpPr>
          <p:cNvPr id="7" name="Text Box 7"/>
          <p:cNvSpPr txBox="1">
            <a:spLocks noChangeArrowheads="1"/>
          </p:cNvSpPr>
          <p:nvPr/>
        </p:nvSpPr>
        <p:spPr bwMode="auto">
          <a:xfrm>
            <a:off x="609600" y="304800"/>
            <a:ext cx="7924800" cy="641350"/>
          </a:xfrm>
          <a:prstGeom prst="rect">
            <a:avLst/>
          </a:prstGeom>
          <a:noFill/>
          <a:ln w="9525">
            <a:noFill/>
            <a:miter lim="800000"/>
            <a:headEnd/>
            <a:tailEnd/>
          </a:ln>
        </p:spPr>
        <p:txBody>
          <a:bodyPr>
            <a:spAutoFit/>
          </a:bodyPr>
          <a:lstStyle/>
          <a:p>
            <a:pPr algn="ctr">
              <a:spcBef>
                <a:spcPct val="50000"/>
              </a:spcBef>
            </a:pPr>
            <a:r>
              <a:rPr lang="en-US" altLang="en-US" sz="3600" b="1" dirty="0">
                <a:solidFill>
                  <a:prstClr val="black"/>
                </a:solidFill>
              </a:rPr>
              <a:t>Rosen to his student</a:t>
            </a:r>
            <a:endParaRPr lang="zh-TW" altLang="en-US" sz="3600" b="1" dirty="0">
              <a:solidFill>
                <a:prstClr val="black"/>
              </a:solidFill>
            </a:endParaRPr>
          </a:p>
        </p:txBody>
      </p:sp>
    </p:spTree>
    <p:extLst>
      <p:ext uri="{BB962C8B-B14F-4D97-AF65-F5344CB8AC3E}">
        <p14:creationId xmlns:p14="http://schemas.microsoft.com/office/powerpoint/2010/main" val="2218448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381000"/>
            <a:ext cx="7772400" cy="1470025"/>
          </a:xfrm>
        </p:spPr>
        <p:txBody>
          <a:bodyPr/>
          <a:lstStyle/>
          <a:p>
            <a:pPr>
              <a:lnSpc>
                <a:spcPct val="150000"/>
              </a:lnSpc>
            </a:pPr>
            <a:r>
              <a:rPr lang="en-US" altLang="zh-TW" sz="3200">
                <a:latin typeface="Comic Sans MS" pitchFamily="66" charset="0"/>
              </a:rPr>
              <a:t>Methods of Proof</a:t>
            </a:r>
          </a:p>
        </p:txBody>
      </p:sp>
      <p:pic>
        <p:nvPicPr>
          <p:cNvPr id="2078"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3" y="2362200"/>
            <a:ext cx="300037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74995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3505200" y="457200"/>
            <a:ext cx="2051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This Lecture</a:t>
            </a:r>
          </a:p>
        </p:txBody>
      </p:sp>
      <p:sp>
        <p:nvSpPr>
          <p:cNvPr id="6147" name="Text Box 20"/>
          <p:cNvSpPr txBox="1">
            <a:spLocks noChangeArrowheads="1"/>
          </p:cNvSpPr>
          <p:nvPr/>
        </p:nvSpPr>
        <p:spPr bwMode="auto">
          <a:xfrm>
            <a:off x="381000" y="1338263"/>
            <a:ext cx="8039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Now we have learnt the basics in logic.</a:t>
            </a:r>
          </a:p>
          <a:p>
            <a:pPr eaLnBrk="1" hangingPunct="1"/>
            <a:endParaRPr lang="en-US" altLang="zh-TW"/>
          </a:p>
          <a:p>
            <a:pPr eaLnBrk="1" hangingPunct="1"/>
            <a:r>
              <a:rPr lang="en-US" altLang="zh-TW"/>
              <a:t>We are going to apply the logical rules in proving mathematical theorems.</a:t>
            </a:r>
          </a:p>
          <a:p>
            <a:pPr eaLnBrk="1" hangingPunct="1"/>
            <a:endParaRPr lang="en-US" altLang="zh-TW"/>
          </a:p>
        </p:txBody>
      </p:sp>
      <p:sp>
        <p:nvSpPr>
          <p:cNvPr id="6148" name="Text Box 21"/>
          <p:cNvSpPr txBox="1">
            <a:spLocks noChangeArrowheads="1"/>
          </p:cNvSpPr>
          <p:nvPr/>
        </p:nvSpPr>
        <p:spPr bwMode="auto">
          <a:xfrm>
            <a:off x="3206750" y="3090863"/>
            <a:ext cx="27368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buClr>
                <a:srgbClr val="A50021"/>
              </a:buClr>
              <a:buFontTx/>
              <a:buChar char="•"/>
            </a:pPr>
            <a:r>
              <a:rPr lang="en-US" altLang="zh-TW"/>
              <a:t> Direct proof</a:t>
            </a:r>
          </a:p>
          <a:p>
            <a:pPr eaLnBrk="1" hangingPunct="1">
              <a:buClr>
                <a:srgbClr val="A50021"/>
              </a:buClr>
              <a:buFontTx/>
              <a:buChar char="•"/>
            </a:pPr>
            <a:endParaRPr lang="en-US" altLang="zh-TW"/>
          </a:p>
          <a:p>
            <a:pPr eaLnBrk="1" hangingPunct="1">
              <a:buClr>
                <a:srgbClr val="A50021"/>
              </a:buClr>
              <a:buFontTx/>
              <a:buChar char="•"/>
            </a:pPr>
            <a:r>
              <a:rPr lang="en-US" altLang="zh-TW"/>
              <a:t> Contrapositive</a:t>
            </a:r>
          </a:p>
          <a:p>
            <a:pPr eaLnBrk="1" hangingPunct="1">
              <a:buClr>
                <a:srgbClr val="A50021"/>
              </a:buClr>
              <a:buFontTx/>
              <a:buChar char="•"/>
            </a:pPr>
            <a:endParaRPr lang="en-US" altLang="zh-TW"/>
          </a:p>
          <a:p>
            <a:pPr eaLnBrk="1" hangingPunct="1">
              <a:buClr>
                <a:srgbClr val="A50021"/>
              </a:buClr>
              <a:buFontTx/>
              <a:buChar char="•"/>
            </a:pPr>
            <a:r>
              <a:rPr lang="en-US" altLang="zh-TW"/>
              <a:t> Proof by contradiction</a:t>
            </a:r>
          </a:p>
          <a:p>
            <a:pPr eaLnBrk="1" hangingPunct="1">
              <a:buClr>
                <a:srgbClr val="A50021"/>
              </a:buClr>
              <a:buFontTx/>
              <a:buChar char="•"/>
            </a:pPr>
            <a:endParaRPr lang="en-US" altLang="zh-TW"/>
          </a:p>
          <a:p>
            <a:pPr eaLnBrk="1" hangingPunct="1">
              <a:buClr>
                <a:srgbClr val="A50021"/>
              </a:buClr>
              <a:buFontTx/>
              <a:buChar char="•"/>
            </a:pPr>
            <a:r>
              <a:rPr lang="en-US" altLang="zh-TW"/>
              <a:t> Proof by cases</a:t>
            </a:r>
          </a:p>
        </p:txBody>
      </p:sp>
    </p:spTree>
    <p:extLst>
      <p:ext uri="{BB962C8B-B14F-4D97-AF65-F5344CB8AC3E}">
        <p14:creationId xmlns:p14="http://schemas.microsoft.com/office/powerpoint/2010/main" val="29197457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Text Box 3"/>
          <p:cNvSpPr txBox="1">
            <a:spLocks noChangeArrowheads="1"/>
          </p:cNvSpPr>
          <p:nvPr/>
        </p:nvSpPr>
        <p:spPr bwMode="auto">
          <a:xfrm>
            <a:off x="3224213" y="457200"/>
            <a:ext cx="264318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Basic Definitions</a:t>
            </a:r>
          </a:p>
        </p:txBody>
      </p:sp>
      <p:sp>
        <p:nvSpPr>
          <p:cNvPr id="204817" name="Text Box 17"/>
          <p:cNvSpPr txBox="1">
            <a:spLocks noChangeArrowheads="1"/>
          </p:cNvSpPr>
          <p:nvPr/>
        </p:nvSpPr>
        <p:spPr bwMode="auto">
          <a:xfrm>
            <a:off x="1143000" y="1447800"/>
            <a:ext cx="4941888" cy="78898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An integer n is an </a:t>
            </a:r>
            <a:r>
              <a:rPr lang="en-US" altLang="zh-TW">
                <a:solidFill>
                  <a:srgbClr val="A50021"/>
                </a:solidFill>
              </a:rPr>
              <a:t>even </a:t>
            </a:r>
            <a:r>
              <a:rPr lang="en-US" altLang="zh-TW"/>
              <a:t>number </a:t>
            </a:r>
          </a:p>
          <a:p>
            <a:pPr>
              <a:lnSpc>
                <a:spcPct val="150000"/>
              </a:lnSpc>
            </a:pPr>
            <a:r>
              <a:rPr lang="en-US" altLang="zh-TW"/>
              <a:t>if there exists an integer k such that n = 2k.</a:t>
            </a:r>
          </a:p>
        </p:txBody>
      </p:sp>
      <p:sp>
        <p:nvSpPr>
          <p:cNvPr id="204818" name="Text Box 18"/>
          <p:cNvSpPr txBox="1">
            <a:spLocks noChangeArrowheads="1"/>
          </p:cNvSpPr>
          <p:nvPr/>
        </p:nvSpPr>
        <p:spPr bwMode="auto">
          <a:xfrm>
            <a:off x="1143000" y="3173413"/>
            <a:ext cx="5154613" cy="78898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An integer n is an </a:t>
            </a:r>
            <a:r>
              <a:rPr lang="en-US" altLang="zh-TW">
                <a:solidFill>
                  <a:srgbClr val="A50021"/>
                </a:solidFill>
              </a:rPr>
              <a:t>odd</a:t>
            </a:r>
            <a:r>
              <a:rPr lang="en-US" altLang="zh-TW"/>
              <a:t> number </a:t>
            </a:r>
          </a:p>
          <a:p>
            <a:pPr>
              <a:lnSpc>
                <a:spcPct val="150000"/>
              </a:lnSpc>
            </a:pPr>
            <a:r>
              <a:rPr lang="en-US" altLang="zh-TW"/>
              <a:t>if there exists an integer k such that n = 2k+1.</a:t>
            </a:r>
          </a:p>
        </p:txBody>
      </p:sp>
    </p:spTree>
    <p:extLst>
      <p:ext uri="{BB962C8B-B14F-4D97-AF65-F5344CB8AC3E}">
        <p14:creationId xmlns:p14="http://schemas.microsoft.com/office/powerpoint/2010/main" val="1638364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8"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ext Box 2"/>
          <p:cNvSpPr txBox="1">
            <a:spLocks noChangeArrowheads="1"/>
          </p:cNvSpPr>
          <p:nvPr/>
        </p:nvSpPr>
        <p:spPr bwMode="auto">
          <a:xfrm>
            <a:off x="2833688" y="457200"/>
            <a:ext cx="341471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Proving an Implication</a:t>
            </a:r>
          </a:p>
        </p:txBody>
      </p:sp>
      <p:sp>
        <p:nvSpPr>
          <p:cNvPr id="250883" name="Text Box 3"/>
          <p:cNvSpPr txBox="1">
            <a:spLocks noChangeArrowheads="1"/>
          </p:cNvSpPr>
          <p:nvPr/>
        </p:nvSpPr>
        <p:spPr bwMode="auto">
          <a:xfrm>
            <a:off x="2570163" y="1309688"/>
            <a:ext cx="3983037"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Goal:</a:t>
            </a:r>
            <a:r>
              <a:rPr lang="en-US" altLang="en-US"/>
              <a:t>    If P, then Q.    (P implies Q)</a:t>
            </a:r>
          </a:p>
        </p:txBody>
      </p:sp>
      <p:sp>
        <p:nvSpPr>
          <p:cNvPr id="250884" name="Text Box 4"/>
          <p:cNvSpPr txBox="1">
            <a:spLocks noChangeArrowheads="1"/>
          </p:cNvSpPr>
          <p:nvPr/>
        </p:nvSpPr>
        <p:spPr bwMode="auto">
          <a:xfrm>
            <a:off x="1143000" y="2062163"/>
            <a:ext cx="6848475" cy="376237"/>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Method 1:</a:t>
            </a:r>
            <a:r>
              <a:rPr lang="en-US" altLang="en-US"/>
              <a:t>  Write assume P, then show that Q logically follows.</a:t>
            </a:r>
          </a:p>
        </p:txBody>
      </p:sp>
      <p:pic>
        <p:nvPicPr>
          <p:cNvPr id="250885" name="Picture 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95600" y="3048000"/>
            <a:ext cx="12509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0886" name="Text Box 6"/>
          <p:cNvSpPr txBox="1">
            <a:spLocks noChangeArrowheads="1"/>
          </p:cNvSpPr>
          <p:nvPr/>
        </p:nvSpPr>
        <p:spPr bwMode="auto">
          <a:xfrm>
            <a:off x="2438400" y="2971800"/>
            <a:ext cx="425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a:t>
            </a:r>
          </a:p>
        </p:txBody>
      </p:sp>
      <p:sp>
        <p:nvSpPr>
          <p:cNvPr id="250887" name="Text Box 7"/>
          <p:cNvSpPr txBox="1">
            <a:spLocks noChangeArrowheads="1"/>
          </p:cNvSpPr>
          <p:nvPr/>
        </p:nvSpPr>
        <p:spPr bwMode="auto">
          <a:xfrm>
            <a:off x="1219200" y="2971800"/>
            <a:ext cx="820738"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Claim:</a:t>
            </a:r>
          </a:p>
        </p:txBody>
      </p:sp>
      <p:sp>
        <p:nvSpPr>
          <p:cNvPr id="250888" name="Text Box 8"/>
          <p:cNvSpPr txBox="1">
            <a:spLocks noChangeArrowheads="1"/>
          </p:cNvSpPr>
          <p:nvPr/>
        </p:nvSpPr>
        <p:spPr bwMode="auto">
          <a:xfrm>
            <a:off x="4038600" y="2971800"/>
            <a:ext cx="800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 then</a:t>
            </a:r>
          </a:p>
        </p:txBody>
      </p:sp>
      <p:pic>
        <p:nvPicPr>
          <p:cNvPr id="250889" name="Picture 9"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876800" y="2960688"/>
            <a:ext cx="2324100"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0890" name="Text Box 10"/>
          <p:cNvSpPr txBox="1">
            <a:spLocks noChangeArrowheads="1"/>
          </p:cNvSpPr>
          <p:nvPr/>
        </p:nvSpPr>
        <p:spPr bwMode="auto">
          <a:xfrm>
            <a:off x="1219200" y="3814763"/>
            <a:ext cx="1301750"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Reasoning:</a:t>
            </a:r>
          </a:p>
        </p:txBody>
      </p:sp>
      <p:sp>
        <p:nvSpPr>
          <p:cNvPr id="250891" name="Text Box 11"/>
          <p:cNvSpPr txBox="1">
            <a:spLocks noChangeArrowheads="1"/>
          </p:cNvSpPr>
          <p:nvPr/>
        </p:nvSpPr>
        <p:spPr bwMode="auto">
          <a:xfrm>
            <a:off x="2819400" y="3824288"/>
            <a:ext cx="23907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When x=0, it is true.</a:t>
            </a:r>
          </a:p>
        </p:txBody>
      </p:sp>
      <p:sp>
        <p:nvSpPr>
          <p:cNvPr id="250892" name="Text Box 12"/>
          <p:cNvSpPr txBox="1">
            <a:spLocks noChangeArrowheads="1"/>
          </p:cNvSpPr>
          <p:nvPr/>
        </p:nvSpPr>
        <p:spPr bwMode="auto">
          <a:xfrm>
            <a:off x="2819400" y="4267200"/>
            <a:ext cx="5911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When x grows, 4x grows faster than x</a:t>
            </a:r>
            <a:r>
              <a:rPr lang="en-US" altLang="en-US" sz="2400" baseline="30000"/>
              <a:t>3</a:t>
            </a:r>
            <a:r>
              <a:rPr lang="en-US" altLang="en-US"/>
              <a:t> in that range.</a:t>
            </a:r>
          </a:p>
        </p:txBody>
      </p:sp>
      <p:sp>
        <p:nvSpPr>
          <p:cNvPr id="250893" name="Text Box 13"/>
          <p:cNvSpPr txBox="1">
            <a:spLocks noChangeArrowheads="1"/>
          </p:cNvSpPr>
          <p:nvPr/>
        </p:nvSpPr>
        <p:spPr bwMode="auto">
          <a:xfrm>
            <a:off x="1219200" y="4994275"/>
            <a:ext cx="847725" cy="376238"/>
          </a:xfrm>
          <a:prstGeom prst="rect">
            <a:avLst/>
          </a:prstGeom>
          <a:solidFill>
            <a:srgbClr val="CCE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Proof:</a:t>
            </a:r>
          </a:p>
        </p:txBody>
      </p:sp>
      <p:pic>
        <p:nvPicPr>
          <p:cNvPr id="250894" name="Picture 14"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476500" y="5022850"/>
            <a:ext cx="4838700"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0895" name="Text Box 15"/>
          <p:cNvSpPr txBox="1">
            <a:spLocks noChangeArrowheads="1"/>
          </p:cNvSpPr>
          <p:nvPr/>
        </p:nvSpPr>
        <p:spPr bwMode="auto">
          <a:xfrm>
            <a:off x="2422525" y="5486400"/>
            <a:ext cx="8667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When </a:t>
            </a:r>
          </a:p>
        </p:txBody>
      </p:sp>
      <p:pic>
        <p:nvPicPr>
          <p:cNvPr id="250896" name="Picture 16"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768850" y="5554663"/>
            <a:ext cx="2622550"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897" name="Picture 17"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208338" y="5581650"/>
            <a:ext cx="131921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0899" name="Rectangle 19"/>
          <p:cNvSpPr>
            <a:spLocks noChangeArrowheads="1"/>
          </p:cNvSpPr>
          <p:nvPr/>
        </p:nvSpPr>
        <p:spPr bwMode="auto">
          <a:xfrm>
            <a:off x="7543800" y="5715000"/>
            <a:ext cx="152400" cy="15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985832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08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08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08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08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088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08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089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089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08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089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08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08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089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0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6" grpId="0"/>
      <p:bldP spid="250887" grpId="0" animBg="1"/>
      <p:bldP spid="250888" grpId="0"/>
      <p:bldP spid="250890" grpId="0" animBg="1"/>
      <p:bldP spid="250891" grpId="0"/>
      <p:bldP spid="250892" grpId="0"/>
      <p:bldP spid="250893" grpId="0" animBg="1"/>
      <p:bldP spid="250895" grpId="0"/>
      <p:bldP spid="250899"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Text Box 3"/>
          <p:cNvSpPr txBox="1">
            <a:spLocks noChangeArrowheads="1"/>
          </p:cNvSpPr>
          <p:nvPr/>
        </p:nvSpPr>
        <p:spPr bwMode="auto">
          <a:xfrm>
            <a:off x="3468688" y="457200"/>
            <a:ext cx="217011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Direct Proofs</a:t>
            </a:r>
          </a:p>
        </p:txBody>
      </p:sp>
      <p:sp>
        <p:nvSpPr>
          <p:cNvPr id="205828" name="Text Box 4"/>
          <p:cNvSpPr txBox="1">
            <a:spLocks noChangeArrowheads="1"/>
          </p:cNvSpPr>
          <p:nvPr/>
        </p:nvSpPr>
        <p:spPr bwMode="auto">
          <a:xfrm>
            <a:off x="1828800" y="1295400"/>
            <a:ext cx="4205288"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The sum of two even numbers is even.</a:t>
            </a:r>
          </a:p>
        </p:txBody>
      </p:sp>
      <p:sp>
        <p:nvSpPr>
          <p:cNvPr id="205829" name="Text Box 5"/>
          <p:cNvSpPr txBox="1">
            <a:spLocks noChangeArrowheads="1"/>
          </p:cNvSpPr>
          <p:nvPr/>
        </p:nvSpPr>
        <p:spPr bwMode="auto">
          <a:xfrm>
            <a:off x="1828800" y="3675063"/>
            <a:ext cx="4448175"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The product of two odd numbers is odd.</a:t>
            </a:r>
          </a:p>
        </p:txBody>
      </p:sp>
      <p:sp>
        <p:nvSpPr>
          <p:cNvPr id="205831" name="Text Box 7"/>
          <p:cNvSpPr txBox="1">
            <a:spLocks noChangeArrowheads="1"/>
          </p:cNvSpPr>
          <p:nvPr/>
        </p:nvSpPr>
        <p:spPr bwMode="auto">
          <a:xfrm>
            <a:off x="3429000" y="1963738"/>
            <a:ext cx="1651000"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x = 2m, y = 2n</a:t>
            </a:r>
          </a:p>
          <a:p>
            <a:pPr>
              <a:lnSpc>
                <a:spcPct val="150000"/>
              </a:lnSpc>
            </a:pPr>
            <a:r>
              <a:rPr lang="en-US" altLang="zh-TW"/>
              <a:t>x+y = 2m+2n </a:t>
            </a:r>
          </a:p>
          <a:p>
            <a:pPr>
              <a:lnSpc>
                <a:spcPct val="150000"/>
              </a:lnSpc>
            </a:pPr>
            <a:r>
              <a:rPr lang="en-US" altLang="zh-TW"/>
              <a:t>      = 2(m+n)</a:t>
            </a:r>
          </a:p>
        </p:txBody>
      </p:sp>
      <p:sp>
        <p:nvSpPr>
          <p:cNvPr id="205832" name="Text Box 8"/>
          <p:cNvSpPr txBox="1">
            <a:spLocks noChangeArrowheads="1"/>
          </p:cNvSpPr>
          <p:nvPr/>
        </p:nvSpPr>
        <p:spPr bwMode="auto">
          <a:xfrm>
            <a:off x="3303588" y="4414838"/>
            <a:ext cx="2563812" cy="160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x = 2m+1, y = 2n+1</a:t>
            </a:r>
          </a:p>
          <a:p>
            <a:pPr>
              <a:lnSpc>
                <a:spcPct val="150000"/>
              </a:lnSpc>
            </a:pPr>
            <a:r>
              <a:rPr lang="en-US" altLang="zh-TW"/>
              <a:t>xy = (2m+1)(2n+1)</a:t>
            </a:r>
          </a:p>
          <a:p>
            <a:pPr>
              <a:lnSpc>
                <a:spcPct val="150000"/>
              </a:lnSpc>
            </a:pPr>
            <a:r>
              <a:rPr lang="en-US" altLang="zh-TW"/>
              <a:t>     = 4mn + 2m + 2n + 1</a:t>
            </a:r>
          </a:p>
          <a:p>
            <a:pPr>
              <a:lnSpc>
                <a:spcPct val="150000"/>
              </a:lnSpc>
            </a:pPr>
            <a:r>
              <a:rPr lang="en-US" altLang="zh-TW"/>
              <a:t>     = 2(2mn+m+n) + 1.</a:t>
            </a:r>
          </a:p>
        </p:txBody>
      </p:sp>
      <p:sp>
        <p:nvSpPr>
          <p:cNvPr id="205833" name="Text Box 9"/>
          <p:cNvSpPr txBox="1">
            <a:spLocks noChangeArrowheads="1"/>
          </p:cNvSpPr>
          <p:nvPr/>
        </p:nvSpPr>
        <p:spPr bwMode="auto">
          <a:xfrm>
            <a:off x="2209800" y="1981200"/>
            <a:ext cx="769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A50021"/>
                </a:solidFill>
              </a:rPr>
              <a:t>Proof</a:t>
            </a:r>
          </a:p>
        </p:txBody>
      </p:sp>
      <p:sp>
        <p:nvSpPr>
          <p:cNvPr id="205834" name="Text Box 10"/>
          <p:cNvSpPr txBox="1">
            <a:spLocks noChangeArrowheads="1"/>
          </p:cNvSpPr>
          <p:nvPr/>
        </p:nvSpPr>
        <p:spPr bwMode="auto">
          <a:xfrm>
            <a:off x="2209800" y="4433888"/>
            <a:ext cx="7699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A50021"/>
                </a:solidFill>
              </a:rPr>
              <a:t>Proof</a:t>
            </a:r>
          </a:p>
        </p:txBody>
      </p:sp>
    </p:spTree>
    <p:extLst>
      <p:ext uri="{BB962C8B-B14F-4D97-AF65-F5344CB8AC3E}">
        <p14:creationId xmlns:p14="http://schemas.microsoft.com/office/powerpoint/2010/main" val="1039526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8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5831">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5831">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5831">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83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5832">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05832">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05832">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0583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3" grpId="0"/>
      <p:bldP spid="2058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AutoShape 2"/>
          <p:cNvSpPr>
            <a:spLocks noChangeArrowheads="1"/>
          </p:cNvSpPr>
          <p:nvPr/>
        </p:nvSpPr>
        <p:spPr bwMode="auto">
          <a:xfrm>
            <a:off x="4800600" y="2514600"/>
            <a:ext cx="1143000" cy="1981200"/>
          </a:xfrm>
          <a:prstGeom prst="rtTriangle">
            <a:avLst/>
          </a:prstGeom>
          <a:solidFill>
            <a:srgbClr val="80808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91" name="AutoShape 3"/>
          <p:cNvSpPr>
            <a:spLocks noChangeArrowheads="1"/>
          </p:cNvSpPr>
          <p:nvPr/>
        </p:nvSpPr>
        <p:spPr bwMode="auto">
          <a:xfrm rot="10800000">
            <a:off x="4800600" y="2514600"/>
            <a:ext cx="1143000" cy="1981200"/>
          </a:xfrm>
          <a:prstGeom prst="rtTriangle">
            <a:avLst/>
          </a:prstGeom>
          <a:solidFill>
            <a:srgbClr val="CC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92" name="AutoShape 4"/>
          <p:cNvSpPr>
            <a:spLocks noChangeArrowheads="1"/>
          </p:cNvSpPr>
          <p:nvPr/>
        </p:nvSpPr>
        <p:spPr bwMode="auto">
          <a:xfrm rot="16200000">
            <a:off x="3238500" y="2095500"/>
            <a:ext cx="1143000" cy="1981200"/>
          </a:xfrm>
          <a:prstGeom prst="rtTriangle">
            <a:avLst/>
          </a:prstGeom>
          <a:solidFill>
            <a:srgbClr val="0099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93" name="AutoShape 5"/>
          <p:cNvSpPr>
            <a:spLocks noChangeArrowheads="1"/>
          </p:cNvSpPr>
          <p:nvPr/>
        </p:nvSpPr>
        <p:spPr bwMode="auto">
          <a:xfrm rot="5400000">
            <a:off x="3238500" y="2095500"/>
            <a:ext cx="1143000" cy="1981200"/>
          </a:xfrm>
          <a:prstGeom prst="rtTriangle">
            <a:avLst/>
          </a:prstGeom>
          <a:solidFill>
            <a:srgbClr val="DDDDDD">
              <a:alpha val="89999"/>
            </a:srgbClr>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94" name="Line 6"/>
          <p:cNvSpPr>
            <a:spLocks noChangeShapeType="1"/>
          </p:cNvSpPr>
          <p:nvPr/>
        </p:nvSpPr>
        <p:spPr bwMode="auto">
          <a:xfrm>
            <a:off x="5105400" y="5867400"/>
            <a:ext cx="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5" name="Line 7"/>
          <p:cNvSpPr>
            <a:spLocks noChangeShapeType="1"/>
          </p:cNvSpPr>
          <p:nvPr/>
        </p:nvSpPr>
        <p:spPr bwMode="auto">
          <a:xfrm>
            <a:off x="5105400" y="5867400"/>
            <a:ext cx="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6" name="Line 8"/>
          <p:cNvSpPr>
            <a:spLocks noChangeShapeType="1"/>
          </p:cNvSpPr>
          <p:nvPr/>
        </p:nvSpPr>
        <p:spPr bwMode="auto">
          <a:xfrm flipV="1">
            <a:off x="4038600" y="4495800"/>
            <a:ext cx="7620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7" name="Line 9"/>
          <p:cNvSpPr>
            <a:spLocks noChangeShapeType="1"/>
          </p:cNvSpPr>
          <p:nvPr/>
        </p:nvSpPr>
        <p:spPr bwMode="auto">
          <a:xfrm flipV="1">
            <a:off x="4038600" y="3657600"/>
            <a:ext cx="0" cy="8382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8" name="Text Box 10"/>
          <p:cNvSpPr txBox="1">
            <a:spLocks noChangeArrowheads="1"/>
          </p:cNvSpPr>
          <p:nvPr/>
        </p:nvSpPr>
        <p:spPr bwMode="auto">
          <a:xfrm>
            <a:off x="5943600" y="3276600"/>
            <a:ext cx="387350" cy="519113"/>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0" lang="en-US" altLang="zh-TW" sz="2800" b="1" i="1">
                <a:solidFill>
                  <a:srgbClr val="000000"/>
                </a:solidFill>
                <a:latin typeface="Times New Roman" pitchFamily="18" charset="0"/>
              </a:rPr>
              <a:t>b</a:t>
            </a:r>
          </a:p>
        </p:txBody>
      </p:sp>
      <p:sp>
        <p:nvSpPr>
          <p:cNvPr id="37899" name="Text Box 11"/>
          <p:cNvSpPr txBox="1">
            <a:spLocks noChangeArrowheads="1"/>
          </p:cNvSpPr>
          <p:nvPr/>
        </p:nvSpPr>
        <p:spPr bwMode="auto">
          <a:xfrm>
            <a:off x="2482850" y="2795588"/>
            <a:ext cx="361950" cy="51911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800" b="1" i="1">
                <a:solidFill>
                  <a:srgbClr val="000000"/>
                </a:solidFill>
                <a:latin typeface="Times New Roman" pitchFamily="18" charset="0"/>
              </a:rPr>
              <a:t>a</a:t>
            </a:r>
          </a:p>
        </p:txBody>
      </p:sp>
      <p:sp>
        <p:nvSpPr>
          <p:cNvPr id="37900" name="Text Box 12"/>
          <p:cNvSpPr txBox="1">
            <a:spLocks noChangeArrowheads="1"/>
          </p:cNvSpPr>
          <p:nvPr/>
        </p:nvSpPr>
        <p:spPr bwMode="auto">
          <a:xfrm>
            <a:off x="3244850" y="3481388"/>
            <a:ext cx="361950" cy="51911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800" b="1" i="1">
                <a:solidFill>
                  <a:srgbClr val="000000"/>
                </a:solidFill>
                <a:latin typeface="Times New Roman" pitchFamily="18" charset="0"/>
              </a:rPr>
              <a:t>a</a:t>
            </a:r>
          </a:p>
        </p:txBody>
      </p:sp>
      <p:sp>
        <p:nvSpPr>
          <p:cNvPr id="37901" name="Line 13"/>
          <p:cNvSpPr>
            <a:spLocks noChangeShapeType="1"/>
          </p:cNvSpPr>
          <p:nvPr/>
        </p:nvSpPr>
        <p:spPr bwMode="auto">
          <a:xfrm flipV="1">
            <a:off x="3962400" y="2514600"/>
            <a:ext cx="0" cy="1143000"/>
          </a:xfrm>
          <a:prstGeom prst="line">
            <a:avLst/>
          </a:prstGeom>
          <a:noFill/>
          <a:ln w="38100">
            <a:solidFill>
              <a:srgbClr val="000000"/>
            </a:solidFill>
            <a:prstDash val="sysDot"/>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02" name="Rectangle 14"/>
          <p:cNvSpPr>
            <a:spLocks noChangeArrowheads="1"/>
          </p:cNvSpPr>
          <p:nvPr/>
        </p:nvSpPr>
        <p:spPr bwMode="auto">
          <a:xfrm>
            <a:off x="3963988" y="3670300"/>
            <a:ext cx="822325" cy="822325"/>
          </a:xfrm>
          <a:prstGeom prst="rect">
            <a:avLst/>
          </a:prstGeom>
          <a:solidFill>
            <a:srgbClr val="FFFF00"/>
          </a:solidFill>
          <a:ln w="9525">
            <a:solidFill>
              <a:srgbClr val="00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3" name="AutoShape 15"/>
          <p:cNvSpPr>
            <a:spLocks noChangeAspect="1" noChangeArrowheads="1" noTextEdit="1"/>
          </p:cNvSpPr>
          <p:nvPr/>
        </p:nvSpPr>
        <p:spPr bwMode="auto">
          <a:xfrm>
            <a:off x="3543300" y="4275138"/>
            <a:ext cx="1970088"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04" name="Text Box 16"/>
          <p:cNvSpPr txBox="1">
            <a:spLocks noChangeArrowheads="1"/>
          </p:cNvSpPr>
          <p:nvPr/>
        </p:nvSpPr>
        <p:spPr bwMode="auto">
          <a:xfrm>
            <a:off x="5099050" y="4027488"/>
            <a:ext cx="361950" cy="51911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800" b="1" i="1">
                <a:solidFill>
                  <a:srgbClr val="000000"/>
                </a:solidFill>
                <a:latin typeface="Times New Roman" pitchFamily="18" charset="0"/>
              </a:rPr>
              <a:t>a</a:t>
            </a:r>
          </a:p>
        </p:txBody>
      </p:sp>
      <p:sp>
        <p:nvSpPr>
          <p:cNvPr id="37905" name="Text Box 17"/>
          <p:cNvSpPr txBox="1">
            <a:spLocks noChangeArrowheads="1"/>
          </p:cNvSpPr>
          <p:nvPr/>
        </p:nvSpPr>
        <p:spPr bwMode="auto">
          <a:xfrm>
            <a:off x="4062413" y="4040188"/>
            <a:ext cx="658812" cy="51911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zh-TW" sz="2800" b="1" i="1">
                <a:solidFill>
                  <a:srgbClr val="000000"/>
                </a:solidFill>
                <a:latin typeface="Times New Roman" pitchFamily="18" charset="0"/>
              </a:rPr>
              <a:t>b</a:t>
            </a:r>
            <a:r>
              <a:rPr kumimoji="0" lang="en-US" altLang="zh-TW" sz="2800" b="1" i="1">
                <a:solidFill>
                  <a:srgbClr val="000000"/>
                </a:solidFill>
                <a:latin typeface="Times New Roman" pitchFamily="18" charset="0"/>
                <a:cs typeface="Times New Roman" pitchFamily="18" charset="0"/>
              </a:rPr>
              <a:t>-</a:t>
            </a:r>
            <a:r>
              <a:rPr kumimoji="0" lang="en-US" altLang="zh-TW" sz="2800" b="1" i="1">
                <a:solidFill>
                  <a:srgbClr val="000000"/>
                </a:solidFill>
                <a:latin typeface="Times New Roman" pitchFamily="18" charset="0"/>
              </a:rPr>
              <a:t>a</a:t>
            </a:r>
          </a:p>
        </p:txBody>
      </p:sp>
      <p:sp>
        <p:nvSpPr>
          <p:cNvPr id="37907" name="Rectangle 19"/>
          <p:cNvSpPr>
            <a:spLocks noChangeArrowheads="1"/>
          </p:cNvSpPr>
          <p:nvPr/>
        </p:nvSpPr>
        <p:spPr bwMode="auto">
          <a:xfrm>
            <a:off x="914400" y="5881688"/>
            <a:ext cx="7270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74 proofs in http://www.cut-the-knot.org/pythagoras/index.shtml</a:t>
            </a:r>
          </a:p>
        </p:txBody>
      </p:sp>
      <p:sp>
        <p:nvSpPr>
          <p:cNvPr id="37908" name="Text Box 20"/>
          <p:cNvSpPr txBox="1">
            <a:spLocks noChangeArrowheads="1"/>
          </p:cNvSpPr>
          <p:nvPr/>
        </p:nvSpPr>
        <p:spPr bwMode="auto">
          <a:xfrm>
            <a:off x="4724400" y="4891088"/>
            <a:ext cx="387350" cy="51911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0" lang="en-US" altLang="zh-TW" sz="2800" b="1" i="1">
                <a:solidFill>
                  <a:srgbClr val="000000"/>
                </a:solidFill>
                <a:latin typeface="Times New Roman" pitchFamily="18" charset="0"/>
              </a:rPr>
              <a:t>b</a:t>
            </a:r>
          </a:p>
        </p:txBody>
      </p:sp>
      <p:sp>
        <p:nvSpPr>
          <p:cNvPr id="37909" name="AutoShape 21"/>
          <p:cNvSpPr>
            <a:spLocks/>
          </p:cNvSpPr>
          <p:nvPr/>
        </p:nvSpPr>
        <p:spPr bwMode="auto">
          <a:xfrm rot="5400000">
            <a:off x="4800600" y="3810000"/>
            <a:ext cx="304800" cy="1981200"/>
          </a:xfrm>
          <a:prstGeom prst="rightBrace">
            <a:avLst>
              <a:gd name="adj1" fmla="val 54167"/>
              <a:gd name="adj2" fmla="val 5069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0" name="Text Box 22"/>
          <p:cNvSpPr txBox="1">
            <a:spLocks noChangeArrowheads="1"/>
          </p:cNvSpPr>
          <p:nvPr/>
        </p:nvSpPr>
        <p:spPr bwMode="auto">
          <a:xfrm>
            <a:off x="3678238" y="457200"/>
            <a:ext cx="18081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Good Proof</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9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90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90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907"/>
                                        </p:tgtEl>
                                        <p:attrNameLst>
                                          <p:attrName>style.visibility</p:attrName>
                                        </p:attrNameLst>
                                      </p:cBhvr>
                                      <p:to>
                                        <p:strVal val="visible"/>
                                      </p:to>
                                    </p:set>
                                    <p:animEffect transition="in" filter="blinds(horizontal)">
                                      <p:cBhvr>
                                        <p:cTn id="17" dur="500"/>
                                        <p:tgtEl>
                                          <p:spTgt spid="37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1" grpId="0" animBg="1"/>
      <p:bldP spid="37907" grpId="0"/>
      <p:bldP spid="37908" grpId="0"/>
      <p:bldP spid="37909"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ChangeArrowheads="1"/>
          </p:cNvSpPr>
          <p:nvPr/>
        </p:nvSpPr>
        <p:spPr bwMode="auto">
          <a:xfrm>
            <a:off x="2438400" y="1371600"/>
            <a:ext cx="4267200" cy="914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har char="•"/>
              <a:defRPr kumimoji="1" sz="3200">
                <a:solidFill>
                  <a:schemeClr val="tx1"/>
                </a:solidFill>
                <a:latin typeface="Arial" charset="0"/>
                <a:ea typeface="新細明體" pitchFamily="18" charset="-120"/>
              </a:defRPr>
            </a:lvl1pPr>
            <a:lvl2pPr marL="990600" indent="-533400">
              <a:spcBef>
                <a:spcPct val="20000"/>
              </a:spcBef>
              <a:buChar char="–"/>
              <a:defRPr kumimoji="1" sz="2800">
                <a:solidFill>
                  <a:schemeClr val="tx1"/>
                </a:solidFill>
                <a:latin typeface="Arial" charset="0"/>
                <a:ea typeface="新細明體" pitchFamily="18" charset="-120"/>
              </a:defRPr>
            </a:lvl2pPr>
            <a:lvl3pPr marL="1371600" indent="-457200">
              <a:spcBef>
                <a:spcPct val="20000"/>
              </a:spcBef>
              <a:buChar char="•"/>
              <a:defRPr kumimoji="1" sz="2400">
                <a:solidFill>
                  <a:schemeClr val="tx1"/>
                </a:solidFill>
                <a:latin typeface="Arial" charset="0"/>
                <a:ea typeface="新細明體" pitchFamily="18" charset="-120"/>
              </a:defRPr>
            </a:lvl3pPr>
            <a:lvl4pPr marL="1752600" indent="-381000">
              <a:spcBef>
                <a:spcPct val="20000"/>
              </a:spcBef>
              <a:buChar char="–"/>
              <a:defRPr kumimoji="1" sz="2000">
                <a:solidFill>
                  <a:schemeClr val="tx1"/>
                </a:solidFill>
                <a:latin typeface="Arial" charset="0"/>
                <a:ea typeface="新細明體" pitchFamily="18" charset="-120"/>
              </a:defRPr>
            </a:lvl4pPr>
            <a:lvl5pPr marL="2209800" indent="-381000">
              <a:spcBef>
                <a:spcPct val="20000"/>
              </a:spcBef>
              <a:buChar char="»"/>
              <a:defRPr kumimoji="1" sz="2000">
                <a:solidFill>
                  <a:schemeClr val="tx1"/>
                </a:solidFill>
                <a:latin typeface="Arial" charset="0"/>
                <a:ea typeface="新細明體" pitchFamily="18" charset="-120"/>
              </a:defRPr>
            </a:lvl5pPr>
            <a:lvl6pPr marL="2667000" indent="-381000" fontAlgn="base">
              <a:spcBef>
                <a:spcPct val="20000"/>
              </a:spcBef>
              <a:spcAft>
                <a:spcPct val="0"/>
              </a:spcAft>
              <a:buChar char="»"/>
              <a:defRPr kumimoji="1" sz="2000">
                <a:solidFill>
                  <a:schemeClr val="tx1"/>
                </a:solidFill>
                <a:latin typeface="Arial" charset="0"/>
                <a:ea typeface="新細明體" pitchFamily="18" charset="-120"/>
              </a:defRPr>
            </a:lvl6pPr>
            <a:lvl7pPr marL="3124200" indent="-381000" fontAlgn="base">
              <a:spcBef>
                <a:spcPct val="20000"/>
              </a:spcBef>
              <a:spcAft>
                <a:spcPct val="0"/>
              </a:spcAft>
              <a:buChar char="»"/>
              <a:defRPr kumimoji="1" sz="2000">
                <a:solidFill>
                  <a:schemeClr val="tx1"/>
                </a:solidFill>
                <a:latin typeface="Arial" charset="0"/>
                <a:ea typeface="新細明體" pitchFamily="18" charset="-120"/>
              </a:defRPr>
            </a:lvl7pPr>
            <a:lvl8pPr marL="3581400" indent="-381000" fontAlgn="base">
              <a:spcBef>
                <a:spcPct val="20000"/>
              </a:spcBef>
              <a:spcAft>
                <a:spcPct val="0"/>
              </a:spcAft>
              <a:buChar char="»"/>
              <a:defRPr kumimoji="1" sz="2000">
                <a:solidFill>
                  <a:schemeClr val="tx1"/>
                </a:solidFill>
                <a:latin typeface="Arial" charset="0"/>
                <a:ea typeface="新細明體" pitchFamily="18" charset="-120"/>
              </a:defRPr>
            </a:lvl8pPr>
            <a:lvl9pPr marL="4038600" indent="-381000" fontAlgn="base">
              <a:spcBef>
                <a:spcPct val="20000"/>
              </a:spcBef>
              <a:spcAft>
                <a:spcPct val="0"/>
              </a:spcAft>
              <a:buChar char="»"/>
              <a:defRPr kumimoji="1" sz="2000">
                <a:solidFill>
                  <a:schemeClr val="tx1"/>
                </a:solidFill>
                <a:latin typeface="Arial" charset="0"/>
                <a:ea typeface="新細明體" pitchFamily="18" charset="-120"/>
              </a:defRPr>
            </a:lvl9pPr>
          </a:lstStyle>
          <a:p>
            <a:pPr>
              <a:lnSpc>
                <a:spcPct val="110000"/>
              </a:lnSpc>
              <a:buFontTx/>
              <a:buNone/>
            </a:pPr>
            <a:r>
              <a:rPr lang="en-US" altLang="en-US" sz="1800">
                <a:solidFill>
                  <a:srgbClr val="3333CC"/>
                </a:solidFill>
                <a:latin typeface="Comic Sans MS" pitchFamily="66" charset="0"/>
              </a:rPr>
              <a:t>a </a:t>
            </a:r>
            <a:r>
              <a:rPr lang="en-US" altLang="en-US" sz="1800">
                <a:solidFill>
                  <a:srgbClr val="008000"/>
                </a:solidFill>
                <a:latin typeface="Comic Sans MS" pitchFamily="66" charset="0"/>
              </a:rPr>
              <a:t>“divides”</a:t>
            </a:r>
            <a:r>
              <a:rPr lang="en-US" altLang="en-US" sz="1800">
                <a:solidFill>
                  <a:srgbClr val="3333CC"/>
                </a:solidFill>
                <a:latin typeface="Comic Sans MS" pitchFamily="66" charset="0"/>
              </a:rPr>
              <a:t> b      </a:t>
            </a:r>
            <a:r>
              <a:rPr lang="en-US" altLang="en-US" sz="1800">
                <a:solidFill>
                  <a:schemeClr val="tx2"/>
                </a:solidFill>
                <a:latin typeface="Comic Sans MS" pitchFamily="66" charset="0"/>
              </a:rPr>
              <a:t>(</a:t>
            </a:r>
            <a:r>
              <a:rPr lang="en-US" altLang="en-US" sz="1800">
                <a:solidFill>
                  <a:srgbClr val="3333CC"/>
                </a:solidFill>
                <a:latin typeface="Comic Sans MS" pitchFamily="66" charset="0"/>
              </a:rPr>
              <a:t>a|b</a:t>
            </a:r>
            <a:r>
              <a:rPr lang="en-US" altLang="en-US" sz="1800">
                <a:solidFill>
                  <a:schemeClr val="tx2"/>
                </a:solidFill>
                <a:latin typeface="Comic Sans MS" pitchFamily="66" charset="0"/>
              </a:rPr>
              <a:t>): </a:t>
            </a:r>
            <a:r>
              <a:rPr lang="en-US" altLang="en-US" sz="1800">
                <a:solidFill>
                  <a:srgbClr val="3333CC"/>
                </a:solidFill>
                <a:latin typeface="Comic Sans MS" pitchFamily="66" charset="0"/>
              </a:rPr>
              <a:t>        </a:t>
            </a:r>
          </a:p>
          <a:p>
            <a:pPr>
              <a:lnSpc>
                <a:spcPct val="150000"/>
              </a:lnSpc>
              <a:buFontTx/>
              <a:buNone/>
            </a:pPr>
            <a:r>
              <a:rPr lang="en-US" altLang="en-US" sz="1800">
                <a:solidFill>
                  <a:srgbClr val="0000CC"/>
                </a:solidFill>
                <a:latin typeface="Comic Sans MS" pitchFamily="66" charset="0"/>
              </a:rPr>
              <a:t>		</a:t>
            </a:r>
            <a:r>
              <a:rPr lang="en-US" altLang="en-US" sz="1800" b="1">
                <a:solidFill>
                  <a:srgbClr val="0000CC"/>
                </a:solidFill>
                <a:latin typeface="Comic Sans MS" pitchFamily="66" charset="0"/>
              </a:rPr>
              <a:t>b = ak</a:t>
            </a:r>
            <a:r>
              <a:rPr lang="en-US" altLang="en-US" sz="1800" b="1">
                <a:latin typeface="Comic Sans MS" pitchFamily="66" charset="0"/>
              </a:rPr>
              <a:t>  for some integer </a:t>
            </a:r>
            <a:r>
              <a:rPr lang="en-US" altLang="en-US" sz="1800" b="1">
                <a:solidFill>
                  <a:srgbClr val="0000CC"/>
                </a:solidFill>
                <a:latin typeface="Comic Sans MS" pitchFamily="66" charset="0"/>
              </a:rPr>
              <a:t>k</a:t>
            </a:r>
          </a:p>
        </p:txBody>
      </p:sp>
      <p:sp>
        <p:nvSpPr>
          <p:cNvPr id="224259" name="Text Box 3"/>
          <p:cNvSpPr txBox="1">
            <a:spLocks noChangeArrowheads="1"/>
          </p:cNvSpPr>
          <p:nvPr/>
        </p:nvSpPr>
        <p:spPr bwMode="auto">
          <a:xfrm>
            <a:off x="3781425" y="457200"/>
            <a:ext cx="17049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Divisibility</a:t>
            </a:r>
          </a:p>
        </p:txBody>
      </p:sp>
      <p:sp>
        <p:nvSpPr>
          <p:cNvPr id="224260" name="Rectangle 4"/>
          <p:cNvSpPr>
            <a:spLocks noChangeArrowheads="1"/>
          </p:cNvSpPr>
          <p:nvPr/>
        </p:nvSpPr>
        <p:spPr bwMode="auto">
          <a:xfrm>
            <a:off x="3200400" y="2590800"/>
            <a:ext cx="2667000"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5|15 because 15 = 3</a:t>
            </a:r>
            <a:r>
              <a:rPr lang="en-US" altLang="en-US">
                <a:sym typeface="Euclid Symbol" pitchFamily="18" charset="2"/>
              </a:rPr>
              <a:t></a:t>
            </a:r>
            <a:r>
              <a:rPr lang="en-US" altLang="en-US"/>
              <a:t>5</a:t>
            </a:r>
          </a:p>
          <a:p>
            <a:pPr>
              <a:lnSpc>
                <a:spcPct val="150000"/>
              </a:lnSpc>
            </a:pPr>
            <a:r>
              <a:rPr lang="en-US" altLang="en-US"/>
              <a:t>n|0   because 0  = n</a:t>
            </a:r>
            <a:r>
              <a:rPr lang="en-US" altLang="en-US">
                <a:sym typeface="Euclid Symbol" pitchFamily="18" charset="2"/>
              </a:rPr>
              <a:t></a:t>
            </a:r>
            <a:r>
              <a:rPr lang="en-US" altLang="en-US"/>
              <a:t>0</a:t>
            </a:r>
          </a:p>
          <a:p>
            <a:pPr>
              <a:lnSpc>
                <a:spcPct val="150000"/>
              </a:lnSpc>
            </a:pPr>
            <a:r>
              <a:rPr lang="en-US" altLang="en-US"/>
              <a:t>1|n   because  n  = 1</a:t>
            </a:r>
            <a:r>
              <a:rPr lang="en-US" altLang="en-US">
                <a:sym typeface="Euclid Symbol" pitchFamily="18" charset="2"/>
              </a:rPr>
              <a:t></a:t>
            </a:r>
            <a:r>
              <a:rPr lang="en-US" altLang="en-US"/>
              <a:t>n</a:t>
            </a:r>
          </a:p>
          <a:p>
            <a:pPr>
              <a:lnSpc>
                <a:spcPct val="150000"/>
              </a:lnSpc>
            </a:pPr>
            <a:r>
              <a:rPr lang="en-US" altLang="en-US"/>
              <a:t>n|n   because  n  = n</a:t>
            </a:r>
            <a:r>
              <a:rPr lang="en-US" altLang="en-US">
                <a:sym typeface="Euclid Symbol" pitchFamily="18" charset="2"/>
              </a:rPr>
              <a:t></a:t>
            </a:r>
            <a:r>
              <a:rPr lang="en-US" altLang="en-US"/>
              <a:t>1</a:t>
            </a:r>
          </a:p>
        </p:txBody>
      </p:sp>
      <p:sp>
        <p:nvSpPr>
          <p:cNvPr id="224261" name="Rectangle 5"/>
          <p:cNvSpPr>
            <a:spLocks noChangeArrowheads="1"/>
          </p:cNvSpPr>
          <p:nvPr/>
        </p:nvSpPr>
        <p:spPr bwMode="auto">
          <a:xfrm>
            <a:off x="609600" y="4495800"/>
            <a:ext cx="7924800" cy="844550"/>
          </a:xfrm>
          <a:prstGeom prst="rect">
            <a:avLst/>
          </a:prstGeom>
          <a:solidFill>
            <a:srgbClr val="CCE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en-US"/>
              <a:t>A number p &gt; 1 with no positive integer divisors other than 1 and itself </a:t>
            </a:r>
          </a:p>
          <a:p>
            <a:pPr>
              <a:lnSpc>
                <a:spcPct val="150000"/>
              </a:lnSpc>
            </a:pPr>
            <a:r>
              <a:rPr lang="en-US" altLang="en-US"/>
              <a:t>is called a </a:t>
            </a:r>
            <a:r>
              <a:rPr lang="en-US" altLang="en-US" b="1">
                <a:solidFill>
                  <a:srgbClr val="A50021"/>
                </a:solidFill>
              </a:rPr>
              <a:t>prime</a:t>
            </a:r>
            <a:r>
              <a:rPr lang="en-US" altLang="en-US"/>
              <a:t>. Every other number greater than 1 is called </a:t>
            </a:r>
            <a:r>
              <a:rPr lang="en-US" altLang="en-US" b="1">
                <a:solidFill>
                  <a:srgbClr val="A50021"/>
                </a:solidFill>
              </a:rPr>
              <a:t>composite</a:t>
            </a:r>
            <a:r>
              <a:rPr lang="en-US" altLang="en-US"/>
              <a:t>.</a:t>
            </a:r>
          </a:p>
        </p:txBody>
      </p:sp>
      <p:sp>
        <p:nvSpPr>
          <p:cNvPr id="224262" name="Rectangle 6"/>
          <p:cNvSpPr>
            <a:spLocks noChangeArrowheads="1"/>
          </p:cNvSpPr>
          <p:nvPr/>
        </p:nvSpPr>
        <p:spPr bwMode="auto">
          <a:xfrm>
            <a:off x="2819400" y="5715000"/>
            <a:ext cx="35814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2, 3, 5, 7, 11, and 13 are prime, </a:t>
            </a:r>
          </a:p>
          <a:p>
            <a:pPr>
              <a:lnSpc>
                <a:spcPct val="150000"/>
              </a:lnSpc>
            </a:pPr>
            <a:r>
              <a:rPr lang="en-US" altLang="en-US"/>
              <a:t>4, 6, 8, and 9 are composite.</a:t>
            </a:r>
          </a:p>
        </p:txBody>
      </p:sp>
    </p:spTree>
    <p:extLst>
      <p:ext uri="{BB962C8B-B14F-4D97-AF65-F5344CB8AC3E}">
        <p14:creationId xmlns:p14="http://schemas.microsoft.com/office/powerpoint/2010/main" val="1327747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0" grpId="0"/>
      <p:bldP spid="224261" grpId="0" animBg="1"/>
      <p:bldP spid="224262"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ChangeArrowheads="1"/>
          </p:cNvSpPr>
          <p:nvPr/>
        </p:nvSpPr>
        <p:spPr bwMode="auto">
          <a:xfrm>
            <a:off x="1752600" y="1295400"/>
            <a:ext cx="5715000" cy="161448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1. If a | b, then a | bc for all c.</a:t>
            </a:r>
          </a:p>
          <a:p>
            <a:pPr>
              <a:lnSpc>
                <a:spcPct val="150000"/>
              </a:lnSpc>
            </a:pPr>
            <a:r>
              <a:rPr lang="en-US" altLang="en-US"/>
              <a:t>2. If a | b and b | c, then a | c.</a:t>
            </a:r>
          </a:p>
          <a:p>
            <a:pPr>
              <a:lnSpc>
                <a:spcPct val="150000"/>
              </a:lnSpc>
            </a:pPr>
            <a:r>
              <a:rPr lang="en-US" altLang="en-US"/>
              <a:t>3. If a | b and a | c, then a | sb + tc for all s and t.</a:t>
            </a:r>
          </a:p>
          <a:p>
            <a:pPr>
              <a:lnSpc>
                <a:spcPct val="150000"/>
              </a:lnSpc>
            </a:pPr>
            <a:r>
              <a:rPr lang="en-US" altLang="en-US"/>
              <a:t>4. For all c ≠ 0, a | b if and only if ca | cb.</a:t>
            </a:r>
          </a:p>
        </p:txBody>
      </p:sp>
      <p:sp>
        <p:nvSpPr>
          <p:cNvPr id="270339" name="Text Box 3"/>
          <p:cNvSpPr txBox="1">
            <a:spLocks noChangeArrowheads="1"/>
          </p:cNvSpPr>
          <p:nvPr/>
        </p:nvSpPr>
        <p:spPr bwMode="auto">
          <a:xfrm>
            <a:off x="2667000" y="457200"/>
            <a:ext cx="372268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Simple Divisibility Facts</a:t>
            </a:r>
          </a:p>
        </p:txBody>
      </p:sp>
      <p:sp>
        <p:nvSpPr>
          <p:cNvPr id="270340" name="Text Box 4"/>
          <p:cNvSpPr txBox="1">
            <a:spLocks noChangeArrowheads="1"/>
          </p:cNvSpPr>
          <p:nvPr/>
        </p:nvSpPr>
        <p:spPr bwMode="auto">
          <a:xfrm>
            <a:off x="1789113" y="3505200"/>
            <a:ext cx="1782762" cy="243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Proof of (1)</a:t>
            </a:r>
          </a:p>
          <a:p>
            <a:pPr>
              <a:lnSpc>
                <a:spcPct val="150000"/>
              </a:lnSpc>
            </a:pPr>
            <a:r>
              <a:rPr lang="en-US" altLang="en-US"/>
              <a:t>      a | b   </a:t>
            </a:r>
          </a:p>
          <a:p>
            <a:pPr>
              <a:lnSpc>
                <a:spcPct val="150000"/>
              </a:lnSpc>
              <a:buFont typeface="Symbol" pitchFamily="18" charset="2"/>
              <a:buChar char="Þ"/>
            </a:pPr>
            <a:r>
              <a:rPr lang="en-US" altLang="en-US"/>
              <a:t>   b = ak   </a:t>
            </a:r>
          </a:p>
          <a:p>
            <a:pPr>
              <a:lnSpc>
                <a:spcPct val="150000"/>
              </a:lnSpc>
              <a:buFont typeface="Symbol" pitchFamily="18" charset="2"/>
              <a:buChar char="Þ"/>
            </a:pPr>
            <a:r>
              <a:rPr lang="en-US" altLang="en-US"/>
              <a:t>   bc = ack  </a:t>
            </a:r>
          </a:p>
          <a:p>
            <a:pPr>
              <a:lnSpc>
                <a:spcPct val="150000"/>
              </a:lnSpc>
              <a:buFont typeface="Symbol" pitchFamily="18" charset="2"/>
              <a:buChar char="Þ"/>
            </a:pPr>
            <a:r>
              <a:rPr lang="en-US" altLang="en-US"/>
              <a:t>   bc = a(ck)  </a:t>
            </a:r>
          </a:p>
          <a:p>
            <a:pPr>
              <a:lnSpc>
                <a:spcPct val="150000"/>
              </a:lnSpc>
              <a:buFont typeface="Symbol" pitchFamily="18" charset="2"/>
              <a:buChar char="Þ"/>
            </a:pPr>
            <a:r>
              <a:rPr lang="en-US" altLang="en-US"/>
              <a:t>   a|bc</a:t>
            </a:r>
          </a:p>
        </p:txBody>
      </p:sp>
      <p:sp>
        <p:nvSpPr>
          <p:cNvPr id="270341" name="Rectangle 5"/>
          <p:cNvSpPr>
            <a:spLocks noChangeArrowheads="1"/>
          </p:cNvSpPr>
          <p:nvPr/>
        </p:nvSpPr>
        <p:spPr bwMode="auto">
          <a:xfrm>
            <a:off x="4495800" y="4191000"/>
            <a:ext cx="4267200"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har char="•"/>
              <a:defRPr kumimoji="1" sz="3200">
                <a:solidFill>
                  <a:schemeClr val="tx1"/>
                </a:solidFill>
                <a:latin typeface="Arial" charset="0"/>
                <a:ea typeface="新細明體" pitchFamily="18" charset="-120"/>
              </a:defRPr>
            </a:lvl1pPr>
            <a:lvl2pPr marL="990600" indent="-533400">
              <a:spcBef>
                <a:spcPct val="20000"/>
              </a:spcBef>
              <a:buChar char="–"/>
              <a:defRPr kumimoji="1" sz="2800">
                <a:solidFill>
                  <a:schemeClr val="tx1"/>
                </a:solidFill>
                <a:latin typeface="Arial" charset="0"/>
                <a:ea typeface="新細明體" pitchFamily="18" charset="-120"/>
              </a:defRPr>
            </a:lvl2pPr>
            <a:lvl3pPr marL="1371600" indent="-457200">
              <a:spcBef>
                <a:spcPct val="20000"/>
              </a:spcBef>
              <a:buChar char="•"/>
              <a:defRPr kumimoji="1" sz="2400">
                <a:solidFill>
                  <a:schemeClr val="tx1"/>
                </a:solidFill>
                <a:latin typeface="Arial" charset="0"/>
                <a:ea typeface="新細明體" pitchFamily="18" charset="-120"/>
              </a:defRPr>
            </a:lvl3pPr>
            <a:lvl4pPr marL="1752600" indent="-381000">
              <a:spcBef>
                <a:spcPct val="20000"/>
              </a:spcBef>
              <a:buChar char="–"/>
              <a:defRPr kumimoji="1" sz="2000">
                <a:solidFill>
                  <a:schemeClr val="tx1"/>
                </a:solidFill>
                <a:latin typeface="Arial" charset="0"/>
                <a:ea typeface="新細明體" pitchFamily="18" charset="-120"/>
              </a:defRPr>
            </a:lvl4pPr>
            <a:lvl5pPr marL="2209800" indent="-381000">
              <a:spcBef>
                <a:spcPct val="20000"/>
              </a:spcBef>
              <a:buChar char="»"/>
              <a:defRPr kumimoji="1" sz="2000">
                <a:solidFill>
                  <a:schemeClr val="tx1"/>
                </a:solidFill>
                <a:latin typeface="Arial" charset="0"/>
                <a:ea typeface="新細明體" pitchFamily="18" charset="-120"/>
              </a:defRPr>
            </a:lvl5pPr>
            <a:lvl6pPr marL="2667000" indent="-381000" fontAlgn="base">
              <a:spcBef>
                <a:spcPct val="20000"/>
              </a:spcBef>
              <a:spcAft>
                <a:spcPct val="0"/>
              </a:spcAft>
              <a:buChar char="»"/>
              <a:defRPr kumimoji="1" sz="2000">
                <a:solidFill>
                  <a:schemeClr val="tx1"/>
                </a:solidFill>
                <a:latin typeface="Arial" charset="0"/>
                <a:ea typeface="新細明體" pitchFamily="18" charset="-120"/>
              </a:defRPr>
            </a:lvl6pPr>
            <a:lvl7pPr marL="3124200" indent="-381000" fontAlgn="base">
              <a:spcBef>
                <a:spcPct val="20000"/>
              </a:spcBef>
              <a:spcAft>
                <a:spcPct val="0"/>
              </a:spcAft>
              <a:buChar char="»"/>
              <a:defRPr kumimoji="1" sz="2000">
                <a:solidFill>
                  <a:schemeClr val="tx1"/>
                </a:solidFill>
                <a:latin typeface="Arial" charset="0"/>
                <a:ea typeface="新細明體" pitchFamily="18" charset="-120"/>
              </a:defRPr>
            </a:lvl7pPr>
            <a:lvl8pPr marL="3581400" indent="-381000" fontAlgn="base">
              <a:spcBef>
                <a:spcPct val="20000"/>
              </a:spcBef>
              <a:spcAft>
                <a:spcPct val="0"/>
              </a:spcAft>
              <a:buChar char="»"/>
              <a:defRPr kumimoji="1" sz="2000">
                <a:solidFill>
                  <a:schemeClr val="tx1"/>
                </a:solidFill>
                <a:latin typeface="Arial" charset="0"/>
                <a:ea typeface="新細明體" pitchFamily="18" charset="-120"/>
              </a:defRPr>
            </a:lvl8pPr>
            <a:lvl9pPr marL="4038600" indent="-381000" fontAlgn="base">
              <a:spcBef>
                <a:spcPct val="20000"/>
              </a:spcBef>
              <a:spcAft>
                <a:spcPct val="0"/>
              </a:spcAft>
              <a:buChar char="»"/>
              <a:defRPr kumimoji="1" sz="2000">
                <a:solidFill>
                  <a:schemeClr val="tx1"/>
                </a:solidFill>
                <a:latin typeface="Arial" charset="0"/>
                <a:ea typeface="新細明體" pitchFamily="18" charset="-120"/>
              </a:defRPr>
            </a:lvl9pPr>
          </a:lstStyle>
          <a:p>
            <a:pPr>
              <a:lnSpc>
                <a:spcPct val="110000"/>
              </a:lnSpc>
              <a:buFontTx/>
              <a:buNone/>
            </a:pPr>
            <a:r>
              <a:rPr lang="en-US" altLang="en-US" sz="1800">
                <a:solidFill>
                  <a:srgbClr val="3333CC"/>
                </a:solidFill>
                <a:latin typeface="Comic Sans MS" pitchFamily="66" charset="0"/>
              </a:rPr>
              <a:t>a </a:t>
            </a:r>
            <a:r>
              <a:rPr lang="en-US" altLang="en-US" sz="1800">
                <a:solidFill>
                  <a:srgbClr val="008000"/>
                </a:solidFill>
                <a:latin typeface="Comic Sans MS" pitchFamily="66" charset="0"/>
              </a:rPr>
              <a:t>“divides”</a:t>
            </a:r>
            <a:r>
              <a:rPr lang="en-US" altLang="en-US" sz="1800">
                <a:solidFill>
                  <a:srgbClr val="3333CC"/>
                </a:solidFill>
                <a:latin typeface="Comic Sans MS" pitchFamily="66" charset="0"/>
              </a:rPr>
              <a:t> b      </a:t>
            </a:r>
            <a:r>
              <a:rPr lang="en-US" altLang="en-US" sz="1800">
                <a:solidFill>
                  <a:schemeClr val="tx2"/>
                </a:solidFill>
                <a:latin typeface="Comic Sans MS" pitchFamily="66" charset="0"/>
              </a:rPr>
              <a:t>(</a:t>
            </a:r>
            <a:r>
              <a:rPr lang="en-US" altLang="en-US" sz="1800">
                <a:solidFill>
                  <a:srgbClr val="3333CC"/>
                </a:solidFill>
                <a:latin typeface="Comic Sans MS" pitchFamily="66" charset="0"/>
              </a:rPr>
              <a:t>a|b</a:t>
            </a:r>
            <a:r>
              <a:rPr lang="en-US" altLang="en-US" sz="1800">
                <a:solidFill>
                  <a:schemeClr val="tx2"/>
                </a:solidFill>
                <a:latin typeface="Comic Sans MS" pitchFamily="66" charset="0"/>
              </a:rPr>
              <a:t>): </a:t>
            </a:r>
            <a:r>
              <a:rPr lang="en-US" altLang="en-US" sz="1800">
                <a:solidFill>
                  <a:srgbClr val="3333CC"/>
                </a:solidFill>
                <a:latin typeface="Comic Sans MS" pitchFamily="66" charset="0"/>
              </a:rPr>
              <a:t>        </a:t>
            </a:r>
          </a:p>
          <a:p>
            <a:pPr>
              <a:lnSpc>
                <a:spcPct val="150000"/>
              </a:lnSpc>
              <a:buFontTx/>
              <a:buNone/>
            </a:pPr>
            <a:r>
              <a:rPr lang="en-US" altLang="en-US" sz="1800">
                <a:solidFill>
                  <a:srgbClr val="0000CC"/>
                </a:solidFill>
                <a:latin typeface="Comic Sans MS" pitchFamily="66" charset="0"/>
              </a:rPr>
              <a:t>		</a:t>
            </a:r>
            <a:r>
              <a:rPr lang="en-US" altLang="en-US" sz="1800" b="1">
                <a:solidFill>
                  <a:srgbClr val="0000CC"/>
                </a:solidFill>
                <a:latin typeface="Comic Sans MS" pitchFamily="66" charset="0"/>
              </a:rPr>
              <a:t>b = ak</a:t>
            </a:r>
            <a:r>
              <a:rPr lang="en-US" altLang="en-US" sz="1800" b="1">
                <a:latin typeface="Comic Sans MS" pitchFamily="66" charset="0"/>
              </a:rPr>
              <a:t>  for some integer </a:t>
            </a:r>
            <a:r>
              <a:rPr lang="en-US" altLang="en-US" sz="1800" b="1">
                <a:solidFill>
                  <a:srgbClr val="0000CC"/>
                </a:solidFill>
                <a:latin typeface="Comic Sans MS" pitchFamily="66" charset="0"/>
              </a:rPr>
              <a:t>k</a:t>
            </a:r>
          </a:p>
        </p:txBody>
      </p:sp>
    </p:spTree>
    <p:extLst>
      <p:ext uri="{BB962C8B-B14F-4D97-AF65-F5344CB8AC3E}">
        <p14:creationId xmlns:p14="http://schemas.microsoft.com/office/powerpoint/2010/main" val="2319511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034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034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034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034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034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03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ChangeArrowheads="1"/>
          </p:cNvSpPr>
          <p:nvPr/>
        </p:nvSpPr>
        <p:spPr bwMode="auto">
          <a:xfrm>
            <a:off x="1752600" y="1295400"/>
            <a:ext cx="5715000" cy="161448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1. If a | b, then a | bc for all c.</a:t>
            </a:r>
          </a:p>
          <a:p>
            <a:pPr>
              <a:lnSpc>
                <a:spcPct val="150000"/>
              </a:lnSpc>
            </a:pPr>
            <a:r>
              <a:rPr lang="en-US" altLang="en-US"/>
              <a:t>2. If a | b and b | c, then a | c.</a:t>
            </a:r>
          </a:p>
          <a:p>
            <a:pPr>
              <a:lnSpc>
                <a:spcPct val="150000"/>
              </a:lnSpc>
            </a:pPr>
            <a:r>
              <a:rPr lang="en-US" altLang="en-US"/>
              <a:t>3. If a | b and a | c, then a | sb + tc for all s and t.</a:t>
            </a:r>
          </a:p>
          <a:p>
            <a:pPr>
              <a:lnSpc>
                <a:spcPct val="150000"/>
              </a:lnSpc>
            </a:pPr>
            <a:r>
              <a:rPr lang="en-US" altLang="en-US"/>
              <a:t>4. For all c ≠ 0, a | b if and only if ca | cb.</a:t>
            </a:r>
          </a:p>
        </p:txBody>
      </p:sp>
      <p:sp>
        <p:nvSpPr>
          <p:cNvPr id="271363" name="Text Box 3"/>
          <p:cNvSpPr txBox="1">
            <a:spLocks noChangeArrowheads="1"/>
          </p:cNvSpPr>
          <p:nvPr/>
        </p:nvSpPr>
        <p:spPr bwMode="auto">
          <a:xfrm>
            <a:off x="2667000" y="457200"/>
            <a:ext cx="372268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Simple Divisibility Facts</a:t>
            </a:r>
          </a:p>
        </p:txBody>
      </p:sp>
      <p:sp>
        <p:nvSpPr>
          <p:cNvPr id="271364" name="Text Box 4"/>
          <p:cNvSpPr txBox="1">
            <a:spLocks noChangeArrowheads="1"/>
          </p:cNvSpPr>
          <p:nvPr/>
        </p:nvSpPr>
        <p:spPr bwMode="auto">
          <a:xfrm>
            <a:off x="1752600" y="3621088"/>
            <a:ext cx="2384425"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Proof of (2)</a:t>
            </a:r>
          </a:p>
          <a:p>
            <a:pPr>
              <a:lnSpc>
                <a:spcPct val="150000"/>
              </a:lnSpc>
            </a:pPr>
            <a:r>
              <a:rPr lang="en-US" altLang="en-US"/>
              <a:t>a | b   =&gt;   b = ak</a:t>
            </a:r>
            <a:r>
              <a:rPr lang="en-US" altLang="en-US" baseline="-25000"/>
              <a:t>1</a:t>
            </a:r>
            <a:r>
              <a:rPr lang="en-US" altLang="en-US"/>
              <a:t>   </a:t>
            </a:r>
          </a:p>
          <a:p>
            <a:pPr>
              <a:lnSpc>
                <a:spcPct val="150000"/>
              </a:lnSpc>
            </a:pPr>
            <a:r>
              <a:rPr lang="en-US" altLang="en-US"/>
              <a:t>b | c   =&gt;   c = bk</a:t>
            </a:r>
            <a:r>
              <a:rPr lang="en-US" altLang="en-US" baseline="-25000"/>
              <a:t>2   </a:t>
            </a:r>
          </a:p>
          <a:p>
            <a:pPr>
              <a:lnSpc>
                <a:spcPct val="150000"/>
              </a:lnSpc>
            </a:pPr>
            <a:r>
              <a:rPr lang="en-US" altLang="en-US" baseline="-25000"/>
              <a:t>               </a:t>
            </a:r>
            <a:r>
              <a:rPr lang="en-US" altLang="en-US"/>
              <a:t>=&gt;   c = ak</a:t>
            </a:r>
            <a:r>
              <a:rPr lang="en-US" altLang="en-US" baseline="-25000"/>
              <a:t>1</a:t>
            </a:r>
            <a:r>
              <a:rPr lang="en-US" altLang="en-US"/>
              <a:t>k</a:t>
            </a:r>
            <a:r>
              <a:rPr lang="en-US" altLang="en-US" baseline="-25000"/>
              <a:t>2</a:t>
            </a:r>
            <a:r>
              <a:rPr lang="en-US" altLang="en-US"/>
              <a:t>   </a:t>
            </a:r>
          </a:p>
          <a:p>
            <a:pPr>
              <a:lnSpc>
                <a:spcPct val="150000"/>
              </a:lnSpc>
            </a:pPr>
            <a:r>
              <a:rPr lang="en-US" altLang="en-US"/>
              <a:t>          =&gt;   a|c</a:t>
            </a:r>
          </a:p>
        </p:txBody>
      </p:sp>
      <p:sp>
        <p:nvSpPr>
          <p:cNvPr id="271365" name="Rectangle 5"/>
          <p:cNvSpPr>
            <a:spLocks noChangeArrowheads="1"/>
          </p:cNvSpPr>
          <p:nvPr/>
        </p:nvSpPr>
        <p:spPr bwMode="auto">
          <a:xfrm>
            <a:off x="4495800" y="4191000"/>
            <a:ext cx="4267200"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har char="•"/>
              <a:defRPr kumimoji="1" sz="3200">
                <a:solidFill>
                  <a:schemeClr val="tx1"/>
                </a:solidFill>
                <a:latin typeface="Arial" charset="0"/>
                <a:ea typeface="新細明體" pitchFamily="18" charset="-120"/>
              </a:defRPr>
            </a:lvl1pPr>
            <a:lvl2pPr marL="990600" indent="-533400">
              <a:spcBef>
                <a:spcPct val="20000"/>
              </a:spcBef>
              <a:buChar char="–"/>
              <a:defRPr kumimoji="1" sz="2800">
                <a:solidFill>
                  <a:schemeClr val="tx1"/>
                </a:solidFill>
                <a:latin typeface="Arial" charset="0"/>
                <a:ea typeface="新細明體" pitchFamily="18" charset="-120"/>
              </a:defRPr>
            </a:lvl2pPr>
            <a:lvl3pPr marL="1371600" indent="-457200">
              <a:spcBef>
                <a:spcPct val="20000"/>
              </a:spcBef>
              <a:buChar char="•"/>
              <a:defRPr kumimoji="1" sz="2400">
                <a:solidFill>
                  <a:schemeClr val="tx1"/>
                </a:solidFill>
                <a:latin typeface="Arial" charset="0"/>
                <a:ea typeface="新細明體" pitchFamily="18" charset="-120"/>
              </a:defRPr>
            </a:lvl3pPr>
            <a:lvl4pPr marL="1752600" indent="-381000">
              <a:spcBef>
                <a:spcPct val="20000"/>
              </a:spcBef>
              <a:buChar char="–"/>
              <a:defRPr kumimoji="1" sz="2000">
                <a:solidFill>
                  <a:schemeClr val="tx1"/>
                </a:solidFill>
                <a:latin typeface="Arial" charset="0"/>
                <a:ea typeface="新細明體" pitchFamily="18" charset="-120"/>
              </a:defRPr>
            </a:lvl4pPr>
            <a:lvl5pPr marL="2209800" indent="-381000">
              <a:spcBef>
                <a:spcPct val="20000"/>
              </a:spcBef>
              <a:buChar char="»"/>
              <a:defRPr kumimoji="1" sz="2000">
                <a:solidFill>
                  <a:schemeClr val="tx1"/>
                </a:solidFill>
                <a:latin typeface="Arial" charset="0"/>
                <a:ea typeface="新細明體" pitchFamily="18" charset="-120"/>
              </a:defRPr>
            </a:lvl5pPr>
            <a:lvl6pPr marL="2667000" indent="-381000" fontAlgn="base">
              <a:spcBef>
                <a:spcPct val="20000"/>
              </a:spcBef>
              <a:spcAft>
                <a:spcPct val="0"/>
              </a:spcAft>
              <a:buChar char="»"/>
              <a:defRPr kumimoji="1" sz="2000">
                <a:solidFill>
                  <a:schemeClr val="tx1"/>
                </a:solidFill>
                <a:latin typeface="Arial" charset="0"/>
                <a:ea typeface="新細明體" pitchFamily="18" charset="-120"/>
              </a:defRPr>
            </a:lvl6pPr>
            <a:lvl7pPr marL="3124200" indent="-381000" fontAlgn="base">
              <a:spcBef>
                <a:spcPct val="20000"/>
              </a:spcBef>
              <a:spcAft>
                <a:spcPct val="0"/>
              </a:spcAft>
              <a:buChar char="»"/>
              <a:defRPr kumimoji="1" sz="2000">
                <a:solidFill>
                  <a:schemeClr val="tx1"/>
                </a:solidFill>
                <a:latin typeface="Arial" charset="0"/>
                <a:ea typeface="新細明體" pitchFamily="18" charset="-120"/>
              </a:defRPr>
            </a:lvl7pPr>
            <a:lvl8pPr marL="3581400" indent="-381000" fontAlgn="base">
              <a:spcBef>
                <a:spcPct val="20000"/>
              </a:spcBef>
              <a:spcAft>
                <a:spcPct val="0"/>
              </a:spcAft>
              <a:buChar char="»"/>
              <a:defRPr kumimoji="1" sz="2000">
                <a:solidFill>
                  <a:schemeClr val="tx1"/>
                </a:solidFill>
                <a:latin typeface="Arial" charset="0"/>
                <a:ea typeface="新細明體" pitchFamily="18" charset="-120"/>
              </a:defRPr>
            </a:lvl8pPr>
            <a:lvl9pPr marL="4038600" indent="-381000" fontAlgn="base">
              <a:spcBef>
                <a:spcPct val="20000"/>
              </a:spcBef>
              <a:spcAft>
                <a:spcPct val="0"/>
              </a:spcAft>
              <a:buChar char="»"/>
              <a:defRPr kumimoji="1" sz="2000">
                <a:solidFill>
                  <a:schemeClr val="tx1"/>
                </a:solidFill>
                <a:latin typeface="Arial" charset="0"/>
                <a:ea typeface="新細明體" pitchFamily="18" charset="-120"/>
              </a:defRPr>
            </a:lvl9pPr>
          </a:lstStyle>
          <a:p>
            <a:pPr>
              <a:lnSpc>
                <a:spcPct val="110000"/>
              </a:lnSpc>
              <a:buFontTx/>
              <a:buNone/>
            </a:pPr>
            <a:r>
              <a:rPr lang="en-US" altLang="en-US" sz="1800">
                <a:solidFill>
                  <a:srgbClr val="3333CC"/>
                </a:solidFill>
                <a:latin typeface="Comic Sans MS" pitchFamily="66" charset="0"/>
              </a:rPr>
              <a:t>a </a:t>
            </a:r>
            <a:r>
              <a:rPr lang="en-US" altLang="en-US" sz="1800">
                <a:solidFill>
                  <a:srgbClr val="008000"/>
                </a:solidFill>
                <a:latin typeface="Comic Sans MS" pitchFamily="66" charset="0"/>
              </a:rPr>
              <a:t>“divides”</a:t>
            </a:r>
            <a:r>
              <a:rPr lang="en-US" altLang="en-US" sz="1800">
                <a:solidFill>
                  <a:srgbClr val="3333CC"/>
                </a:solidFill>
                <a:latin typeface="Comic Sans MS" pitchFamily="66" charset="0"/>
              </a:rPr>
              <a:t> b      </a:t>
            </a:r>
            <a:r>
              <a:rPr lang="en-US" altLang="en-US" sz="1800">
                <a:solidFill>
                  <a:schemeClr val="tx2"/>
                </a:solidFill>
                <a:latin typeface="Comic Sans MS" pitchFamily="66" charset="0"/>
              </a:rPr>
              <a:t>(</a:t>
            </a:r>
            <a:r>
              <a:rPr lang="en-US" altLang="en-US" sz="1800">
                <a:solidFill>
                  <a:srgbClr val="3333CC"/>
                </a:solidFill>
                <a:latin typeface="Comic Sans MS" pitchFamily="66" charset="0"/>
              </a:rPr>
              <a:t>a|b</a:t>
            </a:r>
            <a:r>
              <a:rPr lang="en-US" altLang="en-US" sz="1800">
                <a:solidFill>
                  <a:schemeClr val="tx2"/>
                </a:solidFill>
                <a:latin typeface="Comic Sans MS" pitchFamily="66" charset="0"/>
              </a:rPr>
              <a:t>): </a:t>
            </a:r>
            <a:r>
              <a:rPr lang="en-US" altLang="en-US" sz="1800">
                <a:solidFill>
                  <a:srgbClr val="3333CC"/>
                </a:solidFill>
                <a:latin typeface="Comic Sans MS" pitchFamily="66" charset="0"/>
              </a:rPr>
              <a:t>        </a:t>
            </a:r>
          </a:p>
          <a:p>
            <a:pPr>
              <a:lnSpc>
                <a:spcPct val="150000"/>
              </a:lnSpc>
              <a:buFontTx/>
              <a:buNone/>
            </a:pPr>
            <a:r>
              <a:rPr lang="en-US" altLang="en-US" sz="1800">
                <a:solidFill>
                  <a:srgbClr val="0000CC"/>
                </a:solidFill>
                <a:latin typeface="Comic Sans MS" pitchFamily="66" charset="0"/>
              </a:rPr>
              <a:t>		</a:t>
            </a:r>
            <a:r>
              <a:rPr lang="en-US" altLang="en-US" sz="1800" b="1">
                <a:solidFill>
                  <a:srgbClr val="0000CC"/>
                </a:solidFill>
                <a:latin typeface="Comic Sans MS" pitchFamily="66" charset="0"/>
              </a:rPr>
              <a:t>b = ak</a:t>
            </a:r>
            <a:r>
              <a:rPr lang="en-US" altLang="en-US" sz="1800" b="1">
                <a:latin typeface="Comic Sans MS" pitchFamily="66" charset="0"/>
              </a:rPr>
              <a:t>  for some integer </a:t>
            </a:r>
            <a:r>
              <a:rPr lang="en-US" altLang="en-US" sz="1800" b="1">
                <a:solidFill>
                  <a:srgbClr val="0000CC"/>
                </a:solidFill>
                <a:latin typeface="Comic Sans MS" pitchFamily="66" charset="0"/>
              </a:rPr>
              <a:t>k</a:t>
            </a:r>
          </a:p>
        </p:txBody>
      </p:sp>
    </p:spTree>
    <p:extLst>
      <p:ext uri="{BB962C8B-B14F-4D97-AF65-F5344CB8AC3E}">
        <p14:creationId xmlns:p14="http://schemas.microsoft.com/office/powerpoint/2010/main" val="3859458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136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136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136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13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ChangeArrowheads="1"/>
          </p:cNvSpPr>
          <p:nvPr/>
        </p:nvSpPr>
        <p:spPr bwMode="auto">
          <a:xfrm>
            <a:off x="1752600" y="1295400"/>
            <a:ext cx="5715000" cy="161448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1. If a | b, then a | bc for all c.</a:t>
            </a:r>
          </a:p>
          <a:p>
            <a:pPr>
              <a:lnSpc>
                <a:spcPct val="150000"/>
              </a:lnSpc>
            </a:pPr>
            <a:r>
              <a:rPr lang="en-US" altLang="en-US"/>
              <a:t>2. If a | b and b | c, then a | c.</a:t>
            </a:r>
          </a:p>
          <a:p>
            <a:pPr>
              <a:lnSpc>
                <a:spcPct val="150000"/>
              </a:lnSpc>
            </a:pPr>
            <a:r>
              <a:rPr lang="en-US" altLang="en-US"/>
              <a:t>3. If a | b and a | c, then a | sb + tc for all s and t.</a:t>
            </a:r>
          </a:p>
          <a:p>
            <a:pPr>
              <a:lnSpc>
                <a:spcPct val="150000"/>
              </a:lnSpc>
            </a:pPr>
            <a:r>
              <a:rPr lang="en-US" altLang="en-US"/>
              <a:t>4. For all c ≠ 0, a | b if and only if ca | cb.</a:t>
            </a:r>
          </a:p>
        </p:txBody>
      </p:sp>
      <p:sp>
        <p:nvSpPr>
          <p:cNvPr id="272387" name="Text Box 3"/>
          <p:cNvSpPr txBox="1">
            <a:spLocks noChangeArrowheads="1"/>
          </p:cNvSpPr>
          <p:nvPr/>
        </p:nvSpPr>
        <p:spPr bwMode="auto">
          <a:xfrm>
            <a:off x="2667000" y="457200"/>
            <a:ext cx="372268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Simple Divisibility Facts</a:t>
            </a:r>
          </a:p>
        </p:txBody>
      </p:sp>
      <p:sp>
        <p:nvSpPr>
          <p:cNvPr id="272388" name="Text Box 4"/>
          <p:cNvSpPr txBox="1">
            <a:spLocks noChangeArrowheads="1"/>
          </p:cNvSpPr>
          <p:nvPr/>
        </p:nvSpPr>
        <p:spPr bwMode="auto">
          <a:xfrm>
            <a:off x="1752600" y="3459163"/>
            <a:ext cx="2184400" cy="284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Proof of (3)</a:t>
            </a:r>
          </a:p>
          <a:p>
            <a:pPr>
              <a:lnSpc>
                <a:spcPct val="150000"/>
              </a:lnSpc>
            </a:pPr>
            <a:r>
              <a:rPr lang="en-US" altLang="en-US"/>
              <a:t>a | b   =&gt;   b = ak</a:t>
            </a:r>
            <a:r>
              <a:rPr lang="en-US" altLang="en-US" baseline="-25000"/>
              <a:t>1</a:t>
            </a:r>
            <a:r>
              <a:rPr lang="en-US" altLang="en-US"/>
              <a:t>   </a:t>
            </a:r>
          </a:p>
          <a:p>
            <a:pPr>
              <a:lnSpc>
                <a:spcPct val="150000"/>
              </a:lnSpc>
            </a:pPr>
            <a:r>
              <a:rPr lang="en-US" altLang="en-US"/>
              <a:t>a | c   =&gt;   c = ak</a:t>
            </a:r>
            <a:r>
              <a:rPr lang="en-US" altLang="en-US" baseline="-25000"/>
              <a:t>2    </a:t>
            </a:r>
          </a:p>
          <a:p>
            <a:pPr>
              <a:lnSpc>
                <a:spcPct val="150000"/>
              </a:lnSpc>
            </a:pPr>
            <a:r>
              <a:rPr lang="en-US" altLang="en-US"/>
              <a:t>    sb + tc  </a:t>
            </a:r>
          </a:p>
          <a:p>
            <a:pPr>
              <a:lnSpc>
                <a:spcPct val="150000"/>
              </a:lnSpc>
            </a:pPr>
            <a:r>
              <a:rPr lang="en-US" altLang="en-US"/>
              <a:t>=  sak</a:t>
            </a:r>
            <a:r>
              <a:rPr lang="en-US" altLang="en-US" baseline="-25000"/>
              <a:t>1</a:t>
            </a:r>
            <a:r>
              <a:rPr lang="en-US" altLang="en-US"/>
              <a:t> + tak</a:t>
            </a:r>
            <a:r>
              <a:rPr lang="en-US" altLang="en-US" baseline="-25000"/>
              <a:t>2</a:t>
            </a:r>
            <a:r>
              <a:rPr lang="en-US" altLang="en-US"/>
              <a:t>  </a:t>
            </a:r>
          </a:p>
          <a:p>
            <a:pPr>
              <a:lnSpc>
                <a:spcPct val="150000"/>
              </a:lnSpc>
            </a:pPr>
            <a:r>
              <a:rPr lang="en-US" altLang="en-US"/>
              <a:t>=  a(sk</a:t>
            </a:r>
            <a:r>
              <a:rPr lang="en-US" altLang="en-US" baseline="-25000"/>
              <a:t>1</a:t>
            </a:r>
            <a:r>
              <a:rPr lang="en-US" altLang="en-US"/>
              <a:t> + tk</a:t>
            </a:r>
            <a:r>
              <a:rPr lang="en-US" altLang="en-US" baseline="-25000"/>
              <a:t>2</a:t>
            </a:r>
            <a:r>
              <a:rPr lang="en-US" altLang="en-US"/>
              <a:t>)   </a:t>
            </a:r>
          </a:p>
          <a:p>
            <a:pPr>
              <a:lnSpc>
                <a:spcPct val="150000"/>
              </a:lnSpc>
            </a:pPr>
            <a:r>
              <a:rPr lang="en-US" altLang="en-US"/>
              <a:t>=&gt;  a|(sb+tc)</a:t>
            </a:r>
          </a:p>
        </p:txBody>
      </p:sp>
      <p:sp>
        <p:nvSpPr>
          <p:cNvPr id="272389" name="Rectangle 5"/>
          <p:cNvSpPr>
            <a:spLocks noChangeArrowheads="1"/>
          </p:cNvSpPr>
          <p:nvPr/>
        </p:nvSpPr>
        <p:spPr bwMode="auto">
          <a:xfrm>
            <a:off x="4495800" y="4191000"/>
            <a:ext cx="4267200"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har char="•"/>
              <a:defRPr kumimoji="1" sz="3200">
                <a:solidFill>
                  <a:schemeClr val="tx1"/>
                </a:solidFill>
                <a:latin typeface="Arial" charset="0"/>
                <a:ea typeface="新細明體" pitchFamily="18" charset="-120"/>
              </a:defRPr>
            </a:lvl1pPr>
            <a:lvl2pPr marL="990600" indent="-533400">
              <a:spcBef>
                <a:spcPct val="20000"/>
              </a:spcBef>
              <a:buChar char="–"/>
              <a:defRPr kumimoji="1" sz="2800">
                <a:solidFill>
                  <a:schemeClr val="tx1"/>
                </a:solidFill>
                <a:latin typeface="Arial" charset="0"/>
                <a:ea typeface="新細明體" pitchFamily="18" charset="-120"/>
              </a:defRPr>
            </a:lvl2pPr>
            <a:lvl3pPr marL="1371600" indent="-457200">
              <a:spcBef>
                <a:spcPct val="20000"/>
              </a:spcBef>
              <a:buChar char="•"/>
              <a:defRPr kumimoji="1" sz="2400">
                <a:solidFill>
                  <a:schemeClr val="tx1"/>
                </a:solidFill>
                <a:latin typeface="Arial" charset="0"/>
                <a:ea typeface="新細明體" pitchFamily="18" charset="-120"/>
              </a:defRPr>
            </a:lvl3pPr>
            <a:lvl4pPr marL="1752600" indent="-381000">
              <a:spcBef>
                <a:spcPct val="20000"/>
              </a:spcBef>
              <a:buChar char="–"/>
              <a:defRPr kumimoji="1" sz="2000">
                <a:solidFill>
                  <a:schemeClr val="tx1"/>
                </a:solidFill>
                <a:latin typeface="Arial" charset="0"/>
                <a:ea typeface="新細明體" pitchFamily="18" charset="-120"/>
              </a:defRPr>
            </a:lvl4pPr>
            <a:lvl5pPr marL="2209800" indent="-381000">
              <a:spcBef>
                <a:spcPct val="20000"/>
              </a:spcBef>
              <a:buChar char="»"/>
              <a:defRPr kumimoji="1" sz="2000">
                <a:solidFill>
                  <a:schemeClr val="tx1"/>
                </a:solidFill>
                <a:latin typeface="Arial" charset="0"/>
                <a:ea typeface="新細明體" pitchFamily="18" charset="-120"/>
              </a:defRPr>
            </a:lvl5pPr>
            <a:lvl6pPr marL="2667000" indent="-381000" fontAlgn="base">
              <a:spcBef>
                <a:spcPct val="20000"/>
              </a:spcBef>
              <a:spcAft>
                <a:spcPct val="0"/>
              </a:spcAft>
              <a:buChar char="»"/>
              <a:defRPr kumimoji="1" sz="2000">
                <a:solidFill>
                  <a:schemeClr val="tx1"/>
                </a:solidFill>
                <a:latin typeface="Arial" charset="0"/>
                <a:ea typeface="新細明體" pitchFamily="18" charset="-120"/>
              </a:defRPr>
            </a:lvl6pPr>
            <a:lvl7pPr marL="3124200" indent="-381000" fontAlgn="base">
              <a:spcBef>
                <a:spcPct val="20000"/>
              </a:spcBef>
              <a:spcAft>
                <a:spcPct val="0"/>
              </a:spcAft>
              <a:buChar char="»"/>
              <a:defRPr kumimoji="1" sz="2000">
                <a:solidFill>
                  <a:schemeClr val="tx1"/>
                </a:solidFill>
                <a:latin typeface="Arial" charset="0"/>
                <a:ea typeface="新細明體" pitchFamily="18" charset="-120"/>
              </a:defRPr>
            </a:lvl7pPr>
            <a:lvl8pPr marL="3581400" indent="-381000" fontAlgn="base">
              <a:spcBef>
                <a:spcPct val="20000"/>
              </a:spcBef>
              <a:spcAft>
                <a:spcPct val="0"/>
              </a:spcAft>
              <a:buChar char="»"/>
              <a:defRPr kumimoji="1" sz="2000">
                <a:solidFill>
                  <a:schemeClr val="tx1"/>
                </a:solidFill>
                <a:latin typeface="Arial" charset="0"/>
                <a:ea typeface="新細明體" pitchFamily="18" charset="-120"/>
              </a:defRPr>
            </a:lvl8pPr>
            <a:lvl9pPr marL="4038600" indent="-381000" fontAlgn="base">
              <a:spcBef>
                <a:spcPct val="20000"/>
              </a:spcBef>
              <a:spcAft>
                <a:spcPct val="0"/>
              </a:spcAft>
              <a:buChar char="»"/>
              <a:defRPr kumimoji="1" sz="2000">
                <a:solidFill>
                  <a:schemeClr val="tx1"/>
                </a:solidFill>
                <a:latin typeface="Arial" charset="0"/>
                <a:ea typeface="新細明體" pitchFamily="18" charset="-120"/>
              </a:defRPr>
            </a:lvl9pPr>
          </a:lstStyle>
          <a:p>
            <a:pPr>
              <a:lnSpc>
                <a:spcPct val="110000"/>
              </a:lnSpc>
              <a:buFontTx/>
              <a:buNone/>
            </a:pPr>
            <a:r>
              <a:rPr lang="en-US" altLang="en-US" sz="1800">
                <a:solidFill>
                  <a:srgbClr val="3333CC"/>
                </a:solidFill>
                <a:latin typeface="Comic Sans MS" pitchFamily="66" charset="0"/>
              </a:rPr>
              <a:t>a </a:t>
            </a:r>
            <a:r>
              <a:rPr lang="en-US" altLang="en-US" sz="1800">
                <a:solidFill>
                  <a:srgbClr val="008000"/>
                </a:solidFill>
                <a:latin typeface="Comic Sans MS" pitchFamily="66" charset="0"/>
              </a:rPr>
              <a:t>“divides”</a:t>
            </a:r>
            <a:r>
              <a:rPr lang="en-US" altLang="en-US" sz="1800">
                <a:solidFill>
                  <a:srgbClr val="3333CC"/>
                </a:solidFill>
                <a:latin typeface="Comic Sans MS" pitchFamily="66" charset="0"/>
              </a:rPr>
              <a:t> b      </a:t>
            </a:r>
            <a:r>
              <a:rPr lang="en-US" altLang="en-US" sz="1800">
                <a:solidFill>
                  <a:schemeClr val="tx2"/>
                </a:solidFill>
                <a:latin typeface="Comic Sans MS" pitchFamily="66" charset="0"/>
              </a:rPr>
              <a:t>(</a:t>
            </a:r>
            <a:r>
              <a:rPr lang="en-US" altLang="en-US" sz="1800">
                <a:solidFill>
                  <a:srgbClr val="3333CC"/>
                </a:solidFill>
                <a:latin typeface="Comic Sans MS" pitchFamily="66" charset="0"/>
              </a:rPr>
              <a:t>a|b</a:t>
            </a:r>
            <a:r>
              <a:rPr lang="en-US" altLang="en-US" sz="1800">
                <a:solidFill>
                  <a:schemeClr val="tx2"/>
                </a:solidFill>
                <a:latin typeface="Comic Sans MS" pitchFamily="66" charset="0"/>
              </a:rPr>
              <a:t>): </a:t>
            </a:r>
            <a:r>
              <a:rPr lang="en-US" altLang="en-US" sz="1800">
                <a:solidFill>
                  <a:srgbClr val="3333CC"/>
                </a:solidFill>
                <a:latin typeface="Comic Sans MS" pitchFamily="66" charset="0"/>
              </a:rPr>
              <a:t>        </a:t>
            </a:r>
          </a:p>
          <a:p>
            <a:pPr>
              <a:lnSpc>
                <a:spcPct val="150000"/>
              </a:lnSpc>
              <a:buFontTx/>
              <a:buNone/>
            </a:pPr>
            <a:r>
              <a:rPr lang="en-US" altLang="en-US" sz="1800">
                <a:solidFill>
                  <a:srgbClr val="0000CC"/>
                </a:solidFill>
                <a:latin typeface="Comic Sans MS" pitchFamily="66" charset="0"/>
              </a:rPr>
              <a:t>		</a:t>
            </a:r>
            <a:r>
              <a:rPr lang="en-US" altLang="en-US" sz="1800" b="1">
                <a:solidFill>
                  <a:srgbClr val="0000CC"/>
                </a:solidFill>
                <a:latin typeface="Comic Sans MS" pitchFamily="66" charset="0"/>
              </a:rPr>
              <a:t>b = ak</a:t>
            </a:r>
            <a:r>
              <a:rPr lang="en-US" altLang="en-US" sz="1800" b="1">
                <a:latin typeface="Comic Sans MS" pitchFamily="66" charset="0"/>
              </a:rPr>
              <a:t>  for some integer </a:t>
            </a:r>
            <a:r>
              <a:rPr lang="en-US" altLang="en-US" sz="1800" b="1">
                <a:solidFill>
                  <a:srgbClr val="0000CC"/>
                </a:solidFill>
                <a:latin typeface="Comic Sans MS" pitchFamily="66" charset="0"/>
              </a:rPr>
              <a:t>k</a:t>
            </a:r>
          </a:p>
        </p:txBody>
      </p:sp>
    </p:spTree>
    <p:extLst>
      <p:ext uri="{BB962C8B-B14F-4D97-AF65-F5344CB8AC3E}">
        <p14:creationId xmlns:p14="http://schemas.microsoft.com/office/powerpoint/2010/main" val="2315870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238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238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238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238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238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23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3505200" y="457200"/>
            <a:ext cx="2051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This Lecture</a:t>
            </a:r>
          </a:p>
        </p:txBody>
      </p:sp>
      <p:sp>
        <p:nvSpPr>
          <p:cNvPr id="10243" name="Text Box 4"/>
          <p:cNvSpPr txBox="1">
            <a:spLocks noChangeArrowheads="1"/>
          </p:cNvSpPr>
          <p:nvPr/>
        </p:nvSpPr>
        <p:spPr bwMode="auto">
          <a:xfrm>
            <a:off x="3203575" y="2024063"/>
            <a:ext cx="27368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buClr>
                <a:srgbClr val="A50021"/>
              </a:buClr>
              <a:buFontTx/>
              <a:buChar char="•"/>
            </a:pPr>
            <a:r>
              <a:rPr lang="en-US" altLang="zh-TW"/>
              <a:t> </a:t>
            </a:r>
            <a:r>
              <a:rPr lang="en-US" altLang="zh-TW">
                <a:solidFill>
                  <a:schemeClr val="bg2"/>
                </a:solidFill>
              </a:rPr>
              <a:t>Direct proof</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t> Contrapositive</a:t>
            </a:r>
          </a:p>
          <a:p>
            <a:pPr eaLnBrk="1" hangingPunct="1">
              <a:buClr>
                <a:srgbClr val="A50021"/>
              </a:buClr>
              <a:buFontTx/>
              <a:buChar char="•"/>
            </a:pPr>
            <a:endParaRPr lang="en-US" altLang="zh-TW"/>
          </a:p>
          <a:p>
            <a:pPr eaLnBrk="1" hangingPunct="1">
              <a:buClr>
                <a:srgbClr val="A50021"/>
              </a:buClr>
              <a:buFontTx/>
              <a:buChar char="•"/>
            </a:pPr>
            <a:r>
              <a:rPr lang="en-US" altLang="zh-TW"/>
              <a:t> </a:t>
            </a:r>
            <a:r>
              <a:rPr lang="en-US" altLang="zh-TW">
                <a:solidFill>
                  <a:schemeClr val="bg2"/>
                </a:solidFill>
              </a:rPr>
              <a:t>Proof by contradiction</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solidFill>
                  <a:schemeClr val="bg2"/>
                </a:solidFill>
              </a:rPr>
              <a:t> Proof by cases</a:t>
            </a:r>
          </a:p>
        </p:txBody>
      </p:sp>
    </p:spTree>
    <p:extLst>
      <p:ext uri="{BB962C8B-B14F-4D97-AF65-F5344CB8AC3E}">
        <p14:creationId xmlns:p14="http://schemas.microsoft.com/office/powerpoint/2010/main" val="265806172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ext Box 2"/>
          <p:cNvSpPr txBox="1">
            <a:spLocks noChangeArrowheads="1"/>
          </p:cNvSpPr>
          <p:nvPr/>
        </p:nvSpPr>
        <p:spPr bwMode="auto">
          <a:xfrm>
            <a:off x="2833688" y="457200"/>
            <a:ext cx="341471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Proving an Implication</a:t>
            </a:r>
          </a:p>
        </p:txBody>
      </p:sp>
      <p:sp>
        <p:nvSpPr>
          <p:cNvPr id="251907" name="Text Box 3"/>
          <p:cNvSpPr txBox="1">
            <a:spLocks noChangeArrowheads="1"/>
          </p:cNvSpPr>
          <p:nvPr/>
        </p:nvSpPr>
        <p:spPr bwMode="auto">
          <a:xfrm>
            <a:off x="1219200" y="2971800"/>
            <a:ext cx="820738"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Claim:</a:t>
            </a:r>
          </a:p>
        </p:txBody>
      </p:sp>
      <p:sp>
        <p:nvSpPr>
          <p:cNvPr id="251908" name="Text Box 4"/>
          <p:cNvSpPr txBox="1">
            <a:spLocks noChangeArrowheads="1"/>
          </p:cNvSpPr>
          <p:nvPr/>
        </p:nvSpPr>
        <p:spPr bwMode="auto">
          <a:xfrm>
            <a:off x="2498725" y="2986088"/>
            <a:ext cx="428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 r is irrational, then √r is irrational.</a:t>
            </a:r>
          </a:p>
        </p:txBody>
      </p:sp>
      <p:sp>
        <p:nvSpPr>
          <p:cNvPr id="251909" name="Text Box 5"/>
          <p:cNvSpPr txBox="1">
            <a:spLocks noChangeArrowheads="1"/>
          </p:cNvSpPr>
          <p:nvPr/>
        </p:nvSpPr>
        <p:spPr bwMode="auto">
          <a:xfrm>
            <a:off x="3424238" y="3748088"/>
            <a:ext cx="22145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How to begin with?</a:t>
            </a:r>
          </a:p>
        </p:txBody>
      </p:sp>
      <p:sp>
        <p:nvSpPr>
          <p:cNvPr id="251910" name="Text Box 6"/>
          <p:cNvSpPr txBox="1">
            <a:spLocks noChangeArrowheads="1"/>
          </p:cNvSpPr>
          <p:nvPr/>
        </p:nvSpPr>
        <p:spPr bwMode="auto">
          <a:xfrm>
            <a:off x="746125" y="4500563"/>
            <a:ext cx="7639050" cy="376237"/>
          </a:xfrm>
          <a:prstGeom prst="rect">
            <a:avLst/>
          </a:prstGeom>
          <a:solidFill>
            <a:srgbClr val="FF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What if I prove “If √r is rational, then r is rational”, is it equivalent?</a:t>
            </a:r>
          </a:p>
        </p:txBody>
      </p:sp>
      <p:sp>
        <p:nvSpPr>
          <p:cNvPr id="251911" name="Text Box 7"/>
          <p:cNvSpPr txBox="1">
            <a:spLocks noChangeArrowheads="1"/>
          </p:cNvSpPr>
          <p:nvPr/>
        </p:nvSpPr>
        <p:spPr bwMode="auto">
          <a:xfrm>
            <a:off x="866775" y="5307013"/>
            <a:ext cx="7362825" cy="788987"/>
          </a:xfrm>
          <a:prstGeom prst="rect">
            <a:avLst/>
          </a:prstGeom>
          <a:solidFill>
            <a:srgbClr val="CC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Yes, this is equivalent;</a:t>
            </a:r>
          </a:p>
          <a:p>
            <a:pPr>
              <a:lnSpc>
                <a:spcPct val="150000"/>
              </a:lnSpc>
            </a:pPr>
            <a:r>
              <a:rPr lang="en-US" altLang="en-US"/>
              <a:t>proving “if P, then Q” is equivalent to proving “if not Q, then not P”.</a:t>
            </a:r>
          </a:p>
        </p:txBody>
      </p:sp>
      <p:sp>
        <p:nvSpPr>
          <p:cNvPr id="251912" name="Text Box 8"/>
          <p:cNvSpPr txBox="1">
            <a:spLocks noChangeArrowheads="1"/>
          </p:cNvSpPr>
          <p:nvPr/>
        </p:nvSpPr>
        <p:spPr bwMode="auto">
          <a:xfrm>
            <a:off x="2570163" y="1309688"/>
            <a:ext cx="3983037"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Goal:</a:t>
            </a:r>
            <a:r>
              <a:rPr lang="en-US" altLang="en-US"/>
              <a:t>    If P, then Q.    (P implies Q)</a:t>
            </a:r>
          </a:p>
        </p:txBody>
      </p:sp>
      <p:sp>
        <p:nvSpPr>
          <p:cNvPr id="251913" name="Text Box 9"/>
          <p:cNvSpPr txBox="1">
            <a:spLocks noChangeArrowheads="1"/>
          </p:cNvSpPr>
          <p:nvPr/>
        </p:nvSpPr>
        <p:spPr bwMode="auto">
          <a:xfrm>
            <a:off x="1143000" y="2062163"/>
            <a:ext cx="6848475" cy="376237"/>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Method 1:</a:t>
            </a:r>
            <a:r>
              <a:rPr lang="en-US" altLang="en-US"/>
              <a:t>  Write assume P, then show that Q logically follows.</a:t>
            </a:r>
          </a:p>
        </p:txBody>
      </p:sp>
    </p:spTree>
    <p:extLst>
      <p:ext uri="{BB962C8B-B14F-4D97-AF65-F5344CB8AC3E}">
        <p14:creationId xmlns:p14="http://schemas.microsoft.com/office/powerpoint/2010/main" val="38167585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90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190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19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1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p:bldP spid="251908" grpId="0"/>
      <p:bldP spid="251909" grpId="0"/>
      <p:bldP spid="251910" grpId="0" animBg="1"/>
      <p:bldP spid="251911"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ext Box 2"/>
          <p:cNvSpPr txBox="1">
            <a:spLocks noChangeArrowheads="1"/>
          </p:cNvSpPr>
          <p:nvPr/>
        </p:nvSpPr>
        <p:spPr bwMode="auto">
          <a:xfrm>
            <a:off x="3224213" y="457200"/>
            <a:ext cx="26241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Rational Number</a:t>
            </a:r>
          </a:p>
        </p:txBody>
      </p:sp>
      <p:sp>
        <p:nvSpPr>
          <p:cNvPr id="206851" name="Text Box 3"/>
          <p:cNvSpPr txBox="1">
            <a:spLocks noChangeArrowheads="1"/>
          </p:cNvSpPr>
          <p:nvPr/>
        </p:nvSpPr>
        <p:spPr bwMode="auto">
          <a:xfrm>
            <a:off x="1679575" y="1143000"/>
            <a:ext cx="5784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R is </a:t>
            </a:r>
            <a:r>
              <a:rPr lang="en-US" altLang="zh-TW">
                <a:solidFill>
                  <a:srgbClr val="A50021"/>
                </a:solidFill>
              </a:rPr>
              <a:t>rational</a:t>
            </a:r>
            <a:r>
              <a:rPr lang="en-US" altLang="zh-TW"/>
              <a:t> </a:t>
            </a:r>
            <a:r>
              <a:rPr lang="en-US" altLang="zh-TW">
                <a:sym typeface="Wingdings" pitchFamily="2" charset="2"/>
              </a:rPr>
              <a:t>  there are integers a and b such that</a:t>
            </a:r>
            <a:endParaRPr lang="en-US" altLang="zh-TW"/>
          </a:p>
        </p:txBody>
      </p:sp>
      <p:pic>
        <p:nvPicPr>
          <p:cNvPr id="206852" name="Picture 4"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19812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6853" name="Text Box 5"/>
          <p:cNvSpPr txBox="1">
            <a:spLocks noChangeArrowheads="1"/>
          </p:cNvSpPr>
          <p:nvPr/>
        </p:nvSpPr>
        <p:spPr bwMode="auto">
          <a:xfrm>
            <a:off x="5638800" y="2209800"/>
            <a:ext cx="132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and b ≠ 0.</a:t>
            </a:r>
          </a:p>
        </p:txBody>
      </p:sp>
      <p:sp>
        <p:nvSpPr>
          <p:cNvPr id="206854" name="Text Box 6"/>
          <p:cNvSpPr txBox="1">
            <a:spLocks noChangeArrowheads="1"/>
          </p:cNvSpPr>
          <p:nvPr/>
        </p:nvSpPr>
        <p:spPr bwMode="auto">
          <a:xfrm>
            <a:off x="2514600" y="1600200"/>
            <a:ext cx="1300163" cy="376238"/>
          </a:xfrm>
          <a:prstGeom prst="rect">
            <a:avLst/>
          </a:prstGeom>
          <a:solidFill>
            <a:srgbClr val="FFFFCC"/>
          </a:solidFill>
          <a:ln w="9525">
            <a:solidFill>
              <a:srgbClr val="FF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numerator</a:t>
            </a:r>
          </a:p>
        </p:txBody>
      </p:sp>
      <p:sp>
        <p:nvSpPr>
          <p:cNvPr id="206855" name="Line 7"/>
          <p:cNvSpPr>
            <a:spLocks noChangeShapeType="1"/>
          </p:cNvSpPr>
          <p:nvPr/>
        </p:nvSpPr>
        <p:spPr bwMode="auto">
          <a:xfrm>
            <a:off x="3810000" y="1828800"/>
            <a:ext cx="5334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56" name="Text Box 8"/>
          <p:cNvSpPr txBox="1">
            <a:spLocks noChangeArrowheads="1"/>
          </p:cNvSpPr>
          <p:nvPr/>
        </p:nvSpPr>
        <p:spPr bwMode="auto">
          <a:xfrm>
            <a:off x="2362200" y="2819400"/>
            <a:ext cx="1509713" cy="376238"/>
          </a:xfrm>
          <a:prstGeom prst="rect">
            <a:avLst/>
          </a:prstGeom>
          <a:solidFill>
            <a:srgbClr val="CCFFCC"/>
          </a:solidFill>
          <a:ln w="9525">
            <a:solidFill>
              <a:srgbClr val="FF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denominator</a:t>
            </a:r>
          </a:p>
        </p:txBody>
      </p:sp>
      <p:sp>
        <p:nvSpPr>
          <p:cNvPr id="206857" name="Line 9"/>
          <p:cNvSpPr>
            <a:spLocks noChangeShapeType="1"/>
          </p:cNvSpPr>
          <p:nvPr/>
        </p:nvSpPr>
        <p:spPr bwMode="auto">
          <a:xfrm flipV="1">
            <a:off x="3810000" y="2895600"/>
            <a:ext cx="5334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6858" name="Text Box 10"/>
          <p:cNvSpPr txBox="1">
            <a:spLocks noChangeArrowheads="1"/>
          </p:cNvSpPr>
          <p:nvPr/>
        </p:nvSpPr>
        <p:spPr bwMode="auto">
          <a:xfrm>
            <a:off x="152400" y="3532188"/>
            <a:ext cx="7078663"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a:t>Is 0.281 a rational number?</a:t>
            </a:r>
          </a:p>
          <a:p>
            <a:endParaRPr lang="en-US" altLang="zh-TW"/>
          </a:p>
          <a:p>
            <a:r>
              <a:rPr lang="en-US" altLang="zh-TW"/>
              <a:t>Is 0 a rational number?</a:t>
            </a:r>
          </a:p>
          <a:p>
            <a:endParaRPr lang="en-US" altLang="zh-TW"/>
          </a:p>
          <a:p>
            <a:r>
              <a:rPr lang="en-US" altLang="zh-TW"/>
              <a:t>If m and n are non-zero integers, is (m+n)/mn a rational number?</a:t>
            </a:r>
          </a:p>
          <a:p>
            <a:endParaRPr lang="en-US" altLang="zh-TW"/>
          </a:p>
          <a:p>
            <a:r>
              <a:rPr lang="en-US" altLang="zh-TW"/>
              <a:t>Is the sum of two rational numbers a rational number?</a:t>
            </a:r>
          </a:p>
          <a:p>
            <a:endParaRPr lang="en-US" altLang="zh-TW"/>
          </a:p>
          <a:p>
            <a:r>
              <a:rPr lang="en-US" altLang="zh-TW"/>
              <a:t>Is x=0.12121212…… a rational number?</a:t>
            </a:r>
          </a:p>
        </p:txBody>
      </p:sp>
      <p:sp>
        <p:nvSpPr>
          <p:cNvPr id="206859" name="Text Box 11"/>
          <p:cNvSpPr txBox="1">
            <a:spLocks noChangeArrowheads="1"/>
          </p:cNvSpPr>
          <p:nvPr/>
        </p:nvSpPr>
        <p:spPr bwMode="auto">
          <a:xfrm>
            <a:off x="3921125" y="3533775"/>
            <a:ext cx="1728788"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Yes, 281/1000</a:t>
            </a:r>
          </a:p>
        </p:txBody>
      </p:sp>
      <p:sp>
        <p:nvSpPr>
          <p:cNvPr id="206860" name="Text Box 12"/>
          <p:cNvSpPr txBox="1">
            <a:spLocks noChangeArrowheads="1"/>
          </p:cNvSpPr>
          <p:nvPr/>
        </p:nvSpPr>
        <p:spPr bwMode="auto">
          <a:xfrm>
            <a:off x="3921125" y="4027488"/>
            <a:ext cx="1066800"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Yes, 0/1</a:t>
            </a:r>
          </a:p>
        </p:txBody>
      </p:sp>
      <p:sp>
        <p:nvSpPr>
          <p:cNvPr id="206861" name="Text Box 13"/>
          <p:cNvSpPr txBox="1">
            <a:spLocks noChangeArrowheads="1"/>
          </p:cNvSpPr>
          <p:nvPr/>
        </p:nvSpPr>
        <p:spPr bwMode="auto">
          <a:xfrm>
            <a:off x="7315200" y="4637088"/>
            <a:ext cx="574675"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Yes</a:t>
            </a:r>
          </a:p>
        </p:txBody>
      </p:sp>
      <p:sp>
        <p:nvSpPr>
          <p:cNvPr id="206862" name="Text Box 14"/>
          <p:cNvSpPr txBox="1">
            <a:spLocks noChangeArrowheads="1"/>
          </p:cNvSpPr>
          <p:nvPr/>
        </p:nvSpPr>
        <p:spPr bwMode="auto">
          <a:xfrm>
            <a:off x="6172200" y="5165725"/>
            <a:ext cx="284162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Yes, a/b+c/d=(ad+bc)/bd</a:t>
            </a:r>
          </a:p>
        </p:txBody>
      </p:sp>
      <p:sp>
        <p:nvSpPr>
          <p:cNvPr id="206864" name="Text Box 16"/>
          <p:cNvSpPr txBox="1">
            <a:spLocks noChangeArrowheads="1"/>
          </p:cNvSpPr>
          <p:nvPr/>
        </p:nvSpPr>
        <p:spPr bwMode="auto">
          <a:xfrm>
            <a:off x="4572000" y="5699125"/>
            <a:ext cx="425767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Note that 100x-x=12, and so x=12/99.</a:t>
            </a:r>
          </a:p>
        </p:txBody>
      </p:sp>
    </p:spTree>
    <p:extLst>
      <p:ext uri="{BB962C8B-B14F-4D97-AF65-F5344CB8AC3E}">
        <p14:creationId xmlns:p14="http://schemas.microsoft.com/office/powerpoint/2010/main" val="1744538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8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85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68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68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68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685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686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686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686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6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4" grpId="0" animBg="1"/>
      <p:bldP spid="206855" grpId="0" animBg="1"/>
      <p:bldP spid="206856" grpId="0" animBg="1"/>
      <p:bldP spid="206857" grpId="0" animBg="1"/>
      <p:bldP spid="206858" grpId="0"/>
      <p:bldP spid="206859" grpId="0" animBg="1"/>
      <p:bldP spid="206860" grpId="0" animBg="1"/>
      <p:bldP spid="206861" grpId="0" animBg="1"/>
      <p:bldP spid="206862" grpId="0" animBg="1"/>
      <p:bldP spid="206864"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ext Box 2"/>
          <p:cNvSpPr txBox="1">
            <a:spLocks noChangeArrowheads="1"/>
          </p:cNvSpPr>
          <p:nvPr/>
        </p:nvSpPr>
        <p:spPr bwMode="auto">
          <a:xfrm>
            <a:off x="2833688" y="457200"/>
            <a:ext cx="341471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Proving an Implication</a:t>
            </a:r>
          </a:p>
        </p:txBody>
      </p:sp>
      <p:sp>
        <p:nvSpPr>
          <p:cNvPr id="253955" name="Text Box 3"/>
          <p:cNvSpPr txBox="1">
            <a:spLocks noChangeArrowheads="1"/>
          </p:cNvSpPr>
          <p:nvPr/>
        </p:nvSpPr>
        <p:spPr bwMode="auto">
          <a:xfrm>
            <a:off x="1219200" y="2971800"/>
            <a:ext cx="820738"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Claim:</a:t>
            </a:r>
          </a:p>
        </p:txBody>
      </p:sp>
      <p:sp>
        <p:nvSpPr>
          <p:cNvPr id="253956" name="Text Box 4"/>
          <p:cNvSpPr txBox="1">
            <a:spLocks noChangeArrowheads="1"/>
          </p:cNvSpPr>
          <p:nvPr/>
        </p:nvSpPr>
        <p:spPr bwMode="auto">
          <a:xfrm>
            <a:off x="2498725" y="2986088"/>
            <a:ext cx="4286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If r is irrational, then √r is irrational.</a:t>
            </a:r>
          </a:p>
        </p:txBody>
      </p:sp>
      <p:sp>
        <p:nvSpPr>
          <p:cNvPr id="253957" name="Text Box 5"/>
          <p:cNvSpPr txBox="1">
            <a:spLocks noChangeArrowheads="1"/>
          </p:cNvSpPr>
          <p:nvPr/>
        </p:nvSpPr>
        <p:spPr bwMode="auto">
          <a:xfrm>
            <a:off x="914400" y="2062163"/>
            <a:ext cx="7458075" cy="376237"/>
          </a:xfrm>
          <a:prstGeom prst="rect">
            <a:avLst/>
          </a:prstGeom>
          <a:solidFill>
            <a:srgbClr val="CCE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Method 2:</a:t>
            </a:r>
            <a:r>
              <a:rPr lang="en-US" altLang="en-US"/>
              <a:t>  Prove the </a:t>
            </a:r>
            <a:r>
              <a:rPr lang="en-US" altLang="en-US" b="1" i="1"/>
              <a:t>contrapositive</a:t>
            </a:r>
            <a:r>
              <a:rPr lang="en-US" altLang="en-US"/>
              <a:t>, i.e. prove “not Q implies not P”.</a:t>
            </a:r>
          </a:p>
        </p:txBody>
      </p:sp>
      <p:sp>
        <p:nvSpPr>
          <p:cNvPr id="253958" name="Text Box 6"/>
          <p:cNvSpPr txBox="1">
            <a:spLocks noChangeArrowheads="1"/>
          </p:cNvSpPr>
          <p:nvPr/>
        </p:nvSpPr>
        <p:spPr bwMode="auto">
          <a:xfrm>
            <a:off x="533400" y="3622675"/>
            <a:ext cx="84772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Proof:</a:t>
            </a:r>
          </a:p>
        </p:txBody>
      </p:sp>
      <p:sp>
        <p:nvSpPr>
          <p:cNvPr id="253959" name="Text Box 7"/>
          <p:cNvSpPr txBox="1">
            <a:spLocks noChangeArrowheads="1"/>
          </p:cNvSpPr>
          <p:nvPr/>
        </p:nvSpPr>
        <p:spPr bwMode="auto">
          <a:xfrm>
            <a:off x="1752600" y="3657600"/>
            <a:ext cx="46736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We shall prove the contrapositive –</a:t>
            </a:r>
          </a:p>
          <a:p>
            <a:pPr>
              <a:lnSpc>
                <a:spcPct val="130000"/>
              </a:lnSpc>
            </a:pPr>
            <a:r>
              <a:rPr lang="en-US" altLang="en-US"/>
              <a:t>         “</a:t>
            </a:r>
            <a:r>
              <a:rPr lang="en-US" altLang="en-US" i="1"/>
              <a:t>if √r is rational, then r is rational</a:t>
            </a:r>
            <a:r>
              <a:rPr lang="en-US" altLang="en-US"/>
              <a:t>.”</a:t>
            </a:r>
          </a:p>
        </p:txBody>
      </p:sp>
      <p:sp>
        <p:nvSpPr>
          <p:cNvPr id="253960" name="Text Box 8"/>
          <p:cNvSpPr txBox="1">
            <a:spLocks noChangeArrowheads="1"/>
          </p:cNvSpPr>
          <p:nvPr/>
        </p:nvSpPr>
        <p:spPr bwMode="auto">
          <a:xfrm>
            <a:off x="1738313" y="4495800"/>
            <a:ext cx="5805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Since √r is rational, √r = a/b for some integers a,b.</a:t>
            </a:r>
          </a:p>
        </p:txBody>
      </p:sp>
      <p:sp>
        <p:nvSpPr>
          <p:cNvPr id="253961" name="Text Box 9"/>
          <p:cNvSpPr txBox="1">
            <a:spLocks noChangeArrowheads="1"/>
          </p:cNvSpPr>
          <p:nvPr/>
        </p:nvSpPr>
        <p:spPr bwMode="auto">
          <a:xfrm>
            <a:off x="1763713" y="5064125"/>
            <a:ext cx="61610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 r = a</a:t>
            </a:r>
            <a:r>
              <a:rPr lang="en-US" altLang="en-US" sz="2400" baseline="30000"/>
              <a:t>2</a:t>
            </a:r>
            <a:r>
              <a:rPr lang="en-US" altLang="en-US"/>
              <a:t>/b</a:t>
            </a:r>
            <a:r>
              <a:rPr lang="en-US" altLang="en-US" sz="2400" baseline="30000"/>
              <a:t>2</a:t>
            </a:r>
            <a:r>
              <a:rPr lang="en-US" altLang="en-US"/>
              <a:t>.  Since a,b are integers, a</a:t>
            </a:r>
            <a:r>
              <a:rPr lang="en-US" altLang="en-US" sz="2400" baseline="30000"/>
              <a:t>2</a:t>
            </a:r>
            <a:r>
              <a:rPr lang="en-US" altLang="en-US"/>
              <a:t>,b</a:t>
            </a:r>
            <a:r>
              <a:rPr lang="en-US" altLang="en-US" sz="2400" baseline="30000"/>
              <a:t>2 </a:t>
            </a:r>
            <a:r>
              <a:rPr lang="en-US" altLang="en-US"/>
              <a:t>are integers.</a:t>
            </a:r>
          </a:p>
        </p:txBody>
      </p:sp>
      <p:sp>
        <p:nvSpPr>
          <p:cNvPr id="253962" name="Text Box 10"/>
          <p:cNvSpPr txBox="1">
            <a:spLocks noChangeArrowheads="1"/>
          </p:cNvSpPr>
          <p:nvPr/>
        </p:nvSpPr>
        <p:spPr bwMode="auto">
          <a:xfrm>
            <a:off x="1752600" y="5597525"/>
            <a:ext cx="2730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Therefore, r is rational.</a:t>
            </a:r>
          </a:p>
        </p:txBody>
      </p:sp>
      <p:sp>
        <p:nvSpPr>
          <p:cNvPr id="253963" name="Rectangle 11"/>
          <p:cNvSpPr>
            <a:spLocks noChangeArrowheads="1"/>
          </p:cNvSpPr>
          <p:nvPr/>
        </p:nvSpPr>
        <p:spPr bwMode="auto">
          <a:xfrm>
            <a:off x="4495800" y="5826125"/>
            <a:ext cx="152400" cy="152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964" name="Text Box 12"/>
          <p:cNvSpPr txBox="1">
            <a:spLocks noChangeArrowheads="1"/>
          </p:cNvSpPr>
          <p:nvPr/>
        </p:nvSpPr>
        <p:spPr bwMode="auto">
          <a:xfrm>
            <a:off x="609600" y="6338888"/>
            <a:ext cx="1041400"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(Q.E.D.)</a:t>
            </a:r>
          </a:p>
        </p:txBody>
      </p:sp>
      <p:sp>
        <p:nvSpPr>
          <p:cNvPr id="253965" name="Rectangle 13"/>
          <p:cNvSpPr>
            <a:spLocks noChangeArrowheads="1"/>
          </p:cNvSpPr>
          <p:nvPr/>
        </p:nvSpPr>
        <p:spPr bwMode="auto">
          <a:xfrm>
            <a:off x="1828800" y="6338888"/>
            <a:ext cx="3751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TW"/>
              <a:t>"which was to be demonstrated", </a:t>
            </a:r>
          </a:p>
        </p:txBody>
      </p:sp>
      <p:sp>
        <p:nvSpPr>
          <p:cNvPr id="253966" name="Rectangle 14"/>
          <p:cNvSpPr>
            <a:spLocks noChangeArrowheads="1"/>
          </p:cNvSpPr>
          <p:nvPr/>
        </p:nvSpPr>
        <p:spPr bwMode="auto">
          <a:xfrm>
            <a:off x="1600200" y="3581400"/>
            <a:ext cx="6781800" cy="25146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967" name="Text Box 15"/>
          <p:cNvSpPr txBox="1">
            <a:spLocks noChangeArrowheads="1"/>
          </p:cNvSpPr>
          <p:nvPr/>
        </p:nvSpPr>
        <p:spPr bwMode="auto">
          <a:xfrm>
            <a:off x="5492750" y="6338888"/>
            <a:ext cx="27511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or “quite easily done”. </a:t>
            </a:r>
            <a:r>
              <a:rPr lang="en-US" altLang="en-US">
                <a:sym typeface="Wingdings" pitchFamily="2" charset="2"/>
              </a:rPr>
              <a:t></a:t>
            </a:r>
            <a:endParaRPr lang="en-US" altLang="en-US"/>
          </a:p>
        </p:txBody>
      </p:sp>
      <p:sp>
        <p:nvSpPr>
          <p:cNvPr id="253968" name="Text Box 16"/>
          <p:cNvSpPr txBox="1">
            <a:spLocks noChangeArrowheads="1"/>
          </p:cNvSpPr>
          <p:nvPr/>
        </p:nvSpPr>
        <p:spPr bwMode="auto">
          <a:xfrm>
            <a:off x="2570163" y="1309688"/>
            <a:ext cx="3983037"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Goal:</a:t>
            </a:r>
            <a:r>
              <a:rPr lang="en-US" altLang="en-US"/>
              <a:t>    If P, then Q.    (P implies Q)</a:t>
            </a:r>
          </a:p>
        </p:txBody>
      </p:sp>
      <p:sp>
        <p:nvSpPr>
          <p:cNvPr id="253969" name="Text Box 17"/>
          <p:cNvSpPr txBox="1">
            <a:spLocks noChangeArrowheads="1"/>
          </p:cNvSpPr>
          <p:nvPr/>
        </p:nvSpPr>
        <p:spPr bwMode="auto">
          <a:xfrm>
            <a:off x="4860925" y="5576888"/>
            <a:ext cx="86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Q.E.D.</a:t>
            </a:r>
          </a:p>
        </p:txBody>
      </p:sp>
    </p:spTree>
    <p:extLst>
      <p:ext uri="{BB962C8B-B14F-4D97-AF65-F5344CB8AC3E}">
        <p14:creationId xmlns:p14="http://schemas.microsoft.com/office/powerpoint/2010/main" val="1242945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39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395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39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39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395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396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396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396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39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396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39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39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3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animBg="1"/>
      <p:bldP spid="253956" grpId="0"/>
      <p:bldP spid="253958" grpId="0" animBg="1"/>
      <p:bldP spid="253959" grpId="0"/>
      <p:bldP spid="253960" grpId="0"/>
      <p:bldP spid="253961" grpId="0"/>
      <p:bldP spid="253962" grpId="0"/>
      <p:bldP spid="253963" grpId="0" animBg="1"/>
      <p:bldP spid="253964" grpId="0" animBg="1"/>
      <p:bldP spid="253965" grpId="0"/>
      <p:bldP spid="253966" grpId="0" animBg="1"/>
      <p:bldP spid="253967" grpId="0"/>
      <p:bldP spid="253969"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ext Box 2"/>
          <p:cNvSpPr txBox="1">
            <a:spLocks noChangeArrowheads="1"/>
          </p:cNvSpPr>
          <p:nvPr/>
        </p:nvSpPr>
        <p:spPr bwMode="auto">
          <a:xfrm>
            <a:off x="2590800" y="457200"/>
            <a:ext cx="402748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Proving an “if and only if”</a:t>
            </a:r>
          </a:p>
        </p:txBody>
      </p:sp>
      <p:sp>
        <p:nvSpPr>
          <p:cNvPr id="254979" name="Text Box 3"/>
          <p:cNvSpPr txBox="1">
            <a:spLocks noChangeArrowheads="1"/>
          </p:cNvSpPr>
          <p:nvPr/>
        </p:nvSpPr>
        <p:spPr bwMode="auto">
          <a:xfrm>
            <a:off x="990600" y="1447800"/>
            <a:ext cx="7323138" cy="78898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Goal:</a:t>
            </a:r>
            <a:r>
              <a:rPr lang="en-US" altLang="en-US"/>
              <a:t> Prove that two statements P and Q are “</a:t>
            </a:r>
            <a:r>
              <a:rPr lang="en-US" altLang="en-US" b="1"/>
              <a:t>logically equivalent”</a:t>
            </a:r>
            <a:r>
              <a:rPr lang="en-US" altLang="en-US"/>
              <a:t>,</a:t>
            </a:r>
          </a:p>
          <a:p>
            <a:pPr>
              <a:lnSpc>
                <a:spcPct val="150000"/>
              </a:lnSpc>
            </a:pPr>
            <a:r>
              <a:rPr lang="en-US" altLang="en-US"/>
              <a:t>         that is, one holds if and only if the other holds.</a:t>
            </a:r>
          </a:p>
        </p:txBody>
      </p:sp>
      <p:sp>
        <p:nvSpPr>
          <p:cNvPr id="254980" name="Text Box 4"/>
          <p:cNvSpPr txBox="1">
            <a:spLocks noChangeArrowheads="1"/>
          </p:cNvSpPr>
          <p:nvPr/>
        </p:nvSpPr>
        <p:spPr bwMode="auto">
          <a:xfrm>
            <a:off x="1004888" y="2559050"/>
            <a:ext cx="5929312"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2"/>
                </a:solidFill>
              </a:rPr>
              <a:t>Example:</a:t>
            </a:r>
            <a:r>
              <a:rPr lang="en-US" altLang="en-US"/>
              <a:t> </a:t>
            </a:r>
          </a:p>
          <a:p>
            <a:pPr>
              <a:lnSpc>
                <a:spcPct val="130000"/>
              </a:lnSpc>
            </a:pPr>
            <a:r>
              <a:rPr lang="en-US" altLang="en-US"/>
              <a:t>An integer is even if and only if the its square is even.</a:t>
            </a:r>
          </a:p>
        </p:txBody>
      </p:sp>
      <p:sp>
        <p:nvSpPr>
          <p:cNvPr id="254981" name="Text Box 5"/>
          <p:cNvSpPr txBox="1">
            <a:spLocks noChangeArrowheads="1"/>
          </p:cNvSpPr>
          <p:nvPr/>
        </p:nvSpPr>
        <p:spPr bwMode="auto">
          <a:xfrm>
            <a:off x="1676400" y="3733800"/>
            <a:ext cx="4914900"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Method 1:</a:t>
            </a:r>
            <a:r>
              <a:rPr lang="en-US" altLang="en-US"/>
              <a:t> Prove P implies Q </a:t>
            </a:r>
            <a:r>
              <a:rPr lang="en-US" altLang="en-US" b="1"/>
              <a:t>and</a:t>
            </a:r>
            <a:r>
              <a:rPr lang="en-US" altLang="en-US"/>
              <a:t> Q implies P.</a:t>
            </a:r>
          </a:p>
        </p:txBody>
      </p:sp>
      <p:sp>
        <p:nvSpPr>
          <p:cNvPr id="254982" name="Text Box 6"/>
          <p:cNvSpPr txBox="1">
            <a:spLocks noChangeArrowheads="1"/>
          </p:cNvSpPr>
          <p:nvPr/>
        </p:nvSpPr>
        <p:spPr bwMode="auto">
          <a:xfrm>
            <a:off x="1676400" y="4267200"/>
            <a:ext cx="578802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Method 1’:</a:t>
            </a:r>
            <a:r>
              <a:rPr lang="en-US" altLang="en-US"/>
              <a:t> Prove P implies Q </a:t>
            </a:r>
            <a:r>
              <a:rPr lang="en-US" altLang="en-US" b="1"/>
              <a:t>and</a:t>
            </a:r>
            <a:r>
              <a:rPr lang="en-US" altLang="en-US"/>
              <a:t> not P implies not Q.</a:t>
            </a:r>
          </a:p>
        </p:txBody>
      </p:sp>
      <p:sp>
        <p:nvSpPr>
          <p:cNvPr id="254983" name="Text Box 7"/>
          <p:cNvSpPr txBox="1">
            <a:spLocks noChangeArrowheads="1"/>
          </p:cNvSpPr>
          <p:nvPr/>
        </p:nvSpPr>
        <p:spPr bwMode="auto">
          <a:xfrm>
            <a:off x="1679575" y="5222875"/>
            <a:ext cx="6169025" cy="376238"/>
          </a:xfrm>
          <a:prstGeom prst="rect">
            <a:avLst/>
          </a:prstGeom>
          <a:solidFill>
            <a:srgbClr val="CCE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Method 2:</a:t>
            </a:r>
            <a:r>
              <a:rPr lang="en-US" altLang="en-US"/>
              <a:t> Construct a chain of if and only if statement.</a:t>
            </a:r>
          </a:p>
        </p:txBody>
      </p:sp>
    </p:spTree>
    <p:extLst>
      <p:ext uri="{BB962C8B-B14F-4D97-AF65-F5344CB8AC3E}">
        <p14:creationId xmlns:p14="http://schemas.microsoft.com/office/powerpoint/2010/main" val="1586401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49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49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498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49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0" grpId="0"/>
      <p:bldP spid="254981" grpId="0" animBg="1"/>
      <p:bldP spid="254982" grpId="0" animBg="1"/>
      <p:bldP spid="254983"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p:cNvSpPr txBox="1">
            <a:spLocks noChangeArrowheads="1"/>
          </p:cNvSpPr>
          <p:nvPr/>
        </p:nvSpPr>
        <p:spPr bwMode="auto">
          <a:xfrm>
            <a:off x="2667000" y="457200"/>
            <a:ext cx="379253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Proof the Contrapositive</a:t>
            </a:r>
          </a:p>
        </p:txBody>
      </p:sp>
      <p:sp>
        <p:nvSpPr>
          <p:cNvPr id="256003" name="Text Box 3"/>
          <p:cNvSpPr txBox="1">
            <a:spLocks noChangeArrowheads="1"/>
          </p:cNvSpPr>
          <p:nvPr/>
        </p:nvSpPr>
        <p:spPr bwMode="auto">
          <a:xfrm>
            <a:off x="2209800" y="4406900"/>
            <a:ext cx="4662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006699"/>
                </a:solidFill>
              </a:rPr>
              <a:t>Statement:</a:t>
            </a:r>
            <a:r>
              <a:rPr lang="en-US" altLang="en-US"/>
              <a:t>   If m</a:t>
            </a:r>
            <a:r>
              <a:rPr lang="en-US" altLang="en-US" sz="2400" baseline="30000"/>
              <a:t>2</a:t>
            </a:r>
            <a:r>
              <a:rPr lang="en-US" altLang="en-US"/>
              <a:t> is even, then m is even</a:t>
            </a:r>
          </a:p>
        </p:txBody>
      </p:sp>
      <p:sp>
        <p:nvSpPr>
          <p:cNvPr id="256006" name="Text Box 6"/>
          <p:cNvSpPr txBox="1">
            <a:spLocks noChangeArrowheads="1"/>
          </p:cNvSpPr>
          <p:nvPr/>
        </p:nvSpPr>
        <p:spPr bwMode="auto">
          <a:xfrm>
            <a:off x="2209800" y="2563813"/>
            <a:ext cx="4662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006699"/>
                </a:solidFill>
              </a:rPr>
              <a:t>Statement:</a:t>
            </a:r>
            <a:r>
              <a:rPr lang="en-US" altLang="en-US"/>
              <a:t>   If m is even, then m</a:t>
            </a:r>
            <a:r>
              <a:rPr lang="en-US" altLang="en-US" sz="2400" baseline="30000"/>
              <a:t>2</a:t>
            </a:r>
            <a:r>
              <a:rPr lang="en-US" altLang="en-US"/>
              <a:t> is even</a:t>
            </a:r>
          </a:p>
        </p:txBody>
      </p:sp>
      <p:sp>
        <p:nvSpPr>
          <p:cNvPr id="256007" name="Text Box 7"/>
          <p:cNvSpPr txBox="1">
            <a:spLocks noChangeArrowheads="1"/>
          </p:cNvSpPr>
          <p:nvPr/>
        </p:nvSpPr>
        <p:spPr bwMode="auto">
          <a:xfrm>
            <a:off x="3675063" y="3097213"/>
            <a:ext cx="1125537"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m = 2k</a:t>
            </a:r>
          </a:p>
          <a:p>
            <a:endParaRPr lang="en-US" altLang="zh-TW"/>
          </a:p>
          <a:p>
            <a:r>
              <a:rPr lang="en-US" altLang="en-US"/>
              <a:t>m</a:t>
            </a:r>
            <a:r>
              <a:rPr lang="en-US" altLang="en-US" sz="2400" baseline="30000"/>
              <a:t>2</a:t>
            </a:r>
            <a:r>
              <a:rPr lang="en-US" altLang="zh-TW"/>
              <a:t> = 4k</a:t>
            </a:r>
            <a:r>
              <a:rPr lang="en-US" altLang="en-US" sz="2400" baseline="30000"/>
              <a:t>2</a:t>
            </a:r>
            <a:endParaRPr lang="en-US" altLang="zh-TW" sz="2400" baseline="30000"/>
          </a:p>
        </p:txBody>
      </p:sp>
      <p:sp>
        <p:nvSpPr>
          <p:cNvPr id="256008" name="Text Box 8"/>
          <p:cNvSpPr txBox="1">
            <a:spLocks noChangeArrowheads="1"/>
          </p:cNvSpPr>
          <p:nvPr/>
        </p:nvSpPr>
        <p:spPr bwMode="auto">
          <a:xfrm>
            <a:off x="2743200" y="3097213"/>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A50021"/>
                </a:solidFill>
              </a:rPr>
              <a:t>Proof:</a:t>
            </a:r>
          </a:p>
        </p:txBody>
      </p:sp>
      <p:sp>
        <p:nvSpPr>
          <p:cNvPr id="256009" name="Text Box 9"/>
          <p:cNvSpPr txBox="1">
            <a:spLocks noChangeArrowheads="1"/>
          </p:cNvSpPr>
          <p:nvPr/>
        </p:nvSpPr>
        <p:spPr bwMode="auto">
          <a:xfrm>
            <a:off x="2743200" y="5078413"/>
            <a:ext cx="838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solidFill>
                  <a:srgbClr val="A50021"/>
                </a:solidFill>
              </a:rPr>
              <a:t>Proof:</a:t>
            </a:r>
          </a:p>
        </p:txBody>
      </p:sp>
      <p:sp>
        <p:nvSpPr>
          <p:cNvPr id="256011" name="Rectangle 11"/>
          <p:cNvSpPr>
            <a:spLocks noChangeArrowheads="1"/>
          </p:cNvSpPr>
          <p:nvPr/>
        </p:nvSpPr>
        <p:spPr bwMode="auto">
          <a:xfrm>
            <a:off x="3733800" y="5078413"/>
            <a:ext cx="1001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a:t>
            </a:r>
            <a:r>
              <a:rPr lang="en-US" altLang="en-US" sz="2400" baseline="30000"/>
              <a:t>2</a:t>
            </a:r>
            <a:r>
              <a:rPr lang="en-US" altLang="zh-TW"/>
              <a:t> = 2k</a:t>
            </a:r>
            <a:endParaRPr lang="en-US" altLang="zh-TW" sz="2400" baseline="30000"/>
          </a:p>
        </p:txBody>
      </p:sp>
      <p:sp>
        <p:nvSpPr>
          <p:cNvPr id="256012" name="Rectangle 12"/>
          <p:cNvSpPr>
            <a:spLocks noChangeArrowheads="1"/>
          </p:cNvSpPr>
          <p:nvPr/>
        </p:nvSpPr>
        <p:spPr bwMode="auto">
          <a:xfrm>
            <a:off x="3733800" y="5626100"/>
            <a:ext cx="12747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m</a:t>
            </a:r>
            <a:r>
              <a:rPr lang="en-US" altLang="zh-TW"/>
              <a:t> = √(2k)</a:t>
            </a:r>
            <a:endParaRPr lang="en-US" altLang="zh-TW" sz="2400" baseline="30000"/>
          </a:p>
        </p:txBody>
      </p:sp>
      <p:sp>
        <p:nvSpPr>
          <p:cNvPr id="256013" name="Text Box 13"/>
          <p:cNvSpPr txBox="1">
            <a:spLocks noChangeArrowheads="1"/>
          </p:cNvSpPr>
          <p:nvPr/>
        </p:nvSpPr>
        <p:spPr bwMode="auto">
          <a:xfrm>
            <a:off x="3794125" y="6186488"/>
            <a:ext cx="422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t>
            </a:r>
          </a:p>
        </p:txBody>
      </p:sp>
      <p:sp>
        <p:nvSpPr>
          <p:cNvPr id="256014" name="Rectangle 14"/>
          <p:cNvSpPr>
            <a:spLocks noChangeArrowheads="1"/>
          </p:cNvSpPr>
          <p:nvPr/>
        </p:nvSpPr>
        <p:spPr bwMode="auto">
          <a:xfrm>
            <a:off x="1608138" y="1227138"/>
            <a:ext cx="5617243" cy="452432"/>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en-US" dirty="0"/>
              <a:t>An integer is even if and only if its square is even.</a:t>
            </a:r>
          </a:p>
        </p:txBody>
      </p:sp>
      <p:sp>
        <p:nvSpPr>
          <p:cNvPr id="256015" name="Text Box 15"/>
          <p:cNvSpPr txBox="1">
            <a:spLocks noChangeArrowheads="1"/>
          </p:cNvSpPr>
          <p:nvPr/>
        </p:nvSpPr>
        <p:spPr bwMode="auto">
          <a:xfrm>
            <a:off x="2095500" y="1905000"/>
            <a:ext cx="4914900"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Method 1:</a:t>
            </a:r>
            <a:r>
              <a:rPr lang="en-US" altLang="en-US"/>
              <a:t> Prove P implies Q </a:t>
            </a:r>
            <a:r>
              <a:rPr lang="en-US" altLang="en-US" b="1"/>
              <a:t>and</a:t>
            </a:r>
            <a:r>
              <a:rPr lang="en-US" altLang="en-US"/>
              <a:t> Q implies P.</a:t>
            </a:r>
          </a:p>
        </p:txBody>
      </p:sp>
    </p:spTree>
    <p:extLst>
      <p:ext uri="{BB962C8B-B14F-4D97-AF65-F5344CB8AC3E}">
        <p14:creationId xmlns:p14="http://schemas.microsoft.com/office/powerpoint/2010/main" val="14405651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56007">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6007">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600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600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601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601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6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p:bldP spid="256006" grpId="0"/>
      <p:bldP spid="256008" grpId="0"/>
      <p:bldP spid="256009" grpId="0"/>
      <p:bldP spid="256011" grpId="0"/>
      <p:bldP spid="256012" grpId="0"/>
      <p:bldP spid="256013" grpId="0"/>
      <p:bldP spid="2560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geometric-parad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2209800"/>
            <a:ext cx="4867275" cy="4495800"/>
          </a:xfrm>
          <a:prstGeom prst="rect">
            <a:avLst/>
          </a:prstGeom>
          <a:noFill/>
          <a:extLst>
            <a:ext uri="{909E8E84-426E-40DD-AFC4-6F175D3DCCD1}">
              <a14:hiddenFill xmlns:a14="http://schemas.microsoft.com/office/drawing/2010/main">
                <a:solidFill>
                  <a:srgbClr val="FFFFFF"/>
                </a:solidFill>
              </a14:hiddenFill>
            </a:ext>
          </a:extLst>
        </p:spPr>
      </p:pic>
      <p:sp>
        <p:nvSpPr>
          <p:cNvPr id="76803" name="Text Box 3"/>
          <p:cNvSpPr txBox="1">
            <a:spLocks noChangeArrowheads="1"/>
          </p:cNvSpPr>
          <p:nvPr/>
        </p:nvSpPr>
        <p:spPr bwMode="auto">
          <a:xfrm>
            <a:off x="3733800" y="457200"/>
            <a:ext cx="16414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Bad Proof</a:t>
            </a:r>
          </a:p>
        </p:txBody>
      </p:sp>
      <p:sp>
        <p:nvSpPr>
          <p:cNvPr id="76804" name="Text Box 4"/>
          <p:cNvSpPr txBox="1">
            <a:spLocks noChangeArrowheads="1"/>
          </p:cNvSpPr>
          <p:nvPr/>
        </p:nvSpPr>
        <p:spPr bwMode="auto">
          <a:xfrm>
            <a:off x="1539875" y="1066800"/>
            <a:ext cx="6003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 similar rearrangement technique shows that 65=64…</a:t>
            </a:r>
          </a:p>
        </p:txBody>
      </p:sp>
      <p:sp>
        <p:nvSpPr>
          <p:cNvPr id="76805" name="Text Box 5"/>
          <p:cNvSpPr txBox="1">
            <a:spLocks noChangeArrowheads="1"/>
          </p:cNvSpPr>
          <p:nvPr/>
        </p:nvSpPr>
        <p:spPr bwMode="auto">
          <a:xfrm>
            <a:off x="2889250" y="1600200"/>
            <a:ext cx="337502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What’s wrong with the proof?</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2"/>
          <p:cNvSpPr txBox="1">
            <a:spLocks noChangeArrowheads="1"/>
          </p:cNvSpPr>
          <p:nvPr/>
        </p:nvSpPr>
        <p:spPr bwMode="auto">
          <a:xfrm>
            <a:off x="1193800" y="4281488"/>
            <a:ext cx="6019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Since m is an odd number, m = 2k+1 for some integer k.</a:t>
            </a:r>
          </a:p>
        </p:txBody>
      </p:sp>
      <p:sp>
        <p:nvSpPr>
          <p:cNvPr id="258051" name="Text Box 3"/>
          <p:cNvSpPr txBox="1">
            <a:spLocks noChangeArrowheads="1"/>
          </p:cNvSpPr>
          <p:nvPr/>
        </p:nvSpPr>
        <p:spPr bwMode="auto">
          <a:xfrm>
            <a:off x="1219200" y="6110288"/>
            <a:ext cx="27511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 m</a:t>
            </a:r>
            <a:r>
              <a:rPr lang="en-US" altLang="en-US" sz="2400" baseline="30000"/>
              <a:t>2</a:t>
            </a:r>
            <a:r>
              <a:rPr lang="en-US" altLang="en-US"/>
              <a:t> is an odd number.</a:t>
            </a:r>
          </a:p>
        </p:txBody>
      </p:sp>
      <p:sp>
        <p:nvSpPr>
          <p:cNvPr id="258052" name="Text Box 4"/>
          <p:cNvSpPr txBox="1">
            <a:spLocks noChangeArrowheads="1"/>
          </p:cNvSpPr>
          <p:nvPr/>
        </p:nvSpPr>
        <p:spPr bwMode="auto">
          <a:xfrm>
            <a:off x="2667000" y="457200"/>
            <a:ext cx="379253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Proof the Contrapositive</a:t>
            </a:r>
          </a:p>
        </p:txBody>
      </p:sp>
      <p:sp>
        <p:nvSpPr>
          <p:cNvPr id="258053" name="Text Box 5"/>
          <p:cNvSpPr txBox="1">
            <a:spLocks noChangeArrowheads="1"/>
          </p:cNvSpPr>
          <p:nvPr/>
        </p:nvSpPr>
        <p:spPr bwMode="auto">
          <a:xfrm>
            <a:off x="2209800" y="2514600"/>
            <a:ext cx="4662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006699"/>
                </a:solidFill>
              </a:rPr>
              <a:t>Statement:</a:t>
            </a:r>
            <a:r>
              <a:rPr lang="en-US" altLang="en-US"/>
              <a:t>   If m</a:t>
            </a:r>
            <a:r>
              <a:rPr lang="en-US" altLang="en-US" sz="2400" baseline="30000"/>
              <a:t>2</a:t>
            </a:r>
            <a:r>
              <a:rPr lang="en-US" altLang="en-US"/>
              <a:t> is even, then m is even</a:t>
            </a:r>
          </a:p>
        </p:txBody>
      </p:sp>
      <p:sp>
        <p:nvSpPr>
          <p:cNvPr id="258054" name="Text Box 6"/>
          <p:cNvSpPr txBox="1">
            <a:spLocks noChangeArrowheads="1"/>
          </p:cNvSpPr>
          <p:nvPr/>
        </p:nvSpPr>
        <p:spPr bwMode="auto">
          <a:xfrm>
            <a:off x="1828800" y="3000375"/>
            <a:ext cx="4929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Contrapositive:</a:t>
            </a:r>
            <a:r>
              <a:rPr lang="en-US" altLang="en-US"/>
              <a:t>   If m is odd, then m</a:t>
            </a:r>
            <a:r>
              <a:rPr lang="en-US" altLang="en-US" sz="2400" baseline="30000"/>
              <a:t>2</a:t>
            </a:r>
            <a:r>
              <a:rPr lang="en-US" altLang="en-US"/>
              <a:t> is odd.</a:t>
            </a:r>
          </a:p>
        </p:txBody>
      </p:sp>
      <p:sp>
        <p:nvSpPr>
          <p:cNvPr id="258055" name="Text Box 7"/>
          <p:cNvSpPr txBox="1">
            <a:spLocks noChangeArrowheads="1"/>
          </p:cNvSpPr>
          <p:nvPr/>
        </p:nvSpPr>
        <p:spPr bwMode="auto">
          <a:xfrm>
            <a:off x="1219200" y="4819650"/>
            <a:ext cx="185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 m</a:t>
            </a:r>
            <a:r>
              <a:rPr lang="en-US" altLang="en-US" sz="2400" baseline="30000"/>
              <a:t>2</a:t>
            </a:r>
            <a:r>
              <a:rPr lang="en-US" altLang="en-US"/>
              <a:t> = (2k+1)</a:t>
            </a:r>
            <a:r>
              <a:rPr lang="en-US" altLang="en-US" sz="2400" baseline="30000"/>
              <a:t>2</a:t>
            </a:r>
            <a:endParaRPr lang="en-US" altLang="en-US"/>
          </a:p>
        </p:txBody>
      </p:sp>
      <p:sp>
        <p:nvSpPr>
          <p:cNvPr id="258056" name="Text Box 8"/>
          <p:cNvSpPr txBox="1">
            <a:spLocks noChangeArrowheads="1"/>
          </p:cNvSpPr>
          <p:nvPr/>
        </p:nvSpPr>
        <p:spPr bwMode="auto">
          <a:xfrm>
            <a:off x="1981200" y="5424488"/>
            <a:ext cx="20907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 (2k)</a:t>
            </a:r>
            <a:r>
              <a:rPr lang="en-US" altLang="en-US" sz="2400" baseline="30000"/>
              <a:t>2</a:t>
            </a:r>
            <a:r>
              <a:rPr lang="en-US" altLang="en-US"/>
              <a:t> + 2(2k) + 1</a:t>
            </a:r>
          </a:p>
        </p:txBody>
      </p:sp>
      <p:sp>
        <p:nvSpPr>
          <p:cNvPr id="258057" name="Text Box 9"/>
          <p:cNvSpPr txBox="1">
            <a:spLocks noChangeArrowheads="1"/>
          </p:cNvSpPr>
          <p:nvPr/>
        </p:nvSpPr>
        <p:spPr bwMode="auto">
          <a:xfrm>
            <a:off x="669925" y="3662363"/>
            <a:ext cx="3035300"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Proof (the contrapositive):</a:t>
            </a:r>
          </a:p>
        </p:txBody>
      </p:sp>
      <p:sp>
        <p:nvSpPr>
          <p:cNvPr id="258059" name="Text Box 11"/>
          <p:cNvSpPr txBox="1">
            <a:spLocks noChangeArrowheads="1"/>
          </p:cNvSpPr>
          <p:nvPr/>
        </p:nvSpPr>
        <p:spPr bwMode="auto">
          <a:xfrm>
            <a:off x="1676400" y="1905000"/>
            <a:ext cx="578802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Method 1’:</a:t>
            </a:r>
            <a:r>
              <a:rPr lang="en-US" altLang="en-US"/>
              <a:t> Prove P implies Q </a:t>
            </a:r>
            <a:r>
              <a:rPr lang="en-US" altLang="en-US" b="1"/>
              <a:t>and</a:t>
            </a:r>
            <a:r>
              <a:rPr lang="en-US" altLang="en-US"/>
              <a:t> not P implies not Q.</a:t>
            </a:r>
          </a:p>
        </p:txBody>
      </p:sp>
      <p:sp>
        <p:nvSpPr>
          <p:cNvPr id="258060" name="Rectangle 12"/>
          <p:cNvSpPr>
            <a:spLocks noChangeArrowheads="1"/>
          </p:cNvSpPr>
          <p:nvPr/>
        </p:nvSpPr>
        <p:spPr bwMode="auto">
          <a:xfrm>
            <a:off x="1608138" y="1219200"/>
            <a:ext cx="5617243" cy="452432"/>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30000"/>
              </a:lnSpc>
            </a:pPr>
            <a:r>
              <a:rPr lang="en-US" altLang="en-US" dirty="0"/>
              <a:t>An integer is even if and only if its square is even.</a:t>
            </a:r>
          </a:p>
        </p:txBody>
      </p:sp>
    </p:spTree>
    <p:extLst>
      <p:ext uri="{BB962C8B-B14F-4D97-AF65-F5344CB8AC3E}">
        <p14:creationId xmlns:p14="http://schemas.microsoft.com/office/powerpoint/2010/main" val="25788632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0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80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80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805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805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805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805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8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0" grpId="0"/>
      <p:bldP spid="258051" grpId="0"/>
      <p:bldP spid="258053" grpId="0"/>
      <p:bldP spid="258054" grpId="0"/>
      <p:bldP spid="258055" grpId="0"/>
      <p:bldP spid="258056" grpId="0"/>
      <p:bldP spid="258057" grpId="0" animBg="1"/>
      <p:bldP spid="258059"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505200" y="457200"/>
            <a:ext cx="2051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This Lecture</a:t>
            </a:r>
          </a:p>
        </p:txBody>
      </p:sp>
      <p:sp>
        <p:nvSpPr>
          <p:cNvPr id="17411" name="Text Box 3"/>
          <p:cNvSpPr txBox="1">
            <a:spLocks noChangeArrowheads="1"/>
          </p:cNvSpPr>
          <p:nvPr/>
        </p:nvSpPr>
        <p:spPr bwMode="auto">
          <a:xfrm>
            <a:off x="3203575" y="2024063"/>
            <a:ext cx="27368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buClr>
                <a:srgbClr val="A50021"/>
              </a:buClr>
              <a:buFontTx/>
              <a:buChar char="•"/>
            </a:pPr>
            <a:r>
              <a:rPr lang="en-US" altLang="zh-TW"/>
              <a:t> </a:t>
            </a:r>
            <a:r>
              <a:rPr lang="en-US" altLang="zh-TW">
                <a:solidFill>
                  <a:schemeClr val="bg2"/>
                </a:solidFill>
              </a:rPr>
              <a:t>Direct proof</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t> </a:t>
            </a:r>
            <a:r>
              <a:rPr lang="en-US" altLang="zh-TW">
                <a:solidFill>
                  <a:schemeClr val="bg2"/>
                </a:solidFill>
              </a:rPr>
              <a:t>Contrapositive</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t> Proof by contradiction</a:t>
            </a:r>
          </a:p>
          <a:p>
            <a:pPr eaLnBrk="1" hangingPunct="1">
              <a:buClr>
                <a:srgbClr val="A50021"/>
              </a:buClr>
              <a:buFontTx/>
              <a:buChar char="•"/>
            </a:pPr>
            <a:endParaRPr lang="en-US" altLang="zh-TW"/>
          </a:p>
          <a:p>
            <a:pPr eaLnBrk="1" hangingPunct="1">
              <a:buClr>
                <a:srgbClr val="A50021"/>
              </a:buClr>
              <a:buFontTx/>
              <a:buChar char="•"/>
            </a:pPr>
            <a:r>
              <a:rPr lang="en-US" altLang="zh-TW">
                <a:solidFill>
                  <a:schemeClr val="bg2"/>
                </a:solidFill>
              </a:rPr>
              <a:t> Proof by cases</a:t>
            </a:r>
          </a:p>
        </p:txBody>
      </p:sp>
    </p:spTree>
    <p:extLst>
      <p:ext uri="{BB962C8B-B14F-4D97-AF65-F5344CB8AC3E}">
        <p14:creationId xmlns:p14="http://schemas.microsoft.com/office/powerpoint/2010/main" val="20868761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9074" name="Object 2"/>
          <p:cNvGraphicFramePr>
            <a:graphicFrameLocks noChangeAspect="1"/>
          </p:cNvGraphicFramePr>
          <p:nvPr/>
        </p:nvGraphicFramePr>
        <p:xfrm>
          <a:off x="3800475" y="1447800"/>
          <a:ext cx="1533525" cy="1292225"/>
        </p:xfrm>
        <a:graphic>
          <a:graphicData uri="http://schemas.openxmlformats.org/presentationml/2006/ole">
            <mc:AlternateContent xmlns:mc="http://schemas.openxmlformats.org/markup-compatibility/2006">
              <mc:Choice xmlns:v="urn:schemas-microsoft-com:vml" Requires="v">
                <p:oleObj name="Equation" r:id="rId3" imgW="482400" imgH="406080" progId="Equation.DSMT4">
                  <p:embed/>
                </p:oleObj>
              </mc:Choice>
              <mc:Fallback>
                <p:oleObj name="Equation" r:id="rId3" imgW="482400" imgH="406080" progId="Equation.DSMT4">
                  <p:embed/>
                  <p:pic>
                    <p:nvPicPr>
                      <p:cNvPr id="259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0475" y="1447800"/>
                        <a:ext cx="153352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9075" name="Text Box 3"/>
          <p:cNvSpPr txBox="1">
            <a:spLocks noChangeArrowheads="1"/>
          </p:cNvSpPr>
          <p:nvPr/>
        </p:nvSpPr>
        <p:spPr bwMode="auto">
          <a:xfrm>
            <a:off x="2819400" y="457200"/>
            <a:ext cx="35210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Proof by Contradiction</a:t>
            </a:r>
          </a:p>
        </p:txBody>
      </p:sp>
      <p:sp>
        <p:nvSpPr>
          <p:cNvPr id="259076" name="Text Box 4"/>
          <p:cNvSpPr txBox="1">
            <a:spLocks noChangeArrowheads="1"/>
          </p:cNvSpPr>
          <p:nvPr/>
        </p:nvSpPr>
        <p:spPr bwMode="auto">
          <a:xfrm>
            <a:off x="1127125" y="3276600"/>
            <a:ext cx="6911975"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t>To prove P, you prove that not P would lead to ridiculous result,</a:t>
            </a:r>
          </a:p>
          <a:p>
            <a:pPr algn="ctr">
              <a:lnSpc>
                <a:spcPct val="150000"/>
              </a:lnSpc>
            </a:pPr>
            <a:r>
              <a:rPr lang="en-US" altLang="en-US"/>
              <a:t>and so P must be true.</a:t>
            </a:r>
          </a:p>
        </p:txBody>
      </p:sp>
      <p:sp>
        <p:nvSpPr>
          <p:cNvPr id="259077" name="Text Box 5"/>
          <p:cNvSpPr txBox="1">
            <a:spLocks noChangeArrowheads="1"/>
          </p:cNvSpPr>
          <p:nvPr/>
        </p:nvSpPr>
        <p:spPr bwMode="auto">
          <a:xfrm>
            <a:off x="1301750" y="4724400"/>
            <a:ext cx="710803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You are working as a clerk.</a:t>
            </a:r>
          </a:p>
          <a:p>
            <a:pPr>
              <a:lnSpc>
                <a:spcPct val="150000"/>
              </a:lnSpc>
            </a:pPr>
            <a:r>
              <a:rPr lang="en-US" altLang="zh-TW" dirty="0"/>
              <a:t>If you have won the lottery, then you would not work as a clerk.</a:t>
            </a:r>
          </a:p>
          <a:p>
            <a:pPr>
              <a:lnSpc>
                <a:spcPct val="150000"/>
              </a:lnSpc>
            </a:pPr>
            <a:r>
              <a:rPr lang="en-US" altLang="zh-TW" dirty="0"/>
              <a:t>You have not won the lottery.</a:t>
            </a:r>
          </a:p>
        </p:txBody>
      </p:sp>
      <p:pic>
        <p:nvPicPr>
          <p:cNvPr id="259078" name="Picture 6"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890588" y="5605463"/>
            <a:ext cx="3048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09457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ext Box 2"/>
          <p:cNvSpPr txBox="1">
            <a:spLocks noChangeArrowheads="1"/>
          </p:cNvSpPr>
          <p:nvPr/>
        </p:nvSpPr>
        <p:spPr bwMode="auto">
          <a:xfrm>
            <a:off x="914400" y="2971800"/>
            <a:ext cx="777240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kumimoji="0" lang="en-US" altLang="en-US">
              <a:solidFill>
                <a:schemeClr val="accent2"/>
              </a:solidFill>
            </a:endParaRPr>
          </a:p>
          <a:p>
            <a:pPr>
              <a:buFontTx/>
              <a:buChar char="•"/>
            </a:pPr>
            <a:r>
              <a:rPr kumimoji="0" lang="en-US" altLang="en-US">
                <a:solidFill>
                  <a:srgbClr val="0D05A7"/>
                </a:solidFill>
              </a:rPr>
              <a:t> </a:t>
            </a:r>
            <a:r>
              <a:rPr kumimoji="0" lang="en-US" altLang="en-US"/>
              <a:t>Suppose        was rational.</a:t>
            </a:r>
          </a:p>
          <a:p>
            <a:pPr>
              <a:lnSpc>
                <a:spcPct val="150000"/>
              </a:lnSpc>
              <a:buFontTx/>
              <a:buChar char="•"/>
            </a:pPr>
            <a:r>
              <a:rPr kumimoji="0" lang="en-US" altLang="en-US"/>
              <a:t> Choose </a:t>
            </a:r>
            <a:r>
              <a:rPr kumimoji="0" lang="en-US" altLang="en-US" i="1"/>
              <a:t>m</a:t>
            </a:r>
            <a:r>
              <a:rPr kumimoji="0" lang="en-US" altLang="en-US"/>
              <a:t>, </a:t>
            </a:r>
            <a:r>
              <a:rPr kumimoji="0" lang="en-US" altLang="en-US" i="1"/>
              <a:t>n</a:t>
            </a:r>
            <a:r>
              <a:rPr kumimoji="0" lang="en-US" altLang="en-US"/>
              <a:t> integers </a:t>
            </a:r>
            <a:r>
              <a:rPr kumimoji="0" lang="en-US" altLang="en-US">
                <a:solidFill>
                  <a:srgbClr val="A50021"/>
                </a:solidFill>
              </a:rPr>
              <a:t>without common prime factors</a:t>
            </a:r>
            <a:r>
              <a:rPr kumimoji="0" lang="en-US" altLang="en-US"/>
              <a:t> (always possible) 	such that                           </a:t>
            </a:r>
          </a:p>
          <a:p>
            <a:pPr>
              <a:lnSpc>
                <a:spcPct val="150000"/>
              </a:lnSpc>
              <a:buFontTx/>
              <a:buChar char="•"/>
            </a:pPr>
            <a:endParaRPr kumimoji="0" lang="en-US" altLang="en-US"/>
          </a:p>
          <a:p>
            <a:pPr>
              <a:lnSpc>
                <a:spcPct val="150000"/>
              </a:lnSpc>
              <a:buFontTx/>
              <a:buChar char="•"/>
            </a:pPr>
            <a:r>
              <a:rPr kumimoji="0" lang="en-US" altLang="en-US"/>
              <a:t> Show that </a:t>
            </a:r>
            <a:r>
              <a:rPr kumimoji="0" lang="en-US" altLang="en-US" i="1"/>
              <a:t>m</a:t>
            </a:r>
            <a:r>
              <a:rPr kumimoji="0" lang="en-US" altLang="en-US"/>
              <a:t>  and </a:t>
            </a:r>
            <a:r>
              <a:rPr kumimoji="0" lang="en-US" altLang="en-US" i="1"/>
              <a:t>n </a:t>
            </a:r>
            <a:r>
              <a:rPr kumimoji="0" lang="en-US" altLang="en-US"/>
              <a:t>are both even, thus having a common factor 2,</a:t>
            </a:r>
          </a:p>
          <a:p>
            <a:pPr>
              <a:lnSpc>
                <a:spcPct val="150000"/>
              </a:lnSpc>
            </a:pPr>
            <a:r>
              <a:rPr kumimoji="0" lang="en-US" altLang="en-US"/>
              <a:t>   a </a:t>
            </a:r>
            <a:r>
              <a:rPr kumimoji="0" lang="en-US" altLang="en-US" b="1"/>
              <a:t>contradiction</a:t>
            </a:r>
            <a:r>
              <a:rPr kumimoji="0" lang="en-US" altLang="en-US"/>
              <a:t>!</a:t>
            </a:r>
          </a:p>
        </p:txBody>
      </p:sp>
      <p:graphicFrame>
        <p:nvGraphicFramePr>
          <p:cNvPr id="261123" name="Object 3"/>
          <p:cNvGraphicFramePr>
            <a:graphicFrameLocks noChangeAspect="1"/>
          </p:cNvGraphicFramePr>
          <p:nvPr/>
        </p:nvGraphicFramePr>
        <p:xfrm>
          <a:off x="3124200" y="3962400"/>
          <a:ext cx="1066800" cy="788988"/>
        </p:xfrm>
        <a:graphic>
          <a:graphicData uri="http://schemas.openxmlformats.org/presentationml/2006/ole">
            <mc:AlternateContent xmlns:mc="http://schemas.openxmlformats.org/markup-compatibility/2006">
              <mc:Choice xmlns:v="urn:schemas-microsoft-com:vml" Requires="v">
                <p:oleObj name="Equation" r:id="rId2" imgW="533160" imgH="393480" progId="Equation.3">
                  <p:embed/>
                </p:oleObj>
              </mc:Choice>
              <mc:Fallback>
                <p:oleObj name="Equation" r:id="rId2" imgW="533160" imgH="393480" progId="Equation.3">
                  <p:embed/>
                  <p:pic>
                    <p:nvPicPr>
                      <p:cNvPr id="261123"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962400"/>
                        <a:ext cx="1066800" cy="78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1124" name="Text Box 4"/>
          <p:cNvSpPr txBox="1">
            <a:spLocks noChangeArrowheads="1"/>
          </p:cNvSpPr>
          <p:nvPr/>
        </p:nvSpPr>
        <p:spPr bwMode="auto">
          <a:xfrm>
            <a:off x="914400" y="1485900"/>
            <a:ext cx="3505200" cy="376238"/>
          </a:xfrm>
          <a:prstGeom prst="rect">
            <a:avLst/>
          </a:prstGeom>
          <a:solidFill>
            <a:srgbClr val="FFFFCC"/>
          </a:solidFill>
          <a:ln w="9525">
            <a:solidFill>
              <a:schemeClr val="bg2"/>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en-US" b="1" i="1"/>
              <a:t>Theorem:</a:t>
            </a:r>
            <a:r>
              <a:rPr kumimoji="0" lang="en-US" altLang="en-US">
                <a:solidFill>
                  <a:schemeClr val="accent2"/>
                </a:solidFill>
              </a:rPr>
              <a:t> </a:t>
            </a:r>
            <a:r>
              <a:rPr kumimoji="0" lang="en-US" altLang="en-US" i="1">
                <a:solidFill>
                  <a:schemeClr val="folHlink"/>
                </a:solidFill>
              </a:rPr>
              <a:t>         </a:t>
            </a:r>
            <a:r>
              <a:rPr kumimoji="0" lang="en-US" altLang="en-US"/>
              <a:t>is irrational</a:t>
            </a:r>
            <a:r>
              <a:rPr kumimoji="0" lang="en-US" altLang="en-US">
                <a:solidFill>
                  <a:srgbClr val="0D05A7"/>
                </a:solidFill>
              </a:rPr>
              <a:t>.</a:t>
            </a:r>
          </a:p>
        </p:txBody>
      </p:sp>
      <p:graphicFrame>
        <p:nvGraphicFramePr>
          <p:cNvPr id="261125" name="Object 5"/>
          <p:cNvGraphicFramePr>
            <a:graphicFrameLocks noChangeAspect="1"/>
          </p:cNvGraphicFramePr>
          <p:nvPr/>
        </p:nvGraphicFramePr>
        <p:xfrm>
          <a:off x="2209800" y="1447800"/>
          <a:ext cx="457200" cy="409575"/>
        </p:xfrm>
        <a:graphic>
          <a:graphicData uri="http://schemas.openxmlformats.org/presentationml/2006/ole">
            <mc:AlternateContent xmlns:mc="http://schemas.openxmlformats.org/markup-compatibility/2006">
              <mc:Choice xmlns:v="urn:schemas-microsoft-com:vml" Requires="v">
                <p:oleObj name="Equation" r:id="rId4" imgW="241200" imgH="215640" progId="Equation.3">
                  <p:embed/>
                </p:oleObj>
              </mc:Choice>
              <mc:Fallback>
                <p:oleObj name="Equation" r:id="rId4" imgW="241200" imgH="215640" progId="Equation.3">
                  <p:embed/>
                  <p:pic>
                    <p:nvPicPr>
                      <p:cNvPr id="26112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447800"/>
                        <a:ext cx="45720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1126" name="Rectangle 6"/>
          <p:cNvSpPr>
            <a:spLocks noChangeArrowheads="1"/>
          </p:cNvSpPr>
          <p:nvPr/>
        </p:nvSpPr>
        <p:spPr bwMode="auto">
          <a:xfrm>
            <a:off x="909638" y="2209800"/>
            <a:ext cx="2894012" cy="376238"/>
          </a:xfrm>
          <a:prstGeom prst="rect">
            <a:avLst/>
          </a:prstGeom>
          <a:noFill/>
          <a:ln w="9525">
            <a:solidFill>
              <a:schemeClr val="bg2"/>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en-US"/>
              <a:t>Proof (by contradiction): </a:t>
            </a:r>
          </a:p>
        </p:txBody>
      </p:sp>
      <p:sp>
        <p:nvSpPr>
          <p:cNvPr id="261127" name="Text Box 7"/>
          <p:cNvSpPr txBox="1">
            <a:spLocks noChangeArrowheads="1"/>
          </p:cNvSpPr>
          <p:nvPr/>
        </p:nvSpPr>
        <p:spPr bwMode="auto">
          <a:xfrm>
            <a:off x="2819400" y="457200"/>
            <a:ext cx="35210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Proof by Contradiction</a:t>
            </a:r>
          </a:p>
        </p:txBody>
      </p:sp>
      <p:graphicFrame>
        <p:nvGraphicFramePr>
          <p:cNvPr id="261128" name="Object 8"/>
          <p:cNvGraphicFramePr>
            <a:graphicFrameLocks noChangeAspect="1"/>
          </p:cNvGraphicFramePr>
          <p:nvPr/>
        </p:nvGraphicFramePr>
        <p:xfrm>
          <a:off x="2057400" y="3200400"/>
          <a:ext cx="457200" cy="409575"/>
        </p:xfrm>
        <a:graphic>
          <a:graphicData uri="http://schemas.openxmlformats.org/presentationml/2006/ole">
            <mc:AlternateContent xmlns:mc="http://schemas.openxmlformats.org/markup-compatibility/2006">
              <mc:Choice xmlns:v="urn:schemas-microsoft-com:vml" Requires="v">
                <p:oleObj name="Equation" r:id="rId6" imgW="241200" imgH="215640" progId="Equation.3">
                  <p:embed/>
                </p:oleObj>
              </mc:Choice>
              <mc:Fallback>
                <p:oleObj name="Equation" r:id="rId6" imgW="241200" imgH="215640" progId="Equation.3">
                  <p:embed/>
                  <p:pic>
                    <p:nvPicPr>
                      <p:cNvPr id="26112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200400"/>
                        <a:ext cx="45720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373989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11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112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112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1122">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611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61122">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611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3170" name="Object 2"/>
          <p:cNvGraphicFramePr>
            <a:graphicFrameLocks noChangeAspect="1"/>
          </p:cNvGraphicFramePr>
          <p:nvPr/>
        </p:nvGraphicFramePr>
        <p:xfrm>
          <a:off x="7086600" y="3124200"/>
          <a:ext cx="1066800" cy="439738"/>
        </p:xfrm>
        <a:graphic>
          <a:graphicData uri="http://schemas.openxmlformats.org/presentationml/2006/ole">
            <mc:AlternateContent xmlns:mc="http://schemas.openxmlformats.org/markup-compatibility/2006">
              <mc:Choice xmlns:v="urn:schemas-microsoft-com:vml" Requires="v">
                <p:oleObj name="Equation" r:id="rId2" imgW="431640" imgH="177480" progId="Equation.3">
                  <p:embed/>
                </p:oleObj>
              </mc:Choice>
              <mc:Fallback>
                <p:oleObj name="Equation" r:id="rId2" imgW="431640" imgH="177480" progId="Equation.3">
                  <p:embed/>
                  <p:pic>
                    <p:nvPicPr>
                      <p:cNvPr id="26317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3124200"/>
                        <a:ext cx="106680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71" name="Text Box 3"/>
          <p:cNvSpPr txBox="1">
            <a:spLocks noChangeArrowheads="1"/>
          </p:cNvSpPr>
          <p:nvPr/>
        </p:nvSpPr>
        <p:spPr bwMode="auto">
          <a:xfrm>
            <a:off x="5157788" y="3200400"/>
            <a:ext cx="16684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en-US"/>
              <a:t>so can assume</a:t>
            </a:r>
          </a:p>
        </p:txBody>
      </p:sp>
      <p:graphicFrame>
        <p:nvGraphicFramePr>
          <p:cNvPr id="263172" name="Object 4"/>
          <p:cNvGraphicFramePr>
            <a:graphicFrameLocks noChangeAspect="1"/>
          </p:cNvGraphicFramePr>
          <p:nvPr/>
        </p:nvGraphicFramePr>
        <p:xfrm>
          <a:off x="5867400" y="3657600"/>
          <a:ext cx="1333500" cy="485775"/>
        </p:xfrm>
        <a:graphic>
          <a:graphicData uri="http://schemas.openxmlformats.org/presentationml/2006/ole">
            <mc:AlternateContent xmlns:mc="http://schemas.openxmlformats.org/markup-compatibility/2006">
              <mc:Choice xmlns:v="urn:schemas-microsoft-com:vml" Requires="v">
                <p:oleObj name="Equation" r:id="rId4" imgW="558720" imgH="203040" progId="Equation.DSMT4">
                  <p:embed/>
                </p:oleObj>
              </mc:Choice>
              <mc:Fallback>
                <p:oleObj name="Equation" r:id="rId4" imgW="558720" imgH="203040" progId="Equation.DSMT4">
                  <p:embed/>
                  <p:pic>
                    <p:nvPicPr>
                      <p:cNvPr id="26317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3657600"/>
                        <a:ext cx="1333500"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3" name="Object 5"/>
          <p:cNvGraphicFramePr>
            <a:graphicFrameLocks noChangeAspect="1"/>
          </p:cNvGraphicFramePr>
          <p:nvPr/>
        </p:nvGraphicFramePr>
        <p:xfrm>
          <a:off x="5943600" y="4876800"/>
          <a:ext cx="1219200" cy="477838"/>
        </p:xfrm>
        <a:graphic>
          <a:graphicData uri="http://schemas.openxmlformats.org/presentationml/2006/ole">
            <mc:AlternateContent xmlns:mc="http://schemas.openxmlformats.org/markup-compatibility/2006">
              <mc:Choice xmlns:v="urn:schemas-microsoft-com:vml" Requires="v">
                <p:oleObj name="Equation" r:id="rId6" imgW="520560" imgH="203040" progId="Equation.3">
                  <p:embed/>
                </p:oleObj>
              </mc:Choice>
              <mc:Fallback>
                <p:oleObj name="Equation" r:id="rId6" imgW="520560" imgH="203040" progId="Equation.3">
                  <p:embed/>
                  <p:pic>
                    <p:nvPicPr>
                      <p:cNvPr id="26317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4876800"/>
                        <a:ext cx="121920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74" name="Text Box 6"/>
          <p:cNvSpPr txBox="1">
            <a:spLocks noChangeArrowheads="1"/>
          </p:cNvSpPr>
          <p:nvPr/>
        </p:nvSpPr>
        <p:spPr bwMode="auto">
          <a:xfrm>
            <a:off x="5781675" y="5584825"/>
            <a:ext cx="1452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en-US"/>
              <a:t>so </a:t>
            </a:r>
            <a:r>
              <a:rPr kumimoji="0" lang="en-US" altLang="en-US" i="1">
                <a:solidFill>
                  <a:srgbClr val="0D05A7"/>
                </a:solidFill>
              </a:rPr>
              <a:t>n</a:t>
            </a:r>
            <a:r>
              <a:rPr kumimoji="0" lang="en-US" altLang="en-US">
                <a:solidFill>
                  <a:srgbClr val="0D05A7"/>
                </a:solidFill>
              </a:rPr>
              <a:t> is even</a:t>
            </a:r>
            <a:r>
              <a:rPr kumimoji="0" lang="en-US" altLang="en-US"/>
              <a:t>.</a:t>
            </a:r>
          </a:p>
        </p:txBody>
      </p:sp>
      <p:sp>
        <p:nvSpPr>
          <p:cNvPr id="263175" name="Rectangle 7"/>
          <p:cNvSpPr>
            <a:spLocks noChangeArrowheads="1"/>
          </p:cNvSpPr>
          <p:nvPr/>
        </p:nvSpPr>
        <p:spPr bwMode="auto">
          <a:xfrm>
            <a:off x="5029200" y="2895600"/>
            <a:ext cx="3276600" cy="3276600"/>
          </a:xfrm>
          <a:prstGeom prst="rect">
            <a:avLst/>
          </a:prstGeom>
          <a:noFill/>
          <a:ln w="9525">
            <a:solidFill>
              <a:schemeClr val="tx1"/>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63176" name="Group 8"/>
          <p:cNvGrpSpPr>
            <a:grpSpLocks/>
          </p:cNvGrpSpPr>
          <p:nvPr/>
        </p:nvGrpSpPr>
        <p:grpSpPr bwMode="auto">
          <a:xfrm>
            <a:off x="914400" y="2971800"/>
            <a:ext cx="3048000" cy="3276600"/>
            <a:chOff x="528" y="1872"/>
            <a:chExt cx="1920" cy="2064"/>
          </a:xfrm>
        </p:grpSpPr>
        <p:grpSp>
          <p:nvGrpSpPr>
            <p:cNvPr id="263177" name="Group 9"/>
            <p:cNvGrpSpPr>
              <a:grpSpLocks/>
            </p:cNvGrpSpPr>
            <p:nvPr/>
          </p:nvGrpSpPr>
          <p:grpSpPr bwMode="auto">
            <a:xfrm>
              <a:off x="816" y="1920"/>
              <a:ext cx="1172" cy="1815"/>
              <a:chOff x="720" y="1824"/>
              <a:chExt cx="1172" cy="1815"/>
            </a:xfrm>
          </p:grpSpPr>
          <p:graphicFrame>
            <p:nvGraphicFramePr>
              <p:cNvPr id="263178" name="Object 10"/>
              <p:cNvGraphicFramePr>
                <a:graphicFrameLocks noChangeAspect="1"/>
              </p:cNvGraphicFramePr>
              <p:nvPr/>
            </p:nvGraphicFramePr>
            <p:xfrm>
              <a:off x="768" y="1824"/>
              <a:ext cx="720" cy="532"/>
            </p:xfrm>
            <a:graphic>
              <a:graphicData uri="http://schemas.openxmlformats.org/presentationml/2006/ole">
                <mc:AlternateContent xmlns:mc="http://schemas.openxmlformats.org/markup-compatibility/2006">
                  <mc:Choice xmlns:v="urn:schemas-microsoft-com:vml" Requires="v">
                    <p:oleObj name="Equation" r:id="rId8" imgW="533160" imgH="393480" progId="Equation.3">
                      <p:embed/>
                    </p:oleObj>
                  </mc:Choice>
                  <mc:Fallback>
                    <p:oleObj name="Equation" r:id="rId8" imgW="533160" imgH="393480" progId="Equation.3">
                      <p:embed/>
                      <p:pic>
                        <p:nvPicPr>
                          <p:cNvPr id="263178"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8" y="1824"/>
                            <a:ext cx="720"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9" name="Object 11"/>
              <p:cNvGraphicFramePr>
                <a:graphicFrameLocks noChangeAspect="1"/>
              </p:cNvGraphicFramePr>
              <p:nvPr/>
            </p:nvGraphicFramePr>
            <p:xfrm>
              <a:off x="720" y="2448"/>
              <a:ext cx="1038" cy="301"/>
            </p:xfrm>
            <a:graphic>
              <a:graphicData uri="http://schemas.openxmlformats.org/presentationml/2006/ole">
                <mc:AlternateContent xmlns:mc="http://schemas.openxmlformats.org/markup-compatibility/2006">
                  <mc:Choice xmlns:v="urn:schemas-microsoft-com:vml" Requires="v">
                    <p:oleObj name="Equation" r:id="rId10" imgW="571320" imgH="215640" progId="Equation.3">
                      <p:embed/>
                    </p:oleObj>
                  </mc:Choice>
                  <mc:Fallback>
                    <p:oleObj name="Equation" r:id="rId10" imgW="571320" imgH="215640" progId="Equation.3">
                      <p:embed/>
                      <p:pic>
                        <p:nvPicPr>
                          <p:cNvPr id="263179"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 y="2448"/>
                            <a:ext cx="1038"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80" name="Object 12"/>
              <p:cNvGraphicFramePr>
                <a:graphicFrameLocks noChangeAspect="1"/>
              </p:cNvGraphicFramePr>
              <p:nvPr/>
            </p:nvGraphicFramePr>
            <p:xfrm>
              <a:off x="901" y="2928"/>
              <a:ext cx="789" cy="274"/>
            </p:xfrm>
            <a:graphic>
              <a:graphicData uri="http://schemas.openxmlformats.org/presentationml/2006/ole">
                <mc:AlternateContent xmlns:mc="http://schemas.openxmlformats.org/markup-compatibility/2006">
                  <mc:Choice xmlns:v="urn:schemas-microsoft-com:vml" Requires="v">
                    <p:oleObj name="Equation" r:id="rId12" imgW="583920" imgH="203040" progId="Equation.3">
                      <p:embed/>
                    </p:oleObj>
                  </mc:Choice>
                  <mc:Fallback>
                    <p:oleObj name="Equation" r:id="rId12" imgW="583920" imgH="203040" progId="Equation.3">
                      <p:embed/>
                      <p:pic>
                        <p:nvPicPr>
                          <p:cNvPr id="26318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1" y="2928"/>
                            <a:ext cx="789"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81" name="Text Box 13"/>
              <p:cNvSpPr txBox="1">
                <a:spLocks noChangeArrowheads="1"/>
              </p:cNvSpPr>
              <p:nvPr/>
            </p:nvSpPr>
            <p:spPr bwMode="auto">
              <a:xfrm>
                <a:off x="854" y="3408"/>
                <a:ext cx="10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en-US"/>
                  <a:t>so  </a:t>
                </a:r>
                <a:r>
                  <a:rPr kumimoji="0" lang="en-US" altLang="en-US" i="1">
                    <a:solidFill>
                      <a:srgbClr val="0D05A7"/>
                    </a:solidFill>
                  </a:rPr>
                  <a:t>m</a:t>
                </a:r>
                <a:r>
                  <a:rPr kumimoji="0" lang="en-US" altLang="en-US">
                    <a:solidFill>
                      <a:srgbClr val="0D05A7"/>
                    </a:solidFill>
                  </a:rPr>
                  <a:t>  is even</a:t>
                </a:r>
                <a:r>
                  <a:rPr kumimoji="0" lang="en-US" altLang="en-US"/>
                  <a:t>.</a:t>
                </a:r>
              </a:p>
            </p:txBody>
          </p:sp>
        </p:grpSp>
        <p:sp>
          <p:nvSpPr>
            <p:cNvPr id="263182" name="Rectangle 14"/>
            <p:cNvSpPr>
              <a:spLocks noChangeArrowheads="1"/>
            </p:cNvSpPr>
            <p:nvPr/>
          </p:nvSpPr>
          <p:spPr bwMode="auto">
            <a:xfrm>
              <a:off x="528" y="1872"/>
              <a:ext cx="1920" cy="2064"/>
            </a:xfrm>
            <a:prstGeom prst="rect">
              <a:avLst/>
            </a:prstGeom>
            <a:noFill/>
            <a:ln w="9525">
              <a:solidFill>
                <a:schemeClr val="tx1"/>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263183" name="Object 15"/>
          <p:cNvGraphicFramePr>
            <a:graphicFrameLocks noChangeAspect="1"/>
          </p:cNvGraphicFramePr>
          <p:nvPr/>
        </p:nvGraphicFramePr>
        <p:xfrm>
          <a:off x="5791200" y="4267200"/>
          <a:ext cx="1423988" cy="485775"/>
        </p:xfrm>
        <a:graphic>
          <a:graphicData uri="http://schemas.openxmlformats.org/presentationml/2006/ole">
            <mc:AlternateContent xmlns:mc="http://schemas.openxmlformats.org/markup-compatibility/2006">
              <mc:Choice xmlns:v="urn:schemas-microsoft-com:vml" Requires="v">
                <p:oleObj name="Equation" r:id="rId14" imgW="596880" imgH="203040" progId="Equation.DSMT4">
                  <p:embed/>
                </p:oleObj>
              </mc:Choice>
              <mc:Fallback>
                <p:oleObj name="Equation" r:id="rId14" imgW="596880" imgH="203040" progId="Equation.DSMT4">
                  <p:embed/>
                  <p:pic>
                    <p:nvPicPr>
                      <p:cNvPr id="263183"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91200" y="4267200"/>
                        <a:ext cx="1423988"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85" name="Freeform 17"/>
          <p:cNvSpPr>
            <a:spLocks/>
          </p:cNvSpPr>
          <p:nvPr/>
        </p:nvSpPr>
        <p:spPr bwMode="auto">
          <a:xfrm>
            <a:off x="3014663" y="3957638"/>
            <a:ext cx="2652712" cy="1250950"/>
          </a:xfrm>
          <a:custGeom>
            <a:avLst/>
            <a:gdLst>
              <a:gd name="T0" fmla="*/ 0 w 1671"/>
              <a:gd name="T1" fmla="*/ 724 h 788"/>
              <a:gd name="T2" fmla="*/ 568 w 1671"/>
              <a:gd name="T3" fmla="*/ 667 h 788"/>
              <a:gd name="T4" fmla="*/ 1671 w 1671"/>
              <a:gd name="T5" fmla="*/ 0 h 788"/>
            </a:gdLst>
            <a:ahLst/>
            <a:cxnLst>
              <a:cxn ang="0">
                <a:pos x="T0" y="T1"/>
              </a:cxn>
              <a:cxn ang="0">
                <a:pos x="T2" y="T3"/>
              </a:cxn>
              <a:cxn ang="0">
                <a:pos x="T4" y="T5"/>
              </a:cxn>
            </a:cxnLst>
            <a:rect l="0" t="0" r="r" b="b"/>
            <a:pathLst>
              <a:path w="1671" h="788">
                <a:moveTo>
                  <a:pt x="0" y="724"/>
                </a:moveTo>
                <a:cubicBezTo>
                  <a:pt x="146" y="725"/>
                  <a:pt x="290" y="788"/>
                  <a:pt x="568" y="667"/>
                </a:cubicBezTo>
                <a:cubicBezTo>
                  <a:pt x="846" y="546"/>
                  <a:pt x="1441" y="139"/>
                  <a:pt x="1671" y="0"/>
                </a:cubicBezTo>
              </a:path>
            </a:pathLst>
          </a:custGeom>
          <a:noFill/>
          <a:ln w="9525" cap="flat" cmpd="sng">
            <a:solidFill>
              <a:srgbClr val="0D05A7"/>
            </a:solidFill>
            <a:prstDash val="solid"/>
            <a:round/>
            <a:headEnd type="triangle" w="lg" len="lg"/>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3186" name="Text Box 18"/>
          <p:cNvSpPr txBox="1">
            <a:spLocks noChangeArrowheads="1"/>
          </p:cNvSpPr>
          <p:nvPr/>
        </p:nvSpPr>
        <p:spPr bwMode="auto">
          <a:xfrm>
            <a:off x="2819400" y="457200"/>
            <a:ext cx="35210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Proof by Contradiction</a:t>
            </a:r>
          </a:p>
        </p:txBody>
      </p:sp>
      <p:sp>
        <p:nvSpPr>
          <p:cNvPr id="263187" name="Text Box 19"/>
          <p:cNvSpPr txBox="1">
            <a:spLocks noChangeArrowheads="1"/>
          </p:cNvSpPr>
          <p:nvPr/>
        </p:nvSpPr>
        <p:spPr bwMode="auto">
          <a:xfrm>
            <a:off x="914400" y="1485900"/>
            <a:ext cx="3505200" cy="376238"/>
          </a:xfrm>
          <a:prstGeom prst="rect">
            <a:avLst/>
          </a:prstGeom>
          <a:solidFill>
            <a:srgbClr val="FFFFCC"/>
          </a:solidFill>
          <a:ln w="9525">
            <a:solidFill>
              <a:schemeClr val="bg2"/>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en-US" b="1" i="1"/>
              <a:t>Theorem:</a:t>
            </a:r>
            <a:r>
              <a:rPr kumimoji="0" lang="en-US" altLang="en-US">
                <a:solidFill>
                  <a:schemeClr val="accent2"/>
                </a:solidFill>
              </a:rPr>
              <a:t> </a:t>
            </a:r>
            <a:r>
              <a:rPr kumimoji="0" lang="en-US" altLang="en-US" i="1">
                <a:solidFill>
                  <a:schemeClr val="folHlink"/>
                </a:solidFill>
              </a:rPr>
              <a:t>         </a:t>
            </a:r>
            <a:r>
              <a:rPr kumimoji="0" lang="en-US" altLang="en-US"/>
              <a:t>is irrational</a:t>
            </a:r>
            <a:r>
              <a:rPr kumimoji="0" lang="en-US" altLang="en-US">
                <a:solidFill>
                  <a:srgbClr val="0D05A7"/>
                </a:solidFill>
              </a:rPr>
              <a:t>.</a:t>
            </a:r>
          </a:p>
        </p:txBody>
      </p:sp>
      <p:graphicFrame>
        <p:nvGraphicFramePr>
          <p:cNvPr id="263188" name="Object 20"/>
          <p:cNvGraphicFramePr>
            <a:graphicFrameLocks noChangeAspect="1"/>
          </p:cNvGraphicFramePr>
          <p:nvPr/>
        </p:nvGraphicFramePr>
        <p:xfrm>
          <a:off x="2209800" y="1447800"/>
          <a:ext cx="457200" cy="409575"/>
        </p:xfrm>
        <a:graphic>
          <a:graphicData uri="http://schemas.openxmlformats.org/presentationml/2006/ole">
            <mc:AlternateContent xmlns:mc="http://schemas.openxmlformats.org/markup-compatibility/2006">
              <mc:Choice xmlns:v="urn:schemas-microsoft-com:vml" Requires="v">
                <p:oleObj name="Equation" r:id="rId16" imgW="241200" imgH="215640" progId="Equation.3">
                  <p:embed/>
                </p:oleObj>
              </mc:Choice>
              <mc:Fallback>
                <p:oleObj name="Equation" r:id="rId16" imgW="241200" imgH="215640" progId="Equation.3">
                  <p:embed/>
                  <p:pic>
                    <p:nvPicPr>
                      <p:cNvPr id="263188"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09800" y="1447800"/>
                        <a:ext cx="457200"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3189" name="Rectangle 21"/>
          <p:cNvSpPr>
            <a:spLocks noChangeArrowheads="1"/>
          </p:cNvSpPr>
          <p:nvPr/>
        </p:nvSpPr>
        <p:spPr bwMode="auto">
          <a:xfrm>
            <a:off x="909638" y="2209800"/>
            <a:ext cx="2894012" cy="376238"/>
          </a:xfrm>
          <a:prstGeom prst="rect">
            <a:avLst/>
          </a:prstGeom>
          <a:noFill/>
          <a:ln w="9525">
            <a:solidFill>
              <a:schemeClr val="bg2"/>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en-US"/>
              <a:t>Proof (by contradiction): </a:t>
            </a:r>
          </a:p>
        </p:txBody>
      </p:sp>
      <p:sp>
        <p:nvSpPr>
          <p:cNvPr id="263190" name="Text Box 22"/>
          <p:cNvSpPr txBox="1">
            <a:spLocks noChangeArrowheads="1"/>
          </p:cNvSpPr>
          <p:nvPr/>
        </p:nvSpPr>
        <p:spPr bwMode="auto">
          <a:xfrm>
            <a:off x="4267200" y="2209800"/>
            <a:ext cx="4194175" cy="376238"/>
          </a:xfrm>
          <a:prstGeom prst="rect">
            <a:avLst/>
          </a:prstGeom>
          <a:solidFill>
            <a:srgbClr val="CC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Want to prove both m and n are even.</a:t>
            </a:r>
          </a:p>
        </p:txBody>
      </p:sp>
      <p:grpSp>
        <p:nvGrpSpPr>
          <p:cNvPr id="263192" name="Group 24"/>
          <p:cNvGrpSpPr>
            <a:grpSpLocks noChangeAspect="1"/>
          </p:cNvGrpSpPr>
          <p:nvPr/>
        </p:nvGrpSpPr>
        <p:grpSpPr bwMode="auto">
          <a:xfrm>
            <a:off x="3432175" y="1628775"/>
            <a:ext cx="2278063" cy="4468813"/>
            <a:chOff x="2162" y="1026"/>
            <a:chExt cx="1435" cy="2815"/>
          </a:xfrm>
        </p:grpSpPr>
        <p:sp>
          <p:nvSpPr>
            <p:cNvPr id="263191" name="AutoShape 23"/>
            <p:cNvSpPr>
              <a:spLocks noChangeAspect="1" noChangeArrowheads="1" noTextEdit="1"/>
            </p:cNvSpPr>
            <p:nvPr/>
          </p:nvSpPr>
          <p:spPr bwMode="auto">
            <a:xfrm>
              <a:off x="2162" y="1026"/>
              <a:ext cx="1435" cy="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058891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1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31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31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31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317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631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631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3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p:bldP spid="263174" grpId="0"/>
      <p:bldP spid="263175" grpId="0" animBg="1"/>
      <p:bldP spid="263185"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667000" y="457200"/>
            <a:ext cx="379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Infinitude of the Primes</a:t>
            </a:r>
          </a:p>
        </p:txBody>
      </p:sp>
      <p:sp>
        <p:nvSpPr>
          <p:cNvPr id="18435" name="Text Box 3"/>
          <p:cNvSpPr txBox="1">
            <a:spLocks noChangeArrowheads="1"/>
          </p:cNvSpPr>
          <p:nvPr/>
        </p:nvSpPr>
        <p:spPr bwMode="auto">
          <a:xfrm>
            <a:off x="609600" y="1081088"/>
            <a:ext cx="5770563" cy="376237"/>
          </a:xfrm>
          <a:prstGeom prst="rect">
            <a:avLst/>
          </a:prstGeom>
          <a:solidFill>
            <a:srgbClr val="FFFFCC"/>
          </a:solidFill>
          <a:ln w="9525">
            <a:solidFill>
              <a:schemeClr val="bg2"/>
            </a:solidFill>
            <a:miter lim="800000"/>
            <a:headEnd/>
            <a:tailEnd/>
          </a:ln>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chemeClr val="tx2"/>
                </a:solidFill>
              </a:rPr>
              <a:t>Theorem.</a:t>
            </a:r>
            <a:r>
              <a:rPr lang="en-US" altLang="zh-TW"/>
              <a:t>  There are infinitely many prime numbers.</a:t>
            </a:r>
          </a:p>
        </p:txBody>
      </p:sp>
      <p:sp>
        <p:nvSpPr>
          <p:cNvPr id="278533" name="Text Box 5"/>
          <p:cNvSpPr txBox="1">
            <a:spLocks noChangeArrowheads="1"/>
          </p:cNvSpPr>
          <p:nvPr/>
        </p:nvSpPr>
        <p:spPr bwMode="auto">
          <a:xfrm>
            <a:off x="609600" y="2376488"/>
            <a:ext cx="8550739"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dirty="0"/>
              <a:t>Assume there are only finitely many primes.</a:t>
            </a:r>
          </a:p>
          <a:p>
            <a:pPr eaLnBrk="1" hangingPunct="1"/>
            <a:endParaRPr lang="en-US" altLang="zh-TW" dirty="0"/>
          </a:p>
          <a:p>
            <a:pPr eaLnBrk="1" hangingPunct="1"/>
            <a:r>
              <a:rPr lang="en-US" altLang="zh-TW" dirty="0"/>
              <a:t>Let p</a:t>
            </a:r>
            <a:r>
              <a:rPr lang="en-US" altLang="zh-TW" baseline="-25000" dirty="0"/>
              <a:t>1</a:t>
            </a:r>
            <a:r>
              <a:rPr lang="en-US" altLang="zh-TW" dirty="0"/>
              <a:t>, p</a:t>
            </a:r>
            <a:r>
              <a:rPr lang="en-US" altLang="zh-TW" baseline="-25000" dirty="0"/>
              <a:t>2</a:t>
            </a:r>
            <a:r>
              <a:rPr lang="en-US" altLang="zh-TW" dirty="0"/>
              <a:t>, …, </a:t>
            </a:r>
            <a:r>
              <a:rPr lang="en-US" altLang="zh-TW" dirty="0" err="1"/>
              <a:t>p</a:t>
            </a:r>
            <a:r>
              <a:rPr lang="en-US" altLang="zh-TW" baseline="-25000" dirty="0" err="1"/>
              <a:t>N</a:t>
            </a:r>
            <a:r>
              <a:rPr lang="en-US" altLang="zh-TW" dirty="0"/>
              <a:t> be all the primes.</a:t>
            </a:r>
          </a:p>
          <a:p>
            <a:pPr eaLnBrk="1" hangingPunct="1"/>
            <a:endParaRPr lang="en-US" altLang="zh-TW" dirty="0"/>
          </a:p>
          <a:p>
            <a:pPr eaLnBrk="1" hangingPunct="1"/>
            <a:r>
              <a:rPr lang="en-US" altLang="zh-TW" dirty="0"/>
              <a:t>We will construct a number N so that N is not divisible by any p</a:t>
            </a:r>
            <a:r>
              <a:rPr lang="en-US" altLang="zh-TW" baseline="-25000" dirty="0"/>
              <a:t>i</a:t>
            </a:r>
            <a:r>
              <a:rPr lang="en-US" altLang="zh-TW" dirty="0"/>
              <a:t>.</a:t>
            </a:r>
          </a:p>
          <a:p>
            <a:pPr eaLnBrk="1" hangingPunct="1"/>
            <a:endParaRPr lang="en-US" altLang="zh-TW" dirty="0"/>
          </a:p>
          <a:p>
            <a:pPr eaLnBrk="1" hangingPunct="1"/>
            <a:r>
              <a:rPr lang="en-US" altLang="zh-TW" dirty="0"/>
              <a:t>By our assumption, it means that N is not divisible by any prime number.</a:t>
            </a:r>
          </a:p>
          <a:p>
            <a:pPr eaLnBrk="1" hangingPunct="1"/>
            <a:endParaRPr lang="en-US" altLang="zh-TW" dirty="0"/>
          </a:p>
          <a:p>
            <a:pPr eaLnBrk="1" hangingPunct="1"/>
            <a:r>
              <a:rPr lang="en-US" altLang="zh-TW" dirty="0"/>
              <a:t>On the other hand, we show that any number must be divisible by </a:t>
            </a:r>
            <a:r>
              <a:rPr lang="en-US" altLang="zh-TW" i="1" dirty="0">
                <a:solidFill>
                  <a:srgbClr val="A50021"/>
                </a:solidFill>
              </a:rPr>
              <a:t>some</a:t>
            </a:r>
            <a:r>
              <a:rPr lang="en-US" altLang="zh-TW" dirty="0">
                <a:solidFill>
                  <a:srgbClr val="A50021"/>
                </a:solidFill>
              </a:rPr>
              <a:t> </a:t>
            </a:r>
            <a:r>
              <a:rPr lang="en-US" altLang="zh-TW" dirty="0"/>
              <a:t>prime.</a:t>
            </a:r>
          </a:p>
          <a:p>
            <a:pPr eaLnBrk="1" hangingPunct="1"/>
            <a:endParaRPr lang="en-US" altLang="zh-TW" dirty="0"/>
          </a:p>
          <a:p>
            <a:pPr eaLnBrk="1" hangingPunct="1"/>
            <a:r>
              <a:rPr lang="en-US" altLang="zh-TW" dirty="0"/>
              <a:t>It leads to a contradiction, and therefore the assumption must be false.</a:t>
            </a:r>
          </a:p>
          <a:p>
            <a:pPr eaLnBrk="1" hangingPunct="1"/>
            <a:endParaRPr lang="en-US" altLang="zh-TW" dirty="0"/>
          </a:p>
          <a:p>
            <a:pPr eaLnBrk="1" hangingPunct="1"/>
            <a:r>
              <a:rPr lang="en-US" altLang="zh-TW" dirty="0"/>
              <a:t>So there must be infinitely many primes.</a:t>
            </a:r>
          </a:p>
        </p:txBody>
      </p:sp>
      <p:sp>
        <p:nvSpPr>
          <p:cNvPr id="278535" name="Rectangle 7"/>
          <p:cNvSpPr>
            <a:spLocks noChangeArrowheads="1"/>
          </p:cNvSpPr>
          <p:nvPr/>
        </p:nvSpPr>
        <p:spPr bwMode="auto">
          <a:xfrm>
            <a:off x="611188" y="1766888"/>
            <a:ext cx="2894012" cy="376237"/>
          </a:xfrm>
          <a:prstGeom prst="rect">
            <a:avLst/>
          </a:prstGeom>
          <a:noFill/>
          <a:ln w="9525">
            <a:solidFill>
              <a:schemeClr val="bg2"/>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r>
              <a:rPr kumimoji="0" lang="en-US" altLang="en-US"/>
              <a:t>Proof (by contradiction): </a:t>
            </a:r>
          </a:p>
        </p:txBody>
      </p:sp>
    </p:spTree>
    <p:extLst>
      <p:ext uri="{BB962C8B-B14F-4D97-AF65-F5344CB8AC3E}">
        <p14:creationId xmlns:p14="http://schemas.microsoft.com/office/powerpoint/2010/main" val="1600141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5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853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853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853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853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853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8533">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853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5"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Text Box 2"/>
          <p:cNvSpPr txBox="1">
            <a:spLocks noChangeArrowheads="1"/>
          </p:cNvSpPr>
          <p:nvPr/>
        </p:nvSpPr>
        <p:spPr bwMode="auto">
          <a:xfrm>
            <a:off x="2828925" y="457200"/>
            <a:ext cx="34194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Divisibility by a Prime</a:t>
            </a:r>
          </a:p>
        </p:txBody>
      </p:sp>
      <p:sp>
        <p:nvSpPr>
          <p:cNvPr id="273411" name="Text Box 3"/>
          <p:cNvSpPr txBox="1">
            <a:spLocks noChangeArrowheads="1"/>
          </p:cNvSpPr>
          <p:nvPr/>
        </p:nvSpPr>
        <p:spPr bwMode="auto">
          <a:xfrm>
            <a:off x="1362075" y="1143000"/>
            <a:ext cx="641032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a:t>Theorem.</a:t>
            </a:r>
            <a:r>
              <a:rPr lang="en-US" altLang="zh-TW"/>
              <a:t>  Any integer n &gt; 1 is divisible by a prime number.</a:t>
            </a:r>
          </a:p>
        </p:txBody>
      </p:sp>
      <p:sp>
        <p:nvSpPr>
          <p:cNvPr id="273412" name="Text Box 4"/>
          <p:cNvSpPr txBox="1">
            <a:spLocks noChangeArrowheads="1"/>
          </p:cNvSpPr>
          <p:nvPr/>
        </p:nvSpPr>
        <p:spPr bwMode="auto">
          <a:xfrm>
            <a:off x="3530600" y="6248400"/>
            <a:ext cx="2092325" cy="376238"/>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of induction.</a:t>
            </a:r>
          </a:p>
        </p:txBody>
      </p:sp>
      <p:sp>
        <p:nvSpPr>
          <p:cNvPr id="273413" name="Text Box 5"/>
          <p:cNvSpPr txBox="1">
            <a:spLocks noChangeArrowheads="1"/>
          </p:cNvSpPr>
          <p:nvPr/>
        </p:nvSpPr>
        <p:spPr bwMode="auto">
          <a:xfrm>
            <a:off x="1447800" y="1752600"/>
            <a:ext cx="6262688"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A50021"/>
              </a:buClr>
              <a:buFontTx/>
              <a:buChar char="•"/>
            </a:pPr>
            <a:r>
              <a:rPr lang="en-US" altLang="zh-TW"/>
              <a:t>Let n be an integer.</a:t>
            </a:r>
          </a:p>
          <a:p>
            <a:pPr>
              <a:buClr>
                <a:srgbClr val="A50021"/>
              </a:buClr>
              <a:buFontTx/>
              <a:buChar char="•"/>
            </a:pPr>
            <a:endParaRPr lang="en-US" altLang="zh-TW"/>
          </a:p>
          <a:p>
            <a:pPr>
              <a:buClr>
                <a:srgbClr val="A50021"/>
              </a:buClr>
              <a:buFontTx/>
              <a:buChar char="•"/>
            </a:pPr>
            <a:r>
              <a:rPr lang="en-US" altLang="zh-TW"/>
              <a:t>If n is a prime number, then we are done.</a:t>
            </a:r>
          </a:p>
          <a:p>
            <a:pPr>
              <a:buClr>
                <a:srgbClr val="A50021"/>
              </a:buClr>
              <a:buFontTx/>
              <a:buChar char="•"/>
            </a:pPr>
            <a:endParaRPr lang="en-US" altLang="zh-TW"/>
          </a:p>
          <a:p>
            <a:pPr>
              <a:buClr>
                <a:srgbClr val="A50021"/>
              </a:buClr>
              <a:buFontTx/>
              <a:buChar char="•"/>
            </a:pPr>
            <a:r>
              <a:rPr lang="en-US" altLang="zh-TW"/>
              <a:t>Otherwise, n = ab, both are smaller than n.</a:t>
            </a:r>
          </a:p>
          <a:p>
            <a:pPr>
              <a:buClr>
                <a:srgbClr val="A50021"/>
              </a:buClr>
              <a:buFontTx/>
              <a:buChar char="•"/>
            </a:pPr>
            <a:endParaRPr lang="en-US" altLang="zh-TW"/>
          </a:p>
          <a:p>
            <a:pPr>
              <a:buClr>
                <a:srgbClr val="A50021"/>
              </a:buClr>
              <a:buFontTx/>
              <a:buChar char="•"/>
            </a:pPr>
            <a:r>
              <a:rPr lang="en-US" altLang="zh-TW"/>
              <a:t>If a or b is a prime number, then we are done.</a:t>
            </a:r>
          </a:p>
          <a:p>
            <a:pPr>
              <a:buClr>
                <a:srgbClr val="A50021"/>
              </a:buClr>
              <a:buFontTx/>
              <a:buChar char="•"/>
            </a:pPr>
            <a:endParaRPr lang="en-US" altLang="zh-TW"/>
          </a:p>
          <a:p>
            <a:pPr>
              <a:buClr>
                <a:srgbClr val="A50021"/>
              </a:buClr>
              <a:buFontTx/>
              <a:buChar char="•"/>
            </a:pPr>
            <a:r>
              <a:rPr lang="en-US" altLang="zh-TW"/>
              <a:t>Otherwise, a = cd, both are smaller than a.</a:t>
            </a:r>
          </a:p>
          <a:p>
            <a:pPr>
              <a:buClr>
                <a:srgbClr val="A50021"/>
              </a:buClr>
              <a:buFontTx/>
              <a:buChar char="•"/>
            </a:pPr>
            <a:endParaRPr lang="en-US" altLang="zh-TW"/>
          </a:p>
          <a:p>
            <a:pPr>
              <a:buClr>
                <a:srgbClr val="A50021"/>
              </a:buClr>
              <a:buFontTx/>
              <a:buChar char="•"/>
            </a:pPr>
            <a:r>
              <a:rPr lang="en-US" altLang="zh-TW"/>
              <a:t>If c or d is a prime number, then we are done.</a:t>
            </a:r>
          </a:p>
          <a:p>
            <a:pPr>
              <a:buClr>
                <a:srgbClr val="A50021"/>
              </a:buClr>
              <a:buFontTx/>
              <a:buChar char="•"/>
            </a:pPr>
            <a:endParaRPr lang="en-US" altLang="zh-TW"/>
          </a:p>
          <a:p>
            <a:pPr>
              <a:buClr>
                <a:srgbClr val="A50021"/>
              </a:buClr>
              <a:buFontTx/>
              <a:buChar char="•"/>
            </a:pPr>
            <a:r>
              <a:rPr lang="en-US" altLang="zh-TW"/>
              <a:t>Otherwise, repeat this argument, since the numbers are</a:t>
            </a:r>
          </a:p>
          <a:p>
            <a:pPr>
              <a:buClr>
                <a:srgbClr val="A50021"/>
              </a:buClr>
            </a:pPr>
            <a:r>
              <a:rPr lang="en-US" altLang="zh-TW"/>
              <a:t>  getting smaller and smaller, this will eventually stop and</a:t>
            </a:r>
          </a:p>
          <a:p>
            <a:pPr>
              <a:buClr>
                <a:srgbClr val="A50021"/>
              </a:buClr>
            </a:pPr>
            <a:r>
              <a:rPr lang="en-US" altLang="zh-TW"/>
              <a:t>  we have found a prime factor of n.</a:t>
            </a:r>
          </a:p>
        </p:txBody>
      </p:sp>
    </p:spTree>
    <p:extLst>
      <p:ext uri="{BB962C8B-B14F-4D97-AF65-F5344CB8AC3E}">
        <p14:creationId xmlns:p14="http://schemas.microsoft.com/office/powerpoint/2010/main" val="1663957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341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341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341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341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341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341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341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3413">
                                            <p:txEl>
                                              <p:pRg st="14" end="1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3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2"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ext Box 2"/>
          <p:cNvSpPr txBox="1">
            <a:spLocks noChangeArrowheads="1"/>
          </p:cNvSpPr>
          <p:nvPr/>
        </p:nvSpPr>
        <p:spPr bwMode="auto">
          <a:xfrm>
            <a:off x="2667000" y="457200"/>
            <a:ext cx="37973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Infinitude of the Primes</a:t>
            </a:r>
          </a:p>
        </p:txBody>
      </p:sp>
      <p:sp>
        <p:nvSpPr>
          <p:cNvPr id="267267" name="Text Box 3"/>
          <p:cNvSpPr txBox="1">
            <a:spLocks noChangeArrowheads="1"/>
          </p:cNvSpPr>
          <p:nvPr/>
        </p:nvSpPr>
        <p:spPr bwMode="auto">
          <a:xfrm>
            <a:off x="609600" y="1081088"/>
            <a:ext cx="5770563" cy="376237"/>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a:solidFill>
                  <a:schemeClr val="tx2"/>
                </a:solidFill>
              </a:rPr>
              <a:t>Theorem.</a:t>
            </a:r>
            <a:r>
              <a:rPr lang="en-US" altLang="zh-TW"/>
              <a:t>  There are infinitely many prime numbers.</a:t>
            </a:r>
          </a:p>
        </p:txBody>
      </p:sp>
      <p:sp>
        <p:nvSpPr>
          <p:cNvPr id="267268" name="Text Box 4"/>
          <p:cNvSpPr txBox="1">
            <a:spLocks noChangeArrowheads="1"/>
          </p:cNvSpPr>
          <p:nvPr/>
        </p:nvSpPr>
        <p:spPr bwMode="auto">
          <a:xfrm>
            <a:off x="1676400" y="3581400"/>
            <a:ext cx="5210175" cy="376238"/>
          </a:xfrm>
          <a:prstGeom prst="rect">
            <a:avLst/>
          </a:prstGeom>
          <a:solidFill>
            <a:srgbClr val="CCE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a:t>Claim</a:t>
            </a:r>
            <a:r>
              <a:rPr lang="en-US" altLang="zh-TW"/>
              <a:t>: if p divides a, then p does not divide a+1.</a:t>
            </a:r>
          </a:p>
        </p:txBody>
      </p:sp>
      <p:sp>
        <p:nvSpPr>
          <p:cNvPr id="267269" name="Text Box 5"/>
          <p:cNvSpPr txBox="1">
            <a:spLocks noChangeArrowheads="1"/>
          </p:cNvSpPr>
          <p:nvPr/>
        </p:nvSpPr>
        <p:spPr bwMode="auto">
          <a:xfrm>
            <a:off x="609600" y="2376488"/>
            <a:ext cx="37179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Let p</a:t>
            </a:r>
            <a:r>
              <a:rPr lang="en-US" altLang="zh-TW" baseline="-25000"/>
              <a:t>1</a:t>
            </a:r>
            <a:r>
              <a:rPr lang="en-US" altLang="zh-TW"/>
              <a:t>, p</a:t>
            </a:r>
            <a:r>
              <a:rPr lang="en-US" altLang="zh-TW" baseline="-25000"/>
              <a:t>2</a:t>
            </a:r>
            <a:r>
              <a:rPr lang="en-US" altLang="zh-TW"/>
              <a:t>, …, p</a:t>
            </a:r>
            <a:r>
              <a:rPr lang="en-US" altLang="zh-TW" baseline="-25000"/>
              <a:t>N</a:t>
            </a:r>
            <a:r>
              <a:rPr lang="en-US" altLang="zh-TW"/>
              <a:t> be all the primes.</a:t>
            </a:r>
          </a:p>
        </p:txBody>
      </p:sp>
      <p:sp>
        <p:nvSpPr>
          <p:cNvPr id="267271" name="Text Box 7"/>
          <p:cNvSpPr txBox="1">
            <a:spLocks noChangeArrowheads="1"/>
          </p:cNvSpPr>
          <p:nvPr/>
        </p:nvSpPr>
        <p:spPr bwMode="auto">
          <a:xfrm>
            <a:off x="609600" y="2909888"/>
            <a:ext cx="23860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Consider p</a:t>
            </a:r>
            <a:r>
              <a:rPr lang="en-US" altLang="zh-TW" baseline="-25000"/>
              <a:t>1</a:t>
            </a:r>
            <a:r>
              <a:rPr lang="en-US" altLang="zh-TW"/>
              <a:t>p</a:t>
            </a:r>
            <a:r>
              <a:rPr lang="en-US" altLang="zh-TW" baseline="-25000"/>
              <a:t>2</a:t>
            </a:r>
            <a:r>
              <a:rPr lang="en-US" altLang="zh-TW"/>
              <a:t>…p</a:t>
            </a:r>
            <a:r>
              <a:rPr lang="en-US" altLang="zh-TW" baseline="-25000"/>
              <a:t>N</a:t>
            </a:r>
            <a:r>
              <a:rPr lang="en-US" altLang="zh-TW"/>
              <a:t> + 1.</a:t>
            </a:r>
          </a:p>
        </p:txBody>
      </p:sp>
      <p:sp>
        <p:nvSpPr>
          <p:cNvPr id="267272" name="Rectangle 8"/>
          <p:cNvSpPr>
            <a:spLocks noChangeArrowheads="1"/>
          </p:cNvSpPr>
          <p:nvPr/>
        </p:nvSpPr>
        <p:spPr bwMode="auto">
          <a:xfrm>
            <a:off x="611188" y="1766888"/>
            <a:ext cx="2894012" cy="376237"/>
          </a:xfrm>
          <a:prstGeom prst="rect">
            <a:avLst/>
          </a:prstGeom>
          <a:noFill/>
          <a:ln w="9525">
            <a:solidFill>
              <a:schemeClr val="bg2"/>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en-US"/>
              <a:t>Proof (by contradiction): </a:t>
            </a:r>
          </a:p>
        </p:txBody>
      </p:sp>
      <p:sp>
        <p:nvSpPr>
          <p:cNvPr id="267273" name="Rectangle 9"/>
          <p:cNvSpPr>
            <a:spLocks noChangeArrowheads="1"/>
          </p:cNvSpPr>
          <p:nvPr/>
        </p:nvSpPr>
        <p:spPr bwMode="auto">
          <a:xfrm>
            <a:off x="1677988" y="4186238"/>
            <a:ext cx="2894012" cy="376237"/>
          </a:xfrm>
          <a:prstGeom prst="rect">
            <a:avLst/>
          </a:prstGeom>
          <a:noFill/>
          <a:ln w="9525">
            <a:solidFill>
              <a:schemeClr val="bg2"/>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en-US"/>
              <a:t>Proof (by contradiction): </a:t>
            </a:r>
          </a:p>
        </p:txBody>
      </p:sp>
      <p:sp>
        <p:nvSpPr>
          <p:cNvPr id="267274" name="Text Box 10"/>
          <p:cNvSpPr txBox="1">
            <a:spLocks noChangeArrowheads="1"/>
          </p:cNvSpPr>
          <p:nvPr/>
        </p:nvSpPr>
        <p:spPr bwMode="auto">
          <a:xfrm>
            <a:off x="1677988" y="4794250"/>
            <a:ext cx="4510087"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 = cp for some integer c</a:t>
            </a:r>
          </a:p>
          <a:p>
            <a:pPr>
              <a:lnSpc>
                <a:spcPct val="150000"/>
              </a:lnSpc>
            </a:pPr>
            <a:r>
              <a:rPr lang="en-US" altLang="zh-TW"/>
              <a:t>a+1 = dp for some integer d</a:t>
            </a:r>
          </a:p>
          <a:p>
            <a:pPr>
              <a:lnSpc>
                <a:spcPct val="150000"/>
              </a:lnSpc>
            </a:pPr>
            <a:r>
              <a:rPr lang="en-US" altLang="zh-TW"/>
              <a:t>=&gt; 1 = (d-c)p, contradiction because p&gt;=2.</a:t>
            </a:r>
          </a:p>
        </p:txBody>
      </p:sp>
      <p:sp>
        <p:nvSpPr>
          <p:cNvPr id="267275" name="Text Box 11"/>
          <p:cNvSpPr txBox="1">
            <a:spLocks noChangeArrowheads="1"/>
          </p:cNvSpPr>
          <p:nvPr/>
        </p:nvSpPr>
        <p:spPr bwMode="auto">
          <a:xfrm>
            <a:off x="609600" y="6248400"/>
            <a:ext cx="6729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So none of p</a:t>
            </a:r>
            <a:r>
              <a:rPr lang="en-US" altLang="zh-TW" baseline="-25000"/>
              <a:t>1</a:t>
            </a:r>
            <a:r>
              <a:rPr lang="en-US" altLang="zh-TW"/>
              <a:t>, p</a:t>
            </a:r>
            <a:r>
              <a:rPr lang="en-US" altLang="zh-TW" baseline="-25000"/>
              <a:t>2</a:t>
            </a:r>
            <a:r>
              <a:rPr lang="en-US" altLang="zh-TW"/>
              <a:t>, …, p</a:t>
            </a:r>
            <a:r>
              <a:rPr lang="en-US" altLang="zh-TW" baseline="-25000"/>
              <a:t>N</a:t>
            </a:r>
            <a:r>
              <a:rPr lang="en-US" altLang="zh-TW"/>
              <a:t> can divide p</a:t>
            </a:r>
            <a:r>
              <a:rPr lang="en-US" altLang="zh-TW" baseline="-25000"/>
              <a:t>1</a:t>
            </a:r>
            <a:r>
              <a:rPr lang="en-US" altLang="zh-TW"/>
              <a:t>p</a:t>
            </a:r>
            <a:r>
              <a:rPr lang="en-US" altLang="zh-TW" baseline="-25000"/>
              <a:t>2</a:t>
            </a:r>
            <a:r>
              <a:rPr lang="en-US" altLang="zh-TW"/>
              <a:t>…p</a:t>
            </a:r>
            <a:r>
              <a:rPr lang="en-US" altLang="zh-TW" baseline="-25000"/>
              <a:t>N</a:t>
            </a:r>
            <a:r>
              <a:rPr lang="en-US" altLang="zh-TW"/>
              <a:t> + 1, a contradiction.</a:t>
            </a:r>
          </a:p>
        </p:txBody>
      </p:sp>
      <p:sp>
        <p:nvSpPr>
          <p:cNvPr id="267276" name="Rectangle 12"/>
          <p:cNvSpPr>
            <a:spLocks noChangeArrowheads="1"/>
          </p:cNvSpPr>
          <p:nvPr/>
        </p:nvSpPr>
        <p:spPr bwMode="auto">
          <a:xfrm>
            <a:off x="1524000" y="3505200"/>
            <a:ext cx="5562600" cy="25146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141642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72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72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72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72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727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72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67274">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67274">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67274">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7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8" grpId="0" animBg="1"/>
      <p:bldP spid="267269" grpId="0"/>
      <p:bldP spid="267271" grpId="0"/>
      <p:bldP spid="267272" grpId="0" animBg="1"/>
      <p:bldP spid="267273" grpId="0" animBg="1"/>
      <p:bldP spid="267275" grpId="0"/>
      <p:bldP spid="26727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3505200" y="457200"/>
            <a:ext cx="2051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This Lecture</a:t>
            </a:r>
          </a:p>
        </p:txBody>
      </p:sp>
      <p:sp>
        <p:nvSpPr>
          <p:cNvPr id="21507" name="Text Box 3"/>
          <p:cNvSpPr txBox="1">
            <a:spLocks noChangeArrowheads="1"/>
          </p:cNvSpPr>
          <p:nvPr/>
        </p:nvSpPr>
        <p:spPr bwMode="auto">
          <a:xfrm>
            <a:off x="3203575" y="2024063"/>
            <a:ext cx="27368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buClr>
                <a:srgbClr val="A50021"/>
              </a:buClr>
              <a:buFontTx/>
              <a:buChar char="•"/>
            </a:pPr>
            <a:r>
              <a:rPr lang="en-US" altLang="zh-TW"/>
              <a:t> </a:t>
            </a:r>
            <a:r>
              <a:rPr lang="en-US" altLang="zh-TW">
                <a:solidFill>
                  <a:schemeClr val="bg2"/>
                </a:solidFill>
              </a:rPr>
              <a:t>Direct proof</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t> </a:t>
            </a:r>
            <a:r>
              <a:rPr lang="en-US" altLang="zh-TW">
                <a:solidFill>
                  <a:schemeClr val="bg2"/>
                </a:solidFill>
              </a:rPr>
              <a:t>Contrapositive</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t> </a:t>
            </a:r>
            <a:r>
              <a:rPr lang="en-US" altLang="zh-TW">
                <a:solidFill>
                  <a:schemeClr val="bg2"/>
                </a:solidFill>
              </a:rPr>
              <a:t>Proof by contradiction</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solidFill>
                  <a:schemeClr val="bg2"/>
                </a:solidFill>
              </a:rPr>
              <a:t> </a:t>
            </a:r>
            <a:r>
              <a:rPr lang="en-US" altLang="zh-TW">
                <a:solidFill>
                  <a:schemeClr val="tx2"/>
                </a:solidFill>
              </a:rPr>
              <a:t>Proof by cases</a:t>
            </a:r>
          </a:p>
        </p:txBody>
      </p:sp>
    </p:spTree>
    <p:extLst>
      <p:ext uri="{BB962C8B-B14F-4D97-AF65-F5344CB8AC3E}">
        <p14:creationId xmlns:p14="http://schemas.microsoft.com/office/powerpoint/2010/main" val="16702139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ext Box 2"/>
          <p:cNvSpPr txBox="1">
            <a:spLocks noChangeArrowheads="1"/>
          </p:cNvSpPr>
          <p:nvPr/>
        </p:nvSpPr>
        <p:spPr bwMode="auto">
          <a:xfrm>
            <a:off x="3352800" y="457200"/>
            <a:ext cx="240506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Proof by Cases</a:t>
            </a:r>
          </a:p>
        </p:txBody>
      </p:sp>
      <p:pic>
        <p:nvPicPr>
          <p:cNvPr id="264195" name="Picture 3"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733800" y="2590800"/>
            <a:ext cx="3048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196" name="Picture 4"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216400" y="1462088"/>
            <a:ext cx="663575"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197" name="Picture 5"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173538" y="1905000"/>
            <a:ext cx="79692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198" name="Picture 6"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187825" y="2232025"/>
            <a:ext cx="766763"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199" name="Picture 7"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191000" y="2667000"/>
            <a:ext cx="147638" cy="14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4200" name="Text Box 8"/>
          <p:cNvSpPr txBox="1">
            <a:spLocks noChangeArrowheads="1"/>
          </p:cNvSpPr>
          <p:nvPr/>
        </p:nvSpPr>
        <p:spPr bwMode="auto">
          <a:xfrm>
            <a:off x="2957513" y="4191000"/>
            <a:ext cx="32273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x is positive or x is negative </a:t>
            </a:r>
          </a:p>
        </p:txBody>
      </p:sp>
      <p:sp>
        <p:nvSpPr>
          <p:cNvPr id="264201" name="Text Box 9"/>
          <p:cNvSpPr txBox="1">
            <a:spLocks noChangeArrowheads="1"/>
          </p:cNvSpPr>
          <p:nvPr/>
        </p:nvSpPr>
        <p:spPr bwMode="auto">
          <a:xfrm>
            <a:off x="1020763" y="3429000"/>
            <a:ext cx="71008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e.g. want to prove a nonzero number always has a positive square.</a:t>
            </a:r>
          </a:p>
        </p:txBody>
      </p:sp>
      <p:sp>
        <p:nvSpPr>
          <p:cNvPr id="264202" name="Text Box 10"/>
          <p:cNvSpPr txBox="1">
            <a:spLocks noChangeArrowheads="1"/>
          </p:cNvSpPr>
          <p:nvPr/>
        </p:nvSpPr>
        <p:spPr bwMode="auto">
          <a:xfrm>
            <a:off x="2971800" y="4648200"/>
            <a:ext cx="3036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x is positive, then x</a:t>
            </a:r>
            <a:r>
              <a:rPr lang="en-US" altLang="zh-TW" baseline="30000"/>
              <a:t>2</a:t>
            </a:r>
            <a:r>
              <a:rPr lang="en-US" altLang="zh-TW"/>
              <a:t> &gt; 0.</a:t>
            </a:r>
          </a:p>
        </p:txBody>
      </p:sp>
      <p:sp>
        <p:nvSpPr>
          <p:cNvPr id="264203" name="Text Box 11"/>
          <p:cNvSpPr txBox="1">
            <a:spLocks noChangeArrowheads="1"/>
          </p:cNvSpPr>
          <p:nvPr/>
        </p:nvSpPr>
        <p:spPr bwMode="auto">
          <a:xfrm>
            <a:off x="2971800" y="5105400"/>
            <a:ext cx="3101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x is negative, then x</a:t>
            </a:r>
            <a:r>
              <a:rPr lang="en-US" altLang="zh-TW" baseline="30000"/>
              <a:t>2</a:t>
            </a:r>
            <a:r>
              <a:rPr lang="en-US" altLang="zh-TW"/>
              <a:t> &gt; 0.</a:t>
            </a:r>
          </a:p>
        </p:txBody>
      </p:sp>
      <p:pic>
        <p:nvPicPr>
          <p:cNvPr id="264204" name="Picture 12" descr="txp_fig"/>
          <p:cNvPicPr>
            <a:picLocks noChangeAspect="1" noChangeArrowheads="1"/>
          </p:cNvPicPr>
          <p:nvPr>
            <p:custDataLst>
              <p:tags r:id="rId6"/>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667000" y="5638800"/>
            <a:ext cx="3048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4205" name="Text Box 13"/>
          <p:cNvSpPr txBox="1">
            <a:spLocks noChangeArrowheads="1"/>
          </p:cNvSpPr>
          <p:nvPr/>
        </p:nvSpPr>
        <p:spPr bwMode="auto">
          <a:xfrm>
            <a:off x="3021013" y="5562600"/>
            <a:ext cx="8334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x</a:t>
            </a:r>
            <a:r>
              <a:rPr lang="en-US" altLang="zh-TW" baseline="30000"/>
              <a:t>2</a:t>
            </a:r>
            <a:r>
              <a:rPr lang="en-US" altLang="zh-TW"/>
              <a:t> &gt; 0.</a:t>
            </a:r>
          </a:p>
        </p:txBody>
      </p:sp>
    </p:spTree>
    <p:extLst>
      <p:ext uri="{BB962C8B-B14F-4D97-AF65-F5344CB8AC3E}">
        <p14:creationId xmlns:p14="http://schemas.microsoft.com/office/powerpoint/2010/main" val="806688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2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42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42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42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420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4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00" grpId="0"/>
      <p:bldP spid="264201" grpId="0"/>
      <p:bldP spid="264202" grpId="0"/>
      <p:bldP spid="264203" grpId="0"/>
      <p:bldP spid="26420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Text Box 4"/>
          <p:cNvSpPr txBox="1">
            <a:spLocks noChangeArrowheads="1"/>
          </p:cNvSpPr>
          <p:nvPr/>
        </p:nvSpPr>
        <p:spPr bwMode="auto">
          <a:xfrm>
            <a:off x="3021013" y="457200"/>
            <a:ext cx="307498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Mathematical Proof</a:t>
            </a:r>
          </a:p>
        </p:txBody>
      </p:sp>
      <p:sp>
        <p:nvSpPr>
          <p:cNvPr id="90117" name="Text Box 5"/>
          <p:cNvSpPr txBox="1">
            <a:spLocks noChangeArrowheads="1"/>
          </p:cNvSpPr>
          <p:nvPr/>
        </p:nvSpPr>
        <p:spPr bwMode="auto">
          <a:xfrm>
            <a:off x="914400" y="1219200"/>
            <a:ext cx="7283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To prove mathematical theorems, we need a more rigorous system.</a:t>
            </a:r>
          </a:p>
        </p:txBody>
      </p:sp>
      <p:sp>
        <p:nvSpPr>
          <p:cNvPr id="90118" name="Rectangle 6"/>
          <p:cNvSpPr>
            <a:spLocks noChangeArrowheads="1"/>
          </p:cNvSpPr>
          <p:nvPr/>
        </p:nvSpPr>
        <p:spPr bwMode="auto">
          <a:xfrm>
            <a:off x="4953000" y="5530850"/>
            <a:ext cx="3810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1200"/>
              <a:t>http://en.wikipedia.org/wiki/Pythagorean_theorem</a:t>
            </a:r>
          </a:p>
        </p:txBody>
      </p:sp>
      <p:sp>
        <p:nvSpPr>
          <p:cNvPr id="90119" name="Text Box 7"/>
          <p:cNvSpPr txBox="1">
            <a:spLocks noChangeArrowheads="1"/>
          </p:cNvSpPr>
          <p:nvPr/>
        </p:nvSpPr>
        <p:spPr bwMode="auto">
          <a:xfrm>
            <a:off x="457200" y="5500688"/>
            <a:ext cx="44338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Euclid’s proof of Pythagorean’s theorem</a:t>
            </a:r>
          </a:p>
        </p:txBody>
      </p:sp>
      <p:sp>
        <p:nvSpPr>
          <p:cNvPr id="90122" name="Text Box 10"/>
          <p:cNvSpPr txBox="1">
            <a:spLocks noChangeArrowheads="1"/>
          </p:cNvSpPr>
          <p:nvPr/>
        </p:nvSpPr>
        <p:spPr bwMode="auto">
          <a:xfrm>
            <a:off x="457200" y="1828800"/>
            <a:ext cx="8228013" cy="161448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The standard procedure for proving mathematical theorems is invented by </a:t>
            </a:r>
          </a:p>
          <a:p>
            <a:pPr>
              <a:lnSpc>
                <a:spcPct val="150000"/>
              </a:lnSpc>
            </a:pPr>
            <a:r>
              <a:rPr lang="en-US" altLang="zh-TW"/>
              <a:t>Euclid in 300BC.  First he started with five </a:t>
            </a:r>
            <a:r>
              <a:rPr lang="en-US" altLang="zh-TW" b="1">
                <a:solidFill>
                  <a:srgbClr val="003366"/>
                </a:solidFill>
              </a:rPr>
              <a:t>axioms </a:t>
            </a:r>
            <a:r>
              <a:rPr lang="en-US" altLang="zh-TW"/>
              <a:t>(the truth of these</a:t>
            </a:r>
          </a:p>
          <a:p>
            <a:pPr>
              <a:lnSpc>
                <a:spcPct val="150000"/>
              </a:lnSpc>
            </a:pPr>
            <a:r>
              <a:rPr lang="en-US" altLang="zh-TW"/>
              <a:t>statements are taken for granted).  Then he uses </a:t>
            </a:r>
            <a:r>
              <a:rPr lang="en-US" altLang="zh-TW" b="1">
                <a:solidFill>
                  <a:srgbClr val="003366"/>
                </a:solidFill>
              </a:rPr>
              <a:t>logic</a:t>
            </a:r>
            <a:r>
              <a:rPr lang="en-US" altLang="zh-TW"/>
              <a:t> to deduce the truth</a:t>
            </a:r>
          </a:p>
          <a:p>
            <a:pPr>
              <a:lnSpc>
                <a:spcPct val="150000"/>
              </a:lnSpc>
            </a:pPr>
            <a:r>
              <a:rPr lang="en-US" altLang="zh-TW"/>
              <a:t>of other statements.</a:t>
            </a:r>
          </a:p>
        </p:txBody>
      </p:sp>
      <p:sp>
        <p:nvSpPr>
          <p:cNvPr id="90124" name="Rectangle 12"/>
          <p:cNvSpPr>
            <a:spLocks noChangeArrowheads="1"/>
          </p:cNvSpPr>
          <p:nvPr/>
        </p:nvSpPr>
        <p:spPr bwMode="auto">
          <a:xfrm>
            <a:off x="457200" y="3881438"/>
            <a:ext cx="8512175" cy="1320800"/>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zh-TW" sz="1000">
              <a:latin typeface="Arial" charset="0"/>
            </a:endParaRPr>
          </a:p>
          <a:p>
            <a:pPr eaLnBrk="0" hangingPunct="0">
              <a:buFontTx/>
              <a:buAutoNum type="arabicPeriod"/>
            </a:pPr>
            <a:r>
              <a:rPr lang="en-US" altLang="zh-TW" sz="1000">
                <a:latin typeface="Arial" charset="0"/>
              </a:rPr>
              <a:t>It is possible to draw a </a:t>
            </a:r>
            <a:r>
              <a:rPr lang="en-US" altLang="zh-TW" sz="1000">
                <a:latin typeface="Arial" charset="0"/>
                <a:hlinkClick r:id="rId2" tooltip="Straight line"/>
              </a:rPr>
              <a:t>straight line</a:t>
            </a:r>
            <a:r>
              <a:rPr lang="en-US" altLang="zh-TW" sz="1000">
                <a:latin typeface="Arial" charset="0"/>
              </a:rPr>
              <a:t> from any point to any other point. </a:t>
            </a:r>
          </a:p>
          <a:p>
            <a:pPr eaLnBrk="0" hangingPunct="0">
              <a:buFontTx/>
              <a:buAutoNum type="arabicPeriod" startAt="2"/>
            </a:pPr>
            <a:r>
              <a:rPr lang="en-US" altLang="zh-TW" sz="1000">
                <a:latin typeface="Arial" charset="0"/>
              </a:rPr>
              <a:t>It is possible to produce a </a:t>
            </a:r>
            <a:r>
              <a:rPr lang="en-US" altLang="zh-TW" sz="1000">
                <a:latin typeface="Arial" charset="0"/>
                <a:hlinkClick r:id="rId3" tooltip="Finite"/>
              </a:rPr>
              <a:t>finite</a:t>
            </a:r>
            <a:r>
              <a:rPr lang="en-US" altLang="zh-TW" sz="1000">
                <a:latin typeface="Arial" charset="0"/>
              </a:rPr>
              <a:t> straight line continuously in a straight line. </a:t>
            </a:r>
          </a:p>
          <a:p>
            <a:pPr eaLnBrk="0" hangingPunct="0">
              <a:buFontTx/>
              <a:buAutoNum type="arabicPeriod" startAt="3"/>
            </a:pPr>
            <a:r>
              <a:rPr lang="en-US" altLang="zh-TW" sz="1000">
                <a:latin typeface="Arial" charset="0"/>
              </a:rPr>
              <a:t>It is possible to describe a </a:t>
            </a:r>
            <a:r>
              <a:rPr lang="en-US" altLang="zh-TW" sz="1000">
                <a:latin typeface="Arial" charset="0"/>
                <a:hlinkClick r:id="rId4" tooltip="Circle"/>
              </a:rPr>
              <a:t>circle</a:t>
            </a:r>
            <a:r>
              <a:rPr lang="en-US" altLang="zh-TW" sz="1000">
                <a:latin typeface="Arial" charset="0"/>
              </a:rPr>
              <a:t> with any center and any radius. </a:t>
            </a:r>
          </a:p>
          <a:p>
            <a:pPr eaLnBrk="0" hangingPunct="0">
              <a:buFontTx/>
              <a:buAutoNum type="arabicPeriod" startAt="4"/>
            </a:pPr>
            <a:r>
              <a:rPr lang="en-US" altLang="zh-TW" sz="1000">
                <a:latin typeface="Arial" charset="0"/>
              </a:rPr>
              <a:t>It is true that all </a:t>
            </a:r>
            <a:r>
              <a:rPr lang="en-US" altLang="zh-TW" sz="1000">
                <a:latin typeface="Arial" charset="0"/>
                <a:hlinkClick r:id="rId5" tooltip="Right angle"/>
              </a:rPr>
              <a:t>right angles</a:t>
            </a:r>
            <a:r>
              <a:rPr lang="en-US" altLang="zh-TW" sz="1000">
                <a:latin typeface="Arial" charset="0"/>
              </a:rPr>
              <a:t> are equal to one another. </a:t>
            </a:r>
          </a:p>
          <a:p>
            <a:pPr eaLnBrk="0" hangingPunct="0">
              <a:buFontTx/>
              <a:buAutoNum type="arabicPeriod" startAt="5"/>
            </a:pPr>
            <a:r>
              <a:rPr lang="en-US" altLang="zh-TW" sz="1000">
                <a:latin typeface="Arial" charset="0"/>
              </a:rPr>
              <a:t>("</a:t>
            </a:r>
            <a:r>
              <a:rPr lang="en-US" altLang="zh-TW" sz="1000">
                <a:latin typeface="Arial" charset="0"/>
                <a:hlinkClick r:id="rId6" tooltip="Parallel postulate"/>
              </a:rPr>
              <a:t>Parallel postulate</a:t>
            </a:r>
            <a:r>
              <a:rPr lang="en-US" altLang="zh-TW" sz="1000">
                <a:latin typeface="Arial" charset="0"/>
              </a:rPr>
              <a:t>") It is true that, if a straight line falling on two straight lines make the </a:t>
            </a:r>
            <a:r>
              <a:rPr lang="en-US" altLang="zh-TW" sz="1000">
                <a:latin typeface="Arial" charset="0"/>
                <a:hlinkClick r:id="rId7" tooltip="Polygon"/>
              </a:rPr>
              <a:t>interior angles</a:t>
            </a:r>
            <a:r>
              <a:rPr lang="en-US" altLang="zh-TW" sz="1000">
                <a:latin typeface="Arial" charset="0"/>
              </a:rPr>
              <a:t> on the same side less than two right angles, </a:t>
            </a:r>
          </a:p>
          <a:p>
            <a:pPr eaLnBrk="0" hangingPunct="0"/>
            <a:r>
              <a:rPr lang="en-US" altLang="zh-TW" sz="1000">
                <a:latin typeface="Arial" charset="0"/>
              </a:rPr>
              <a:t>   the two straight lines, if produced indefinitely, </a:t>
            </a:r>
            <a:r>
              <a:rPr lang="en-US" altLang="zh-TW" sz="1000">
                <a:latin typeface="Arial" charset="0"/>
                <a:hlinkClick r:id="rId8" tooltip="Line-line intersection"/>
              </a:rPr>
              <a:t>intersect</a:t>
            </a:r>
            <a:r>
              <a:rPr lang="en-US" altLang="zh-TW" sz="1000">
                <a:latin typeface="Arial" charset="0"/>
              </a:rPr>
              <a:t> on that side on which are the </a:t>
            </a:r>
            <a:r>
              <a:rPr lang="en-US" altLang="zh-TW" sz="1000">
                <a:latin typeface="Arial" charset="0"/>
                <a:hlinkClick r:id="rId9" tooltip="Angles"/>
              </a:rPr>
              <a:t>angles</a:t>
            </a:r>
            <a:r>
              <a:rPr lang="en-US" altLang="zh-TW" sz="1000">
                <a:latin typeface="Arial" charset="0"/>
              </a:rPr>
              <a:t> less than the two right angles. </a:t>
            </a:r>
          </a:p>
          <a:p>
            <a:pPr eaLnBrk="0" hangingPunct="0"/>
            <a:endParaRPr lang="en-US" altLang="zh-TW" sz="1000">
              <a:latin typeface="Arial" charset="0"/>
            </a:endParaRPr>
          </a:p>
        </p:txBody>
      </p:sp>
      <p:sp>
        <p:nvSpPr>
          <p:cNvPr id="90125" name="Line 13"/>
          <p:cNvSpPr>
            <a:spLocks noChangeShapeType="1"/>
          </p:cNvSpPr>
          <p:nvPr/>
        </p:nvSpPr>
        <p:spPr bwMode="auto">
          <a:xfrm flipH="1">
            <a:off x="4724400" y="2514600"/>
            <a:ext cx="762000" cy="137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12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01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8" grpId="0"/>
      <p:bldP spid="90119" grpId="0"/>
      <p:bldP spid="90122" grpId="0" animBg="1"/>
      <p:bldP spid="90124" grpId="0" animBg="1"/>
      <p:bldP spid="90125"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Text Box 2"/>
          <p:cNvSpPr txBox="1">
            <a:spLocks noChangeArrowheads="1"/>
          </p:cNvSpPr>
          <p:nvPr/>
        </p:nvSpPr>
        <p:spPr bwMode="auto">
          <a:xfrm>
            <a:off x="2152650" y="457200"/>
            <a:ext cx="47815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The Square of an Odd Integer</a:t>
            </a:r>
          </a:p>
        </p:txBody>
      </p:sp>
      <p:pic>
        <p:nvPicPr>
          <p:cNvPr id="274435" name="Picture 3"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317750" y="1219200"/>
            <a:ext cx="4508500" cy="407988"/>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4436" name="Text Box 4"/>
          <p:cNvSpPr txBox="1">
            <a:spLocks noChangeArrowheads="1"/>
          </p:cNvSpPr>
          <p:nvPr/>
        </p:nvSpPr>
        <p:spPr bwMode="auto">
          <a:xfrm>
            <a:off x="922338" y="2514600"/>
            <a:ext cx="7727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3</a:t>
            </a:r>
            <a:r>
              <a:rPr lang="en-US" altLang="zh-TW" baseline="30000"/>
              <a:t>2</a:t>
            </a:r>
            <a:r>
              <a:rPr lang="en-US" altLang="zh-TW"/>
              <a:t> = 9 = 8+1,     5</a:t>
            </a:r>
            <a:r>
              <a:rPr lang="en-US" altLang="zh-TW" baseline="30000"/>
              <a:t>2</a:t>
            </a:r>
            <a:r>
              <a:rPr lang="en-US" altLang="zh-TW"/>
              <a:t> = 25 = 3x8+1     ……     131</a:t>
            </a:r>
            <a:r>
              <a:rPr lang="en-US" altLang="zh-TW" baseline="30000"/>
              <a:t>2</a:t>
            </a:r>
            <a:r>
              <a:rPr lang="en-US" altLang="zh-TW"/>
              <a:t> = 17161 = 2145x8 + 1, ………</a:t>
            </a:r>
          </a:p>
        </p:txBody>
      </p:sp>
      <p:sp>
        <p:nvSpPr>
          <p:cNvPr id="274437" name="Text Box 5"/>
          <p:cNvSpPr txBox="1">
            <a:spLocks noChangeArrowheads="1"/>
          </p:cNvSpPr>
          <p:nvPr/>
        </p:nvSpPr>
        <p:spPr bwMode="auto">
          <a:xfrm>
            <a:off x="922338" y="3240088"/>
            <a:ext cx="4518025"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1: prove that n</a:t>
            </a:r>
            <a:r>
              <a:rPr lang="en-US" altLang="zh-TW" baseline="30000"/>
              <a:t>2</a:t>
            </a:r>
            <a:r>
              <a:rPr lang="en-US" altLang="zh-TW"/>
              <a:t> – 1 is divisible by 8.</a:t>
            </a:r>
          </a:p>
        </p:txBody>
      </p:sp>
      <p:sp>
        <p:nvSpPr>
          <p:cNvPr id="274438" name="Text Box 6"/>
          <p:cNvSpPr txBox="1">
            <a:spLocks noChangeArrowheads="1"/>
          </p:cNvSpPr>
          <p:nvPr/>
        </p:nvSpPr>
        <p:spPr bwMode="auto">
          <a:xfrm>
            <a:off x="922338" y="4576763"/>
            <a:ext cx="2749550"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2: consider (2k+1)</a:t>
            </a:r>
            <a:r>
              <a:rPr lang="en-US" altLang="zh-TW" baseline="30000"/>
              <a:t>2</a:t>
            </a:r>
          </a:p>
        </p:txBody>
      </p:sp>
      <p:sp>
        <p:nvSpPr>
          <p:cNvPr id="274439" name="Text Box 7"/>
          <p:cNvSpPr txBox="1">
            <a:spLocks noChangeArrowheads="1"/>
          </p:cNvSpPr>
          <p:nvPr/>
        </p:nvSpPr>
        <p:spPr bwMode="auto">
          <a:xfrm>
            <a:off x="914400" y="1981200"/>
            <a:ext cx="3284538"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0: find counterexample.</a:t>
            </a:r>
          </a:p>
        </p:txBody>
      </p:sp>
      <p:sp>
        <p:nvSpPr>
          <p:cNvPr id="274441" name="Rectangle 9"/>
          <p:cNvSpPr>
            <a:spLocks noChangeArrowheads="1"/>
          </p:cNvSpPr>
          <p:nvPr/>
        </p:nvSpPr>
        <p:spPr bwMode="auto">
          <a:xfrm>
            <a:off x="1066800" y="3886200"/>
            <a:ext cx="2620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n</a:t>
            </a:r>
            <a:r>
              <a:rPr lang="en-US" altLang="zh-TW" baseline="30000"/>
              <a:t>2</a:t>
            </a:r>
            <a:r>
              <a:rPr lang="en-US" altLang="zh-TW"/>
              <a:t> – 1 = (n-1)(n+1) = ??…</a:t>
            </a:r>
          </a:p>
        </p:txBody>
      </p:sp>
      <p:sp>
        <p:nvSpPr>
          <p:cNvPr id="274443" name="Rectangle 11"/>
          <p:cNvSpPr>
            <a:spLocks noChangeArrowheads="1"/>
          </p:cNvSpPr>
          <p:nvPr/>
        </p:nvSpPr>
        <p:spPr bwMode="auto">
          <a:xfrm>
            <a:off x="1066800" y="5181600"/>
            <a:ext cx="922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(2k+1)</a:t>
            </a:r>
            <a:r>
              <a:rPr lang="en-US" altLang="zh-TW" baseline="30000"/>
              <a:t>2</a:t>
            </a:r>
          </a:p>
        </p:txBody>
      </p:sp>
      <p:sp>
        <p:nvSpPr>
          <p:cNvPr id="274444" name="Rectangle 12"/>
          <p:cNvSpPr>
            <a:spLocks noChangeArrowheads="1"/>
          </p:cNvSpPr>
          <p:nvPr/>
        </p:nvSpPr>
        <p:spPr bwMode="auto">
          <a:xfrm>
            <a:off x="1981200" y="5181600"/>
            <a:ext cx="1311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 4k</a:t>
            </a:r>
            <a:r>
              <a:rPr lang="en-US" altLang="zh-TW" baseline="30000"/>
              <a:t>2</a:t>
            </a:r>
            <a:r>
              <a:rPr lang="en-US" altLang="zh-TW"/>
              <a:t>+4k+1</a:t>
            </a:r>
          </a:p>
        </p:txBody>
      </p:sp>
      <p:sp>
        <p:nvSpPr>
          <p:cNvPr id="274446" name="Text Box 14"/>
          <p:cNvSpPr txBox="1">
            <a:spLocks noChangeArrowheads="1"/>
          </p:cNvSpPr>
          <p:nvPr/>
        </p:nvSpPr>
        <p:spPr bwMode="auto">
          <a:xfrm>
            <a:off x="1127125" y="5603875"/>
            <a:ext cx="66770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k is even, then both k</a:t>
            </a:r>
            <a:r>
              <a:rPr lang="en-US" altLang="zh-TW" baseline="30000"/>
              <a:t>2</a:t>
            </a:r>
            <a:r>
              <a:rPr lang="en-US" altLang="zh-TW"/>
              <a:t> and k are even, and so we are done.</a:t>
            </a:r>
          </a:p>
        </p:txBody>
      </p:sp>
      <p:sp>
        <p:nvSpPr>
          <p:cNvPr id="274447" name="Text Box 15"/>
          <p:cNvSpPr txBox="1">
            <a:spLocks noChangeArrowheads="1"/>
          </p:cNvSpPr>
          <p:nvPr/>
        </p:nvSpPr>
        <p:spPr bwMode="auto">
          <a:xfrm>
            <a:off x="1143000" y="6110288"/>
            <a:ext cx="73358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k is odd, then both k</a:t>
            </a:r>
            <a:r>
              <a:rPr lang="en-US" altLang="zh-TW" baseline="30000"/>
              <a:t>2</a:t>
            </a:r>
            <a:r>
              <a:rPr lang="en-US" altLang="zh-TW"/>
              <a:t> and k are odd, and so k</a:t>
            </a:r>
            <a:r>
              <a:rPr lang="en-US" altLang="zh-TW" baseline="30000"/>
              <a:t>2</a:t>
            </a:r>
            <a:r>
              <a:rPr lang="en-US" altLang="zh-TW"/>
              <a:t>+k even, also done.</a:t>
            </a:r>
          </a:p>
        </p:txBody>
      </p:sp>
    </p:spTree>
    <p:extLst>
      <p:ext uri="{BB962C8B-B14F-4D97-AF65-F5344CB8AC3E}">
        <p14:creationId xmlns:p14="http://schemas.microsoft.com/office/powerpoint/2010/main" val="3348767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44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44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44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44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44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444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444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444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4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p:bldP spid="274437" grpId="0" animBg="1"/>
      <p:bldP spid="274438" grpId="0" animBg="1"/>
      <p:bldP spid="274439" grpId="0" animBg="1"/>
      <p:bldP spid="274441" grpId="0"/>
      <p:bldP spid="274443" grpId="0"/>
      <p:bldP spid="274444" grpId="0"/>
      <p:bldP spid="274446" grpId="0"/>
      <p:bldP spid="274447"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 Box 2"/>
          <p:cNvSpPr txBox="1">
            <a:spLocks noChangeArrowheads="1"/>
          </p:cNvSpPr>
          <p:nvPr/>
        </p:nvSpPr>
        <p:spPr bwMode="auto">
          <a:xfrm>
            <a:off x="2362200" y="457200"/>
            <a:ext cx="44196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Trial and Error Won’t Work!</a:t>
            </a:r>
          </a:p>
        </p:txBody>
      </p:sp>
      <p:sp>
        <p:nvSpPr>
          <p:cNvPr id="244747" name="Text Box 11"/>
          <p:cNvSpPr txBox="1">
            <a:spLocks noChangeArrowheads="1"/>
          </p:cNvSpPr>
          <p:nvPr/>
        </p:nvSpPr>
        <p:spPr bwMode="auto">
          <a:xfrm>
            <a:off x="533400" y="4114800"/>
            <a:ext cx="2033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2"/>
                </a:solidFill>
              </a:rPr>
              <a:t>Euler conjecture:</a:t>
            </a:r>
          </a:p>
        </p:txBody>
      </p:sp>
      <p:pic>
        <p:nvPicPr>
          <p:cNvPr id="244748" name="Picture 12"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4635500"/>
            <a:ext cx="25908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4749" name="Text Box 13"/>
          <p:cNvSpPr txBox="1">
            <a:spLocks noChangeArrowheads="1"/>
          </p:cNvSpPr>
          <p:nvPr/>
        </p:nvSpPr>
        <p:spPr bwMode="auto">
          <a:xfrm>
            <a:off x="3886200" y="4648200"/>
            <a:ext cx="4824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has no solution for a,b,c,d positive integers.</a:t>
            </a:r>
          </a:p>
        </p:txBody>
      </p:sp>
      <p:sp>
        <p:nvSpPr>
          <p:cNvPr id="244750" name="Text Box 14"/>
          <p:cNvSpPr txBox="1">
            <a:spLocks noChangeArrowheads="1"/>
          </p:cNvSpPr>
          <p:nvPr/>
        </p:nvSpPr>
        <p:spPr bwMode="auto">
          <a:xfrm>
            <a:off x="898525" y="5299075"/>
            <a:ext cx="2312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Open for 218 years,</a:t>
            </a:r>
          </a:p>
        </p:txBody>
      </p:sp>
      <p:sp>
        <p:nvSpPr>
          <p:cNvPr id="244751" name="Text Box 15"/>
          <p:cNvSpPr txBox="1">
            <a:spLocks noChangeArrowheads="1"/>
          </p:cNvSpPr>
          <p:nvPr/>
        </p:nvSpPr>
        <p:spPr bwMode="auto">
          <a:xfrm>
            <a:off x="3170238" y="5334000"/>
            <a:ext cx="2697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until Noam Elkies found</a:t>
            </a:r>
          </a:p>
        </p:txBody>
      </p:sp>
      <p:graphicFrame>
        <p:nvGraphicFramePr>
          <p:cNvPr id="244752" name="Object 16"/>
          <p:cNvGraphicFramePr>
            <a:graphicFrameLocks noChangeAspect="1"/>
          </p:cNvGraphicFramePr>
          <p:nvPr/>
        </p:nvGraphicFramePr>
        <p:xfrm>
          <a:off x="1905000" y="5867400"/>
          <a:ext cx="6438900" cy="431800"/>
        </p:xfrm>
        <a:graphic>
          <a:graphicData uri="http://schemas.openxmlformats.org/presentationml/2006/ole">
            <mc:AlternateContent xmlns:mc="http://schemas.openxmlformats.org/markup-compatibility/2006">
              <mc:Choice xmlns:v="urn:schemas-microsoft-com:vml" Requires="v">
                <p:oleObj name="Equation" r:id="rId5" imgW="2450880" imgH="203040" progId="Equation.DSMT4">
                  <p:embed/>
                </p:oleObj>
              </mc:Choice>
              <mc:Fallback>
                <p:oleObj name="Equation" r:id="rId5" imgW="2450880" imgH="203040" progId="Equation.DSMT4">
                  <p:embed/>
                  <p:pic>
                    <p:nvPicPr>
                      <p:cNvPr id="244752"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5867400"/>
                        <a:ext cx="6438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4753" name="Rectangle 17"/>
          <p:cNvSpPr>
            <a:spLocks noChangeArrowheads="1"/>
          </p:cNvSpPr>
          <p:nvPr/>
        </p:nvSpPr>
        <p:spPr bwMode="auto">
          <a:xfrm>
            <a:off x="381000" y="1143000"/>
            <a:ext cx="84582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solidFill>
                  <a:srgbClr val="A50021"/>
                </a:solidFill>
              </a:rPr>
              <a:t>Fermat (1637):</a:t>
            </a:r>
            <a:r>
              <a:rPr lang="en-US" altLang="en-US"/>
              <a:t> If an integer n is greater than 2, </a:t>
            </a:r>
          </a:p>
          <a:p>
            <a:pPr>
              <a:lnSpc>
                <a:spcPct val="200000"/>
              </a:lnSpc>
            </a:pPr>
            <a:r>
              <a:rPr lang="en-US" altLang="en-US"/>
              <a:t>then the equation a</a:t>
            </a:r>
            <a:r>
              <a:rPr lang="en-US" altLang="en-US" sz="2400" baseline="30000"/>
              <a:t>n</a:t>
            </a:r>
            <a:r>
              <a:rPr lang="en-US" altLang="en-US"/>
              <a:t> + b</a:t>
            </a:r>
            <a:r>
              <a:rPr lang="en-US" altLang="en-US" sz="2400" baseline="30000"/>
              <a:t>n</a:t>
            </a:r>
            <a:r>
              <a:rPr lang="en-US" altLang="en-US"/>
              <a:t> = c</a:t>
            </a:r>
            <a:r>
              <a:rPr lang="en-US" altLang="en-US" sz="2400" baseline="30000"/>
              <a:t>n</a:t>
            </a:r>
            <a:r>
              <a:rPr lang="en-US" altLang="en-US"/>
              <a:t> has no solutions in non-zero integers a, b, and c.</a:t>
            </a:r>
          </a:p>
        </p:txBody>
      </p:sp>
      <p:sp>
        <p:nvSpPr>
          <p:cNvPr id="244756" name="Text Box 20"/>
          <p:cNvSpPr txBox="1">
            <a:spLocks noChangeArrowheads="1"/>
          </p:cNvSpPr>
          <p:nvPr/>
        </p:nvSpPr>
        <p:spPr bwMode="auto">
          <a:xfrm>
            <a:off x="381000" y="2703513"/>
            <a:ext cx="8112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Claim:</a:t>
            </a:r>
          </a:p>
        </p:txBody>
      </p:sp>
      <p:pic>
        <p:nvPicPr>
          <p:cNvPr id="244757" name="Picture 21"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219200" y="2681288"/>
            <a:ext cx="239395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4758" name="Rectangle 22"/>
          <p:cNvSpPr>
            <a:spLocks noChangeArrowheads="1"/>
          </p:cNvSpPr>
          <p:nvPr/>
        </p:nvSpPr>
        <p:spPr bwMode="auto">
          <a:xfrm>
            <a:off x="3792538" y="2681288"/>
            <a:ext cx="52562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has no solutions in non-zero integers a, b, and c.</a:t>
            </a:r>
          </a:p>
        </p:txBody>
      </p:sp>
      <p:sp>
        <p:nvSpPr>
          <p:cNvPr id="244759" name="Text Box 23"/>
          <p:cNvSpPr txBox="1">
            <a:spLocks noChangeArrowheads="1"/>
          </p:cNvSpPr>
          <p:nvPr/>
        </p:nvSpPr>
        <p:spPr bwMode="auto">
          <a:xfrm>
            <a:off x="1066800" y="3290888"/>
            <a:ext cx="6891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2"/>
                </a:solidFill>
              </a:rPr>
              <a:t>False.</a:t>
            </a:r>
            <a:r>
              <a:rPr lang="en-US" altLang="en-US"/>
              <a:t>  But smallest counterexample has more than 1000 digits.</a:t>
            </a:r>
          </a:p>
        </p:txBody>
      </p:sp>
    </p:spTree>
    <p:extLst>
      <p:ext uri="{BB962C8B-B14F-4D97-AF65-F5344CB8AC3E}">
        <p14:creationId xmlns:p14="http://schemas.microsoft.com/office/powerpoint/2010/main" val="2123901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4756"/>
                                        </p:tgtEl>
                                        <p:attrNameLst>
                                          <p:attrName>style.visibility</p:attrName>
                                        </p:attrNameLst>
                                      </p:cBhvr>
                                      <p:to>
                                        <p:strVal val="visible"/>
                                      </p:to>
                                    </p:set>
                                    <p:animEffect transition="in" filter="blinds(horizontal)">
                                      <p:cBhvr>
                                        <p:cTn id="7" dur="500"/>
                                        <p:tgtEl>
                                          <p:spTgt spid="244756"/>
                                        </p:tgtEl>
                                      </p:cBhvr>
                                    </p:animEffect>
                                  </p:childTnLst>
                                </p:cTn>
                              </p:par>
                              <p:par>
                                <p:cTn id="8" presetID="3" presetClass="entr" presetSubtype="10" fill="hold" nodeType="withEffect">
                                  <p:stCondLst>
                                    <p:cond delay="0"/>
                                  </p:stCondLst>
                                  <p:childTnLst>
                                    <p:set>
                                      <p:cBhvr>
                                        <p:cTn id="9" dur="1" fill="hold">
                                          <p:stCondLst>
                                            <p:cond delay="0"/>
                                          </p:stCondLst>
                                        </p:cTn>
                                        <p:tgtEl>
                                          <p:spTgt spid="244757"/>
                                        </p:tgtEl>
                                        <p:attrNameLst>
                                          <p:attrName>style.visibility</p:attrName>
                                        </p:attrNameLst>
                                      </p:cBhvr>
                                      <p:to>
                                        <p:strVal val="visible"/>
                                      </p:to>
                                    </p:set>
                                    <p:animEffect transition="in" filter="blinds(horizontal)">
                                      <p:cBhvr>
                                        <p:cTn id="10" dur="500"/>
                                        <p:tgtEl>
                                          <p:spTgt spid="24475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4758"/>
                                        </p:tgtEl>
                                        <p:attrNameLst>
                                          <p:attrName>style.visibility</p:attrName>
                                        </p:attrNameLst>
                                      </p:cBhvr>
                                      <p:to>
                                        <p:strVal val="visible"/>
                                      </p:to>
                                    </p:set>
                                    <p:animEffect transition="in" filter="blinds(horizontal)">
                                      <p:cBhvr>
                                        <p:cTn id="13" dur="500"/>
                                        <p:tgtEl>
                                          <p:spTgt spid="24475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44759"/>
                                        </p:tgtEl>
                                        <p:attrNameLst>
                                          <p:attrName>style.visibility</p:attrName>
                                        </p:attrNameLst>
                                      </p:cBhvr>
                                      <p:to>
                                        <p:strVal val="visible"/>
                                      </p:to>
                                    </p:set>
                                    <p:animEffect transition="in" filter="blinds(horizontal)">
                                      <p:cBhvr>
                                        <p:cTn id="18" dur="500"/>
                                        <p:tgtEl>
                                          <p:spTgt spid="24475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4747"/>
                                        </p:tgtEl>
                                        <p:attrNameLst>
                                          <p:attrName>style.visibility</p:attrName>
                                        </p:attrNameLst>
                                      </p:cBhvr>
                                      <p:to>
                                        <p:strVal val="visible"/>
                                      </p:to>
                                    </p:set>
                                    <p:animEffect transition="in" filter="blinds(horizontal)">
                                      <p:cBhvr>
                                        <p:cTn id="23" dur="500"/>
                                        <p:tgtEl>
                                          <p:spTgt spid="244747"/>
                                        </p:tgtEl>
                                      </p:cBhvr>
                                    </p:animEffect>
                                  </p:childTnLst>
                                </p:cTn>
                              </p:par>
                              <p:par>
                                <p:cTn id="24" presetID="3" presetClass="entr" presetSubtype="10" fill="hold" nodeType="withEffect">
                                  <p:stCondLst>
                                    <p:cond delay="0"/>
                                  </p:stCondLst>
                                  <p:childTnLst>
                                    <p:set>
                                      <p:cBhvr>
                                        <p:cTn id="25" dur="1" fill="hold">
                                          <p:stCondLst>
                                            <p:cond delay="0"/>
                                          </p:stCondLst>
                                        </p:cTn>
                                        <p:tgtEl>
                                          <p:spTgt spid="244748"/>
                                        </p:tgtEl>
                                        <p:attrNameLst>
                                          <p:attrName>style.visibility</p:attrName>
                                        </p:attrNameLst>
                                      </p:cBhvr>
                                      <p:to>
                                        <p:strVal val="visible"/>
                                      </p:to>
                                    </p:set>
                                    <p:animEffect transition="in" filter="blinds(horizontal)">
                                      <p:cBhvr>
                                        <p:cTn id="26" dur="500"/>
                                        <p:tgtEl>
                                          <p:spTgt spid="24474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44749"/>
                                        </p:tgtEl>
                                        <p:attrNameLst>
                                          <p:attrName>style.visibility</p:attrName>
                                        </p:attrNameLst>
                                      </p:cBhvr>
                                      <p:to>
                                        <p:strVal val="visible"/>
                                      </p:to>
                                    </p:set>
                                    <p:animEffect transition="in" filter="blinds(horizontal)">
                                      <p:cBhvr>
                                        <p:cTn id="29" dur="500"/>
                                        <p:tgtEl>
                                          <p:spTgt spid="24474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44750"/>
                                        </p:tgtEl>
                                        <p:attrNameLst>
                                          <p:attrName>style.visibility</p:attrName>
                                        </p:attrNameLst>
                                      </p:cBhvr>
                                      <p:to>
                                        <p:strVal val="visible"/>
                                      </p:to>
                                    </p:set>
                                    <p:animEffect transition="in" filter="blinds(horizontal)">
                                      <p:cBhvr>
                                        <p:cTn id="34" dur="500"/>
                                        <p:tgtEl>
                                          <p:spTgt spid="24475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44751"/>
                                        </p:tgtEl>
                                        <p:attrNameLst>
                                          <p:attrName>style.visibility</p:attrName>
                                        </p:attrNameLst>
                                      </p:cBhvr>
                                      <p:to>
                                        <p:strVal val="visible"/>
                                      </p:to>
                                    </p:set>
                                    <p:animEffect transition="in" filter="blinds(horizontal)">
                                      <p:cBhvr>
                                        <p:cTn id="39" dur="500"/>
                                        <p:tgtEl>
                                          <p:spTgt spid="24475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244752"/>
                                        </p:tgtEl>
                                        <p:attrNameLst>
                                          <p:attrName>style.visibility</p:attrName>
                                        </p:attrNameLst>
                                      </p:cBhvr>
                                      <p:to>
                                        <p:strVal val="visible"/>
                                      </p:to>
                                    </p:set>
                                    <p:animEffect transition="in" filter="blinds(horizontal)">
                                      <p:cBhvr>
                                        <p:cTn id="44" dur="500"/>
                                        <p:tgtEl>
                                          <p:spTgt spid="244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7" grpId="0"/>
      <p:bldP spid="244749" grpId="0"/>
      <p:bldP spid="244750" grpId="0"/>
      <p:bldP spid="244751" grpId="0"/>
      <p:bldP spid="244756" grpId="0"/>
      <p:bldP spid="244758" grpId="0"/>
      <p:bldP spid="244759"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1193800" y="3402013"/>
            <a:ext cx="6731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Since m is an odd number, m = 2l+1 for some natural number l.</a:t>
            </a:r>
          </a:p>
        </p:txBody>
      </p:sp>
      <p:sp>
        <p:nvSpPr>
          <p:cNvPr id="233475" name="Text Box 3"/>
          <p:cNvSpPr txBox="1">
            <a:spLocks noChangeArrowheads="1"/>
          </p:cNvSpPr>
          <p:nvPr/>
        </p:nvSpPr>
        <p:spPr bwMode="auto">
          <a:xfrm>
            <a:off x="1219200" y="5368925"/>
            <a:ext cx="27511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 m</a:t>
            </a:r>
            <a:r>
              <a:rPr lang="en-US" altLang="en-US" sz="2400" baseline="30000"/>
              <a:t>2</a:t>
            </a:r>
            <a:r>
              <a:rPr lang="en-US" altLang="en-US"/>
              <a:t> is an odd number.</a:t>
            </a:r>
          </a:p>
        </p:txBody>
      </p:sp>
      <p:sp>
        <p:nvSpPr>
          <p:cNvPr id="233476" name="Text Box 4"/>
          <p:cNvSpPr txBox="1">
            <a:spLocks noChangeArrowheads="1"/>
          </p:cNvSpPr>
          <p:nvPr/>
        </p:nvSpPr>
        <p:spPr bwMode="auto">
          <a:xfrm>
            <a:off x="1752600" y="457200"/>
            <a:ext cx="55356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The Square Root of an Even Square</a:t>
            </a:r>
          </a:p>
        </p:txBody>
      </p:sp>
      <p:sp>
        <p:nvSpPr>
          <p:cNvPr id="233477" name="Text Box 5"/>
          <p:cNvSpPr txBox="1">
            <a:spLocks noChangeArrowheads="1"/>
          </p:cNvSpPr>
          <p:nvPr/>
        </p:nvSpPr>
        <p:spPr bwMode="auto">
          <a:xfrm>
            <a:off x="2209800" y="1447800"/>
            <a:ext cx="4662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006699"/>
                </a:solidFill>
              </a:rPr>
              <a:t>Statement:</a:t>
            </a:r>
            <a:r>
              <a:rPr lang="en-US" altLang="en-US"/>
              <a:t>   If m</a:t>
            </a:r>
            <a:r>
              <a:rPr lang="en-US" altLang="en-US" sz="2400" baseline="30000"/>
              <a:t>2</a:t>
            </a:r>
            <a:r>
              <a:rPr lang="en-US" altLang="en-US"/>
              <a:t> is even, then m is even</a:t>
            </a:r>
          </a:p>
        </p:txBody>
      </p:sp>
      <p:sp>
        <p:nvSpPr>
          <p:cNvPr id="233478" name="Text Box 6"/>
          <p:cNvSpPr txBox="1">
            <a:spLocks noChangeArrowheads="1"/>
          </p:cNvSpPr>
          <p:nvPr/>
        </p:nvSpPr>
        <p:spPr bwMode="auto">
          <a:xfrm>
            <a:off x="1828800" y="1995488"/>
            <a:ext cx="49291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Contrapositive:</a:t>
            </a:r>
            <a:r>
              <a:rPr lang="en-US" altLang="en-US"/>
              <a:t>   If m is odd, then m</a:t>
            </a:r>
            <a:r>
              <a:rPr lang="en-US" altLang="en-US" sz="2400" baseline="30000"/>
              <a:t>2</a:t>
            </a:r>
            <a:r>
              <a:rPr lang="en-US" altLang="en-US"/>
              <a:t> is odd.</a:t>
            </a:r>
          </a:p>
        </p:txBody>
      </p:sp>
      <p:sp>
        <p:nvSpPr>
          <p:cNvPr id="233479" name="Text Box 7"/>
          <p:cNvSpPr txBox="1">
            <a:spLocks noChangeArrowheads="1"/>
          </p:cNvSpPr>
          <p:nvPr/>
        </p:nvSpPr>
        <p:spPr bwMode="auto">
          <a:xfrm>
            <a:off x="1219200" y="4016375"/>
            <a:ext cx="179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 m</a:t>
            </a:r>
            <a:r>
              <a:rPr lang="en-US" altLang="en-US" sz="2400" baseline="30000"/>
              <a:t>2</a:t>
            </a:r>
            <a:r>
              <a:rPr lang="en-US" altLang="en-US"/>
              <a:t> = (2l+1)</a:t>
            </a:r>
            <a:r>
              <a:rPr lang="en-US" altLang="en-US" sz="2400" baseline="30000"/>
              <a:t>2</a:t>
            </a:r>
            <a:endParaRPr lang="en-US" altLang="en-US"/>
          </a:p>
        </p:txBody>
      </p:sp>
      <p:sp>
        <p:nvSpPr>
          <p:cNvPr id="233480" name="Text Box 8"/>
          <p:cNvSpPr txBox="1">
            <a:spLocks noChangeArrowheads="1"/>
          </p:cNvSpPr>
          <p:nvPr/>
        </p:nvSpPr>
        <p:spPr bwMode="auto">
          <a:xfrm>
            <a:off x="1981200" y="4621213"/>
            <a:ext cx="19669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 (2l)</a:t>
            </a:r>
            <a:r>
              <a:rPr lang="en-US" altLang="en-US" sz="2400" baseline="30000"/>
              <a:t>2</a:t>
            </a:r>
            <a:r>
              <a:rPr lang="en-US" altLang="en-US"/>
              <a:t> + 2(2l) + 1</a:t>
            </a:r>
          </a:p>
        </p:txBody>
      </p:sp>
      <p:sp>
        <p:nvSpPr>
          <p:cNvPr id="233481" name="Text Box 9"/>
          <p:cNvSpPr txBox="1">
            <a:spLocks noChangeArrowheads="1"/>
          </p:cNvSpPr>
          <p:nvPr/>
        </p:nvSpPr>
        <p:spPr bwMode="auto">
          <a:xfrm>
            <a:off x="669925" y="2819400"/>
            <a:ext cx="3035300"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Proof (the contrapositive):</a:t>
            </a:r>
          </a:p>
        </p:txBody>
      </p:sp>
      <p:sp>
        <p:nvSpPr>
          <p:cNvPr id="233485" name="Text Box 13"/>
          <p:cNvSpPr txBox="1">
            <a:spLocks noChangeArrowheads="1"/>
          </p:cNvSpPr>
          <p:nvPr/>
        </p:nvSpPr>
        <p:spPr bwMode="auto">
          <a:xfrm>
            <a:off x="3200400" y="6019800"/>
            <a:ext cx="2744788" cy="376238"/>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Proof by contrapositive.</a:t>
            </a:r>
          </a:p>
        </p:txBody>
      </p:sp>
    </p:spTree>
    <p:extLst>
      <p:ext uri="{BB962C8B-B14F-4D97-AF65-F5344CB8AC3E}">
        <p14:creationId xmlns:p14="http://schemas.microsoft.com/office/powerpoint/2010/main" val="29419259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4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34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34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34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34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3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p:bldP spid="233475" grpId="0"/>
      <p:bldP spid="233479" grpId="0"/>
      <p:bldP spid="233480" grpId="0"/>
      <p:bldP spid="233481" grpId="0" animBg="1"/>
      <p:bldP spid="233485"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2"/>
          <p:cNvSpPr txBox="1">
            <a:spLocks noChangeArrowheads="1"/>
          </p:cNvSpPr>
          <p:nvPr/>
        </p:nvSpPr>
        <p:spPr bwMode="auto">
          <a:xfrm>
            <a:off x="2895600" y="457200"/>
            <a:ext cx="33432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Rational vs Irrational</a:t>
            </a:r>
          </a:p>
        </p:txBody>
      </p:sp>
      <p:sp>
        <p:nvSpPr>
          <p:cNvPr id="266243" name="Text Box 3"/>
          <p:cNvSpPr txBox="1">
            <a:spLocks noChangeArrowheads="1"/>
          </p:cNvSpPr>
          <p:nvPr/>
        </p:nvSpPr>
        <p:spPr bwMode="auto">
          <a:xfrm>
            <a:off x="1524000" y="1295400"/>
            <a:ext cx="6091238"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Question:</a:t>
            </a:r>
            <a:r>
              <a:rPr lang="en-US" altLang="en-US"/>
              <a:t> If a and b are irrational, can a</a:t>
            </a:r>
            <a:r>
              <a:rPr lang="en-US" altLang="en-US" sz="2400" baseline="30000"/>
              <a:t>b</a:t>
            </a:r>
            <a:r>
              <a:rPr lang="en-US" altLang="en-US"/>
              <a:t> be rational??</a:t>
            </a:r>
          </a:p>
        </p:txBody>
      </p:sp>
      <p:sp>
        <p:nvSpPr>
          <p:cNvPr id="266244" name="Text Box 4"/>
          <p:cNvSpPr txBox="1">
            <a:spLocks noChangeArrowheads="1"/>
          </p:cNvSpPr>
          <p:nvPr/>
        </p:nvSpPr>
        <p:spPr bwMode="auto">
          <a:xfrm>
            <a:off x="1717675" y="2057400"/>
            <a:ext cx="5673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We know that √2 is irrational, what about √2</a:t>
            </a:r>
            <a:r>
              <a:rPr lang="en-US" altLang="en-US" sz="2400" baseline="30000"/>
              <a:t>√2</a:t>
            </a:r>
            <a:r>
              <a:rPr lang="en-US" altLang="en-US"/>
              <a:t> ?</a:t>
            </a:r>
          </a:p>
        </p:txBody>
      </p:sp>
      <p:sp>
        <p:nvSpPr>
          <p:cNvPr id="266245" name="Text Box 5"/>
          <p:cNvSpPr txBox="1">
            <a:spLocks noChangeArrowheads="1"/>
          </p:cNvSpPr>
          <p:nvPr/>
        </p:nvSpPr>
        <p:spPr bwMode="auto">
          <a:xfrm>
            <a:off x="1295400" y="2743200"/>
            <a:ext cx="3030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Case 1: √2</a:t>
            </a:r>
            <a:r>
              <a:rPr lang="en-US" altLang="en-US" sz="2400" b="1" baseline="30000"/>
              <a:t>√2</a:t>
            </a:r>
            <a:r>
              <a:rPr lang="en-US" altLang="en-US" b="1"/>
              <a:t> is rational</a:t>
            </a:r>
            <a:endParaRPr lang="en-US" altLang="en-US"/>
          </a:p>
        </p:txBody>
      </p:sp>
      <p:sp>
        <p:nvSpPr>
          <p:cNvPr id="266246" name="Rectangle 6"/>
          <p:cNvSpPr>
            <a:spLocks noChangeArrowheads="1"/>
          </p:cNvSpPr>
          <p:nvPr/>
        </p:nvSpPr>
        <p:spPr bwMode="auto">
          <a:xfrm>
            <a:off x="2774950" y="3290888"/>
            <a:ext cx="3597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Then we are done, a=√2, b=√2.</a:t>
            </a:r>
          </a:p>
        </p:txBody>
      </p:sp>
      <p:sp>
        <p:nvSpPr>
          <p:cNvPr id="266247" name="Text Box 7"/>
          <p:cNvSpPr txBox="1">
            <a:spLocks noChangeArrowheads="1"/>
          </p:cNvSpPr>
          <p:nvPr/>
        </p:nvSpPr>
        <p:spPr bwMode="auto">
          <a:xfrm>
            <a:off x="1295400" y="3976688"/>
            <a:ext cx="3203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Case 2: √2</a:t>
            </a:r>
            <a:r>
              <a:rPr lang="en-US" altLang="en-US" sz="2400" b="1" baseline="30000"/>
              <a:t>√2</a:t>
            </a:r>
            <a:r>
              <a:rPr lang="en-US" altLang="en-US" b="1"/>
              <a:t> is irrational</a:t>
            </a:r>
            <a:endParaRPr lang="en-US" altLang="en-US"/>
          </a:p>
        </p:txBody>
      </p:sp>
      <p:sp>
        <p:nvSpPr>
          <p:cNvPr id="266248" name="Rectangle 8"/>
          <p:cNvSpPr>
            <a:spLocks noChangeArrowheads="1"/>
          </p:cNvSpPr>
          <p:nvPr/>
        </p:nvSpPr>
        <p:spPr bwMode="auto">
          <a:xfrm>
            <a:off x="2819400" y="4572000"/>
            <a:ext cx="5121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Then (</a:t>
            </a:r>
            <a:r>
              <a:rPr lang="en-US" altLang="en-US" b="1"/>
              <a:t>√2</a:t>
            </a:r>
            <a:r>
              <a:rPr lang="en-US" altLang="en-US" sz="2400" b="1" baseline="30000"/>
              <a:t>√2</a:t>
            </a:r>
            <a:r>
              <a:rPr lang="en-US" altLang="en-US" b="1"/>
              <a:t>)</a:t>
            </a:r>
            <a:r>
              <a:rPr lang="en-US" altLang="en-US" sz="2400" b="1" baseline="30000"/>
              <a:t>√2 </a:t>
            </a:r>
            <a:r>
              <a:rPr lang="en-US" altLang="en-US"/>
              <a:t>= </a:t>
            </a:r>
            <a:r>
              <a:rPr lang="en-US" altLang="en-US" b="1"/>
              <a:t>√2</a:t>
            </a:r>
            <a:r>
              <a:rPr lang="en-US" altLang="en-US" sz="2400" b="1" baseline="30000"/>
              <a:t>2</a:t>
            </a:r>
            <a:r>
              <a:rPr lang="en-US" altLang="en-US"/>
              <a:t> = 2, a rational number</a:t>
            </a:r>
          </a:p>
        </p:txBody>
      </p:sp>
      <p:sp>
        <p:nvSpPr>
          <p:cNvPr id="266249" name="Text Box 9"/>
          <p:cNvSpPr txBox="1">
            <a:spLocks noChangeArrowheads="1"/>
          </p:cNvSpPr>
          <p:nvPr/>
        </p:nvSpPr>
        <p:spPr bwMode="auto">
          <a:xfrm>
            <a:off x="2878138" y="5043488"/>
            <a:ext cx="31416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 a=</a:t>
            </a:r>
            <a:r>
              <a:rPr lang="en-US" altLang="en-US" b="1"/>
              <a:t>√2</a:t>
            </a:r>
            <a:r>
              <a:rPr lang="en-US" altLang="en-US" sz="2400" b="1" baseline="30000"/>
              <a:t>√2</a:t>
            </a:r>
            <a:r>
              <a:rPr lang="en-US" altLang="en-US"/>
              <a:t>, b= √2 will do. </a:t>
            </a:r>
          </a:p>
        </p:txBody>
      </p:sp>
      <p:sp>
        <p:nvSpPr>
          <p:cNvPr id="266250" name="Text Box 10"/>
          <p:cNvSpPr txBox="1">
            <a:spLocks noChangeArrowheads="1"/>
          </p:cNvSpPr>
          <p:nvPr/>
        </p:nvSpPr>
        <p:spPr bwMode="auto">
          <a:xfrm>
            <a:off x="1279525" y="5653088"/>
            <a:ext cx="6545263" cy="376237"/>
          </a:xfrm>
          <a:prstGeom prst="rect">
            <a:avLst/>
          </a:prstGeom>
          <a:solidFill>
            <a:srgbClr val="CCE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 in either case there are a,b irrational and a</a:t>
            </a:r>
            <a:r>
              <a:rPr lang="en-US" altLang="en-US" sz="2400" baseline="30000"/>
              <a:t>b</a:t>
            </a:r>
            <a:r>
              <a:rPr lang="en-US" altLang="en-US"/>
              <a:t> be rational.</a:t>
            </a:r>
          </a:p>
        </p:txBody>
      </p:sp>
      <p:sp>
        <p:nvSpPr>
          <p:cNvPr id="266251" name="AutoShape 11"/>
          <p:cNvSpPr>
            <a:spLocks noChangeArrowheads="1"/>
          </p:cNvSpPr>
          <p:nvPr/>
        </p:nvSpPr>
        <p:spPr bwMode="auto">
          <a:xfrm rot="10800000">
            <a:off x="3810000" y="6248400"/>
            <a:ext cx="5181600" cy="381000"/>
          </a:xfrm>
          <a:prstGeom prst="wedgeRoundRectCallout">
            <a:avLst>
              <a:gd name="adj1" fmla="val 67736"/>
              <a:gd name="adj2" fmla="val 79579"/>
              <a:gd name="adj3" fmla="val 16667"/>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p>
            <a:pPr algn="ctr"/>
            <a:r>
              <a:rPr lang="en-US" altLang="en-US"/>
              <a:t>We don’t (need to) know which case is true!</a:t>
            </a:r>
          </a:p>
        </p:txBody>
      </p:sp>
    </p:spTree>
    <p:extLst>
      <p:ext uri="{BB962C8B-B14F-4D97-AF65-F5344CB8AC3E}">
        <p14:creationId xmlns:p14="http://schemas.microsoft.com/office/powerpoint/2010/main" val="3114926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4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624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624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25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4" grpId="0"/>
      <p:bldP spid="266245" grpId="0"/>
      <p:bldP spid="266246" grpId="0"/>
      <p:bldP spid="266247" grpId="0"/>
      <p:bldP spid="266248" grpId="0"/>
      <p:bldP spid="266249" grpId="0"/>
      <p:bldP spid="266250" grpId="0" animBg="1"/>
      <p:bldP spid="266251"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3822700" y="4572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Summary</a:t>
            </a:r>
          </a:p>
        </p:txBody>
      </p:sp>
      <p:sp>
        <p:nvSpPr>
          <p:cNvPr id="25603" name="Text Box 3"/>
          <p:cNvSpPr txBox="1">
            <a:spLocks noChangeArrowheads="1"/>
          </p:cNvSpPr>
          <p:nvPr/>
        </p:nvSpPr>
        <p:spPr bwMode="auto">
          <a:xfrm>
            <a:off x="609600" y="1338263"/>
            <a:ext cx="78882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We have learnt different techniques to prove mathematical statements.</a:t>
            </a:r>
          </a:p>
        </p:txBody>
      </p:sp>
      <p:sp>
        <p:nvSpPr>
          <p:cNvPr id="25604" name="Text Box 4"/>
          <p:cNvSpPr txBox="1">
            <a:spLocks noChangeArrowheads="1"/>
          </p:cNvSpPr>
          <p:nvPr/>
        </p:nvSpPr>
        <p:spPr bwMode="auto">
          <a:xfrm>
            <a:off x="3203575" y="2057400"/>
            <a:ext cx="273685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buClr>
                <a:srgbClr val="A50021"/>
              </a:buClr>
              <a:buFontTx/>
              <a:buChar char="•"/>
            </a:pPr>
            <a:r>
              <a:rPr lang="en-US" altLang="zh-TW"/>
              <a:t> Direct proof</a:t>
            </a:r>
          </a:p>
          <a:p>
            <a:pPr eaLnBrk="1" hangingPunct="1">
              <a:buClr>
                <a:srgbClr val="A50021"/>
              </a:buClr>
              <a:buFontTx/>
              <a:buChar char="•"/>
            </a:pPr>
            <a:endParaRPr lang="en-US" altLang="zh-TW"/>
          </a:p>
          <a:p>
            <a:pPr eaLnBrk="1" hangingPunct="1">
              <a:buClr>
                <a:srgbClr val="A50021"/>
              </a:buClr>
              <a:buFontTx/>
              <a:buChar char="•"/>
            </a:pPr>
            <a:r>
              <a:rPr lang="en-US" altLang="zh-TW"/>
              <a:t> Contrapositive</a:t>
            </a:r>
          </a:p>
          <a:p>
            <a:pPr eaLnBrk="1" hangingPunct="1">
              <a:buClr>
                <a:srgbClr val="A50021"/>
              </a:buClr>
              <a:buFontTx/>
              <a:buChar char="•"/>
            </a:pPr>
            <a:endParaRPr lang="en-US" altLang="zh-TW"/>
          </a:p>
          <a:p>
            <a:pPr eaLnBrk="1" hangingPunct="1">
              <a:buClr>
                <a:srgbClr val="A50021"/>
              </a:buClr>
              <a:buFontTx/>
              <a:buChar char="•"/>
            </a:pPr>
            <a:r>
              <a:rPr lang="en-US" altLang="zh-TW"/>
              <a:t> Proof by contradiction</a:t>
            </a:r>
          </a:p>
          <a:p>
            <a:pPr eaLnBrk="1" hangingPunct="1">
              <a:buClr>
                <a:srgbClr val="A50021"/>
              </a:buClr>
              <a:buFontTx/>
              <a:buChar char="•"/>
            </a:pPr>
            <a:endParaRPr lang="en-US" altLang="zh-TW"/>
          </a:p>
          <a:p>
            <a:pPr eaLnBrk="1" hangingPunct="1">
              <a:buClr>
                <a:srgbClr val="A50021"/>
              </a:buClr>
              <a:buFontTx/>
              <a:buChar char="•"/>
            </a:pPr>
            <a:r>
              <a:rPr lang="en-US" altLang="zh-TW"/>
              <a:t> Proof by cases</a:t>
            </a:r>
          </a:p>
        </p:txBody>
      </p:sp>
      <p:sp>
        <p:nvSpPr>
          <p:cNvPr id="25605" name="Text Box 5"/>
          <p:cNvSpPr txBox="1">
            <a:spLocks noChangeArrowheads="1"/>
          </p:cNvSpPr>
          <p:nvPr/>
        </p:nvSpPr>
        <p:spPr bwMode="auto">
          <a:xfrm>
            <a:off x="533400" y="4537075"/>
            <a:ext cx="80660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Next time we will focus on a very important technique, proof by induction.</a:t>
            </a:r>
          </a:p>
        </p:txBody>
      </p:sp>
    </p:spTree>
    <p:extLst>
      <p:ext uri="{BB962C8B-B14F-4D97-AF65-F5344CB8AC3E}">
        <p14:creationId xmlns:p14="http://schemas.microsoft.com/office/powerpoint/2010/main" val="7472214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8600" y="533400"/>
            <a:ext cx="8534400" cy="914400"/>
          </a:xfrm>
        </p:spPr>
        <p:txBody>
          <a:bodyPr/>
          <a:lstStyle/>
          <a:p>
            <a:r>
              <a:rPr lang="en-US" altLang="zh-TW">
                <a:latin typeface="Comic Sans MS" pitchFamily="66" charset="0"/>
              </a:rPr>
              <a:t>Set Theory</a:t>
            </a:r>
          </a:p>
        </p:txBody>
      </p:sp>
      <p:sp>
        <p:nvSpPr>
          <p:cNvPr id="2510" name="Text Box 462"/>
          <p:cNvSpPr txBox="1">
            <a:spLocks noChangeArrowheads="1"/>
          </p:cNvSpPr>
          <p:nvPr/>
        </p:nvSpPr>
        <p:spPr bwMode="auto">
          <a:xfrm>
            <a:off x="2686050" y="2844800"/>
            <a:ext cx="369888" cy="45720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sz="2400" i="1">
                <a:solidFill>
                  <a:srgbClr val="000000"/>
                </a:solidFill>
                <a:latin typeface="Times New Roman" pitchFamily="18" charset="0"/>
              </a:rPr>
              <a:t>A</a:t>
            </a:r>
          </a:p>
        </p:txBody>
      </p:sp>
      <p:sp>
        <p:nvSpPr>
          <p:cNvPr id="2511" name="Text Box 463"/>
          <p:cNvSpPr txBox="1">
            <a:spLocks noChangeArrowheads="1"/>
          </p:cNvSpPr>
          <p:nvPr/>
        </p:nvSpPr>
        <p:spPr bwMode="auto">
          <a:xfrm>
            <a:off x="6000750" y="2844800"/>
            <a:ext cx="369888" cy="45720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sz="2400" i="1">
                <a:solidFill>
                  <a:srgbClr val="000000"/>
                </a:solidFill>
                <a:latin typeface="Times New Roman" pitchFamily="18" charset="0"/>
              </a:rPr>
              <a:t>B</a:t>
            </a:r>
          </a:p>
        </p:txBody>
      </p:sp>
      <p:sp>
        <p:nvSpPr>
          <p:cNvPr id="2512" name="Text Box 464"/>
          <p:cNvSpPr txBox="1">
            <a:spLocks noChangeArrowheads="1"/>
          </p:cNvSpPr>
          <p:nvPr/>
        </p:nvSpPr>
        <p:spPr bwMode="auto">
          <a:xfrm>
            <a:off x="4330700" y="4876800"/>
            <a:ext cx="387350" cy="45720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sz="2400" i="1">
                <a:solidFill>
                  <a:srgbClr val="000000"/>
                </a:solidFill>
                <a:latin typeface="Times New Roman" pitchFamily="18" charset="0"/>
              </a:rPr>
              <a:t>C</a:t>
            </a:r>
          </a:p>
        </p:txBody>
      </p:sp>
      <p:grpSp>
        <p:nvGrpSpPr>
          <p:cNvPr id="2513" name="Group 465"/>
          <p:cNvGrpSpPr>
            <a:grpSpLocks/>
          </p:cNvGrpSpPr>
          <p:nvPr/>
        </p:nvGrpSpPr>
        <p:grpSpPr bwMode="auto">
          <a:xfrm>
            <a:off x="3276600" y="2181225"/>
            <a:ext cx="2590800" cy="2552700"/>
            <a:chOff x="1984" y="2232"/>
            <a:chExt cx="1632" cy="1608"/>
          </a:xfrm>
        </p:grpSpPr>
        <p:sp>
          <p:nvSpPr>
            <p:cNvPr id="2514" name="Oval 466"/>
            <p:cNvSpPr>
              <a:spLocks noChangeArrowheads="1"/>
            </p:cNvSpPr>
            <p:nvPr/>
          </p:nvSpPr>
          <p:spPr bwMode="auto">
            <a:xfrm>
              <a:off x="1984" y="2240"/>
              <a:ext cx="1016" cy="1032"/>
            </a:xfrm>
            <a:prstGeom prst="ellipse">
              <a:avLst/>
            </a:prstGeom>
            <a:solidFill>
              <a:srgbClr val="0066FF"/>
            </a:solidFill>
            <a:ln w="9525">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en-US" sz="2400">
                <a:solidFill>
                  <a:schemeClr val="accent2"/>
                </a:solidFill>
                <a:latin typeface="Times New Roman" pitchFamily="18" charset="0"/>
              </a:endParaRPr>
            </a:p>
          </p:txBody>
        </p:sp>
        <p:sp>
          <p:nvSpPr>
            <p:cNvPr id="2515" name="Oval 467"/>
            <p:cNvSpPr>
              <a:spLocks noChangeArrowheads="1"/>
            </p:cNvSpPr>
            <p:nvPr/>
          </p:nvSpPr>
          <p:spPr bwMode="auto">
            <a:xfrm>
              <a:off x="2292" y="2808"/>
              <a:ext cx="1016" cy="1032"/>
            </a:xfrm>
            <a:prstGeom prst="ellipse">
              <a:avLst/>
            </a:prstGeom>
            <a:solidFill>
              <a:srgbClr val="FFFF00"/>
            </a:solidFill>
            <a:ln w="9525">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6" name="Oval 468"/>
            <p:cNvSpPr>
              <a:spLocks noChangeArrowheads="1"/>
            </p:cNvSpPr>
            <p:nvPr/>
          </p:nvSpPr>
          <p:spPr bwMode="auto">
            <a:xfrm>
              <a:off x="1984" y="2248"/>
              <a:ext cx="1016" cy="1032"/>
            </a:xfrm>
            <a:prstGeom prst="ellipse">
              <a:avLst/>
            </a:prstGeom>
            <a:solidFill>
              <a:srgbClr val="33CCFF">
                <a:alpha val="50000"/>
              </a:srgbClr>
            </a:solidFill>
            <a:ln w="9525">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en-US" sz="2400">
                <a:solidFill>
                  <a:schemeClr val="accent2"/>
                </a:solidFill>
                <a:latin typeface="Times New Roman" pitchFamily="18" charset="0"/>
              </a:endParaRPr>
            </a:p>
          </p:txBody>
        </p:sp>
        <p:sp>
          <p:nvSpPr>
            <p:cNvPr id="2517" name="Oval 469"/>
            <p:cNvSpPr>
              <a:spLocks noChangeArrowheads="1"/>
            </p:cNvSpPr>
            <p:nvPr/>
          </p:nvSpPr>
          <p:spPr bwMode="auto">
            <a:xfrm>
              <a:off x="2600" y="2232"/>
              <a:ext cx="1016" cy="1032"/>
            </a:xfrm>
            <a:prstGeom prst="ellipse">
              <a:avLst/>
            </a:prstGeom>
            <a:solidFill>
              <a:srgbClr val="CC0000">
                <a:alpha val="50000"/>
              </a:srgbClr>
            </a:solidFill>
            <a:ln w="9525">
              <a:solidFill>
                <a:srgbClr val="0000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0" lang="en-US" altLang="en-US" sz="2400">
                <a:solidFill>
                  <a:schemeClr val="accent2"/>
                </a:solidFill>
                <a:latin typeface="Times New Roman" pitchFamily="18" charset="0"/>
              </a:endParaRPr>
            </a:p>
          </p:txBody>
        </p:sp>
      </p:grpSp>
    </p:spTree>
    <p:extLst>
      <p:ext uri="{BB962C8B-B14F-4D97-AF65-F5344CB8AC3E}">
        <p14:creationId xmlns:p14="http://schemas.microsoft.com/office/powerpoint/2010/main" val="17587345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Text Box 2"/>
          <p:cNvSpPr txBox="1">
            <a:spLocks noChangeArrowheads="1"/>
          </p:cNvSpPr>
          <p:nvPr/>
        </p:nvSpPr>
        <p:spPr bwMode="auto">
          <a:xfrm>
            <a:off x="3511550" y="457200"/>
            <a:ext cx="20510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This Lecture</a:t>
            </a:r>
          </a:p>
        </p:txBody>
      </p:sp>
      <p:sp>
        <p:nvSpPr>
          <p:cNvPr id="1005574" name="Text Box 6"/>
          <p:cNvSpPr txBox="1">
            <a:spLocks noChangeArrowheads="1"/>
          </p:cNvSpPr>
          <p:nvPr/>
        </p:nvSpPr>
        <p:spPr bwMode="auto">
          <a:xfrm>
            <a:off x="1447800" y="1371600"/>
            <a:ext cx="6305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We will first introduce set theory before we do counting.</a:t>
            </a:r>
          </a:p>
        </p:txBody>
      </p:sp>
      <p:sp>
        <p:nvSpPr>
          <p:cNvPr id="1005575" name="Text Box 7"/>
          <p:cNvSpPr txBox="1">
            <a:spLocks noChangeArrowheads="1"/>
          </p:cNvSpPr>
          <p:nvPr/>
        </p:nvSpPr>
        <p:spPr bwMode="auto">
          <a:xfrm>
            <a:off x="3371850" y="2286000"/>
            <a:ext cx="24003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A50021"/>
              </a:buClr>
              <a:buFontTx/>
              <a:buChar char="•"/>
            </a:pPr>
            <a:r>
              <a:rPr lang="en-US" altLang="zh-TW"/>
              <a:t> Basic Definitions</a:t>
            </a:r>
          </a:p>
          <a:p>
            <a:pPr>
              <a:buClr>
                <a:srgbClr val="A50021"/>
              </a:buClr>
              <a:buFontTx/>
              <a:buChar char="•"/>
            </a:pPr>
            <a:endParaRPr lang="en-US" altLang="zh-TW"/>
          </a:p>
          <a:p>
            <a:pPr>
              <a:buClr>
                <a:srgbClr val="A50021"/>
              </a:buClr>
              <a:buFontTx/>
              <a:buChar char="•"/>
            </a:pPr>
            <a:r>
              <a:rPr lang="en-US" altLang="zh-TW"/>
              <a:t> Operations on Sets</a:t>
            </a:r>
          </a:p>
          <a:p>
            <a:pPr>
              <a:buClr>
                <a:srgbClr val="A50021"/>
              </a:buClr>
              <a:buFontTx/>
              <a:buChar char="•"/>
            </a:pPr>
            <a:endParaRPr lang="en-US" altLang="zh-TW"/>
          </a:p>
          <a:p>
            <a:pPr>
              <a:buClr>
                <a:srgbClr val="A50021"/>
              </a:buClr>
              <a:buFontTx/>
              <a:buChar char="•"/>
            </a:pPr>
            <a:r>
              <a:rPr lang="en-US" altLang="zh-TW"/>
              <a:t> Set Identities</a:t>
            </a:r>
          </a:p>
          <a:p>
            <a:pPr>
              <a:buClr>
                <a:srgbClr val="A50021"/>
              </a:buClr>
              <a:buFontTx/>
              <a:buChar char="•"/>
            </a:pPr>
            <a:endParaRPr lang="en-US" altLang="zh-TW"/>
          </a:p>
          <a:p>
            <a:pPr>
              <a:buClr>
                <a:srgbClr val="A50021"/>
              </a:buClr>
              <a:buFontTx/>
              <a:buChar char="•"/>
            </a:pPr>
            <a:r>
              <a:rPr lang="en-US" altLang="zh-TW"/>
              <a:t> Russell’s Paradox</a:t>
            </a:r>
          </a:p>
        </p:txBody>
      </p:sp>
    </p:spTree>
    <p:extLst>
      <p:ext uri="{BB962C8B-B14F-4D97-AF65-F5344CB8AC3E}">
        <p14:creationId xmlns:p14="http://schemas.microsoft.com/office/powerpoint/2010/main" val="378519166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3505200" y="457200"/>
            <a:ext cx="2187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Defining Sets</a:t>
            </a:r>
          </a:p>
        </p:txBody>
      </p:sp>
      <p:sp>
        <p:nvSpPr>
          <p:cNvPr id="979977" name="Text Box 9"/>
          <p:cNvSpPr txBox="1">
            <a:spLocks noChangeArrowheads="1"/>
          </p:cNvSpPr>
          <p:nvPr/>
        </p:nvSpPr>
        <p:spPr bwMode="auto">
          <a:xfrm>
            <a:off x="1219200" y="3424238"/>
            <a:ext cx="6007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We can define a set by directly listing all its elements.</a:t>
            </a:r>
          </a:p>
        </p:txBody>
      </p:sp>
      <p:sp>
        <p:nvSpPr>
          <p:cNvPr id="979978" name="Text Box 10"/>
          <p:cNvSpPr txBox="1">
            <a:spLocks noChangeArrowheads="1"/>
          </p:cNvSpPr>
          <p:nvPr/>
        </p:nvSpPr>
        <p:spPr bwMode="auto">
          <a:xfrm>
            <a:off x="1600200" y="3957638"/>
            <a:ext cx="5456238"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 S = {2, 3, 5, 7, 11, 13, 17, 19}, </a:t>
            </a:r>
          </a:p>
          <a:p>
            <a:pPr eaLnBrk="1" hangingPunct="1">
              <a:lnSpc>
                <a:spcPct val="150000"/>
              </a:lnSpc>
            </a:pPr>
            <a:r>
              <a:rPr lang="en-US" altLang="zh-TW"/>
              <a:t>      S = {CSC1130, CSC2110, ERG2020, MAT2510}</a:t>
            </a:r>
          </a:p>
        </p:txBody>
      </p:sp>
      <p:sp>
        <p:nvSpPr>
          <p:cNvPr id="7173" name="Text Box 15"/>
          <p:cNvSpPr txBox="1">
            <a:spLocks noChangeArrowheads="1"/>
          </p:cNvSpPr>
          <p:nvPr/>
        </p:nvSpPr>
        <p:spPr bwMode="auto">
          <a:xfrm>
            <a:off x="1219200" y="1371600"/>
            <a:ext cx="6015038" cy="3762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3333FF"/>
                </a:solidFill>
              </a:rPr>
              <a:t>Definition:</a:t>
            </a:r>
            <a:r>
              <a:rPr lang="en-US" altLang="zh-TW"/>
              <a:t> A </a:t>
            </a:r>
            <a:r>
              <a:rPr lang="en-US" altLang="zh-TW" b="1"/>
              <a:t>set</a:t>
            </a:r>
            <a:r>
              <a:rPr lang="en-US" altLang="zh-TW"/>
              <a:t> is an unordered collection of objects.</a:t>
            </a:r>
          </a:p>
        </p:txBody>
      </p:sp>
      <p:sp>
        <p:nvSpPr>
          <p:cNvPr id="7174" name="Text Box 11"/>
          <p:cNvSpPr txBox="1">
            <a:spLocks noChangeArrowheads="1"/>
          </p:cNvSpPr>
          <p:nvPr/>
        </p:nvSpPr>
        <p:spPr bwMode="auto">
          <a:xfrm>
            <a:off x="1219200" y="2128838"/>
            <a:ext cx="6242050" cy="788987"/>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The objects in a set are called the </a:t>
            </a:r>
            <a:r>
              <a:rPr lang="en-US" altLang="zh-TW" b="1"/>
              <a:t>elements</a:t>
            </a:r>
            <a:r>
              <a:rPr lang="en-US" altLang="zh-TW"/>
              <a:t> or </a:t>
            </a:r>
            <a:r>
              <a:rPr lang="en-US" altLang="zh-TW" b="1"/>
              <a:t>members</a:t>
            </a:r>
          </a:p>
          <a:p>
            <a:pPr eaLnBrk="1" hangingPunct="1">
              <a:lnSpc>
                <a:spcPct val="150000"/>
              </a:lnSpc>
            </a:pPr>
            <a:r>
              <a:rPr lang="en-US" altLang="zh-TW"/>
              <a:t>of the set S, and we say S </a:t>
            </a:r>
            <a:r>
              <a:rPr lang="en-US" altLang="zh-TW" b="1"/>
              <a:t>contains</a:t>
            </a:r>
            <a:r>
              <a:rPr lang="en-US" altLang="zh-TW"/>
              <a:t> its elements.</a:t>
            </a:r>
          </a:p>
        </p:txBody>
      </p:sp>
      <p:sp>
        <p:nvSpPr>
          <p:cNvPr id="10252" name="Text Box 12"/>
          <p:cNvSpPr txBox="1">
            <a:spLocks noChangeArrowheads="1"/>
          </p:cNvSpPr>
          <p:nvPr/>
        </p:nvSpPr>
        <p:spPr bwMode="auto">
          <a:xfrm>
            <a:off x="1143000" y="5029200"/>
            <a:ext cx="684212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After we define a set, the set is a single mathematical object,</a:t>
            </a:r>
          </a:p>
          <a:p>
            <a:pPr eaLnBrk="1" hangingPunct="1">
              <a:lnSpc>
                <a:spcPct val="150000"/>
              </a:lnSpc>
            </a:pPr>
            <a:r>
              <a:rPr lang="en-US" altLang="zh-TW"/>
              <a:t>and it can be an element of another set.</a:t>
            </a:r>
          </a:p>
        </p:txBody>
      </p:sp>
      <p:sp>
        <p:nvSpPr>
          <p:cNvPr id="2" name="Text Box 10"/>
          <p:cNvSpPr txBox="1">
            <a:spLocks noChangeArrowheads="1"/>
          </p:cNvSpPr>
          <p:nvPr/>
        </p:nvSpPr>
        <p:spPr bwMode="auto">
          <a:xfrm>
            <a:off x="1628775" y="6019800"/>
            <a:ext cx="4808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 S = {{1,2}, {1,3}, {1,4}, {2,3}, {2,4}, {3,4}}</a:t>
            </a:r>
          </a:p>
        </p:txBody>
      </p:sp>
    </p:spTree>
    <p:extLst>
      <p:ext uri="{BB962C8B-B14F-4D97-AF65-F5344CB8AC3E}">
        <p14:creationId xmlns:p14="http://schemas.microsoft.com/office/powerpoint/2010/main" val="1889979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99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99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5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9977" grpId="0"/>
      <p:bldP spid="979978" grpId="0"/>
      <p:bldP spid="10252" grpId="0"/>
      <p:bldP spid="2"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p:cNvSpPr txBox="1">
            <a:spLocks noChangeArrowheads="1"/>
          </p:cNvSpPr>
          <p:nvPr/>
        </p:nvSpPr>
        <p:spPr bwMode="auto">
          <a:xfrm>
            <a:off x="2374900" y="457200"/>
            <a:ext cx="429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Defining Sets by Properties</a:t>
            </a:r>
          </a:p>
        </p:txBody>
      </p:sp>
      <p:graphicFrame>
        <p:nvGraphicFramePr>
          <p:cNvPr id="1026" name="Object 7"/>
          <p:cNvGraphicFramePr>
            <a:graphicFrameLocks noChangeAspect="1"/>
          </p:cNvGraphicFramePr>
          <p:nvPr/>
        </p:nvGraphicFramePr>
        <p:xfrm>
          <a:off x="3962400" y="3581400"/>
          <a:ext cx="1905000" cy="447675"/>
        </p:xfrm>
        <a:graphic>
          <a:graphicData uri="http://schemas.openxmlformats.org/presentationml/2006/ole">
            <mc:AlternateContent xmlns:mc="http://schemas.openxmlformats.org/markup-compatibility/2006">
              <mc:Choice xmlns:v="urn:schemas-microsoft-com:vml" Requires="v">
                <p:oleObj name="Equation" r:id="rId5" imgW="863280" imgH="203040" progId="Equation.DSMT4">
                  <p:embed/>
                </p:oleObj>
              </mc:Choice>
              <mc:Fallback>
                <p:oleObj name="Equation" r:id="rId5" imgW="863280" imgH="203040" progId="Equation.DSMT4">
                  <p:embed/>
                  <p:pic>
                    <p:nvPicPr>
                      <p:cNvPr id="102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3581400"/>
                        <a:ext cx="19050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 name="Text Box 8"/>
          <p:cNvSpPr txBox="1">
            <a:spLocks noChangeArrowheads="1"/>
          </p:cNvSpPr>
          <p:nvPr/>
        </p:nvSpPr>
        <p:spPr bwMode="auto">
          <a:xfrm>
            <a:off x="1524000" y="4114800"/>
            <a:ext cx="51054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spcBef>
                <a:spcPct val="50000"/>
              </a:spcBef>
            </a:pPr>
            <a:r>
              <a:rPr kumimoji="0" lang="en-US" altLang="en-US"/>
              <a:t>to define the set as the </a:t>
            </a:r>
            <a:r>
              <a:rPr kumimoji="0" lang="en-US" altLang="en-US">
                <a:solidFill>
                  <a:srgbClr val="4663F4"/>
                </a:solidFill>
              </a:rPr>
              <a:t>set of elements</a:t>
            </a:r>
            <a:r>
              <a:rPr kumimoji="0" lang="en-US" altLang="en-US"/>
              <a:t>, </a:t>
            </a:r>
            <a:r>
              <a:rPr kumimoji="0" lang="en-US" altLang="en-US" i="1"/>
              <a:t>x</a:t>
            </a:r>
            <a:r>
              <a:rPr kumimoji="0" lang="en-US" altLang="en-US"/>
              <a:t>, </a:t>
            </a:r>
          </a:p>
          <a:p>
            <a:pPr eaLnBrk="1" hangingPunct="1">
              <a:spcBef>
                <a:spcPct val="50000"/>
              </a:spcBef>
            </a:pPr>
            <a:r>
              <a:rPr kumimoji="0" lang="en-US" altLang="en-US"/>
              <a:t>in </a:t>
            </a:r>
            <a:r>
              <a:rPr kumimoji="0" lang="en-US" altLang="en-US" i="1"/>
              <a:t>A</a:t>
            </a:r>
            <a:r>
              <a:rPr kumimoji="0" lang="en-US" altLang="en-US"/>
              <a:t> </a:t>
            </a:r>
            <a:r>
              <a:rPr kumimoji="0" lang="en-US" altLang="en-US">
                <a:solidFill>
                  <a:srgbClr val="FF00FF"/>
                </a:solidFill>
              </a:rPr>
              <a:t>such that</a:t>
            </a:r>
            <a:r>
              <a:rPr kumimoji="0" lang="en-US" altLang="en-US"/>
              <a:t> </a:t>
            </a:r>
            <a:r>
              <a:rPr kumimoji="0" lang="en-US" altLang="en-US" i="1"/>
              <a:t>x </a:t>
            </a:r>
            <a:r>
              <a:rPr kumimoji="0" lang="en-US" altLang="en-US"/>
              <a:t>satisfies property</a:t>
            </a:r>
            <a:r>
              <a:rPr kumimoji="0" lang="en-US" altLang="en-US" i="1"/>
              <a:t> P.</a:t>
            </a:r>
            <a:endParaRPr kumimoji="0" lang="en-US" altLang="en-US"/>
          </a:p>
        </p:txBody>
      </p:sp>
      <p:sp>
        <p:nvSpPr>
          <p:cNvPr id="2" name="Text Box 10"/>
          <p:cNvSpPr txBox="1">
            <a:spLocks noChangeArrowheads="1"/>
          </p:cNvSpPr>
          <p:nvPr/>
        </p:nvSpPr>
        <p:spPr bwMode="auto">
          <a:xfrm>
            <a:off x="1524000" y="1430338"/>
            <a:ext cx="5024438"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It is inconvenient, and sometimes impossible, </a:t>
            </a:r>
          </a:p>
          <a:p>
            <a:pPr eaLnBrk="1" hangingPunct="1">
              <a:lnSpc>
                <a:spcPct val="150000"/>
              </a:lnSpc>
            </a:pPr>
            <a:r>
              <a:rPr lang="en-US" altLang="zh-TW"/>
              <a:t>to define a set by listing all its elements.</a:t>
            </a:r>
          </a:p>
        </p:txBody>
      </p:sp>
      <p:sp>
        <p:nvSpPr>
          <p:cNvPr id="1035" name="Text Box 11"/>
          <p:cNvSpPr txBox="1">
            <a:spLocks noChangeArrowheads="1"/>
          </p:cNvSpPr>
          <p:nvPr/>
        </p:nvSpPr>
        <p:spPr bwMode="auto">
          <a:xfrm>
            <a:off x="1524000" y="2438400"/>
            <a:ext cx="5649913"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Alternatively, we can define by a set by describing </a:t>
            </a:r>
          </a:p>
          <a:p>
            <a:pPr eaLnBrk="1" hangingPunct="1">
              <a:lnSpc>
                <a:spcPct val="150000"/>
              </a:lnSpc>
            </a:pPr>
            <a:r>
              <a:rPr lang="en-US" altLang="zh-TW"/>
              <a:t>the </a:t>
            </a:r>
            <a:r>
              <a:rPr lang="en-US" altLang="zh-TW" i="1"/>
              <a:t>properties</a:t>
            </a:r>
            <a:r>
              <a:rPr lang="en-US" altLang="zh-TW"/>
              <a:t> that its elements should satisfy.</a:t>
            </a:r>
          </a:p>
        </p:txBody>
      </p:sp>
      <p:sp>
        <p:nvSpPr>
          <p:cNvPr id="1036" name="Text Box 12"/>
          <p:cNvSpPr txBox="1">
            <a:spLocks noChangeArrowheads="1"/>
          </p:cNvSpPr>
          <p:nvPr/>
        </p:nvSpPr>
        <p:spPr bwMode="auto">
          <a:xfrm>
            <a:off x="1524000" y="3622675"/>
            <a:ext cx="2349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We use the notation</a:t>
            </a:r>
          </a:p>
        </p:txBody>
      </p:sp>
      <p:pic>
        <p:nvPicPr>
          <p:cNvPr id="1038" name="Picture 1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5867400"/>
            <a:ext cx="59436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Text Box 15"/>
          <p:cNvSpPr txBox="1">
            <a:spLocks noChangeArrowheads="1"/>
          </p:cNvSpPr>
          <p:nvPr/>
        </p:nvSpPr>
        <p:spPr bwMode="auto">
          <a:xfrm>
            <a:off x="1741488" y="5181600"/>
            <a:ext cx="5445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a:t>
            </a:r>
          </a:p>
        </p:txBody>
      </p:sp>
      <p:pic>
        <p:nvPicPr>
          <p:cNvPr id="1041" name="Picture 17"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362200" y="5257800"/>
            <a:ext cx="5799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6520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1035" grpId="0"/>
      <p:bldP spid="1036" grpId="0"/>
      <p:bldP spid="1039"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3167063" y="457200"/>
            <a:ext cx="2776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Examples of Sets</a:t>
            </a:r>
          </a:p>
        </p:txBody>
      </p:sp>
      <p:sp>
        <p:nvSpPr>
          <p:cNvPr id="976900" name="Rectangle 4"/>
          <p:cNvSpPr>
            <a:spLocks noChangeArrowheads="1"/>
          </p:cNvSpPr>
          <p:nvPr/>
        </p:nvSpPr>
        <p:spPr bwMode="auto">
          <a:xfrm>
            <a:off x="2428875" y="1433513"/>
            <a:ext cx="56388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spcBef>
                <a:spcPct val="20000"/>
              </a:spcBef>
              <a:buClr>
                <a:srgbClr val="A50021"/>
              </a:buClr>
              <a:buFontTx/>
              <a:buChar char="•"/>
            </a:pPr>
            <a:r>
              <a:rPr lang="en-US" altLang="en-US"/>
              <a:t>the set of all real numbers,         </a:t>
            </a:r>
            <a:endParaRPr lang="en-US" altLang="en-US" b="1">
              <a:solidFill>
                <a:schemeClr val="accent2"/>
              </a:solidFill>
              <a:sym typeface="Euclid Math Two" pitchFamily="18" charset="2"/>
            </a:endParaRPr>
          </a:p>
          <a:p>
            <a:pPr eaLnBrk="1" hangingPunct="1">
              <a:lnSpc>
                <a:spcPct val="130000"/>
              </a:lnSpc>
              <a:spcBef>
                <a:spcPct val="20000"/>
              </a:spcBef>
              <a:buClr>
                <a:srgbClr val="A50021"/>
              </a:buClr>
              <a:buFontTx/>
              <a:buChar char="•"/>
            </a:pPr>
            <a:r>
              <a:rPr lang="en-US" altLang="en-US"/>
              <a:t>the set of all complex numbers, </a:t>
            </a:r>
            <a:r>
              <a:rPr lang="en-US" altLang="en-US" b="1">
                <a:solidFill>
                  <a:schemeClr val="accent2"/>
                </a:solidFill>
              </a:rPr>
              <a:t> </a:t>
            </a:r>
          </a:p>
          <a:p>
            <a:pPr eaLnBrk="1" hangingPunct="1">
              <a:lnSpc>
                <a:spcPct val="130000"/>
              </a:lnSpc>
              <a:spcBef>
                <a:spcPct val="20000"/>
              </a:spcBef>
              <a:buClr>
                <a:srgbClr val="A50021"/>
              </a:buClr>
              <a:buFontTx/>
              <a:buChar char="•"/>
            </a:pPr>
            <a:r>
              <a:rPr lang="en-US" altLang="en-US"/>
              <a:t>the set of all integers,    </a:t>
            </a:r>
          </a:p>
          <a:p>
            <a:pPr eaLnBrk="1" hangingPunct="1">
              <a:lnSpc>
                <a:spcPct val="130000"/>
              </a:lnSpc>
              <a:spcBef>
                <a:spcPct val="20000"/>
              </a:spcBef>
              <a:buClr>
                <a:srgbClr val="A50021"/>
              </a:buClr>
              <a:buFontTx/>
              <a:buChar char="•"/>
            </a:pPr>
            <a:r>
              <a:rPr lang="en-US" altLang="en-US"/>
              <a:t>the set of all positive integers             </a:t>
            </a:r>
            <a:endParaRPr lang="en-US" altLang="en-US" b="1">
              <a:solidFill>
                <a:schemeClr val="accent2"/>
              </a:solidFill>
              <a:sym typeface="Euclid Math Two" pitchFamily="18" charset="2"/>
            </a:endParaRPr>
          </a:p>
          <a:p>
            <a:pPr eaLnBrk="1" hangingPunct="1">
              <a:lnSpc>
                <a:spcPct val="130000"/>
              </a:lnSpc>
              <a:spcBef>
                <a:spcPct val="20000"/>
              </a:spcBef>
              <a:buClr>
                <a:srgbClr val="A50021"/>
              </a:buClr>
              <a:buFontTx/>
              <a:buChar char="•"/>
            </a:pPr>
            <a:r>
              <a:rPr lang="en-US" altLang="en-US" b="1"/>
              <a:t>empty set</a:t>
            </a:r>
            <a:r>
              <a:rPr lang="en-US" altLang="en-US"/>
              <a:t>,              , the set with no elements.</a:t>
            </a:r>
            <a:endParaRPr lang="en-US" altLang="en-US" b="1">
              <a:solidFill>
                <a:schemeClr val="accent2"/>
              </a:solidFill>
              <a:sym typeface="Euclid Symbol" pitchFamily="18" charset="2"/>
            </a:endParaRPr>
          </a:p>
          <a:p>
            <a:pPr eaLnBrk="1" hangingPunct="1">
              <a:spcBef>
                <a:spcPct val="20000"/>
              </a:spcBef>
              <a:buFontTx/>
              <a:buChar char="•"/>
            </a:pPr>
            <a:endParaRPr lang="en-US" altLang="en-US"/>
          </a:p>
        </p:txBody>
      </p:sp>
      <p:sp>
        <p:nvSpPr>
          <p:cNvPr id="8196" name="Text Box 8"/>
          <p:cNvSpPr txBox="1">
            <a:spLocks noChangeArrowheads="1"/>
          </p:cNvSpPr>
          <p:nvPr/>
        </p:nvSpPr>
        <p:spPr bwMode="auto">
          <a:xfrm>
            <a:off x="457200" y="1433513"/>
            <a:ext cx="1971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en-US"/>
              <a:t>Well known sets:</a:t>
            </a:r>
          </a:p>
        </p:txBody>
      </p:sp>
      <p:pic>
        <p:nvPicPr>
          <p:cNvPr id="8197"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873750" y="1509713"/>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315075" y="1890713"/>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12"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400675" y="2271713"/>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14"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6238875" y="2652713"/>
            <a:ext cx="44132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16"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100513" y="3109913"/>
            <a:ext cx="928687"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1" name="Text Box 17"/>
          <p:cNvSpPr txBox="1">
            <a:spLocks noChangeArrowheads="1"/>
          </p:cNvSpPr>
          <p:nvPr/>
        </p:nvSpPr>
        <p:spPr bwMode="auto">
          <a:xfrm>
            <a:off x="471488" y="3657600"/>
            <a:ext cx="19542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Other examples:</a:t>
            </a:r>
          </a:p>
        </p:txBody>
      </p:sp>
      <p:sp>
        <p:nvSpPr>
          <p:cNvPr id="11282" name="Text Box 18"/>
          <p:cNvSpPr txBox="1">
            <a:spLocks noChangeArrowheads="1"/>
          </p:cNvSpPr>
          <p:nvPr/>
        </p:nvSpPr>
        <p:spPr bwMode="auto">
          <a:xfrm>
            <a:off x="533400" y="4205288"/>
            <a:ext cx="832802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The set of all polynomials with degree at most three: {1, x, x</a:t>
            </a:r>
            <a:r>
              <a:rPr lang="en-US" altLang="zh-TW" baseline="30000"/>
              <a:t>2</a:t>
            </a:r>
            <a:r>
              <a:rPr lang="en-US" altLang="zh-TW"/>
              <a:t>, x</a:t>
            </a:r>
            <a:r>
              <a:rPr lang="en-US" altLang="zh-TW" baseline="30000"/>
              <a:t>3</a:t>
            </a:r>
            <a:r>
              <a:rPr lang="en-US" altLang="zh-TW"/>
              <a:t>, 2x+3x</a:t>
            </a:r>
            <a:r>
              <a:rPr lang="en-US" altLang="zh-TW" baseline="30000"/>
              <a:t>2</a:t>
            </a:r>
            <a:r>
              <a:rPr lang="en-US" altLang="zh-TW"/>
              <a:t>,…}.</a:t>
            </a:r>
          </a:p>
          <a:p>
            <a:pPr eaLnBrk="1" hangingPunct="1"/>
            <a:endParaRPr lang="en-US" altLang="zh-TW"/>
          </a:p>
          <a:p>
            <a:pPr eaLnBrk="1" hangingPunct="1"/>
            <a:r>
              <a:rPr lang="en-US" altLang="zh-TW"/>
              <a:t>The set of all n-bit strings: {000…0, 000…1, …, 111…1}</a:t>
            </a:r>
          </a:p>
          <a:p>
            <a:pPr eaLnBrk="1" hangingPunct="1"/>
            <a:endParaRPr lang="en-US" altLang="zh-TW"/>
          </a:p>
          <a:p>
            <a:pPr eaLnBrk="1" hangingPunct="1"/>
            <a:r>
              <a:rPr lang="en-US" altLang="zh-TW"/>
              <a:t>The set of all triangles without an obtuse angle: {           ,           ,…   }</a:t>
            </a:r>
          </a:p>
          <a:p>
            <a:pPr eaLnBrk="1" hangingPunct="1"/>
            <a:endParaRPr lang="en-US" altLang="zh-TW"/>
          </a:p>
          <a:p>
            <a:pPr eaLnBrk="1" hangingPunct="1"/>
            <a:r>
              <a:rPr lang="en-US" altLang="zh-TW"/>
              <a:t>The set of all graphs with four nodes: {             ,            ,           ,           ,…}</a:t>
            </a:r>
          </a:p>
        </p:txBody>
      </p:sp>
      <p:sp>
        <p:nvSpPr>
          <p:cNvPr id="11283" name="AutoShape 19"/>
          <p:cNvSpPr>
            <a:spLocks noChangeArrowheads="1"/>
          </p:cNvSpPr>
          <p:nvPr/>
        </p:nvSpPr>
        <p:spPr bwMode="auto">
          <a:xfrm>
            <a:off x="6172200" y="5257800"/>
            <a:ext cx="304800" cy="457200"/>
          </a:xfrm>
          <a:prstGeom prst="flowChartExtra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84" name="AutoShape 20"/>
          <p:cNvSpPr>
            <a:spLocks noChangeArrowheads="1"/>
          </p:cNvSpPr>
          <p:nvPr/>
        </p:nvSpPr>
        <p:spPr bwMode="auto">
          <a:xfrm>
            <a:off x="6781800" y="5257800"/>
            <a:ext cx="609600" cy="457200"/>
          </a:xfrm>
          <a:prstGeom prst="flowChartExtra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85" name="Oval 21"/>
          <p:cNvSpPr>
            <a:spLocks noChangeArrowheads="1"/>
          </p:cNvSpPr>
          <p:nvPr/>
        </p:nvSpPr>
        <p:spPr bwMode="auto">
          <a:xfrm>
            <a:off x="5257800" y="57912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86" name="Oval 22"/>
          <p:cNvSpPr>
            <a:spLocks noChangeArrowheads="1"/>
          </p:cNvSpPr>
          <p:nvPr/>
        </p:nvSpPr>
        <p:spPr bwMode="auto">
          <a:xfrm>
            <a:off x="5029200" y="60960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87" name="Oval 23"/>
          <p:cNvSpPr>
            <a:spLocks noChangeArrowheads="1"/>
          </p:cNvSpPr>
          <p:nvPr/>
        </p:nvSpPr>
        <p:spPr bwMode="auto">
          <a:xfrm>
            <a:off x="5486400" y="60960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88" name="Oval 24"/>
          <p:cNvSpPr>
            <a:spLocks noChangeArrowheads="1"/>
          </p:cNvSpPr>
          <p:nvPr/>
        </p:nvSpPr>
        <p:spPr bwMode="auto">
          <a:xfrm>
            <a:off x="5257800" y="6400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89" name="Line 25"/>
          <p:cNvSpPr>
            <a:spLocks noChangeShapeType="1"/>
          </p:cNvSpPr>
          <p:nvPr/>
        </p:nvSpPr>
        <p:spPr bwMode="auto">
          <a:xfrm flipH="1">
            <a:off x="5105400" y="58674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90" name="Line 26"/>
          <p:cNvSpPr>
            <a:spLocks noChangeShapeType="1"/>
          </p:cNvSpPr>
          <p:nvPr/>
        </p:nvSpPr>
        <p:spPr bwMode="auto">
          <a:xfrm>
            <a:off x="5105400" y="61722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91" name="Line 27"/>
          <p:cNvSpPr>
            <a:spLocks noChangeShapeType="1"/>
          </p:cNvSpPr>
          <p:nvPr/>
        </p:nvSpPr>
        <p:spPr bwMode="auto">
          <a:xfrm flipV="1">
            <a:off x="5334000" y="61722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92" name="Line 28"/>
          <p:cNvSpPr>
            <a:spLocks noChangeShapeType="1"/>
          </p:cNvSpPr>
          <p:nvPr/>
        </p:nvSpPr>
        <p:spPr bwMode="auto">
          <a:xfrm>
            <a:off x="5334000" y="58674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93" name="Oval 29"/>
          <p:cNvSpPr>
            <a:spLocks noChangeArrowheads="1"/>
          </p:cNvSpPr>
          <p:nvPr/>
        </p:nvSpPr>
        <p:spPr bwMode="auto">
          <a:xfrm>
            <a:off x="6096000" y="57912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94" name="Oval 30"/>
          <p:cNvSpPr>
            <a:spLocks noChangeArrowheads="1"/>
          </p:cNvSpPr>
          <p:nvPr/>
        </p:nvSpPr>
        <p:spPr bwMode="auto">
          <a:xfrm>
            <a:off x="5867400" y="60960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95" name="Oval 31"/>
          <p:cNvSpPr>
            <a:spLocks noChangeArrowheads="1"/>
          </p:cNvSpPr>
          <p:nvPr/>
        </p:nvSpPr>
        <p:spPr bwMode="auto">
          <a:xfrm>
            <a:off x="6324600" y="60960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96" name="Oval 32"/>
          <p:cNvSpPr>
            <a:spLocks noChangeArrowheads="1"/>
          </p:cNvSpPr>
          <p:nvPr/>
        </p:nvSpPr>
        <p:spPr bwMode="auto">
          <a:xfrm>
            <a:off x="6096000" y="6400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97" name="Line 33"/>
          <p:cNvSpPr>
            <a:spLocks noChangeShapeType="1"/>
          </p:cNvSpPr>
          <p:nvPr/>
        </p:nvSpPr>
        <p:spPr bwMode="auto">
          <a:xfrm flipH="1">
            <a:off x="5943600" y="58674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98" name="Line 34"/>
          <p:cNvSpPr>
            <a:spLocks noChangeShapeType="1"/>
          </p:cNvSpPr>
          <p:nvPr/>
        </p:nvSpPr>
        <p:spPr bwMode="auto">
          <a:xfrm>
            <a:off x="5943600" y="61722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99" name="Line 35"/>
          <p:cNvSpPr>
            <a:spLocks noChangeShapeType="1"/>
          </p:cNvSpPr>
          <p:nvPr/>
        </p:nvSpPr>
        <p:spPr bwMode="auto">
          <a:xfrm flipV="1">
            <a:off x="6172200" y="61722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0" name="Line 36"/>
          <p:cNvSpPr>
            <a:spLocks noChangeShapeType="1"/>
          </p:cNvSpPr>
          <p:nvPr/>
        </p:nvSpPr>
        <p:spPr bwMode="auto">
          <a:xfrm>
            <a:off x="6172200" y="58674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1" name="Line 37"/>
          <p:cNvSpPr>
            <a:spLocks noChangeShapeType="1"/>
          </p:cNvSpPr>
          <p:nvPr/>
        </p:nvSpPr>
        <p:spPr bwMode="auto">
          <a:xfrm>
            <a:off x="5943600" y="61722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2" name="Oval 38"/>
          <p:cNvSpPr>
            <a:spLocks noChangeArrowheads="1"/>
          </p:cNvSpPr>
          <p:nvPr/>
        </p:nvSpPr>
        <p:spPr bwMode="auto">
          <a:xfrm>
            <a:off x="6934200" y="57912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303" name="Oval 39"/>
          <p:cNvSpPr>
            <a:spLocks noChangeArrowheads="1"/>
          </p:cNvSpPr>
          <p:nvPr/>
        </p:nvSpPr>
        <p:spPr bwMode="auto">
          <a:xfrm>
            <a:off x="6705600" y="60960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304" name="Oval 40"/>
          <p:cNvSpPr>
            <a:spLocks noChangeArrowheads="1"/>
          </p:cNvSpPr>
          <p:nvPr/>
        </p:nvSpPr>
        <p:spPr bwMode="auto">
          <a:xfrm>
            <a:off x="7162800" y="60960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305" name="Oval 41"/>
          <p:cNvSpPr>
            <a:spLocks noChangeArrowheads="1"/>
          </p:cNvSpPr>
          <p:nvPr/>
        </p:nvSpPr>
        <p:spPr bwMode="auto">
          <a:xfrm>
            <a:off x="6934200" y="6400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306" name="Line 42"/>
          <p:cNvSpPr>
            <a:spLocks noChangeShapeType="1"/>
          </p:cNvSpPr>
          <p:nvPr/>
        </p:nvSpPr>
        <p:spPr bwMode="auto">
          <a:xfrm flipH="1">
            <a:off x="6781800" y="58674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7" name="Line 43"/>
          <p:cNvSpPr>
            <a:spLocks noChangeShapeType="1"/>
          </p:cNvSpPr>
          <p:nvPr/>
        </p:nvSpPr>
        <p:spPr bwMode="auto">
          <a:xfrm>
            <a:off x="6781800" y="61722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8" name="Line 44"/>
          <p:cNvSpPr>
            <a:spLocks noChangeShapeType="1"/>
          </p:cNvSpPr>
          <p:nvPr/>
        </p:nvSpPr>
        <p:spPr bwMode="auto">
          <a:xfrm flipV="1">
            <a:off x="7010400" y="61722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09" name="Line 45"/>
          <p:cNvSpPr>
            <a:spLocks noChangeShapeType="1"/>
          </p:cNvSpPr>
          <p:nvPr/>
        </p:nvSpPr>
        <p:spPr bwMode="auto">
          <a:xfrm>
            <a:off x="7010400" y="58674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10" name="Line 46"/>
          <p:cNvSpPr>
            <a:spLocks noChangeShapeType="1"/>
          </p:cNvSpPr>
          <p:nvPr/>
        </p:nvSpPr>
        <p:spPr bwMode="auto">
          <a:xfrm>
            <a:off x="6781800" y="617220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11" name="Line 47"/>
          <p:cNvSpPr>
            <a:spLocks noChangeShapeType="1"/>
          </p:cNvSpPr>
          <p:nvPr/>
        </p:nvSpPr>
        <p:spPr bwMode="auto">
          <a:xfrm>
            <a:off x="7010400" y="58674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12" name="Oval 48"/>
          <p:cNvSpPr>
            <a:spLocks noChangeArrowheads="1"/>
          </p:cNvSpPr>
          <p:nvPr/>
        </p:nvSpPr>
        <p:spPr bwMode="auto">
          <a:xfrm>
            <a:off x="7772400" y="57912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313" name="Oval 49"/>
          <p:cNvSpPr>
            <a:spLocks noChangeArrowheads="1"/>
          </p:cNvSpPr>
          <p:nvPr/>
        </p:nvSpPr>
        <p:spPr bwMode="auto">
          <a:xfrm>
            <a:off x="7543800" y="60960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314" name="Oval 50"/>
          <p:cNvSpPr>
            <a:spLocks noChangeArrowheads="1"/>
          </p:cNvSpPr>
          <p:nvPr/>
        </p:nvSpPr>
        <p:spPr bwMode="auto">
          <a:xfrm>
            <a:off x="8001000" y="60960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315" name="Oval 51"/>
          <p:cNvSpPr>
            <a:spLocks noChangeArrowheads="1"/>
          </p:cNvSpPr>
          <p:nvPr/>
        </p:nvSpPr>
        <p:spPr bwMode="auto">
          <a:xfrm>
            <a:off x="7772400" y="6400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316" name="Line 52"/>
          <p:cNvSpPr>
            <a:spLocks noChangeShapeType="1"/>
          </p:cNvSpPr>
          <p:nvPr/>
        </p:nvSpPr>
        <p:spPr bwMode="auto">
          <a:xfrm flipH="1">
            <a:off x="7620000" y="58674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18" name="Line 54"/>
          <p:cNvSpPr>
            <a:spLocks noChangeShapeType="1"/>
          </p:cNvSpPr>
          <p:nvPr/>
        </p:nvSpPr>
        <p:spPr bwMode="auto">
          <a:xfrm flipV="1">
            <a:off x="7848600" y="61722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665385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76900">
                                            <p:txEl>
                                              <p:pRg st="4" end="4"/>
                                            </p:txEl>
                                          </p:spTgt>
                                        </p:tgtEl>
                                        <p:attrNameLst>
                                          <p:attrName>style.visibility</p:attrName>
                                        </p:attrNameLst>
                                      </p:cBhvr>
                                      <p:to>
                                        <p:strVal val="visible"/>
                                      </p:to>
                                    </p:set>
                                    <p:animEffect transition="in" filter="blinds(horizontal)">
                                      <p:cBhvr>
                                        <p:cTn id="7" dur="500"/>
                                        <p:tgtEl>
                                          <p:spTgt spid="976900">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280"/>
                                        </p:tgtEl>
                                        <p:attrNameLst>
                                          <p:attrName>style.visibility</p:attrName>
                                        </p:attrNameLst>
                                      </p:cBhvr>
                                      <p:to>
                                        <p:strVal val="visible"/>
                                      </p:to>
                                    </p:set>
                                    <p:animEffect transition="in" filter="blinds(horizontal)">
                                      <p:cBhvr>
                                        <p:cTn id="10" dur="500"/>
                                        <p:tgtEl>
                                          <p:spTgt spid="1128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82">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282">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1282">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8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8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2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28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2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29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9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2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2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2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9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29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30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30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30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30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30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30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30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30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30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3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31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3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31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31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3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31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31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1" grpId="0"/>
      <p:bldP spid="11283" grpId="0" animBg="1"/>
      <p:bldP spid="11284" grpId="0" animBg="1"/>
      <p:bldP spid="11285" grpId="0" animBg="1"/>
      <p:bldP spid="11286" grpId="0" animBg="1"/>
      <p:bldP spid="11287" grpId="0" animBg="1"/>
      <p:bldP spid="11288" grpId="0" animBg="1"/>
      <p:bldP spid="11289" grpId="0" animBg="1"/>
      <p:bldP spid="11290" grpId="0" animBg="1"/>
      <p:bldP spid="11291" grpId="0" animBg="1"/>
      <p:bldP spid="11292" grpId="0" animBg="1"/>
      <p:bldP spid="11293" grpId="0" animBg="1"/>
      <p:bldP spid="11294" grpId="0" animBg="1"/>
      <p:bldP spid="11295" grpId="0" animBg="1"/>
      <p:bldP spid="11296" grpId="0" animBg="1"/>
      <p:bldP spid="11297" grpId="0" animBg="1"/>
      <p:bldP spid="11298" grpId="0" animBg="1"/>
      <p:bldP spid="11299" grpId="0" animBg="1"/>
      <p:bldP spid="11300" grpId="0" animBg="1"/>
      <p:bldP spid="11301" grpId="0" animBg="1"/>
      <p:bldP spid="11302" grpId="0" animBg="1"/>
      <p:bldP spid="11303" grpId="0" animBg="1"/>
      <p:bldP spid="11304" grpId="0" animBg="1"/>
      <p:bldP spid="11305" grpId="0" animBg="1"/>
      <p:bldP spid="11306" grpId="0" animBg="1"/>
      <p:bldP spid="11307" grpId="0" animBg="1"/>
      <p:bldP spid="11308" grpId="0" animBg="1"/>
      <p:bldP spid="11309" grpId="0" animBg="1"/>
      <p:bldP spid="11310" grpId="0" animBg="1"/>
      <p:bldP spid="11311" grpId="0" animBg="1"/>
      <p:bldP spid="11312" grpId="0" animBg="1"/>
      <p:bldP spid="11313" grpId="0" animBg="1"/>
      <p:bldP spid="11314" grpId="0" animBg="1"/>
      <p:bldP spid="11315" grpId="0" animBg="1"/>
      <p:bldP spid="11316" grpId="0" animBg="1"/>
      <p:bldP spid="113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2741613" y="457200"/>
            <a:ext cx="365918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Statement (Proposition)</a:t>
            </a:r>
          </a:p>
        </p:txBody>
      </p:sp>
      <p:sp>
        <p:nvSpPr>
          <p:cNvPr id="43011" name="Text Box 3"/>
          <p:cNvSpPr txBox="1">
            <a:spLocks noChangeArrowheads="1"/>
          </p:cNvSpPr>
          <p:nvPr/>
        </p:nvSpPr>
        <p:spPr bwMode="auto">
          <a:xfrm>
            <a:off x="1524000" y="1752600"/>
            <a:ext cx="6049963" cy="376238"/>
          </a:xfrm>
          <a:prstGeom prst="rect">
            <a:avLst/>
          </a:prstGeom>
          <a:noFill/>
          <a:ln w="9525">
            <a:solidFill>
              <a:schemeClr val="bg2"/>
            </a:solidFill>
            <a:miter lim="800000"/>
            <a:headEnd/>
            <a:tailEnd type="none" w="lg" len="lg"/>
          </a:ln>
          <a:effectLst/>
          <a:extLst>
            <a:ext uri="{909E8E84-426E-40DD-AFC4-6F175D3DCCD1}">
              <a14:hiddenFill xmlns:a14="http://schemas.microsoft.com/office/drawing/2010/main">
                <a:solidFill>
                  <a:srgbClr val="CC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a:t>A </a:t>
            </a:r>
            <a:r>
              <a:rPr kumimoji="0" lang="en-US" altLang="en-US" i="1">
                <a:solidFill>
                  <a:srgbClr val="0000FF"/>
                </a:solidFill>
              </a:rPr>
              <a:t>Statement</a:t>
            </a:r>
            <a:r>
              <a:rPr kumimoji="0" lang="en-US" altLang="en-US">
                <a:solidFill>
                  <a:srgbClr val="000000"/>
                </a:solidFill>
              </a:rPr>
              <a:t> is a sentence that is either </a:t>
            </a:r>
            <a:r>
              <a:rPr kumimoji="0" lang="en-US" altLang="en-US" b="1">
                <a:solidFill>
                  <a:srgbClr val="008000"/>
                </a:solidFill>
              </a:rPr>
              <a:t>True</a:t>
            </a:r>
            <a:r>
              <a:rPr kumimoji="0" lang="en-US" altLang="en-US">
                <a:solidFill>
                  <a:srgbClr val="000000"/>
                </a:solidFill>
              </a:rPr>
              <a:t> or </a:t>
            </a:r>
            <a:r>
              <a:rPr kumimoji="0" lang="en-US" altLang="en-US" b="1">
                <a:solidFill>
                  <a:srgbClr val="CC0000"/>
                </a:solidFill>
              </a:rPr>
              <a:t>False</a:t>
            </a:r>
          </a:p>
        </p:txBody>
      </p:sp>
      <p:sp>
        <p:nvSpPr>
          <p:cNvPr id="43012" name="Text Box 4"/>
          <p:cNvSpPr txBox="1">
            <a:spLocks noChangeArrowheads="1"/>
          </p:cNvSpPr>
          <p:nvPr/>
        </p:nvSpPr>
        <p:spPr bwMode="auto">
          <a:xfrm>
            <a:off x="1676400" y="2667000"/>
            <a:ext cx="1246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a:solidFill>
                  <a:srgbClr val="0000FF"/>
                </a:solidFill>
              </a:rPr>
              <a:t>Examples:</a:t>
            </a:r>
          </a:p>
        </p:txBody>
      </p:sp>
      <p:sp>
        <p:nvSpPr>
          <p:cNvPr id="43013" name="Text Box 5"/>
          <p:cNvSpPr txBox="1">
            <a:spLocks noChangeArrowheads="1"/>
          </p:cNvSpPr>
          <p:nvPr/>
        </p:nvSpPr>
        <p:spPr bwMode="auto">
          <a:xfrm>
            <a:off x="1752600" y="4419600"/>
            <a:ext cx="1828800" cy="366713"/>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en-US">
                <a:solidFill>
                  <a:srgbClr val="CC0000"/>
                </a:solidFill>
              </a:rPr>
              <a:t>Non-</a:t>
            </a:r>
            <a:r>
              <a:rPr kumimoji="0" lang="en-US" altLang="en-US">
                <a:solidFill>
                  <a:srgbClr val="0000FF"/>
                </a:solidFill>
              </a:rPr>
              <a:t>examples:</a:t>
            </a:r>
          </a:p>
        </p:txBody>
      </p:sp>
      <p:sp>
        <p:nvSpPr>
          <p:cNvPr id="43014" name="Text Box 6"/>
          <p:cNvSpPr txBox="1">
            <a:spLocks noChangeArrowheads="1"/>
          </p:cNvSpPr>
          <p:nvPr/>
        </p:nvSpPr>
        <p:spPr bwMode="auto">
          <a:xfrm>
            <a:off x="3971925" y="4419600"/>
            <a:ext cx="1066800" cy="915988"/>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a:solidFill>
                  <a:srgbClr val="000000"/>
                </a:solidFill>
              </a:rPr>
              <a:t>x+y&gt;0</a:t>
            </a:r>
          </a:p>
          <a:p>
            <a:endParaRPr kumimoji="0" lang="en-US" altLang="en-US">
              <a:solidFill>
                <a:srgbClr val="000000"/>
              </a:solidFill>
            </a:endParaRPr>
          </a:p>
          <a:p>
            <a:r>
              <a:rPr kumimoji="0" lang="en-US" altLang="en-US">
                <a:solidFill>
                  <a:srgbClr val="000000"/>
                </a:solidFill>
              </a:rPr>
              <a:t>x</a:t>
            </a:r>
            <a:r>
              <a:rPr kumimoji="0" lang="en-US" altLang="en-US" baseline="30000">
                <a:solidFill>
                  <a:srgbClr val="000000"/>
                </a:solidFill>
              </a:rPr>
              <a:t>2</a:t>
            </a:r>
            <a:r>
              <a:rPr kumimoji="0" lang="en-US" altLang="en-US">
                <a:solidFill>
                  <a:srgbClr val="000000"/>
                </a:solidFill>
              </a:rPr>
              <a:t>+y</a:t>
            </a:r>
            <a:r>
              <a:rPr kumimoji="0" lang="en-US" altLang="en-US" baseline="30000">
                <a:solidFill>
                  <a:srgbClr val="000000"/>
                </a:solidFill>
              </a:rPr>
              <a:t>2</a:t>
            </a:r>
            <a:r>
              <a:rPr kumimoji="0" lang="en-US" altLang="en-US">
                <a:solidFill>
                  <a:srgbClr val="000000"/>
                </a:solidFill>
              </a:rPr>
              <a:t>=z</a:t>
            </a:r>
            <a:r>
              <a:rPr kumimoji="0" lang="en-US" altLang="en-US" baseline="30000">
                <a:solidFill>
                  <a:srgbClr val="000000"/>
                </a:solidFill>
              </a:rPr>
              <a:t>2</a:t>
            </a:r>
          </a:p>
        </p:txBody>
      </p:sp>
      <p:sp>
        <p:nvSpPr>
          <p:cNvPr id="43015" name="Text Box 7"/>
          <p:cNvSpPr txBox="1">
            <a:spLocks noChangeArrowheads="1"/>
          </p:cNvSpPr>
          <p:nvPr/>
        </p:nvSpPr>
        <p:spPr bwMode="auto">
          <a:xfrm>
            <a:off x="4827588" y="25908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en-US">
                <a:solidFill>
                  <a:srgbClr val="008000"/>
                </a:solidFill>
              </a:rPr>
              <a:t>True</a:t>
            </a:r>
          </a:p>
        </p:txBody>
      </p:sp>
      <p:sp>
        <p:nvSpPr>
          <p:cNvPr id="43016" name="Text Box 8"/>
          <p:cNvSpPr txBox="1">
            <a:spLocks noChangeArrowheads="1"/>
          </p:cNvSpPr>
          <p:nvPr/>
        </p:nvSpPr>
        <p:spPr bwMode="auto">
          <a:xfrm>
            <a:off x="4827588" y="3062288"/>
            <a:ext cx="1524000" cy="366712"/>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en-US">
                <a:solidFill>
                  <a:srgbClr val="CC0000"/>
                </a:solidFill>
              </a:rPr>
              <a:t>False</a:t>
            </a:r>
          </a:p>
        </p:txBody>
      </p:sp>
      <p:sp>
        <p:nvSpPr>
          <p:cNvPr id="43017" name="Text Box 9"/>
          <p:cNvSpPr txBox="1">
            <a:spLocks noChangeArrowheads="1"/>
          </p:cNvSpPr>
          <p:nvPr/>
        </p:nvSpPr>
        <p:spPr bwMode="auto">
          <a:xfrm>
            <a:off x="3363913" y="2632075"/>
            <a:ext cx="1101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 + 2 = 4</a:t>
            </a:r>
          </a:p>
        </p:txBody>
      </p:sp>
      <p:sp>
        <p:nvSpPr>
          <p:cNvPr id="43018" name="Text Box 10"/>
          <p:cNvSpPr txBox="1">
            <a:spLocks noChangeArrowheads="1"/>
          </p:cNvSpPr>
          <p:nvPr/>
        </p:nvSpPr>
        <p:spPr bwMode="auto">
          <a:xfrm>
            <a:off x="3363913" y="3089275"/>
            <a:ext cx="1127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3 x 3 = 8</a:t>
            </a:r>
          </a:p>
        </p:txBody>
      </p:sp>
      <p:sp>
        <p:nvSpPr>
          <p:cNvPr id="43019" name="Text Box 11"/>
          <p:cNvSpPr txBox="1">
            <a:spLocks noChangeArrowheads="1"/>
          </p:cNvSpPr>
          <p:nvPr/>
        </p:nvSpPr>
        <p:spPr bwMode="auto">
          <a:xfrm>
            <a:off x="3379788" y="3622675"/>
            <a:ext cx="2463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787009911 is a prime</a:t>
            </a:r>
          </a:p>
        </p:txBody>
      </p:sp>
      <p:sp>
        <p:nvSpPr>
          <p:cNvPr id="43020" name="Text Box 12"/>
          <p:cNvSpPr txBox="1">
            <a:spLocks noChangeArrowheads="1"/>
          </p:cNvSpPr>
          <p:nvPr/>
        </p:nvSpPr>
        <p:spPr bwMode="auto">
          <a:xfrm>
            <a:off x="2895600" y="5562600"/>
            <a:ext cx="5257800" cy="650875"/>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a:t>They are true for some values of x and y </a:t>
            </a:r>
          </a:p>
          <a:p>
            <a:r>
              <a:rPr lang="en-US" altLang="zh-TW"/>
              <a:t>but are false for some other values of x and 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0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0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0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0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0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0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0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P spid="43013" grpId="0"/>
      <p:bldP spid="43014" grpId="0"/>
      <p:bldP spid="43015" grpId="0"/>
      <p:bldP spid="43016" grpId="0"/>
      <p:bldP spid="43017" grpId="0"/>
      <p:bldP spid="43018" grpId="0"/>
      <p:bldP spid="43019" grpId="0"/>
      <p:bldP spid="43020"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1"/>
          <p:cNvSpPr txBox="1">
            <a:spLocks noChangeArrowheads="1"/>
          </p:cNvSpPr>
          <p:nvPr/>
        </p:nvSpPr>
        <p:spPr bwMode="auto">
          <a:xfrm>
            <a:off x="1905000" y="1371600"/>
            <a:ext cx="5216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A50021"/>
                </a:solidFill>
              </a:rPr>
              <a:t>Order</a:t>
            </a:r>
            <a:r>
              <a:rPr lang="en-US" altLang="zh-TW"/>
              <a:t>, </a:t>
            </a:r>
            <a:r>
              <a:rPr lang="en-US" altLang="zh-TW">
                <a:solidFill>
                  <a:srgbClr val="008000"/>
                </a:solidFill>
              </a:rPr>
              <a:t>number of occurence</a:t>
            </a:r>
            <a:r>
              <a:rPr lang="en-US" altLang="zh-TW"/>
              <a:t> are not important.</a:t>
            </a:r>
          </a:p>
        </p:txBody>
      </p:sp>
      <p:sp>
        <p:nvSpPr>
          <p:cNvPr id="9219" name="Text Box 12"/>
          <p:cNvSpPr txBox="1">
            <a:spLocks noChangeArrowheads="1"/>
          </p:cNvSpPr>
          <p:nvPr/>
        </p:nvSpPr>
        <p:spPr bwMode="auto">
          <a:xfrm>
            <a:off x="2687638" y="1843088"/>
            <a:ext cx="3492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 {a,b,c} = {c,b,a} = {a,a,b,c,b}</a:t>
            </a:r>
          </a:p>
        </p:txBody>
      </p:sp>
      <p:sp>
        <p:nvSpPr>
          <p:cNvPr id="9220" name="Text Box 3"/>
          <p:cNvSpPr txBox="1">
            <a:spLocks noChangeArrowheads="1"/>
          </p:cNvSpPr>
          <p:nvPr/>
        </p:nvSpPr>
        <p:spPr bwMode="auto">
          <a:xfrm>
            <a:off x="3581400" y="457200"/>
            <a:ext cx="193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Membership</a:t>
            </a:r>
          </a:p>
        </p:txBody>
      </p:sp>
      <p:sp>
        <p:nvSpPr>
          <p:cNvPr id="58380" name="Text Box 6"/>
          <p:cNvSpPr txBox="1">
            <a:spLocks noChangeArrowheads="1"/>
          </p:cNvSpPr>
          <p:nvPr/>
        </p:nvSpPr>
        <p:spPr bwMode="auto">
          <a:xfrm>
            <a:off x="1735138" y="3429000"/>
            <a:ext cx="237966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spcBef>
                <a:spcPct val="50000"/>
              </a:spcBef>
            </a:pPr>
            <a:r>
              <a:rPr kumimoji="0" lang="en-US" altLang="en-US" i="1"/>
              <a:t>x </a:t>
            </a:r>
            <a:r>
              <a:rPr kumimoji="0" lang="en-US" altLang="en-US"/>
              <a:t>is an </a:t>
            </a:r>
            <a:r>
              <a:rPr kumimoji="0" lang="en-US" altLang="en-US">
                <a:solidFill>
                  <a:schemeClr val="accent2"/>
                </a:solidFill>
              </a:rPr>
              <a:t>element</a:t>
            </a:r>
            <a:r>
              <a:rPr kumimoji="0" lang="en-US" altLang="en-US"/>
              <a:t> of </a:t>
            </a:r>
            <a:r>
              <a:rPr kumimoji="0" lang="en-US" altLang="en-US" i="1"/>
              <a:t>A</a:t>
            </a:r>
          </a:p>
          <a:p>
            <a:pPr eaLnBrk="1" hangingPunct="1">
              <a:spcBef>
                <a:spcPct val="50000"/>
              </a:spcBef>
            </a:pPr>
            <a:r>
              <a:rPr kumimoji="0" lang="en-US" altLang="en-US" i="1"/>
              <a:t>x </a:t>
            </a:r>
            <a:r>
              <a:rPr kumimoji="0" lang="en-US" altLang="en-US"/>
              <a:t>is </a:t>
            </a:r>
            <a:r>
              <a:rPr kumimoji="0" lang="en-US" altLang="en-US">
                <a:solidFill>
                  <a:schemeClr val="accent2"/>
                </a:solidFill>
              </a:rPr>
              <a:t>in</a:t>
            </a:r>
            <a:r>
              <a:rPr kumimoji="0" lang="en-US" altLang="en-US"/>
              <a:t> </a:t>
            </a:r>
            <a:r>
              <a:rPr kumimoji="0" lang="en-US" altLang="en-US" i="1"/>
              <a:t>A</a:t>
            </a:r>
          </a:p>
        </p:txBody>
      </p:sp>
      <p:sp>
        <p:nvSpPr>
          <p:cNvPr id="977928" name="Text Box 8"/>
          <p:cNvSpPr txBox="1">
            <a:spLocks noChangeArrowheads="1"/>
          </p:cNvSpPr>
          <p:nvPr/>
        </p:nvSpPr>
        <p:spPr bwMode="auto">
          <a:xfrm>
            <a:off x="5635625" y="4495800"/>
            <a:ext cx="765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a:t>7</a:t>
            </a:r>
            <a:r>
              <a:rPr kumimoji="0" lang="en-US" altLang="en-US">
                <a:sym typeface="Euclid Symbol" pitchFamily="18" charset="2"/>
              </a:rPr>
              <a:t></a:t>
            </a:r>
            <a:r>
              <a:rPr kumimoji="0" lang="en-US" altLang="en-US"/>
              <a:t> </a:t>
            </a:r>
            <a:r>
              <a:rPr kumimoji="0" lang="en-US" altLang="en-US">
                <a:sym typeface="Euclid Math Two" pitchFamily="18" charset="2"/>
              </a:rPr>
              <a:t></a:t>
            </a:r>
            <a:r>
              <a:rPr kumimoji="0" lang="en-US" altLang="en-US"/>
              <a:t> </a:t>
            </a:r>
            <a:endParaRPr kumimoji="0" lang="en-US" altLang="en-US">
              <a:sym typeface="Euclid Math Two" pitchFamily="18" charset="2"/>
            </a:endParaRPr>
          </a:p>
        </p:txBody>
      </p:sp>
      <p:sp>
        <p:nvSpPr>
          <p:cNvPr id="977929" name="Text Box 9"/>
          <p:cNvSpPr txBox="1">
            <a:spLocks noChangeArrowheads="1"/>
          </p:cNvSpPr>
          <p:nvPr/>
        </p:nvSpPr>
        <p:spPr bwMode="auto">
          <a:xfrm>
            <a:off x="6858000" y="44958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spcBef>
                <a:spcPct val="50000"/>
              </a:spcBef>
            </a:pPr>
            <a:r>
              <a:rPr kumimoji="0" lang="en-US" altLang="en-US"/>
              <a:t>2/3 </a:t>
            </a:r>
            <a:r>
              <a:rPr kumimoji="0" lang="en-US" altLang="en-US">
                <a:sym typeface="Euclid Symbol" pitchFamily="18" charset="2"/>
              </a:rPr>
              <a:t> </a:t>
            </a:r>
            <a:r>
              <a:rPr kumimoji="0" lang="en-US" altLang="en-US">
                <a:sym typeface="Euclid Math Two" pitchFamily="18" charset="2"/>
              </a:rPr>
              <a:t></a:t>
            </a:r>
          </a:p>
        </p:txBody>
      </p:sp>
      <p:sp>
        <p:nvSpPr>
          <p:cNvPr id="977932" name="Text Box 12"/>
          <p:cNvSpPr txBox="1">
            <a:spLocks noChangeArrowheads="1"/>
          </p:cNvSpPr>
          <p:nvPr/>
        </p:nvSpPr>
        <p:spPr bwMode="auto">
          <a:xfrm>
            <a:off x="304800" y="4495800"/>
            <a:ext cx="5445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en-US"/>
              <a:t>e.g.</a:t>
            </a:r>
          </a:p>
        </p:txBody>
      </p:sp>
      <p:sp>
        <p:nvSpPr>
          <p:cNvPr id="58385" name="Text Box 13"/>
          <p:cNvSpPr txBox="1">
            <a:spLocks noChangeArrowheads="1"/>
          </p:cNvSpPr>
          <p:nvPr/>
        </p:nvSpPr>
        <p:spPr bwMode="auto">
          <a:xfrm>
            <a:off x="687388" y="2590800"/>
            <a:ext cx="7770812" cy="3762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The most basic question in set theory is whether an element is in a set.</a:t>
            </a:r>
          </a:p>
        </p:txBody>
      </p:sp>
      <p:sp>
        <p:nvSpPr>
          <p:cNvPr id="58386" name="Text Box 18"/>
          <p:cNvSpPr txBox="1">
            <a:spLocks noChangeArrowheads="1"/>
          </p:cNvSpPr>
          <p:nvPr/>
        </p:nvSpPr>
        <p:spPr bwMode="auto">
          <a:xfrm>
            <a:off x="914400" y="4495800"/>
            <a:ext cx="7107238"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Recall that Z is the set of all integers.  So             and                .</a:t>
            </a:r>
          </a:p>
          <a:p>
            <a:pPr eaLnBrk="1" hangingPunct="1"/>
            <a:endParaRPr lang="en-US" altLang="zh-TW"/>
          </a:p>
          <a:p>
            <a:pPr eaLnBrk="1" hangingPunct="1"/>
            <a:r>
              <a:rPr lang="en-US" altLang="zh-TW"/>
              <a:t>Let P be the set of all prime numbers.  Then               and </a:t>
            </a:r>
          </a:p>
          <a:p>
            <a:pPr eaLnBrk="1" hangingPunct="1"/>
            <a:endParaRPr lang="en-US" altLang="zh-TW"/>
          </a:p>
          <a:p>
            <a:pPr eaLnBrk="1" hangingPunct="1"/>
            <a:r>
              <a:rPr lang="en-US" altLang="zh-TW"/>
              <a:t>Let Q be the set of all rational numbers.  Then               and </a:t>
            </a:r>
          </a:p>
        </p:txBody>
      </p:sp>
      <p:sp>
        <p:nvSpPr>
          <p:cNvPr id="58388" name="Text Box 6"/>
          <p:cNvSpPr txBox="1">
            <a:spLocks noChangeArrowheads="1"/>
          </p:cNvSpPr>
          <p:nvPr/>
        </p:nvSpPr>
        <p:spPr bwMode="auto">
          <a:xfrm>
            <a:off x="5791200" y="3411538"/>
            <a:ext cx="28194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spcBef>
                <a:spcPct val="50000"/>
              </a:spcBef>
            </a:pPr>
            <a:r>
              <a:rPr kumimoji="0" lang="en-US" altLang="en-US" i="1"/>
              <a:t>x </a:t>
            </a:r>
            <a:r>
              <a:rPr kumimoji="0" lang="en-US" altLang="en-US"/>
              <a:t>is not an </a:t>
            </a:r>
            <a:r>
              <a:rPr kumimoji="0" lang="en-US" altLang="en-US">
                <a:solidFill>
                  <a:schemeClr val="accent2"/>
                </a:solidFill>
              </a:rPr>
              <a:t>element</a:t>
            </a:r>
            <a:r>
              <a:rPr kumimoji="0" lang="en-US" altLang="en-US"/>
              <a:t> of </a:t>
            </a:r>
            <a:r>
              <a:rPr kumimoji="0" lang="en-US" altLang="en-US" i="1"/>
              <a:t>A</a:t>
            </a:r>
          </a:p>
          <a:p>
            <a:pPr eaLnBrk="1" hangingPunct="1">
              <a:spcBef>
                <a:spcPct val="50000"/>
              </a:spcBef>
            </a:pPr>
            <a:r>
              <a:rPr kumimoji="0" lang="en-US" altLang="en-US" i="1"/>
              <a:t>x </a:t>
            </a:r>
            <a:r>
              <a:rPr kumimoji="0" lang="en-US" altLang="en-US"/>
              <a:t>is not </a:t>
            </a:r>
            <a:r>
              <a:rPr kumimoji="0" lang="en-US" altLang="en-US">
                <a:solidFill>
                  <a:schemeClr val="accent2"/>
                </a:solidFill>
              </a:rPr>
              <a:t>in</a:t>
            </a:r>
            <a:r>
              <a:rPr kumimoji="0" lang="en-US" altLang="en-US"/>
              <a:t> </a:t>
            </a:r>
            <a:r>
              <a:rPr kumimoji="0" lang="en-US" altLang="en-US" i="1"/>
              <a:t>A</a:t>
            </a:r>
          </a:p>
        </p:txBody>
      </p:sp>
      <p:pic>
        <p:nvPicPr>
          <p:cNvPr id="58389" name="Picture 21"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648200" y="3429000"/>
            <a:ext cx="990600"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91" name="Picture 23"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33400" y="3429000"/>
            <a:ext cx="99060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93" name="Picture 25"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791200" y="5145088"/>
            <a:ext cx="838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95" name="Picture 27"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239000" y="5106988"/>
            <a:ext cx="10033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97" name="Picture 2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057900" y="5638800"/>
            <a:ext cx="9144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99" name="Picture 31"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556500" y="5638800"/>
            <a:ext cx="901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400" name="Text Box 32"/>
          <p:cNvSpPr txBox="1">
            <a:spLocks noChangeArrowheads="1"/>
          </p:cNvSpPr>
          <p:nvPr/>
        </p:nvSpPr>
        <p:spPr bwMode="auto">
          <a:xfrm>
            <a:off x="6858000" y="6172200"/>
            <a:ext cx="1944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(will prove later)</a:t>
            </a:r>
          </a:p>
        </p:txBody>
      </p:sp>
      <p:sp>
        <p:nvSpPr>
          <p:cNvPr id="58401" name="Line 33"/>
          <p:cNvSpPr>
            <a:spLocks noChangeShapeType="1"/>
          </p:cNvSpPr>
          <p:nvPr/>
        </p:nvSpPr>
        <p:spPr bwMode="auto">
          <a:xfrm flipV="1">
            <a:off x="7924800" y="6019800"/>
            <a:ext cx="762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131962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39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8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38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79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386">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79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792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8386">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3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39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58386">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3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39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4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0" grpId="0"/>
      <p:bldP spid="977928" grpId="0"/>
      <p:bldP spid="977929" grpId="0"/>
      <p:bldP spid="977932" grpId="0"/>
      <p:bldP spid="58385" grpId="0" animBg="1"/>
      <p:bldP spid="58388" grpId="0"/>
      <p:bldP spid="58400" grpId="0"/>
      <p:bldP spid="58401"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3429000" y="457200"/>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Size of a Set</a:t>
            </a:r>
          </a:p>
        </p:txBody>
      </p:sp>
      <p:sp>
        <p:nvSpPr>
          <p:cNvPr id="10243" name="Text Box 19"/>
          <p:cNvSpPr txBox="1">
            <a:spLocks noChangeArrowheads="1"/>
          </p:cNvSpPr>
          <p:nvPr/>
        </p:nvSpPr>
        <p:spPr bwMode="auto">
          <a:xfrm>
            <a:off x="457200" y="1219200"/>
            <a:ext cx="5005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In this course we mostly focus on finite sets.</a:t>
            </a:r>
          </a:p>
        </p:txBody>
      </p:sp>
      <p:sp>
        <p:nvSpPr>
          <p:cNvPr id="59412" name="Text Box 20"/>
          <p:cNvSpPr txBox="1">
            <a:spLocks noChangeArrowheads="1"/>
          </p:cNvSpPr>
          <p:nvPr/>
        </p:nvSpPr>
        <p:spPr bwMode="auto">
          <a:xfrm>
            <a:off x="533400" y="3200400"/>
            <a:ext cx="7053263"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 if S = {2, 3, 5, 7, 11, 13, 17, 19}, then |S|=8.</a:t>
            </a:r>
          </a:p>
          <a:p>
            <a:pPr eaLnBrk="1" hangingPunct="1">
              <a:lnSpc>
                <a:spcPct val="150000"/>
              </a:lnSpc>
            </a:pPr>
            <a:r>
              <a:rPr lang="en-US" altLang="zh-TW"/>
              <a:t>      if S = {CSC1130, CSC2110, ERG2020, MAT2510}, then |S|=4.</a:t>
            </a:r>
          </a:p>
          <a:p>
            <a:pPr eaLnBrk="1" hangingPunct="1">
              <a:lnSpc>
                <a:spcPct val="150000"/>
              </a:lnSpc>
            </a:pPr>
            <a:r>
              <a:rPr lang="en-US" altLang="zh-TW"/>
              <a:t>      if S = {{1,2}, {1,3}, {1,4}, {2,3}, {2,4}, {3,4}}, then |S|=6.</a:t>
            </a:r>
          </a:p>
        </p:txBody>
      </p:sp>
      <p:sp>
        <p:nvSpPr>
          <p:cNvPr id="59413" name="Text Box 21"/>
          <p:cNvSpPr txBox="1">
            <a:spLocks noChangeArrowheads="1"/>
          </p:cNvSpPr>
          <p:nvPr/>
        </p:nvSpPr>
        <p:spPr bwMode="auto">
          <a:xfrm>
            <a:off x="509588" y="4795838"/>
            <a:ext cx="7389812" cy="160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Later we will study how to determine the size of the following sets:</a:t>
            </a:r>
          </a:p>
          <a:p>
            <a:pPr lvl="1" eaLnBrk="1" hangingPunct="1">
              <a:lnSpc>
                <a:spcPct val="150000"/>
              </a:lnSpc>
              <a:buClr>
                <a:srgbClr val="A50021"/>
              </a:buClr>
              <a:buFontTx/>
              <a:buChar char="•"/>
            </a:pPr>
            <a:r>
              <a:rPr lang="en-US" altLang="zh-TW"/>
              <a:t>	the set of poker hands which are “full house”.</a:t>
            </a:r>
          </a:p>
          <a:p>
            <a:pPr lvl="1" eaLnBrk="1" hangingPunct="1">
              <a:lnSpc>
                <a:spcPct val="150000"/>
              </a:lnSpc>
              <a:buClr>
                <a:srgbClr val="A50021"/>
              </a:buClr>
              <a:buFontTx/>
              <a:buChar char="•"/>
            </a:pPr>
            <a:r>
              <a:rPr lang="en-US" altLang="zh-TW"/>
              <a:t>	the set of n-bit strings without three consecutive ones.</a:t>
            </a:r>
          </a:p>
          <a:p>
            <a:pPr lvl="1" eaLnBrk="1" hangingPunct="1">
              <a:lnSpc>
                <a:spcPct val="150000"/>
              </a:lnSpc>
              <a:buClr>
                <a:srgbClr val="A50021"/>
              </a:buClr>
              <a:buFontTx/>
              <a:buChar char="•"/>
            </a:pPr>
            <a:r>
              <a:rPr lang="en-US" altLang="zh-TW"/>
              <a:t>	the set of valid ways to add n pairs of parentheses</a:t>
            </a:r>
          </a:p>
        </p:txBody>
      </p:sp>
      <p:sp>
        <p:nvSpPr>
          <p:cNvPr id="10246" name="Rectangle 22"/>
          <p:cNvSpPr>
            <a:spLocks noChangeArrowheads="1"/>
          </p:cNvSpPr>
          <p:nvPr/>
        </p:nvSpPr>
        <p:spPr bwMode="auto">
          <a:xfrm>
            <a:off x="533400" y="1954213"/>
            <a:ext cx="5867400" cy="788987"/>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3333FF"/>
                </a:solidFill>
              </a:rPr>
              <a:t>Definition:</a:t>
            </a:r>
            <a:r>
              <a:rPr lang="en-US" altLang="zh-TW"/>
              <a:t> The </a:t>
            </a:r>
            <a:r>
              <a:rPr lang="en-US" altLang="zh-TW" b="1"/>
              <a:t>size</a:t>
            </a:r>
            <a:r>
              <a:rPr lang="en-US" altLang="zh-TW"/>
              <a:t> of a set S, denoted by </a:t>
            </a:r>
            <a:r>
              <a:rPr lang="en-US" altLang="zh-TW" b="1"/>
              <a:t>|S|,</a:t>
            </a:r>
          </a:p>
          <a:p>
            <a:pPr eaLnBrk="1" hangingPunct="1">
              <a:lnSpc>
                <a:spcPct val="150000"/>
              </a:lnSpc>
            </a:pPr>
            <a:r>
              <a:rPr lang="en-US" altLang="zh-TW"/>
              <a:t>is defined as the number of elements contained in S.</a:t>
            </a:r>
          </a:p>
        </p:txBody>
      </p:sp>
    </p:spTree>
    <p:extLst>
      <p:ext uri="{BB962C8B-B14F-4D97-AF65-F5344CB8AC3E}">
        <p14:creationId xmlns:p14="http://schemas.microsoft.com/office/powerpoint/2010/main" val="2732809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4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941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941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941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413">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9413">
                                            <p:txEl>
                                              <p:pRg st="2" end="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94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3962400" y="457200"/>
            <a:ext cx="1195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Subset</a:t>
            </a:r>
          </a:p>
        </p:txBody>
      </p:sp>
      <p:sp>
        <p:nvSpPr>
          <p:cNvPr id="11267" name="Text Box 16"/>
          <p:cNvSpPr txBox="1">
            <a:spLocks noChangeArrowheads="1"/>
          </p:cNvSpPr>
          <p:nvPr/>
        </p:nvSpPr>
        <p:spPr bwMode="auto">
          <a:xfrm>
            <a:off x="990600" y="1295400"/>
            <a:ext cx="7273925" cy="7889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3333FF"/>
                </a:solidFill>
              </a:rPr>
              <a:t>Definition:</a:t>
            </a:r>
            <a:r>
              <a:rPr lang="en-US" altLang="zh-TW"/>
              <a:t> Given two sets A and B, we say A is a </a:t>
            </a:r>
            <a:r>
              <a:rPr lang="en-US" altLang="zh-TW" b="1"/>
              <a:t>subset</a:t>
            </a:r>
            <a:r>
              <a:rPr lang="en-US" altLang="zh-TW"/>
              <a:t> of B,</a:t>
            </a:r>
          </a:p>
          <a:p>
            <a:pPr eaLnBrk="1" hangingPunct="1">
              <a:lnSpc>
                <a:spcPct val="150000"/>
              </a:lnSpc>
            </a:pPr>
            <a:r>
              <a:rPr lang="en-US" altLang="zh-TW"/>
              <a:t>denoted by             , if every element of A is also an element of B. </a:t>
            </a:r>
          </a:p>
        </p:txBody>
      </p:sp>
      <p:sp>
        <p:nvSpPr>
          <p:cNvPr id="11268" name="Oval 19"/>
          <p:cNvSpPr>
            <a:spLocks noChangeArrowheads="1"/>
          </p:cNvSpPr>
          <p:nvPr/>
        </p:nvSpPr>
        <p:spPr bwMode="auto">
          <a:xfrm>
            <a:off x="3962400" y="2667000"/>
            <a:ext cx="7620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69" name="Oval 20"/>
          <p:cNvSpPr>
            <a:spLocks noChangeArrowheads="1"/>
          </p:cNvSpPr>
          <p:nvPr/>
        </p:nvSpPr>
        <p:spPr bwMode="auto">
          <a:xfrm>
            <a:off x="3810000" y="2438400"/>
            <a:ext cx="1524000" cy="990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1270" name="Text Box 21"/>
          <p:cNvSpPr txBox="1">
            <a:spLocks noChangeArrowheads="1"/>
          </p:cNvSpPr>
          <p:nvPr/>
        </p:nvSpPr>
        <p:spPr bwMode="auto">
          <a:xfrm>
            <a:off x="4098925" y="2784475"/>
            <a:ext cx="350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A</a:t>
            </a:r>
          </a:p>
        </p:txBody>
      </p:sp>
      <p:sp>
        <p:nvSpPr>
          <p:cNvPr id="11271" name="Text Box 22"/>
          <p:cNvSpPr txBox="1">
            <a:spLocks noChangeArrowheads="1"/>
          </p:cNvSpPr>
          <p:nvPr/>
        </p:nvSpPr>
        <p:spPr bwMode="auto">
          <a:xfrm>
            <a:off x="4876800" y="2743200"/>
            <a:ext cx="328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B</a:t>
            </a:r>
          </a:p>
        </p:txBody>
      </p:sp>
      <p:sp>
        <p:nvSpPr>
          <p:cNvPr id="3094" name="Text Box 22"/>
          <p:cNvSpPr txBox="1">
            <a:spLocks noChangeArrowheads="1"/>
          </p:cNvSpPr>
          <p:nvPr/>
        </p:nvSpPr>
        <p:spPr bwMode="auto">
          <a:xfrm>
            <a:off x="304800" y="3733800"/>
            <a:ext cx="7929563"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buClr>
                <a:srgbClr val="A50021"/>
              </a:buClr>
              <a:buFontTx/>
              <a:buChar char="•"/>
            </a:pPr>
            <a:r>
              <a:rPr lang="en-US" altLang="zh-TW"/>
              <a:t> If A={4, 8, 12, 16} and B={2, 4, 6, 8, 10, 12, 14, 16}, then              but </a:t>
            </a:r>
          </a:p>
          <a:p>
            <a:pPr eaLnBrk="1" hangingPunct="1">
              <a:buClr>
                <a:srgbClr val="A50021"/>
              </a:buClr>
              <a:buFontTx/>
              <a:buChar char="•"/>
            </a:pPr>
            <a:endParaRPr lang="en-US" altLang="zh-TW"/>
          </a:p>
          <a:p>
            <a:pPr eaLnBrk="1" hangingPunct="1">
              <a:buClr>
                <a:srgbClr val="A50021"/>
              </a:buClr>
              <a:buFontTx/>
              <a:buChar char="•"/>
            </a:pPr>
            <a:r>
              <a:rPr lang="en-US" altLang="zh-TW"/>
              <a:t>              because every element in A is an element of A.</a:t>
            </a:r>
          </a:p>
          <a:p>
            <a:pPr eaLnBrk="1" hangingPunct="1">
              <a:buClr>
                <a:srgbClr val="A50021"/>
              </a:buClr>
              <a:buFontTx/>
              <a:buChar char="•"/>
            </a:pPr>
            <a:endParaRPr lang="en-US" altLang="zh-TW"/>
          </a:p>
          <a:p>
            <a:pPr eaLnBrk="1" hangingPunct="1">
              <a:buClr>
                <a:srgbClr val="A50021"/>
              </a:buClr>
              <a:buFontTx/>
              <a:buChar char="•"/>
            </a:pPr>
            <a:r>
              <a:rPr lang="en-US" altLang="zh-TW"/>
              <a:t>            for any A because the empty set has no elements.</a:t>
            </a:r>
          </a:p>
          <a:p>
            <a:pPr eaLnBrk="1" hangingPunct="1">
              <a:buClr>
                <a:srgbClr val="A50021"/>
              </a:buClr>
              <a:buFontTx/>
              <a:buChar char="•"/>
            </a:pPr>
            <a:endParaRPr lang="en-US" altLang="zh-TW"/>
          </a:p>
          <a:p>
            <a:pPr eaLnBrk="1" hangingPunct="1">
              <a:buClr>
                <a:srgbClr val="A50021"/>
              </a:buClr>
              <a:buFontTx/>
              <a:buChar char="•"/>
            </a:pPr>
            <a:r>
              <a:rPr lang="en-US" altLang="zh-TW"/>
              <a:t> If A is the set of prime numbers and B is the set of odd numbers, then</a:t>
            </a:r>
          </a:p>
          <a:p>
            <a:pPr eaLnBrk="1" hangingPunct="1"/>
            <a:endParaRPr lang="en-US" altLang="zh-TW"/>
          </a:p>
          <a:p>
            <a:pPr eaLnBrk="1" hangingPunct="1"/>
            <a:r>
              <a:rPr lang="en-US" altLang="zh-TW"/>
              <a:t> </a:t>
            </a:r>
          </a:p>
        </p:txBody>
      </p:sp>
      <p:pic>
        <p:nvPicPr>
          <p:cNvPr id="3097" name="Picture 25" descr="txp_fig"/>
          <p:cNvPicPr>
            <a:picLocks noChangeAspect="1" noChangeArrowheads="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3200" y="3810000"/>
            <a:ext cx="762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99" name="Picture 27" descr="txp_fig"/>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153400" y="5473700"/>
            <a:ext cx="762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1" name="Picture 29" descr="txp_fig"/>
          <p:cNvPicPr>
            <a:picLocks noChangeAspect="1" noChangeArrowheads="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33400" y="4343400"/>
            <a:ext cx="762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3" name="Picture 31" descr="txp_fig"/>
          <p:cNvPicPr>
            <a:picLocks noChangeAspect="1" noChangeArrowheads="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848600" y="3810000"/>
            <a:ext cx="762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4" name="Text Box 32"/>
          <p:cNvSpPr txBox="1">
            <a:spLocks noChangeArrowheads="1"/>
          </p:cNvSpPr>
          <p:nvPr/>
        </p:nvSpPr>
        <p:spPr bwMode="auto">
          <a:xfrm>
            <a:off x="1050925" y="6024563"/>
            <a:ext cx="3856038" cy="376237"/>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008000"/>
                </a:solidFill>
              </a:rPr>
              <a:t>Fact:</a:t>
            </a:r>
            <a:r>
              <a:rPr lang="en-US" altLang="zh-TW"/>
              <a:t> If              , then |A| &lt;= |B|. </a:t>
            </a:r>
          </a:p>
        </p:txBody>
      </p:sp>
      <p:pic>
        <p:nvPicPr>
          <p:cNvPr id="3105" name="Picture 33" descr="txp_fig"/>
          <p:cNvPicPr>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133600" y="6122988"/>
            <a:ext cx="762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7" name="Picture 3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533400" y="4876800"/>
            <a:ext cx="685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36" descr="txp_fig"/>
          <p:cNvPicPr>
            <a:picLocks noChangeAspect="1" noChangeArrowheads="1"/>
          </p:cNvPicPr>
          <p:nvPr>
            <p:custDataLst>
              <p:tags r:id="rId7"/>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362200" y="1752600"/>
            <a:ext cx="762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a:spLocks noChangeArrowheads="1"/>
          </p:cNvSpPr>
          <p:nvPr/>
        </p:nvSpPr>
        <p:spPr bwMode="auto">
          <a:xfrm>
            <a:off x="7315200" y="2971800"/>
            <a:ext cx="1508125" cy="3698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en-US"/>
              <a:t>not a subset</a:t>
            </a:r>
          </a:p>
        </p:txBody>
      </p:sp>
      <p:cxnSp>
        <p:nvCxnSpPr>
          <p:cNvPr id="19" name="Straight Arrow Connector 18"/>
          <p:cNvCxnSpPr>
            <a:cxnSpLocks noChangeShapeType="1"/>
            <a:stCxn id="17" idx="2"/>
          </p:cNvCxnSpPr>
          <p:nvPr/>
        </p:nvCxnSpPr>
        <p:spPr bwMode="auto">
          <a:xfrm rot="16200000" flipH="1">
            <a:off x="7953376" y="3457575"/>
            <a:ext cx="392112" cy="16033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43242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9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9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0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094">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9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4" grpId="0" animBg="1"/>
      <p:bldP spid="17"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703513" y="457200"/>
            <a:ext cx="3697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Proper Subset, Equality</a:t>
            </a:r>
          </a:p>
        </p:txBody>
      </p:sp>
      <p:sp>
        <p:nvSpPr>
          <p:cNvPr id="12291" name="Text Box 15"/>
          <p:cNvSpPr txBox="1">
            <a:spLocks noChangeArrowheads="1"/>
          </p:cNvSpPr>
          <p:nvPr/>
        </p:nvSpPr>
        <p:spPr bwMode="auto">
          <a:xfrm>
            <a:off x="838200" y="1295400"/>
            <a:ext cx="7500938" cy="12017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3333FF"/>
                </a:solidFill>
              </a:rPr>
              <a:t>Definition:</a:t>
            </a:r>
            <a:r>
              <a:rPr lang="en-US" altLang="zh-TW"/>
              <a:t> Given two sets A and B, we say A is a </a:t>
            </a:r>
            <a:r>
              <a:rPr lang="en-US" altLang="zh-TW" b="1"/>
              <a:t>proper subset</a:t>
            </a:r>
            <a:r>
              <a:rPr lang="en-US" altLang="zh-TW"/>
              <a:t> of B,</a:t>
            </a:r>
          </a:p>
          <a:p>
            <a:pPr eaLnBrk="1" hangingPunct="1">
              <a:lnSpc>
                <a:spcPct val="150000"/>
              </a:lnSpc>
            </a:pPr>
            <a:r>
              <a:rPr lang="en-US" altLang="zh-TW"/>
              <a:t>denoted by             , if every element of A is an element of B,</a:t>
            </a:r>
          </a:p>
          <a:p>
            <a:pPr eaLnBrk="1" hangingPunct="1">
              <a:lnSpc>
                <a:spcPct val="150000"/>
              </a:lnSpc>
            </a:pPr>
            <a:r>
              <a:rPr lang="en-US" altLang="zh-TW"/>
              <a:t>But there is an element in B that is not contained in A. </a:t>
            </a:r>
          </a:p>
        </p:txBody>
      </p:sp>
      <p:pic>
        <p:nvPicPr>
          <p:cNvPr id="12292" name="Picture 17"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209800" y="1778000"/>
            <a:ext cx="762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Oval 19"/>
          <p:cNvSpPr>
            <a:spLocks noChangeArrowheads="1"/>
          </p:cNvSpPr>
          <p:nvPr/>
        </p:nvSpPr>
        <p:spPr bwMode="auto">
          <a:xfrm>
            <a:off x="1219200" y="3048000"/>
            <a:ext cx="762000" cy="533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2294" name="Oval 20"/>
          <p:cNvSpPr>
            <a:spLocks noChangeArrowheads="1"/>
          </p:cNvSpPr>
          <p:nvPr/>
        </p:nvSpPr>
        <p:spPr bwMode="auto">
          <a:xfrm>
            <a:off x="1066800" y="2819400"/>
            <a:ext cx="1524000" cy="990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2295" name="Text Box 21"/>
          <p:cNvSpPr txBox="1">
            <a:spLocks noChangeArrowheads="1"/>
          </p:cNvSpPr>
          <p:nvPr/>
        </p:nvSpPr>
        <p:spPr bwMode="auto">
          <a:xfrm>
            <a:off x="1355725" y="3165475"/>
            <a:ext cx="350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A</a:t>
            </a:r>
          </a:p>
        </p:txBody>
      </p:sp>
      <p:sp>
        <p:nvSpPr>
          <p:cNvPr id="12296" name="Text Box 22"/>
          <p:cNvSpPr txBox="1">
            <a:spLocks noChangeArrowheads="1"/>
          </p:cNvSpPr>
          <p:nvPr/>
        </p:nvSpPr>
        <p:spPr bwMode="auto">
          <a:xfrm>
            <a:off x="2133600" y="3124200"/>
            <a:ext cx="328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B</a:t>
            </a:r>
          </a:p>
        </p:txBody>
      </p:sp>
      <p:sp>
        <p:nvSpPr>
          <p:cNvPr id="12297" name="Oval 22"/>
          <p:cNvSpPr>
            <a:spLocks noChangeArrowheads="1"/>
          </p:cNvSpPr>
          <p:nvPr/>
        </p:nvSpPr>
        <p:spPr bwMode="auto">
          <a:xfrm>
            <a:off x="2057400" y="3429000"/>
            <a:ext cx="152400"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60439" name="Text Box 23"/>
          <p:cNvSpPr txBox="1">
            <a:spLocks noChangeArrowheads="1"/>
          </p:cNvSpPr>
          <p:nvPr/>
        </p:nvSpPr>
        <p:spPr bwMode="auto">
          <a:xfrm>
            <a:off x="3270250" y="3048000"/>
            <a:ext cx="3740150" cy="3762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008000"/>
                </a:solidFill>
              </a:rPr>
              <a:t>Fact:</a:t>
            </a:r>
            <a:r>
              <a:rPr lang="en-US" altLang="zh-TW"/>
              <a:t> If              , then |A| &lt; |B|. </a:t>
            </a:r>
          </a:p>
        </p:txBody>
      </p:sp>
      <p:pic>
        <p:nvPicPr>
          <p:cNvPr id="60441" name="Picture 25"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343400" y="3136900"/>
            <a:ext cx="762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2" name="Text Box 26"/>
          <p:cNvSpPr txBox="1">
            <a:spLocks noChangeArrowheads="1"/>
          </p:cNvSpPr>
          <p:nvPr/>
        </p:nvSpPr>
        <p:spPr bwMode="auto">
          <a:xfrm>
            <a:off x="838200" y="4343400"/>
            <a:ext cx="7815263" cy="3762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3333FF"/>
                </a:solidFill>
              </a:rPr>
              <a:t>Definition:</a:t>
            </a:r>
            <a:r>
              <a:rPr lang="en-US" altLang="zh-TW"/>
              <a:t> Given two sets A and B, we say A = B if             and              .</a:t>
            </a:r>
          </a:p>
        </p:txBody>
      </p:sp>
      <p:pic>
        <p:nvPicPr>
          <p:cNvPr id="60443" name="Picture 27"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6324600" y="4419600"/>
            <a:ext cx="762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45" name="Picture 29" descr="txp_fi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620000" y="4413250"/>
            <a:ext cx="7620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6" name="Text Box 30"/>
          <p:cNvSpPr txBox="1">
            <a:spLocks noChangeArrowheads="1"/>
          </p:cNvSpPr>
          <p:nvPr/>
        </p:nvSpPr>
        <p:spPr bwMode="auto">
          <a:xfrm>
            <a:off x="3276600" y="5257800"/>
            <a:ext cx="3444875" cy="3762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008000"/>
                </a:solidFill>
              </a:rPr>
              <a:t>Fact:</a:t>
            </a:r>
            <a:r>
              <a:rPr lang="en-US" altLang="zh-TW"/>
              <a:t> If A = B, then |A| = |B|. </a:t>
            </a:r>
          </a:p>
        </p:txBody>
      </p:sp>
      <p:sp>
        <p:nvSpPr>
          <p:cNvPr id="2" name="Oval 20"/>
          <p:cNvSpPr>
            <a:spLocks noChangeArrowheads="1"/>
          </p:cNvSpPr>
          <p:nvPr/>
        </p:nvSpPr>
        <p:spPr bwMode="auto">
          <a:xfrm>
            <a:off x="1066800" y="5105400"/>
            <a:ext cx="1524000" cy="990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3" name="Text Box 21"/>
          <p:cNvSpPr txBox="1">
            <a:spLocks noChangeArrowheads="1"/>
          </p:cNvSpPr>
          <p:nvPr/>
        </p:nvSpPr>
        <p:spPr bwMode="auto">
          <a:xfrm>
            <a:off x="838200" y="5043488"/>
            <a:ext cx="350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A</a:t>
            </a:r>
          </a:p>
        </p:txBody>
      </p:sp>
      <p:sp>
        <p:nvSpPr>
          <p:cNvPr id="4" name="Text Box 22"/>
          <p:cNvSpPr txBox="1">
            <a:spLocks noChangeArrowheads="1"/>
          </p:cNvSpPr>
          <p:nvPr/>
        </p:nvSpPr>
        <p:spPr bwMode="auto">
          <a:xfrm>
            <a:off x="2438400" y="5029200"/>
            <a:ext cx="328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B</a:t>
            </a:r>
          </a:p>
        </p:txBody>
      </p:sp>
    </p:spTree>
    <p:extLst>
      <p:ext uri="{BB962C8B-B14F-4D97-AF65-F5344CB8AC3E}">
        <p14:creationId xmlns:p14="http://schemas.microsoft.com/office/powerpoint/2010/main" val="2491105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4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4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4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9" grpId="0" animBg="1"/>
      <p:bldP spid="60442" grpId="0" animBg="1"/>
      <p:bldP spid="60446" grpId="0" animBg="1"/>
      <p:bldP spid="2" grpId="0" animBg="1"/>
      <p:bldP spid="3" grpId="0"/>
      <p:bldP spid="4"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3808413" y="457200"/>
            <a:ext cx="1577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Exercises</a:t>
            </a:r>
          </a:p>
        </p:txBody>
      </p:sp>
      <p:sp>
        <p:nvSpPr>
          <p:cNvPr id="13315" name="Rectangle 11"/>
          <p:cNvSpPr>
            <a:spLocks noChangeArrowheads="1"/>
          </p:cNvSpPr>
          <p:nvPr/>
        </p:nvSpPr>
        <p:spPr bwMode="auto">
          <a:xfrm>
            <a:off x="609600" y="1371600"/>
            <a:ext cx="48768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buClr>
                <a:srgbClr val="A50021"/>
              </a:buClr>
              <a:buFontTx/>
              <a:buAutoNum type="arabicPeriod"/>
            </a:pPr>
            <a:r>
              <a:rPr kumimoji="0" lang="en-US" altLang="en-US">
                <a:sym typeface="Euclid Math Two" pitchFamily="18" charset="2"/>
              </a:rPr>
              <a:t>            ?</a:t>
            </a:r>
          </a:p>
          <a:p>
            <a:pPr eaLnBrk="1" hangingPunct="1">
              <a:buClr>
                <a:srgbClr val="A50021"/>
              </a:buClr>
              <a:buFontTx/>
              <a:buAutoNum type="arabicPeriod"/>
            </a:pPr>
            <a:endParaRPr kumimoji="0" lang="en-US" altLang="en-US">
              <a:sym typeface="Euclid Math Two" pitchFamily="18" charset="2"/>
            </a:endParaRPr>
          </a:p>
          <a:p>
            <a:pPr eaLnBrk="1" hangingPunct="1">
              <a:buClr>
                <a:srgbClr val="A50021"/>
              </a:buClr>
              <a:buFontTx/>
              <a:buAutoNum type="arabicPeriod"/>
            </a:pPr>
            <a:r>
              <a:rPr kumimoji="0" lang="en-US" altLang="en-US">
                <a:sym typeface="Euclid Symbol" pitchFamily="18" charset="2"/>
              </a:rPr>
              <a:t>{3}     {5,7,3}?</a:t>
            </a:r>
          </a:p>
          <a:p>
            <a:pPr eaLnBrk="1" hangingPunct="1">
              <a:buClr>
                <a:srgbClr val="A50021"/>
              </a:buClr>
              <a:buFontTx/>
              <a:buAutoNum type="arabicPeriod"/>
            </a:pPr>
            <a:endParaRPr kumimoji="0" lang="en-US" altLang="en-US">
              <a:sym typeface="Euclid Symbol" pitchFamily="18" charset="2"/>
            </a:endParaRPr>
          </a:p>
          <a:p>
            <a:pPr eaLnBrk="1" hangingPunct="1">
              <a:buClr>
                <a:srgbClr val="A50021"/>
              </a:buClr>
              <a:buFontTx/>
              <a:buAutoNum type="arabicPeriod"/>
            </a:pPr>
            <a:r>
              <a:rPr kumimoji="0" lang="en-US" altLang="en-US">
                <a:sym typeface="Euclid Symbol" pitchFamily="18" charset="2"/>
              </a:rPr>
              <a:t></a:t>
            </a:r>
            <a:r>
              <a:rPr kumimoji="0" lang="en-US" altLang="en-US" b="1">
                <a:sym typeface="Euclid Symbol" pitchFamily="18" charset="2"/>
              </a:rPr>
              <a:t>    </a:t>
            </a:r>
            <a:r>
              <a:rPr kumimoji="0" lang="en-US" altLang="en-US">
                <a:sym typeface="Euclid Symbol" pitchFamily="18" charset="2"/>
              </a:rPr>
              <a:t>every set?  </a:t>
            </a:r>
          </a:p>
          <a:p>
            <a:pPr eaLnBrk="1" hangingPunct="1">
              <a:buClr>
                <a:srgbClr val="A50021"/>
              </a:buClr>
              <a:buFontTx/>
              <a:buAutoNum type="arabicPeriod"/>
            </a:pPr>
            <a:endParaRPr kumimoji="0" lang="en-US" altLang="en-US" i="1">
              <a:sym typeface="Euclid Symbol" pitchFamily="18" charset="2"/>
            </a:endParaRPr>
          </a:p>
          <a:p>
            <a:pPr eaLnBrk="1" hangingPunct="1">
              <a:buClr>
                <a:srgbClr val="A50021"/>
              </a:buClr>
              <a:buFontTx/>
              <a:buAutoNum type="arabicPeriod"/>
            </a:pPr>
            <a:r>
              <a:rPr kumimoji="0" lang="en-US" altLang="en-US">
                <a:sym typeface="Euclid Symbol" pitchFamily="18" charset="2"/>
              </a:rPr>
              <a:t>{1,2}    {{1,2}, {2,3}, {3,1}}?</a:t>
            </a:r>
          </a:p>
          <a:p>
            <a:pPr eaLnBrk="1" hangingPunct="1">
              <a:buClr>
                <a:srgbClr val="A50021"/>
              </a:buClr>
              <a:buFontTx/>
              <a:buAutoNum type="arabicPeriod"/>
            </a:pPr>
            <a:endParaRPr kumimoji="0" lang="en-US" altLang="en-US" i="1">
              <a:sym typeface="Euclid Symbol" pitchFamily="18" charset="2"/>
            </a:endParaRPr>
          </a:p>
          <a:p>
            <a:pPr eaLnBrk="1" hangingPunct="1">
              <a:buClr>
                <a:srgbClr val="A50021"/>
              </a:buClr>
              <a:buFontTx/>
              <a:buAutoNum type="arabicPeriod"/>
            </a:pPr>
            <a:r>
              <a:rPr kumimoji="0" lang="en-US" altLang="en-US">
                <a:sym typeface="Euclid Symbol" pitchFamily="18" charset="2"/>
              </a:rPr>
              <a:t>{a} = {{a}}?</a:t>
            </a:r>
          </a:p>
          <a:p>
            <a:pPr eaLnBrk="1" hangingPunct="1">
              <a:buClr>
                <a:srgbClr val="A50021"/>
              </a:buClr>
              <a:buFontTx/>
              <a:buAutoNum type="arabicPeriod"/>
            </a:pPr>
            <a:endParaRPr kumimoji="0" lang="en-US" altLang="en-US">
              <a:sym typeface="Euclid Symbol" pitchFamily="18" charset="2"/>
            </a:endParaRPr>
          </a:p>
          <a:p>
            <a:pPr eaLnBrk="1" hangingPunct="1">
              <a:buClr>
                <a:srgbClr val="A50021"/>
              </a:buClr>
              <a:buFontTx/>
              <a:buAutoNum type="arabicPeriod"/>
            </a:pPr>
            <a:r>
              <a:rPr kumimoji="0" lang="en-US" altLang="en-US">
                <a:sym typeface="Euclid Symbol" pitchFamily="18" charset="2"/>
              </a:rPr>
              <a:t>If A    B and B    C, then A    C?</a:t>
            </a:r>
          </a:p>
          <a:p>
            <a:pPr eaLnBrk="1" hangingPunct="1">
              <a:buClr>
                <a:srgbClr val="A50021"/>
              </a:buClr>
              <a:buFontTx/>
              <a:buAutoNum type="arabicPeriod"/>
            </a:pPr>
            <a:endParaRPr kumimoji="0" lang="en-US" altLang="en-US">
              <a:sym typeface="Euclid Symbol" pitchFamily="18" charset="2"/>
            </a:endParaRPr>
          </a:p>
          <a:p>
            <a:pPr eaLnBrk="1" hangingPunct="1">
              <a:buClr>
                <a:srgbClr val="A50021"/>
              </a:buClr>
              <a:buFontTx/>
              <a:buAutoNum type="arabicPeriod"/>
            </a:pPr>
            <a:r>
              <a:rPr kumimoji="0" lang="en-US" altLang="en-US">
                <a:sym typeface="Euclid Symbol" pitchFamily="18" charset="2"/>
              </a:rPr>
              <a:t>If A    B and B    C, then A    C?</a:t>
            </a:r>
          </a:p>
        </p:txBody>
      </p:sp>
      <p:pic>
        <p:nvPicPr>
          <p:cNvPr id="13316" name="Picture 10" descr="txp_fig"/>
          <p:cNvPicPr>
            <a:picLocks noChangeAspect="1" noChangeArrowheads="1"/>
          </p:cNvPicPr>
          <p:nvPr>
            <p:custDataLst>
              <p:tags r:id="rId1"/>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066800" y="1447800"/>
            <a:ext cx="711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11" descr="txp_fig"/>
          <p:cNvPicPr>
            <a:picLocks noChangeAspect="1" noChangeArrowheads="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447800" y="2057400"/>
            <a:ext cx="1412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12" descr="txp_fig"/>
          <p:cNvPicPr>
            <a:picLocks noChangeAspect="1" noChangeArrowheads="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371600" y="2590800"/>
            <a:ext cx="1412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14" descr="txp_fig"/>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581150" y="3094038"/>
            <a:ext cx="1651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16" descr="txp_fig"/>
          <p:cNvPicPr>
            <a:picLocks noChangeAspect="1" noChangeArrowheads="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600200" y="4191000"/>
            <a:ext cx="1682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17" descr="txp_fig"/>
          <p:cNvPicPr>
            <a:picLocks noChangeAspect="1" noChangeArrowheads="1"/>
          </p:cNvPicPr>
          <p:nvPr>
            <p:custDataLst>
              <p:tags r:id="rId6"/>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667000" y="4191000"/>
            <a:ext cx="1682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8" descr="txp_fig"/>
          <p:cNvPicPr>
            <a:picLocks noChangeAspect="1" noChangeArrowheads="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886200" y="4191000"/>
            <a:ext cx="1682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9" descr="txp_fig"/>
          <p:cNvPicPr>
            <a:picLocks noChangeAspect="1" noChangeArrowheads="1"/>
          </p:cNvPicPr>
          <p:nvPr>
            <p:custDataLst>
              <p:tags r:id="rId8"/>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667000" y="4724400"/>
            <a:ext cx="1682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22" descr="txp_fig"/>
          <p:cNvPicPr>
            <a:picLocks noChangeAspect="1" noChangeArrowheads="1"/>
          </p:cNvPicPr>
          <p:nvPr>
            <p:custDataLst>
              <p:tags r:id="rId9"/>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600200" y="4724400"/>
            <a:ext cx="168275"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23" descr="txp_fig"/>
          <p:cNvPicPr>
            <a:picLocks noChangeAspect="1" noChangeArrowheads="1"/>
          </p:cNvPicPr>
          <p:nvPr>
            <p:custDataLst>
              <p:tags r:id="rId10"/>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3886200" y="4797425"/>
            <a:ext cx="168275"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4526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Text Box 2"/>
          <p:cNvSpPr txBox="1">
            <a:spLocks noChangeArrowheads="1"/>
          </p:cNvSpPr>
          <p:nvPr/>
        </p:nvSpPr>
        <p:spPr bwMode="auto">
          <a:xfrm>
            <a:off x="3511550" y="457200"/>
            <a:ext cx="20510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This Lecture</a:t>
            </a:r>
          </a:p>
        </p:txBody>
      </p:sp>
      <p:sp>
        <p:nvSpPr>
          <p:cNvPr id="1006596" name="Text Box 4"/>
          <p:cNvSpPr txBox="1">
            <a:spLocks noChangeArrowheads="1"/>
          </p:cNvSpPr>
          <p:nvPr/>
        </p:nvSpPr>
        <p:spPr bwMode="auto">
          <a:xfrm>
            <a:off x="3371850" y="2286000"/>
            <a:ext cx="24003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A50021"/>
              </a:buClr>
              <a:buFontTx/>
              <a:buChar char="•"/>
            </a:pPr>
            <a:r>
              <a:rPr lang="en-US" altLang="zh-TW"/>
              <a:t> </a:t>
            </a:r>
            <a:r>
              <a:rPr lang="en-US" altLang="zh-TW">
                <a:solidFill>
                  <a:schemeClr val="bg2"/>
                </a:solidFill>
              </a:rPr>
              <a:t>Basic Definitions</a:t>
            </a:r>
          </a:p>
          <a:p>
            <a:pPr>
              <a:buClr>
                <a:srgbClr val="A50021"/>
              </a:buClr>
              <a:buFontTx/>
              <a:buChar char="•"/>
            </a:pPr>
            <a:endParaRPr lang="en-US" altLang="zh-TW"/>
          </a:p>
          <a:p>
            <a:pPr>
              <a:buClr>
                <a:srgbClr val="A50021"/>
              </a:buClr>
              <a:buFontTx/>
              <a:buChar char="•"/>
            </a:pPr>
            <a:r>
              <a:rPr lang="en-US" altLang="zh-TW"/>
              <a:t> Operations on Sets</a:t>
            </a:r>
          </a:p>
          <a:p>
            <a:pPr>
              <a:buClr>
                <a:srgbClr val="A50021"/>
              </a:buClr>
              <a:buFontTx/>
              <a:buChar char="•"/>
            </a:pPr>
            <a:endParaRPr lang="en-US" altLang="zh-TW"/>
          </a:p>
          <a:p>
            <a:pPr>
              <a:buClr>
                <a:srgbClr val="A50021"/>
              </a:buClr>
              <a:buFontTx/>
              <a:buChar char="•"/>
            </a:pPr>
            <a:r>
              <a:rPr lang="en-US" altLang="zh-TW"/>
              <a:t> </a:t>
            </a:r>
            <a:r>
              <a:rPr lang="en-US" altLang="zh-TW">
                <a:solidFill>
                  <a:schemeClr val="bg2"/>
                </a:solidFill>
              </a:rPr>
              <a:t>Set Identities</a:t>
            </a:r>
          </a:p>
          <a:p>
            <a:pPr>
              <a:buClr>
                <a:srgbClr val="A50021"/>
              </a:buClr>
              <a:buFontTx/>
              <a:buChar char="•"/>
            </a:pPr>
            <a:endParaRPr lang="en-US" altLang="zh-TW">
              <a:solidFill>
                <a:schemeClr val="bg2"/>
              </a:solidFill>
            </a:endParaRPr>
          </a:p>
          <a:p>
            <a:pPr>
              <a:buClr>
                <a:srgbClr val="A50021"/>
              </a:buClr>
              <a:buFontTx/>
              <a:buChar char="•"/>
            </a:pPr>
            <a:r>
              <a:rPr lang="en-US" altLang="zh-TW">
                <a:solidFill>
                  <a:schemeClr val="bg2"/>
                </a:solidFill>
              </a:rPr>
              <a:t> Russell’s Paradox</a:t>
            </a:r>
          </a:p>
        </p:txBody>
      </p:sp>
    </p:spTree>
    <p:extLst>
      <p:ext uri="{BB962C8B-B14F-4D97-AF65-F5344CB8AC3E}">
        <p14:creationId xmlns:p14="http://schemas.microsoft.com/office/powerpoint/2010/main" val="72831898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590800" y="457200"/>
            <a:ext cx="391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Basic Operations on Sets</a:t>
            </a:r>
          </a:p>
        </p:txBody>
      </p:sp>
      <p:sp>
        <p:nvSpPr>
          <p:cNvPr id="4103" name="Text Box 4"/>
          <p:cNvSpPr txBox="1">
            <a:spLocks noChangeArrowheads="1"/>
          </p:cNvSpPr>
          <p:nvPr/>
        </p:nvSpPr>
        <p:spPr bwMode="auto">
          <a:xfrm>
            <a:off x="0" y="2209800"/>
            <a:ext cx="1676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spcBef>
                <a:spcPct val="50000"/>
              </a:spcBef>
            </a:pPr>
            <a:r>
              <a:rPr kumimoji="0" lang="en-US" altLang="en-US" b="1">
                <a:solidFill>
                  <a:schemeClr val="accent2"/>
                </a:solidFill>
              </a:rPr>
              <a:t>intersection:</a:t>
            </a:r>
          </a:p>
        </p:txBody>
      </p:sp>
      <p:sp>
        <p:nvSpPr>
          <p:cNvPr id="980998" name="Text Box 6"/>
          <p:cNvSpPr txBox="1">
            <a:spLocks noChangeArrowheads="1"/>
          </p:cNvSpPr>
          <p:nvPr/>
        </p:nvSpPr>
        <p:spPr bwMode="auto">
          <a:xfrm>
            <a:off x="457200" y="51054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spcBef>
                <a:spcPct val="50000"/>
              </a:spcBef>
            </a:pPr>
            <a:r>
              <a:rPr kumimoji="0" lang="en-US" altLang="en-US" b="1">
                <a:solidFill>
                  <a:schemeClr val="accent2"/>
                </a:solidFill>
              </a:rPr>
              <a:t>union:</a:t>
            </a:r>
          </a:p>
        </p:txBody>
      </p:sp>
      <p:sp>
        <p:nvSpPr>
          <p:cNvPr id="981007" name="Oval 15"/>
          <p:cNvSpPr>
            <a:spLocks noChangeArrowheads="1"/>
          </p:cNvSpPr>
          <p:nvPr/>
        </p:nvSpPr>
        <p:spPr bwMode="auto">
          <a:xfrm rot="2058636">
            <a:off x="6934200" y="5181600"/>
            <a:ext cx="990600" cy="838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1008" name="Oval 16"/>
          <p:cNvSpPr>
            <a:spLocks noChangeArrowheads="1"/>
          </p:cNvSpPr>
          <p:nvPr/>
        </p:nvSpPr>
        <p:spPr bwMode="auto">
          <a:xfrm rot="-1608170">
            <a:off x="7467600" y="5181600"/>
            <a:ext cx="990600" cy="838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1009" name="Line 17"/>
          <p:cNvSpPr>
            <a:spLocks noChangeShapeType="1"/>
          </p:cNvSpPr>
          <p:nvPr/>
        </p:nvSpPr>
        <p:spPr bwMode="auto">
          <a:xfrm flipV="1">
            <a:off x="7010400" y="5181600"/>
            <a:ext cx="457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10" name="Line 18"/>
          <p:cNvSpPr>
            <a:spLocks noChangeShapeType="1"/>
          </p:cNvSpPr>
          <p:nvPr/>
        </p:nvSpPr>
        <p:spPr bwMode="auto">
          <a:xfrm flipV="1">
            <a:off x="7010400" y="5257800"/>
            <a:ext cx="609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11" name="Line 19"/>
          <p:cNvSpPr>
            <a:spLocks noChangeShapeType="1"/>
          </p:cNvSpPr>
          <p:nvPr/>
        </p:nvSpPr>
        <p:spPr bwMode="auto">
          <a:xfrm flipV="1">
            <a:off x="7162800" y="5257800"/>
            <a:ext cx="9144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12" name="Line 20"/>
          <p:cNvSpPr>
            <a:spLocks noChangeShapeType="1"/>
          </p:cNvSpPr>
          <p:nvPr/>
        </p:nvSpPr>
        <p:spPr bwMode="auto">
          <a:xfrm flipV="1">
            <a:off x="7315200" y="5334000"/>
            <a:ext cx="990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13" name="Line 21"/>
          <p:cNvSpPr>
            <a:spLocks noChangeShapeType="1"/>
          </p:cNvSpPr>
          <p:nvPr/>
        </p:nvSpPr>
        <p:spPr bwMode="auto">
          <a:xfrm flipV="1">
            <a:off x="7696200" y="5562600"/>
            <a:ext cx="685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14" name="Line 22"/>
          <p:cNvSpPr>
            <a:spLocks noChangeShapeType="1"/>
          </p:cNvSpPr>
          <p:nvPr/>
        </p:nvSpPr>
        <p:spPr bwMode="auto">
          <a:xfrm flipV="1">
            <a:off x="7924800" y="57912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17" name="Oval 25"/>
          <p:cNvSpPr>
            <a:spLocks noChangeArrowheads="1"/>
          </p:cNvSpPr>
          <p:nvPr/>
        </p:nvSpPr>
        <p:spPr bwMode="auto">
          <a:xfrm rot="2058636">
            <a:off x="7239000" y="2362200"/>
            <a:ext cx="990600" cy="838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1018" name="Oval 26"/>
          <p:cNvSpPr>
            <a:spLocks noChangeArrowheads="1"/>
          </p:cNvSpPr>
          <p:nvPr/>
        </p:nvSpPr>
        <p:spPr bwMode="auto">
          <a:xfrm rot="-1608170">
            <a:off x="7772400" y="2362200"/>
            <a:ext cx="990600" cy="838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1022" name="Line 30"/>
          <p:cNvSpPr>
            <a:spLocks noChangeShapeType="1"/>
          </p:cNvSpPr>
          <p:nvPr/>
        </p:nvSpPr>
        <p:spPr bwMode="auto">
          <a:xfrm flipV="1">
            <a:off x="7848600" y="25908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23" name="Line 31"/>
          <p:cNvSpPr>
            <a:spLocks noChangeShapeType="1"/>
          </p:cNvSpPr>
          <p:nvPr/>
        </p:nvSpPr>
        <p:spPr bwMode="auto">
          <a:xfrm flipV="1">
            <a:off x="7848600" y="2743200"/>
            <a:ext cx="3048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24" name="Line 32"/>
          <p:cNvSpPr>
            <a:spLocks noChangeShapeType="1"/>
          </p:cNvSpPr>
          <p:nvPr/>
        </p:nvSpPr>
        <p:spPr bwMode="auto">
          <a:xfrm flipV="1">
            <a:off x="7848600" y="2895600"/>
            <a:ext cx="3048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25" name="Line 33"/>
          <p:cNvSpPr>
            <a:spLocks noChangeShapeType="1"/>
          </p:cNvSpPr>
          <p:nvPr/>
        </p:nvSpPr>
        <p:spPr bwMode="auto">
          <a:xfrm flipV="1">
            <a:off x="7924800" y="30480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8" name="Text Box 52"/>
          <p:cNvSpPr txBox="1">
            <a:spLocks noChangeArrowheads="1"/>
          </p:cNvSpPr>
          <p:nvPr/>
        </p:nvSpPr>
        <p:spPr bwMode="auto">
          <a:xfrm>
            <a:off x="595313" y="2819400"/>
            <a:ext cx="5026025" cy="788988"/>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3333FF"/>
                </a:solidFill>
              </a:rPr>
              <a:t>Defintion:</a:t>
            </a:r>
            <a:r>
              <a:rPr lang="en-US" altLang="zh-TW"/>
              <a:t> Two sets are said to be </a:t>
            </a:r>
            <a:r>
              <a:rPr lang="en-US" altLang="zh-TW" b="1"/>
              <a:t>disjoint</a:t>
            </a:r>
            <a:r>
              <a:rPr lang="en-US" altLang="zh-TW"/>
              <a:t> if </a:t>
            </a:r>
          </a:p>
          <a:p>
            <a:pPr eaLnBrk="1" hangingPunct="1">
              <a:lnSpc>
                <a:spcPct val="150000"/>
              </a:lnSpc>
            </a:pPr>
            <a:r>
              <a:rPr lang="en-US" altLang="zh-TW"/>
              <a:t>                their intersection is an empty set.</a:t>
            </a:r>
          </a:p>
        </p:txBody>
      </p:sp>
      <p:sp>
        <p:nvSpPr>
          <p:cNvPr id="4149" name="Text Box 53"/>
          <p:cNvSpPr txBox="1">
            <a:spLocks noChangeArrowheads="1"/>
          </p:cNvSpPr>
          <p:nvPr/>
        </p:nvSpPr>
        <p:spPr bwMode="auto">
          <a:xfrm>
            <a:off x="609600" y="3886200"/>
            <a:ext cx="787717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 Let A be the set of odd numbers, and B be the set of even numbers.</a:t>
            </a:r>
          </a:p>
          <a:p>
            <a:pPr eaLnBrk="1" hangingPunct="1">
              <a:lnSpc>
                <a:spcPct val="150000"/>
              </a:lnSpc>
            </a:pPr>
            <a:r>
              <a:rPr lang="en-US" altLang="zh-TW"/>
              <a:t>      Then A and B are disjoint.</a:t>
            </a:r>
          </a:p>
        </p:txBody>
      </p:sp>
      <p:sp>
        <p:nvSpPr>
          <p:cNvPr id="4150" name="Text Box 54"/>
          <p:cNvSpPr txBox="1">
            <a:spLocks noChangeArrowheads="1"/>
          </p:cNvSpPr>
          <p:nvPr/>
        </p:nvSpPr>
        <p:spPr bwMode="auto">
          <a:xfrm>
            <a:off x="609600" y="5867400"/>
            <a:ext cx="5410200" cy="5143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lnSpc>
                <a:spcPct val="150000"/>
              </a:lnSpc>
            </a:pPr>
            <a:r>
              <a:rPr lang="en-US" altLang="zh-TW">
                <a:solidFill>
                  <a:srgbClr val="008000"/>
                </a:solidFill>
              </a:rPr>
              <a:t>Fact:</a:t>
            </a:r>
            <a:r>
              <a:rPr lang="en-US" altLang="zh-TW"/>
              <a:t>                                                 </a:t>
            </a:r>
          </a:p>
        </p:txBody>
      </p:sp>
      <p:pic>
        <p:nvPicPr>
          <p:cNvPr id="4151" name="Picture 55"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371600" y="5943600"/>
            <a:ext cx="441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1021" name="Rectangle 29"/>
          <p:cNvSpPr>
            <a:spLocks noChangeArrowheads="1"/>
          </p:cNvSpPr>
          <p:nvPr/>
        </p:nvSpPr>
        <p:spPr bwMode="auto">
          <a:xfrm>
            <a:off x="7086600" y="2209800"/>
            <a:ext cx="1828800" cy="114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2" name="Rectangle 29"/>
          <p:cNvSpPr>
            <a:spLocks noChangeArrowheads="1"/>
          </p:cNvSpPr>
          <p:nvPr/>
        </p:nvSpPr>
        <p:spPr bwMode="auto">
          <a:xfrm>
            <a:off x="6781800" y="5029200"/>
            <a:ext cx="1828800" cy="114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5385" name="Text Box 58"/>
          <p:cNvSpPr txBox="1">
            <a:spLocks noChangeArrowheads="1"/>
          </p:cNvSpPr>
          <p:nvPr/>
        </p:nvSpPr>
        <p:spPr bwMode="auto">
          <a:xfrm>
            <a:off x="1371600" y="1143000"/>
            <a:ext cx="635635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Let A, B be two subsets of a </a:t>
            </a:r>
            <a:r>
              <a:rPr lang="en-US" altLang="zh-TW" i="1"/>
              <a:t>universal</a:t>
            </a:r>
            <a:r>
              <a:rPr lang="en-US" altLang="zh-TW"/>
              <a:t> set U</a:t>
            </a:r>
          </a:p>
          <a:p>
            <a:pPr eaLnBrk="1" hangingPunct="1">
              <a:lnSpc>
                <a:spcPct val="150000"/>
              </a:lnSpc>
            </a:pPr>
            <a:r>
              <a:rPr lang="en-US" altLang="zh-TW"/>
              <a:t>(depending on the context U could be R, Z, or other sets).</a:t>
            </a:r>
          </a:p>
        </p:txBody>
      </p:sp>
      <p:pic>
        <p:nvPicPr>
          <p:cNvPr id="4155" name="Picture 59"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600200" y="2209800"/>
            <a:ext cx="538162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56" name="Picture 60"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265238" y="5103813"/>
            <a:ext cx="524351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0752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10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10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10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10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10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10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10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5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4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4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100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810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8100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10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810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810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810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810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8099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p:bldP spid="980998" grpId="0"/>
      <p:bldP spid="981007" grpId="0" animBg="1"/>
      <p:bldP spid="981008" grpId="0" animBg="1"/>
      <p:bldP spid="981009" grpId="0" animBg="1"/>
      <p:bldP spid="981010" grpId="0" animBg="1"/>
      <p:bldP spid="981011" grpId="0" animBg="1"/>
      <p:bldP spid="981012" grpId="0" animBg="1"/>
      <p:bldP spid="981013" grpId="0" animBg="1"/>
      <p:bldP spid="981014" grpId="0" animBg="1"/>
      <p:bldP spid="981017" grpId="0" animBg="1"/>
      <p:bldP spid="981018" grpId="0" animBg="1"/>
      <p:bldP spid="981022" grpId="0" animBg="1"/>
      <p:bldP spid="981023" grpId="0" animBg="1"/>
      <p:bldP spid="981024" grpId="0" animBg="1"/>
      <p:bldP spid="981025" grpId="0" animBg="1"/>
      <p:bldP spid="4148" grpId="0" animBg="1"/>
      <p:bldP spid="4149" grpId="0"/>
      <p:bldP spid="4150" grpId="0" animBg="1"/>
      <p:bldP spid="981021" grpId="0" animBg="1"/>
      <p:bldP spid="2"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590800" y="457200"/>
            <a:ext cx="3913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Basic Operations on Sets</a:t>
            </a:r>
          </a:p>
        </p:txBody>
      </p:sp>
      <p:sp>
        <p:nvSpPr>
          <p:cNvPr id="16387" name="Text Box 7"/>
          <p:cNvSpPr txBox="1">
            <a:spLocks noChangeArrowheads="1"/>
          </p:cNvSpPr>
          <p:nvPr/>
        </p:nvSpPr>
        <p:spPr bwMode="auto">
          <a:xfrm>
            <a:off x="152400" y="1447800"/>
            <a:ext cx="147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spcBef>
                <a:spcPct val="50000"/>
              </a:spcBef>
            </a:pPr>
            <a:r>
              <a:rPr kumimoji="0" lang="en-US" altLang="en-US" b="1">
                <a:solidFill>
                  <a:schemeClr val="accent2"/>
                </a:solidFill>
              </a:rPr>
              <a:t>difference:</a:t>
            </a:r>
          </a:p>
        </p:txBody>
      </p:sp>
      <p:sp>
        <p:nvSpPr>
          <p:cNvPr id="981002" name="Text Box 10"/>
          <p:cNvSpPr txBox="1">
            <a:spLocks noChangeArrowheads="1"/>
          </p:cNvSpPr>
          <p:nvPr/>
        </p:nvSpPr>
        <p:spPr bwMode="auto">
          <a:xfrm>
            <a:off x="152400" y="3352800"/>
            <a:ext cx="162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spcBef>
                <a:spcPct val="50000"/>
              </a:spcBef>
            </a:pPr>
            <a:r>
              <a:rPr kumimoji="0" lang="en-US" altLang="en-US" b="1">
                <a:solidFill>
                  <a:schemeClr val="accent2"/>
                </a:solidFill>
              </a:rPr>
              <a:t>complement:</a:t>
            </a:r>
          </a:p>
        </p:txBody>
      </p:sp>
      <p:sp>
        <p:nvSpPr>
          <p:cNvPr id="981015" name="Oval 23"/>
          <p:cNvSpPr>
            <a:spLocks noChangeArrowheads="1"/>
          </p:cNvSpPr>
          <p:nvPr/>
        </p:nvSpPr>
        <p:spPr bwMode="auto">
          <a:xfrm rot="2058636">
            <a:off x="6477000" y="3581400"/>
            <a:ext cx="990600" cy="838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6390" name="Oval 27"/>
          <p:cNvSpPr>
            <a:spLocks noChangeArrowheads="1"/>
          </p:cNvSpPr>
          <p:nvPr/>
        </p:nvSpPr>
        <p:spPr bwMode="auto">
          <a:xfrm rot="2058636">
            <a:off x="7239000" y="1695450"/>
            <a:ext cx="990600" cy="838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6391" name="Oval 28"/>
          <p:cNvSpPr>
            <a:spLocks noChangeArrowheads="1"/>
          </p:cNvSpPr>
          <p:nvPr/>
        </p:nvSpPr>
        <p:spPr bwMode="auto">
          <a:xfrm rot="-1608170">
            <a:off x="7772400" y="1695450"/>
            <a:ext cx="990600" cy="838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1021" name="Rectangle 29"/>
          <p:cNvSpPr>
            <a:spLocks noChangeArrowheads="1"/>
          </p:cNvSpPr>
          <p:nvPr/>
        </p:nvSpPr>
        <p:spPr bwMode="auto">
          <a:xfrm>
            <a:off x="6324600" y="3429000"/>
            <a:ext cx="1828800" cy="114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6393" name="Line 34"/>
          <p:cNvSpPr>
            <a:spLocks noChangeShapeType="1"/>
          </p:cNvSpPr>
          <p:nvPr/>
        </p:nvSpPr>
        <p:spPr bwMode="auto">
          <a:xfrm flipV="1">
            <a:off x="7315200" y="1695450"/>
            <a:ext cx="457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4" name="Line 35"/>
          <p:cNvSpPr>
            <a:spLocks noChangeShapeType="1"/>
          </p:cNvSpPr>
          <p:nvPr/>
        </p:nvSpPr>
        <p:spPr bwMode="auto">
          <a:xfrm flipV="1">
            <a:off x="7239000" y="1924050"/>
            <a:ext cx="609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5" name="Line 36"/>
          <p:cNvSpPr>
            <a:spLocks noChangeShapeType="1"/>
          </p:cNvSpPr>
          <p:nvPr/>
        </p:nvSpPr>
        <p:spPr bwMode="auto">
          <a:xfrm flipV="1">
            <a:off x="7315200" y="2152650"/>
            <a:ext cx="4572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6" name="Line 37"/>
          <p:cNvSpPr>
            <a:spLocks noChangeShapeType="1"/>
          </p:cNvSpPr>
          <p:nvPr/>
        </p:nvSpPr>
        <p:spPr bwMode="auto">
          <a:xfrm flipV="1">
            <a:off x="7391400" y="2305050"/>
            <a:ext cx="4572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97" name="Line 38"/>
          <p:cNvSpPr>
            <a:spLocks noChangeShapeType="1"/>
          </p:cNvSpPr>
          <p:nvPr/>
        </p:nvSpPr>
        <p:spPr bwMode="auto">
          <a:xfrm flipV="1">
            <a:off x="7620000" y="2457450"/>
            <a:ext cx="3048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32" name="Line 40"/>
          <p:cNvSpPr>
            <a:spLocks noChangeShapeType="1"/>
          </p:cNvSpPr>
          <p:nvPr/>
        </p:nvSpPr>
        <p:spPr bwMode="auto">
          <a:xfrm flipV="1">
            <a:off x="6324600" y="34290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33" name="Line 41"/>
          <p:cNvSpPr>
            <a:spLocks noChangeShapeType="1"/>
          </p:cNvSpPr>
          <p:nvPr/>
        </p:nvSpPr>
        <p:spPr bwMode="auto">
          <a:xfrm flipV="1">
            <a:off x="6324600" y="38100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34" name="Line 42"/>
          <p:cNvSpPr>
            <a:spLocks noChangeShapeType="1"/>
          </p:cNvSpPr>
          <p:nvPr/>
        </p:nvSpPr>
        <p:spPr bwMode="auto">
          <a:xfrm flipV="1">
            <a:off x="7086600" y="34290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35" name="Line 43"/>
          <p:cNvSpPr>
            <a:spLocks noChangeShapeType="1"/>
          </p:cNvSpPr>
          <p:nvPr/>
        </p:nvSpPr>
        <p:spPr bwMode="auto">
          <a:xfrm flipV="1">
            <a:off x="6324600" y="4038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36" name="Line 44"/>
          <p:cNvSpPr>
            <a:spLocks noChangeShapeType="1"/>
          </p:cNvSpPr>
          <p:nvPr/>
        </p:nvSpPr>
        <p:spPr bwMode="auto">
          <a:xfrm flipV="1">
            <a:off x="7239000" y="3429000"/>
            <a:ext cx="609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37" name="Line 45"/>
          <p:cNvSpPr>
            <a:spLocks noChangeShapeType="1"/>
          </p:cNvSpPr>
          <p:nvPr/>
        </p:nvSpPr>
        <p:spPr bwMode="auto">
          <a:xfrm flipV="1">
            <a:off x="6324600" y="4267200"/>
            <a:ext cx="3048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38" name="Line 46"/>
          <p:cNvSpPr>
            <a:spLocks noChangeShapeType="1"/>
          </p:cNvSpPr>
          <p:nvPr/>
        </p:nvSpPr>
        <p:spPr bwMode="auto">
          <a:xfrm flipV="1">
            <a:off x="7391400" y="3581400"/>
            <a:ext cx="762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39" name="Line 47"/>
          <p:cNvSpPr>
            <a:spLocks noChangeShapeType="1"/>
          </p:cNvSpPr>
          <p:nvPr/>
        </p:nvSpPr>
        <p:spPr bwMode="auto">
          <a:xfrm flipV="1">
            <a:off x="6324600" y="4419600"/>
            <a:ext cx="609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40" name="Line 48"/>
          <p:cNvSpPr>
            <a:spLocks noChangeShapeType="1"/>
          </p:cNvSpPr>
          <p:nvPr/>
        </p:nvSpPr>
        <p:spPr bwMode="auto">
          <a:xfrm flipV="1">
            <a:off x="7467600" y="3886200"/>
            <a:ext cx="609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41" name="Line 49"/>
          <p:cNvSpPr>
            <a:spLocks noChangeShapeType="1"/>
          </p:cNvSpPr>
          <p:nvPr/>
        </p:nvSpPr>
        <p:spPr bwMode="auto">
          <a:xfrm flipV="1">
            <a:off x="7010400" y="4114800"/>
            <a:ext cx="1143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1042" name="Line 50"/>
          <p:cNvSpPr>
            <a:spLocks noChangeShapeType="1"/>
          </p:cNvSpPr>
          <p:nvPr/>
        </p:nvSpPr>
        <p:spPr bwMode="auto">
          <a:xfrm flipV="1">
            <a:off x="7543800" y="4343400"/>
            <a:ext cx="609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9" name="Rectangle 29"/>
          <p:cNvSpPr>
            <a:spLocks noChangeArrowheads="1"/>
          </p:cNvSpPr>
          <p:nvPr/>
        </p:nvSpPr>
        <p:spPr bwMode="auto">
          <a:xfrm>
            <a:off x="7086600" y="1524000"/>
            <a:ext cx="1828800" cy="1143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pic>
        <p:nvPicPr>
          <p:cNvPr id="16410" name="Picture 49"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524000" y="1500188"/>
            <a:ext cx="542925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3" name="Picture 51"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752600" y="3352800"/>
            <a:ext cx="394335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4" name="Text Box 52"/>
          <p:cNvSpPr txBox="1">
            <a:spLocks noChangeArrowheads="1"/>
          </p:cNvSpPr>
          <p:nvPr/>
        </p:nvSpPr>
        <p:spPr bwMode="auto">
          <a:xfrm>
            <a:off x="838200" y="2228850"/>
            <a:ext cx="4495800" cy="5143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lnSpc>
                <a:spcPct val="150000"/>
              </a:lnSpc>
            </a:pPr>
            <a:r>
              <a:rPr lang="en-US" altLang="zh-TW">
                <a:solidFill>
                  <a:srgbClr val="008000"/>
                </a:solidFill>
              </a:rPr>
              <a:t>Fact:</a:t>
            </a:r>
            <a:r>
              <a:rPr lang="en-US" altLang="zh-TW"/>
              <a:t>                                                 </a:t>
            </a:r>
          </a:p>
        </p:txBody>
      </p:sp>
      <p:pic>
        <p:nvPicPr>
          <p:cNvPr id="64566" name="Picture 54"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600200" y="2328863"/>
            <a:ext cx="35163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7" name="Text Box 55"/>
          <p:cNvSpPr txBox="1">
            <a:spLocks noChangeArrowheads="1"/>
          </p:cNvSpPr>
          <p:nvPr/>
        </p:nvSpPr>
        <p:spPr bwMode="auto">
          <a:xfrm>
            <a:off x="762000" y="4191000"/>
            <a:ext cx="525462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 Let U = Z and A be the set of odd numbers.</a:t>
            </a:r>
          </a:p>
          <a:p>
            <a:pPr eaLnBrk="1" hangingPunct="1">
              <a:lnSpc>
                <a:spcPct val="150000"/>
              </a:lnSpc>
            </a:pPr>
            <a:r>
              <a:rPr lang="en-US" altLang="zh-TW"/>
              <a:t>      Then       is the set of even numbers.</a:t>
            </a:r>
          </a:p>
        </p:txBody>
      </p:sp>
      <p:pic>
        <p:nvPicPr>
          <p:cNvPr id="64569" name="Picture 57"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905000" y="4572000"/>
            <a:ext cx="2508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70" name="Text Box 58"/>
          <p:cNvSpPr txBox="1">
            <a:spLocks noChangeArrowheads="1"/>
          </p:cNvSpPr>
          <p:nvPr/>
        </p:nvSpPr>
        <p:spPr bwMode="auto">
          <a:xfrm>
            <a:off x="838200" y="5334000"/>
            <a:ext cx="4038600" cy="5143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lnSpc>
                <a:spcPct val="150000"/>
              </a:lnSpc>
            </a:pPr>
            <a:r>
              <a:rPr lang="en-US" altLang="zh-TW">
                <a:solidFill>
                  <a:srgbClr val="008000"/>
                </a:solidFill>
              </a:rPr>
              <a:t>Fact:</a:t>
            </a:r>
            <a:r>
              <a:rPr lang="en-US" altLang="zh-TW"/>
              <a:t> If                , then                                                 </a:t>
            </a:r>
          </a:p>
        </p:txBody>
      </p:sp>
      <p:pic>
        <p:nvPicPr>
          <p:cNvPr id="64574" name="Picture 62"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581400" y="5462588"/>
            <a:ext cx="971550"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7" name="Picture 6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917700" y="5503863"/>
            <a:ext cx="93980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085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56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810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10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10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10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810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10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10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10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810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10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10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10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810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5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100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456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56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5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5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4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1002" grpId="0"/>
      <p:bldP spid="981015" grpId="0" animBg="1"/>
      <p:bldP spid="981021" grpId="0" animBg="1"/>
      <p:bldP spid="981032" grpId="0" animBg="1"/>
      <p:bldP spid="981033" grpId="0" animBg="1"/>
      <p:bldP spid="981034" grpId="0" animBg="1"/>
      <p:bldP spid="981035" grpId="0" animBg="1"/>
      <p:bldP spid="981036" grpId="0" animBg="1"/>
      <p:bldP spid="981037" grpId="0" animBg="1"/>
      <p:bldP spid="981038" grpId="0" animBg="1"/>
      <p:bldP spid="981039" grpId="0" animBg="1"/>
      <p:bldP spid="981040" grpId="0" animBg="1"/>
      <p:bldP spid="981041" grpId="0" animBg="1"/>
      <p:bldP spid="981042" grpId="0" animBg="1"/>
      <p:bldP spid="64564" grpId="0" animBg="1"/>
      <p:bldP spid="64567" grpId="0"/>
      <p:bldP spid="64570"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808413" y="457200"/>
            <a:ext cx="1525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Examples</a:t>
            </a:r>
          </a:p>
        </p:txBody>
      </p:sp>
      <p:sp>
        <p:nvSpPr>
          <p:cNvPr id="14339" name="Text Box 11"/>
          <p:cNvSpPr txBox="1">
            <a:spLocks noChangeArrowheads="1"/>
          </p:cNvSpPr>
          <p:nvPr/>
        </p:nvSpPr>
        <p:spPr bwMode="auto">
          <a:xfrm>
            <a:off x="762000" y="1447800"/>
            <a:ext cx="68294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A = {1, 3, 6, 8, 10}     B = {2, 4, 6, 7, 10}</a:t>
            </a:r>
          </a:p>
          <a:p>
            <a:pPr eaLnBrk="1" hangingPunct="1"/>
            <a:endParaRPr lang="en-US" altLang="zh-TW"/>
          </a:p>
          <a:p>
            <a:pPr eaLnBrk="1" hangingPunct="1"/>
            <a:r>
              <a:rPr lang="en-US" altLang="zh-TW"/>
              <a:t>A    B = {6, 10},   A    B = {1, 2, 3, 4, 6, 7, 8, 10}    A-B = {1, 3, 8}</a:t>
            </a:r>
          </a:p>
        </p:txBody>
      </p:sp>
      <p:pic>
        <p:nvPicPr>
          <p:cNvPr id="14340" name="Picture 13" descr="txp_fig"/>
          <p:cNvPicPr>
            <a:picLocks noChangeAspect="1" noChangeArrowheads="1"/>
          </p:cNvPicPr>
          <p:nvPr>
            <p:custDataLst>
              <p:tags r:id="rId1"/>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066800" y="2057400"/>
            <a:ext cx="1444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5" descr="txp_fig"/>
          <p:cNvPicPr>
            <a:picLocks noChangeAspect="1" noChangeArrowheads="1"/>
          </p:cNvPicPr>
          <p:nvPr>
            <p:custDataLst>
              <p:tags r:id="rId2"/>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895600" y="2057400"/>
            <a:ext cx="1444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6130" name="Text Box 18"/>
          <p:cNvSpPr txBox="1">
            <a:spLocks noChangeArrowheads="1"/>
          </p:cNvSpPr>
          <p:nvPr/>
        </p:nvSpPr>
        <p:spPr bwMode="auto">
          <a:xfrm>
            <a:off x="762000" y="3505200"/>
            <a:ext cx="7189788"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A = { x     U | x is divisible by 3},   B = { x     U | x is divisible by 5}</a:t>
            </a:r>
          </a:p>
          <a:p>
            <a:pPr eaLnBrk="1" hangingPunct="1"/>
            <a:endParaRPr lang="en-US" altLang="zh-TW"/>
          </a:p>
          <a:p>
            <a:pPr eaLnBrk="1" hangingPunct="1"/>
            <a:r>
              <a:rPr lang="en-US" altLang="zh-TW"/>
              <a:t>A    B = { x    U | x is divisible by 15}</a:t>
            </a:r>
          </a:p>
          <a:p>
            <a:pPr eaLnBrk="1" hangingPunct="1"/>
            <a:endParaRPr lang="en-US" altLang="zh-TW"/>
          </a:p>
          <a:p>
            <a:pPr eaLnBrk="1" hangingPunct="1"/>
            <a:r>
              <a:rPr lang="en-US" altLang="zh-TW"/>
              <a:t>A    B = { x    U | x is divisible by 3 or is divisible by 5 (or both)}</a:t>
            </a:r>
          </a:p>
          <a:p>
            <a:pPr eaLnBrk="1" hangingPunct="1"/>
            <a:endParaRPr lang="en-US" altLang="zh-TW"/>
          </a:p>
          <a:p>
            <a:pPr eaLnBrk="1" hangingPunct="1"/>
            <a:r>
              <a:rPr lang="en-US" altLang="zh-TW"/>
              <a:t>A – B = { x     U | x is divisible by 3 but is not divisible by 5 }</a:t>
            </a:r>
          </a:p>
        </p:txBody>
      </p:sp>
      <p:pic>
        <p:nvPicPr>
          <p:cNvPr id="986131" name="Picture 19" descr="txp_fig"/>
          <p:cNvPicPr>
            <a:picLocks noChangeAspect="1" noChangeArrowheads="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066800" y="4191000"/>
            <a:ext cx="1444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6134" name="Picture 2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066800" y="4724400"/>
            <a:ext cx="1444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14" descr="txp_fig"/>
          <p:cNvPicPr>
            <a:picLocks noChangeAspect="1" noChangeArrowheads="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676400" y="3657600"/>
            <a:ext cx="1412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15" descr="txp_fig"/>
          <p:cNvPicPr>
            <a:picLocks noChangeAspect="1" noChangeArrowheads="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5268913" y="3657600"/>
            <a:ext cx="1412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2" name="Picture 16" descr="txp_fig"/>
          <p:cNvPicPr>
            <a:picLocks noChangeAspect="1" noChangeArrowheads="1"/>
          </p:cNvPicPr>
          <p:nvPr>
            <p:custDataLst>
              <p:tags r:id="rId7"/>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057400" y="4191000"/>
            <a:ext cx="1412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3" name="Picture 17" descr="txp_fig"/>
          <p:cNvPicPr>
            <a:picLocks noChangeAspect="1" noChangeArrowheads="1"/>
          </p:cNvPicPr>
          <p:nvPr>
            <p:custDataLst>
              <p:tags r:id="rId8"/>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057400" y="4724400"/>
            <a:ext cx="1412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4" name="Picture 18" descr="txp_fig"/>
          <p:cNvPicPr>
            <a:picLocks noChangeAspect="1" noChangeArrowheads="1"/>
          </p:cNvPicPr>
          <p:nvPr>
            <p:custDataLst>
              <p:tags r:id="rId9"/>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057400" y="5257800"/>
            <a:ext cx="1412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5" name="Text Box 19"/>
          <p:cNvSpPr txBox="1">
            <a:spLocks noChangeArrowheads="1"/>
          </p:cNvSpPr>
          <p:nvPr/>
        </p:nvSpPr>
        <p:spPr bwMode="auto">
          <a:xfrm>
            <a:off x="762000" y="2971800"/>
            <a:ext cx="3425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Let U = { x    Z | 1 &lt;= x &lt;= 100}.</a:t>
            </a:r>
          </a:p>
        </p:txBody>
      </p:sp>
      <p:pic>
        <p:nvPicPr>
          <p:cNvPr id="14356" name="Picture 20" descr="txp_fig"/>
          <p:cNvPicPr>
            <a:picLocks noChangeAspect="1" noChangeArrowheads="1"/>
          </p:cNvPicPr>
          <p:nvPr>
            <p:custDataLst>
              <p:tags r:id="rId10"/>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057400" y="3048000"/>
            <a:ext cx="1412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7" name="Text Box 21"/>
          <p:cNvSpPr txBox="1">
            <a:spLocks noChangeArrowheads="1"/>
          </p:cNvSpPr>
          <p:nvPr/>
        </p:nvSpPr>
        <p:spPr bwMode="auto">
          <a:xfrm>
            <a:off x="762000" y="5867400"/>
            <a:ext cx="5800725" cy="3762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3333FF"/>
                </a:solidFill>
              </a:rPr>
              <a:t>Exercise</a:t>
            </a:r>
            <a:r>
              <a:rPr lang="en-US" altLang="zh-TW"/>
              <a:t>: compute |A|, |B|, |A   B|, |A    B|, |A – B|. </a:t>
            </a:r>
          </a:p>
        </p:txBody>
      </p:sp>
      <p:pic>
        <p:nvPicPr>
          <p:cNvPr id="2" name="Picture 19" descr="txp_fig"/>
          <p:cNvPicPr>
            <a:picLocks noChangeAspect="1" noChangeArrowheads="1"/>
          </p:cNvPicPr>
          <p:nvPr>
            <p:custDataLst>
              <p:tags r:id="rId11"/>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122738" y="5943600"/>
            <a:ext cx="1444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2" descr="txp_fig"/>
          <p:cNvPicPr>
            <a:picLocks noChangeAspect="1" noChangeArrowheads="1"/>
          </p:cNvPicPr>
          <p:nvPr>
            <p:custDataLst>
              <p:tags r:id="rId12"/>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5029200" y="5943600"/>
            <a:ext cx="1444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1771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5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86130">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5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986130">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61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35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986130">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861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35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986130">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35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35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5" grpId="0"/>
      <p:bldP spid="14357"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3124200" y="457200"/>
            <a:ext cx="2838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Partitions of Sets</a:t>
            </a:r>
          </a:p>
        </p:txBody>
      </p:sp>
      <p:sp>
        <p:nvSpPr>
          <p:cNvPr id="18435" name="Text Box 3"/>
          <p:cNvSpPr txBox="1">
            <a:spLocks noChangeArrowheads="1"/>
          </p:cNvSpPr>
          <p:nvPr/>
        </p:nvSpPr>
        <p:spPr bwMode="auto">
          <a:xfrm>
            <a:off x="1714500" y="1385888"/>
            <a:ext cx="5676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Two sets are </a:t>
            </a:r>
            <a:r>
              <a:rPr lang="en-US" altLang="zh-TW">
                <a:solidFill>
                  <a:srgbClr val="A50021"/>
                </a:solidFill>
              </a:rPr>
              <a:t>disjoint</a:t>
            </a:r>
            <a:r>
              <a:rPr lang="en-US" altLang="zh-TW"/>
              <a:t> if their intersection is empty.</a:t>
            </a:r>
          </a:p>
        </p:txBody>
      </p:sp>
      <p:sp>
        <p:nvSpPr>
          <p:cNvPr id="18436" name="Text Box 4"/>
          <p:cNvSpPr txBox="1">
            <a:spLocks noChangeArrowheads="1"/>
          </p:cNvSpPr>
          <p:nvPr/>
        </p:nvSpPr>
        <p:spPr bwMode="auto">
          <a:xfrm>
            <a:off x="838200" y="2133600"/>
            <a:ext cx="74374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A collection of nonempty sets {A</a:t>
            </a:r>
            <a:r>
              <a:rPr lang="en-US" altLang="zh-TW" baseline="-25000"/>
              <a:t>1</a:t>
            </a:r>
            <a:r>
              <a:rPr lang="en-US" altLang="zh-TW"/>
              <a:t>, A</a:t>
            </a:r>
            <a:r>
              <a:rPr lang="en-US" altLang="zh-TW" baseline="-25000"/>
              <a:t>2</a:t>
            </a:r>
            <a:r>
              <a:rPr lang="en-US" altLang="zh-TW"/>
              <a:t>, …, A</a:t>
            </a:r>
            <a:r>
              <a:rPr lang="en-US" altLang="zh-TW" baseline="-25000"/>
              <a:t>n</a:t>
            </a:r>
            <a:r>
              <a:rPr lang="en-US" altLang="zh-TW"/>
              <a:t>} is a </a:t>
            </a:r>
            <a:r>
              <a:rPr lang="en-US" altLang="zh-TW">
                <a:solidFill>
                  <a:srgbClr val="008000"/>
                </a:solidFill>
              </a:rPr>
              <a:t>partition</a:t>
            </a:r>
            <a:r>
              <a:rPr lang="en-US" altLang="zh-TW"/>
              <a:t> of a set A</a:t>
            </a:r>
          </a:p>
          <a:p>
            <a:pPr eaLnBrk="1" hangingPunct="1">
              <a:lnSpc>
                <a:spcPct val="150000"/>
              </a:lnSpc>
            </a:pPr>
            <a:r>
              <a:rPr lang="en-US" altLang="zh-TW"/>
              <a:t>if and only if</a:t>
            </a:r>
          </a:p>
        </p:txBody>
      </p:sp>
      <p:pic>
        <p:nvPicPr>
          <p:cNvPr id="18437" name="Picture 6"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3048000"/>
            <a:ext cx="32766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7"/>
          <p:cNvSpPr txBox="1">
            <a:spLocks noChangeArrowheads="1"/>
          </p:cNvSpPr>
          <p:nvPr/>
        </p:nvSpPr>
        <p:spPr bwMode="auto">
          <a:xfrm>
            <a:off x="1852613" y="3505200"/>
            <a:ext cx="6072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A</a:t>
            </a:r>
            <a:r>
              <a:rPr lang="en-US" altLang="zh-TW" baseline="-25000"/>
              <a:t>1</a:t>
            </a:r>
            <a:r>
              <a:rPr lang="en-US" altLang="zh-TW"/>
              <a:t>, A</a:t>
            </a:r>
            <a:r>
              <a:rPr lang="en-US" altLang="zh-TW" baseline="-25000"/>
              <a:t>2</a:t>
            </a:r>
            <a:r>
              <a:rPr lang="en-US" altLang="zh-TW"/>
              <a:t>, …, A</a:t>
            </a:r>
            <a:r>
              <a:rPr lang="en-US" altLang="zh-TW" baseline="-25000"/>
              <a:t>n</a:t>
            </a:r>
            <a:r>
              <a:rPr lang="en-US" altLang="zh-TW"/>
              <a:t> are </a:t>
            </a:r>
            <a:r>
              <a:rPr lang="en-US" altLang="zh-TW">
                <a:solidFill>
                  <a:srgbClr val="3333FF"/>
                </a:solidFill>
              </a:rPr>
              <a:t>mutually disjoint (or pairwise disjoint)</a:t>
            </a:r>
            <a:r>
              <a:rPr lang="en-US" altLang="zh-TW"/>
              <a:t>.</a:t>
            </a:r>
          </a:p>
        </p:txBody>
      </p:sp>
      <p:sp>
        <p:nvSpPr>
          <p:cNvPr id="18439" name="Rectangle 8"/>
          <p:cNvSpPr>
            <a:spLocks noChangeArrowheads="1"/>
          </p:cNvSpPr>
          <p:nvPr/>
        </p:nvSpPr>
        <p:spPr bwMode="auto">
          <a:xfrm>
            <a:off x="685800" y="1981200"/>
            <a:ext cx="79248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7145" name="Text Box 9"/>
          <p:cNvSpPr txBox="1">
            <a:spLocks noChangeArrowheads="1"/>
          </p:cNvSpPr>
          <p:nvPr/>
        </p:nvSpPr>
        <p:spPr bwMode="auto">
          <a:xfrm>
            <a:off x="841375" y="4343400"/>
            <a:ext cx="6702425"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  Let A be the set of integers.</a:t>
            </a:r>
          </a:p>
          <a:p>
            <a:pPr eaLnBrk="1" hangingPunct="1">
              <a:lnSpc>
                <a:spcPct val="150000"/>
              </a:lnSpc>
            </a:pPr>
            <a:r>
              <a:rPr lang="en-US" altLang="zh-TW"/>
              <a:t>       Let A</a:t>
            </a:r>
            <a:r>
              <a:rPr lang="en-US" altLang="zh-TW" baseline="-25000"/>
              <a:t>1</a:t>
            </a:r>
            <a:r>
              <a:rPr lang="en-US" altLang="zh-TW"/>
              <a:t> be the set of negative integers.</a:t>
            </a:r>
            <a:endParaRPr lang="en-US" altLang="en-US">
              <a:sym typeface="Euclid Symbol" pitchFamily="18" charset="2"/>
            </a:endParaRPr>
          </a:p>
          <a:p>
            <a:pPr eaLnBrk="1" hangingPunct="1">
              <a:lnSpc>
                <a:spcPct val="150000"/>
              </a:lnSpc>
            </a:pPr>
            <a:r>
              <a:rPr lang="en-US" altLang="zh-TW">
                <a:sym typeface="Euclid Symbol" pitchFamily="18" charset="2"/>
              </a:rPr>
              <a:t>       Let </a:t>
            </a:r>
            <a:r>
              <a:rPr lang="en-US" altLang="zh-TW"/>
              <a:t>A</a:t>
            </a:r>
            <a:r>
              <a:rPr lang="en-US" altLang="zh-TW" baseline="-25000"/>
              <a:t>2</a:t>
            </a:r>
            <a:r>
              <a:rPr lang="en-US" altLang="zh-TW"/>
              <a:t> be the set of positive integers.</a:t>
            </a:r>
            <a:endParaRPr lang="en-US" altLang="en-US">
              <a:sym typeface="Euclid Symbol" pitchFamily="18" charset="2"/>
            </a:endParaRPr>
          </a:p>
          <a:p>
            <a:pPr eaLnBrk="1" hangingPunct="1">
              <a:lnSpc>
                <a:spcPct val="150000"/>
              </a:lnSpc>
            </a:pPr>
            <a:r>
              <a:rPr lang="en-US" altLang="zh-TW">
                <a:sym typeface="Euclid Symbol" pitchFamily="18" charset="2"/>
              </a:rPr>
              <a:t>       Then {</a:t>
            </a:r>
            <a:r>
              <a:rPr lang="en-US" altLang="zh-TW"/>
              <a:t>A</a:t>
            </a:r>
            <a:r>
              <a:rPr lang="en-US" altLang="zh-TW" baseline="-25000"/>
              <a:t>1</a:t>
            </a:r>
            <a:r>
              <a:rPr lang="en-US" altLang="zh-TW">
                <a:sym typeface="Euclid Symbol" pitchFamily="18" charset="2"/>
              </a:rPr>
              <a:t>,</a:t>
            </a:r>
            <a:r>
              <a:rPr lang="en-US" altLang="zh-TW" baseline="-25000"/>
              <a:t> </a:t>
            </a:r>
            <a:r>
              <a:rPr lang="en-US" altLang="zh-TW"/>
              <a:t>A</a:t>
            </a:r>
            <a:r>
              <a:rPr lang="en-US" altLang="zh-TW" baseline="-25000"/>
              <a:t>2</a:t>
            </a:r>
            <a:r>
              <a:rPr lang="en-US" altLang="zh-TW">
                <a:sym typeface="Euclid Symbol" pitchFamily="18" charset="2"/>
              </a:rPr>
              <a:t>} is not a partition of A, because A ≠A</a:t>
            </a:r>
            <a:r>
              <a:rPr lang="en-US" altLang="zh-TW" baseline="-25000">
                <a:sym typeface="Euclid Symbol" pitchFamily="18" charset="2"/>
              </a:rPr>
              <a:t>1</a:t>
            </a:r>
            <a:r>
              <a:rPr lang="en-US" altLang="zh-TW">
                <a:sym typeface="Euclid Symbol" pitchFamily="18" charset="2"/>
              </a:rPr>
              <a:t>   A</a:t>
            </a:r>
            <a:r>
              <a:rPr lang="en-US" altLang="zh-TW" baseline="-25000">
                <a:sym typeface="Euclid Symbol" pitchFamily="18" charset="2"/>
              </a:rPr>
              <a:t>2</a:t>
            </a:r>
            <a:r>
              <a:rPr lang="en-US" altLang="zh-TW">
                <a:sym typeface="Euclid Symbol" pitchFamily="18" charset="2"/>
              </a:rPr>
              <a:t> </a:t>
            </a:r>
          </a:p>
          <a:p>
            <a:pPr eaLnBrk="1" hangingPunct="1">
              <a:lnSpc>
                <a:spcPct val="150000"/>
              </a:lnSpc>
            </a:pPr>
            <a:r>
              <a:rPr lang="en-US" altLang="zh-TW">
                <a:sym typeface="Euclid Symbol" pitchFamily="18" charset="2"/>
              </a:rPr>
              <a:t>          as 0 is contained in A but not contained in A</a:t>
            </a:r>
            <a:r>
              <a:rPr lang="en-US" altLang="zh-TW" baseline="-25000">
                <a:sym typeface="Euclid Symbol" pitchFamily="18" charset="2"/>
              </a:rPr>
              <a:t>1</a:t>
            </a:r>
            <a:r>
              <a:rPr lang="en-US" altLang="zh-TW">
                <a:sym typeface="Euclid Symbol" pitchFamily="18" charset="2"/>
              </a:rPr>
              <a:t>   A</a:t>
            </a:r>
            <a:r>
              <a:rPr lang="en-US" altLang="zh-TW" baseline="-25000">
                <a:sym typeface="Euclid Symbol" pitchFamily="18" charset="2"/>
              </a:rPr>
              <a:t>2</a:t>
            </a:r>
            <a:r>
              <a:rPr lang="en-US" altLang="zh-TW">
                <a:sym typeface="Euclid Symbol" pitchFamily="18" charset="2"/>
              </a:rPr>
              <a:t> </a:t>
            </a:r>
          </a:p>
        </p:txBody>
      </p:sp>
      <p:pic>
        <p:nvPicPr>
          <p:cNvPr id="15378" name="Picture 15"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0" y="5643563"/>
            <a:ext cx="144463"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9"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400800" y="6096000"/>
            <a:ext cx="1444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411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71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714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8714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8714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714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3276600" y="457200"/>
            <a:ext cx="25384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Logic Operators</a:t>
            </a:r>
          </a:p>
        </p:txBody>
      </p:sp>
      <p:pic>
        <p:nvPicPr>
          <p:cNvPr id="91139" name="Picture 3"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56488" y="3429000"/>
            <a:ext cx="280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1140" name="Group 4"/>
          <p:cNvGrpSpPr>
            <a:grpSpLocks/>
          </p:cNvGrpSpPr>
          <p:nvPr/>
        </p:nvGrpSpPr>
        <p:grpSpPr bwMode="auto">
          <a:xfrm>
            <a:off x="2292350" y="3284538"/>
            <a:ext cx="2051050" cy="2659062"/>
            <a:chOff x="1707" y="1902"/>
            <a:chExt cx="1292" cy="1675"/>
          </a:xfrm>
        </p:grpSpPr>
        <p:sp>
          <p:nvSpPr>
            <p:cNvPr id="91141" name="Rectangle 5"/>
            <p:cNvSpPr>
              <a:spLocks noChangeArrowheads="1"/>
            </p:cNvSpPr>
            <p:nvPr/>
          </p:nvSpPr>
          <p:spPr bwMode="auto">
            <a:xfrm>
              <a:off x="2236" y="3251"/>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F</a:t>
              </a:r>
            </a:p>
          </p:txBody>
        </p:sp>
        <p:sp>
          <p:nvSpPr>
            <p:cNvPr id="91142" name="Rectangle 6"/>
            <p:cNvSpPr>
              <a:spLocks noChangeArrowheads="1"/>
            </p:cNvSpPr>
            <p:nvPr/>
          </p:nvSpPr>
          <p:spPr bwMode="auto">
            <a:xfrm>
              <a:off x="2236" y="2925"/>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F</a:t>
              </a:r>
            </a:p>
          </p:txBody>
        </p:sp>
        <p:sp>
          <p:nvSpPr>
            <p:cNvPr id="91143" name="Rectangle 7"/>
            <p:cNvSpPr>
              <a:spLocks noChangeArrowheads="1"/>
            </p:cNvSpPr>
            <p:nvPr/>
          </p:nvSpPr>
          <p:spPr bwMode="auto">
            <a:xfrm>
              <a:off x="2236" y="2599"/>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F</a:t>
              </a:r>
            </a:p>
          </p:txBody>
        </p:sp>
        <p:sp>
          <p:nvSpPr>
            <p:cNvPr id="91144" name="Rectangle 8"/>
            <p:cNvSpPr>
              <a:spLocks noChangeArrowheads="1"/>
            </p:cNvSpPr>
            <p:nvPr/>
          </p:nvSpPr>
          <p:spPr bwMode="auto">
            <a:xfrm>
              <a:off x="2236" y="2266"/>
              <a:ext cx="763"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T</a:t>
              </a:r>
            </a:p>
          </p:txBody>
        </p:sp>
        <p:sp>
          <p:nvSpPr>
            <p:cNvPr id="91145" name="Rectangle 9"/>
            <p:cNvSpPr>
              <a:spLocks noChangeArrowheads="1"/>
            </p:cNvSpPr>
            <p:nvPr/>
          </p:nvSpPr>
          <p:spPr bwMode="auto">
            <a:xfrm>
              <a:off x="1707" y="1902"/>
              <a:ext cx="1292"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P  </a:t>
              </a:r>
              <a:r>
                <a:rPr lang="en-US" altLang="en-US" sz="3200">
                  <a:sym typeface="Symbol" pitchFamily="18" charset="2"/>
                </a:rPr>
                <a:t>  </a:t>
              </a:r>
              <a:r>
                <a:rPr lang="en-US" altLang="en-US" sz="3200" i="1">
                  <a:sym typeface="Symbol" pitchFamily="18" charset="2"/>
                </a:rPr>
                <a:t>Q</a:t>
              </a:r>
              <a:endParaRPr lang="en-US" altLang="en-US" sz="3200">
                <a:sym typeface="Symbol" pitchFamily="18" charset="2"/>
              </a:endParaRPr>
            </a:p>
          </p:txBody>
        </p:sp>
      </p:grpSp>
      <p:grpSp>
        <p:nvGrpSpPr>
          <p:cNvPr id="91146" name="Group 10"/>
          <p:cNvGrpSpPr>
            <a:grpSpLocks/>
          </p:cNvGrpSpPr>
          <p:nvPr/>
        </p:nvGrpSpPr>
        <p:grpSpPr bwMode="auto">
          <a:xfrm>
            <a:off x="522288" y="3284538"/>
            <a:ext cx="1770062" cy="2659062"/>
            <a:chOff x="592" y="1902"/>
            <a:chExt cx="1115" cy="1675"/>
          </a:xfrm>
        </p:grpSpPr>
        <p:sp>
          <p:nvSpPr>
            <p:cNvPr id="91147" name="Rectangle 11"/>
            <p:cNvSpPr>
              <a:spLocks noChangeArrowheads="1"/>
            </p:cNvSpPr>
            <p:nvPr/>
          </p:nvSpPr>
          <p:spPr bwMode="auto">
            <a:xfrm>
              <a:off x="1120" y="3251"/>
              <a:ext cx="587" cy="326"/>
            </a:xfrm>
            <a:prstGeom prst="rect">
              <a:avLst/>
            </a:prstGeom>
            <a:noFill/>
            <a:ln>
              <a:noFill/>
            </a:ln>
            <a:effectLst/>
            <a:extLst>
              <a:ext uri="{909E8E84-426E-40DD-AFC4-6F175D3DCCD1}">
                <a14:hiddenFill xmlns:a14="http://schemas.microsoft.com/office/drawing/2010/main">
                  <a:solidFill>
                    <a:schemeClr val="folHlink">
                      <a:alpha val="50000"/>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91148" name="Rectangle 12"/>
            <p:cNvSpPr>
              <a:spLocks noChangeArrowheads="1"/>
            </p:cNvSpPr>
            <p:nvPr/>
          </p:nvSpPr>
          <p:spPr bwMode="auto">
            <a:xfrm>
              <a:off x="592" y="3251"/>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91149" name="Rectangle 13"/>
            <p:cNvSpPr>
              <a:spLocks noChangeArrowheads="1"/>
            </p:cNvSpPr>
            <p:nvPr/>
          </p:nvSpPr>
          <p:spPr bwMode="auto">
            <a:xfrm>
              <a:off x="1120" y="2925"/>
              <a:ext cx="58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91150" name="Rectangle 14"/>
            <p:cNvSpPr>
              <a:spLocks noChangeArrowheads="1"/>
            </p:cNvSpPr>
            <p:nvPr/>
          </p:nvSpPr>
          <p:spPr bwMode="auto">
            <a:xfrm>
              <a:off x="592" y="2925"/>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91151" name="Rectangle 15"/>
            <p:cNvSpPr>
              <a:spLocks noChangeArrowheads="1"/>
            </p:cNvSpPr>
            <p:nvPr/>
          </p:nvSpPr>
          <p:spPr bwMode="auto">
            <a:xfrm>
              <a:off x="1120" y="2599"/>
              <a:ext cx="58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91152" name="Rectangle 16"/>
            <p:cNvSpPr>
              <a:spLocks noChangeArrowheads="1"/>
            </p:cNvSpPr>
            <p:nvPr/>
          </p:nvSpPr>
          <p:spPr bwMode="auto">
            <a:xfrm>
              <a:off x="592" y="2599"/>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91153" name="Rectangle 17"/>
            <p:cNvSpPr>
              <a:spLocks noChangeArrowheads="1"/>
            </p:cNvSpPr>
            <p:nvPr/>
          </p:nvSpPr>
          <p:spPr bwMode="auto">
            <a:xfrm>
              <a:off x="1120" y="2266"/>
              <a:ext cx="58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91154" name="Rectangle 18"/>
            <p:cNvSpPr>
              <a:spLocks noChangeArrowheads="1"/>
            </p:cNvSpPr>
            <p:nvPr/>
          </p:nvSpPr>
          <p:spPr bwMode="auto">
            <a:xfrm>
              <a:off x="592" y="2266"/>
              <a:ext cx="528"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91155" name="Rectangle 19"/>
            <p:cNvSpPr>
              <a:spLocks noChangeArrowheads="1"/>
            </p:cNvSpPr>
            <p:nvPr/>
          </p:nvSpPr>
          <p:spPr bwMode="auto">
            <a:xfrm>
              <a:off x="1120" y="1902"/>
              <a:ext cx="587"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Q</a:t>
              </a:r>
            </a:p>
          </p:txBody>
        </p:sp>
        <p:sp>
          <p:nvSpPr>
            <p:cNvPr id="91156" name="Rectangle 20"/>
            <p:cNvSpPr>
              <a:spLocks noChangeArrowheads="1"/>
            </p:cNvSpPr>
            <p:nvPr/>
          </p:nvSpPr>
          <p:spPr bwMode="auto">
            <a:xfrm>
              <a:off x="592" y="1902"/>
              <a:ext cx="528"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P</a:t>
              </a:r>
            </a:p>
          </p:txBody>
        </p:sp>
      </p:grpSp>
      <p:grpSp>
        <p:nvGrpSpPr>
          <p:cNvPr id="91157" name="Group 21"/>
          <p:cNvGrpSpPr>
            <a:grpSpLocks/>
          </p:cNvGrpSpPr>
          <p:nvPr/>
        </p:nvGrpSpPr>
        <p:grpSpPr bwMode="auto">
          <a:xfrm>
            <a:off x="1360488" y="3284538"/>
            <a:ext cx="931862" cy="2659062"/>
            <a:chOff x="1120" y="1902"/>
            <a:chExt cx="587" cy="1675"/>
          </a:xfrm>
        </p:grpSpPr>
        <p:sp>
          <p:nvSpPr>
            <p:cNvPr id="91158" name="Line 22"/>
            <p:cNvSpPr>
              <a:spLocks noChangeShapeType="1"/>
            </p:cNvSpPr>
            <p:nvPr/>
          </p:nvSpPr>
          <p:spPr bwMode="auto">
            <a:xfrm>
              <a:off x="1120" y="1902"/>
              <a:ext cx="0" cy="1675"/>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59" name="Line 23"/>
            <p:cNvSpPr>
              <a:spLocks noChangeShapeType="1"/>
            </p:cNvSpPr>
            <p:nvPr/>
          </p:nvSpPr>
          <p:spPr bwMode="auto">
            <a:xfrm>
              <a:off x="1707" y="1902"/>
              <a:ext cx="0" cy="1675"/>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160" name="Group 24"/>
          <p:cNvGrpSpPr>
            <a:grpSpLocks/>
          </p:cNvGrpSpPr>
          <p:nvPr/>
        </p:nvGrpSpPr>
        <p:grpSpPr bwMode="auto">
          <a:xfrm>
            <a:off x="522288" y="3271838"/>
            <a:ext cx="3821112" cy="2659062"/>
            <a:chOff x="592" y="1894"/>
            <a:chExt cx="2407" cy="1675"/>
          </a:xfrm>
        </p:grpSpPr>
        <p:grpSp>
          <p:nvGrpSpPr>
            <p:cNvPr id="91161" name="Group 25"/>
            <p:cNvGrpSpPr>
              <a:grpSpLocks/>
            </p:cNvGrpSpPr>
            <p:nvPr/>
          </p:nvGrpSpPr>
          <p:grpSpPr bwMode="auto">
            <a:xfrm>
              <a:off x="592" y="2266"/>
              <a:ext cx="2407" cy="985"/>
              <a:chOff x="592" y="2266"/>
              <a:chExt cx="2407" cy="985"/>
            </a:xfrm>
          </p:grpSpPr>
          <p:sp>
            <p:nvSpPr>
              <p:cNvPr id="91162" name="Line 26"/>
              <p:cNvSpPr>
                <a:spLocks noChangeShapeType="1"/>
              </p:cNvSpPr>
              <p:nvPr/>
            </p:nvSpPr>
            <p:spPr bwMode="auto">
              <a:xfrm>
                <a:off x="592" y="2266"/>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63" name="Line 27"/>
              <p:cNvSpPr>
                <a:spLocks noChangeShapeType="1"/>
              </p:cNvSpPr>
              <p:nvPr/>
            </p:nvSpPr>
            <p:spPr bwMode="auto">
              <a:xfrm>
                <a:off x="592" y="2599"/>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64" name="Line 28"/>
              <p:cNvSpPr>
                <a:spLocks noChangeShapeType="1"/>
              </p:cNvSpPr>
              <p:nvPr/>
            </p:nvSpPr>
            <p:spPr bwMode="auto">
              <a:xfrm>
                <a:off x="592" y="2925"/>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65" name="Line 29"/>
              <p:cNvSpPr>
                <a:spLocks noChangeShapeType="1"/>
              </p:cNvSpPr>
              <p:nvPr/>
            </p:nvSpPr>
            <p:spPr bwMode="auto">
              <a:xfrm>
                <a:off x="592" y="3251"/>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166" name="Group 30"/>
            <p:cNvGrpSpPr>
              <a:grpSpLocks/>
            </p:cNvGrpSpPr>
            <p:nvPr/>
          </p:nvGrpSpPr>
          <p:grpSpPr bwMode="auto">
            <a:xfrm>
              <a:off x="592" y="1894"/>
              <a:ext cx="2407" cy="1675"/>
              <a:chOff x="592" y="1806"/>
              <a:chExt cx="2407" cy="1675"/>
            </a:xfrm>
          </p:grpSpPr>
          <p:grpSp>
            <p:nvGrpSpPr>
              <p:cNvPr id="91167" name="Group 31"/>
              <p:cNvGrpSpPr>
                <a:grpSpLocks/>
              </p:cNvGrpSpPr>
              <p:nvPr/>
            </p:nvGrpSpPr>
            <p:grpSpPr bwMode="auto">
              <a:xfrm>
                <a:off x="592" y="1806"/>
                <a:ext cx="2407" cy="1675"/>
                <a:chOff x="592" y="1902"/>
                <a:chExt cx="2407" cy="1675"/>
              </a:xfrm>
            </p:grpSpPr>
            <p:sp>
              <p:nvSpPr>
                <p:cNvPr id="91168" name="Line 32"/>
                <p:cNvSpPr>
                  <a:spLocks noChangeShapeType="1"/>
                </p:cNvSpPr>
                <p:nvPr/>
              </p:nvSpPr>
              <p:spPr bwMode="auto">
                <a:xfrm>
                  <a:off x="592" y="1902"/>
                  <a:ext cx="2407"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69" name="Line 33"/>
                <p:cNvSpPr>
                  <a:spLocks noChangeShapeType="1"/>
                </p:cNvSpPr>
                <p:nvPr/>
              </p:nvSpPr>
              <p:spPr bwMode="auto">
                <a:xfrm>
                  <a:off x="592" y="3577"/>
                  <a:ext cx="2407"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70" name="Line 34"/>
                <p:cNvSpPr>
                  <a:spLocks noChangeShapeType="1"/>
                </p:cNvSpPr>
                <p:nvPr/>
              </p:nvSpPr>
              <p:spPr bwMode="auto">
                <a:xfrm>
                  <a:off x="592" y="1902"/>
                  <a:ext cx="0" cy="1675"/>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171" name="Line 35"/>
              <p:cNvSpPr>
                <a:spLocks noChangeShapeType="1"/>
              </p:cNvSpPr>
              <p:nvPr/>
            </p:nvSpPr>
            <p:spPr bwMode="auto">
              <a:xfrm>
                <a:off x="2999" y="1806"/>
                <a:ext cx="0" cy="1675"/>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aphicFrame>
        <p:nvGraphicFramePr>
          <p:cNvPr id="91172" name="Object 36"/>
          <p:cNvGraphicFramePr>
            <a:graphicFrameLocks noChangeAspect="1"/>
          </p:cNvGraphicFramePr>
          <p:nvPr/>
        </p:nvGraphicFramePr>
        <p:xfrm>
          <a:off x="4097338" y="3605213"/>
          <a:ext cx="114300" cy="177800"/>
        </p:xfrm>
        <a:graphic>
          <a:graphicData uri="http://schemas.openxmlformats.org/presentationml/2006/ole">
            <mc:AlternateContent xmlns:mc="http://schemas.openxmlformats.org/markup-compatibility/2006">
              <mc:Choice xmlns:v="urn:schemas-microsoft-com:vml" Requires="v">
                <p:oleObj name="Equation" r:id="rId5" imgW="114120" imgH="177480" progId="Equation.DSMT4">
                  <p:embed/>
                </p:oleObj>
              </mc:Choice>
              <mc:Fallback>
                <p:oleObj name="Equation" r:id="rId5" imgW="114120" imgH="177480" progId="Equation.DSMT4">
                  <p:embed/>
                  <p:pic>
                    <p:nvPicPr>
                      <p:cNvPr id="0"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7338" y="3605213"/>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1174" name="Picture 3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148013" y="3429000"/>
            <a:ext cx="280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1175" name="Object 39"/>
          <p:cNvGraphicFramePr>
            <a:graphicFrameLocks noChangeAspect="1"/>
          </p:cNvGraphicFramePr>
          <p:nvPr/>
        </p:nvGraphicFramePr>
        <p:xfrm>
          <a:off x="1295400" y="2438400"/>
          <a:ext cx="2362200" cy="650875"/>
        </p:xfrm>
        <a:graphic>
          <a:graphicData uri="http://schemas.openxmlformats.org/presentationml/2006/ole">
            <mc:AlternateContent xmlns:mc="http://schemas.openxmlformats.org/markup-compatibility/2006">
              <mc:Choice xmlns:v="urn:schemas-microsoft-com:vml" Requires="v">
                <p:oleObj name="Equation" r:id="rId8" imgW="736560" imgH="203040" progId="Equation.3">
                  <p:embed/>
                </p:oleObj>
              </mc:Choice>
              <mc:Fallback>
                <p:oleObj name="Equation" r:id="rId8" imgW="736560" imgH="203040" progId="Equation.3">
                  <p:embed/>
                  <p:pic>
                    <p:nvPicPr>
                      <p:cNvPr id="0"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5400" y="2438400"/>
                        <a:ext cx="2362200" cy="65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1176" name="Group 40"/>
          <p:cNvGrpSpPr>
            <a:grpSpLocks/>
          </p:cNvGrpSpPr>
          <p:nvPr/>
        </p:nvGrpSpPr>
        <p:grpSpPr bwMode="auto">
          <a:xfrm>
            <a:off x="6559550" y="3284538"/>
            <a:ext cx="2051050" cy="2659062"/>
            <a:chOff x="1707" y="1902"/>
            <a:chExt cx="1292" cy="1675"/>
          </a:xfrm>
        </p:grpSpPr>
        <p:sp>
          <p:nvSpPr>
            <p:cNvPr id="91177" name="Rectangle 41"/>
            <p:cNvSpPr>
              <a:spLocks noChangeArrowheads="1"/>
            </p:cNvSpPr>
            <p:nvPr/>
          </p:nvSpPr>
          <p:spPr bwMode="auto">
            <a:xfrm>
              <a:off x="2236" y="3251"/>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F</a:t>
              </a:r>
            </a:p>
          </p:txBody>
        </p:sp>
        <p:sp>
          <p:nvSpPr>
            <p:cNvPr id="91178" name="Rectangle 42"/>
            <p:cNvSpPr>
              <a:spLocks noChangeArrowheads="1"/>
            </p:cNvSpPr>
            <p:nvPr/>
          </p:nvSpPr>
          <p:spPr bwMode="auto">
            <a:xfrm>
              <a:off x="2236" y="2925"/>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T</a:t>
              </a:r>
            </a:p>
          </p:txBody>
        </p:sp>
        <p:sp>
          <p:nvSpPr>
            <p:cNvPr id="91179" name="Rectangle 43"/>
            <p:cNvSpPr>
              <a:spLocks noChangeArrowheads="1"/>
            </p:cNvSpPr>
            <p:nvPr/>
          </p:nvSpPr>
          <p:spPr bwMode="auto">
            <a:xfrm>
              <a:off x="2236" y="2599"/>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T</a:t>
              </a:r>
            </a:p>
          </p:txBody>
        </p:sp>
        <p:sp>
          <p:nvSpPr>
            <p:cNvPr id="91180" name="Rectangle 44"/>
            <p:cNvSpPr>
              <a:spLocks noChangeArrowheads="1"/>
            </p:cNvSpPr>
            <p:nvPr/>
          </p:nvSpPr>
          <p:spPr bwMode="auto">
            <a:xfrm>
              <a:off x="2236" y="2266"/>
              <a:ext cx="763"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T</a:t>
              </a:r>
            </a:p>
          </p:txBody>
        </p:sp>
        <p:sp>
          <p:nvSpPr>
            <p:cNvPr id="91181" name="Rectangle 45"/>
            <p:cNvSpPr>
              <a:spLocks noChangeArrowheads="1"/>
            </p:cNvSpPr>
            <p:nvPr/>
          </p:nvSpPr>
          <p:spPr bwMode="auto">
            <a:xfrm>
              <a:off x="1707" y="1902"/>
              <a:ext cx="1292"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P  </a:t>
              </a:r>
              <a:r>
                <a:rPr lang="en-US" altLang="en-US" sz="3200">
                  <a:sym typeface="Symbol" pitchFamily="18" charset="2"/>
                </a:rPr>
                <a:t>  </a:t>
              </a:r>
              <a:r>
                <a:rPr lang="en-US" altLang="en-US" sz="3200" i="1">
                  <a:sym typeface="Symbol" pitchFamily="18" charset="2"/>
                </a:rPr>
                <a:t>Q</a:t>
              </a:r>
              <a:endParaRPr lang="en-US" altLang="en-US" sz="3200">
                <a:sym typeface="Symbol" pitchFamily="18" charset="2"/>
              </a:endParaRPr>
            </a:p>
          </p:txBody>
        </p:sp>
      </p:grpSp>
      <p:grpSp>
        <p:nvGrpSpPr>
          <p:cNvPr id="91182" name="Group 46"/>
          <p:cNvGrpSpPr>
            <a:grpSpLocks/>
          </p:cNvGrpSpPr>
          <p:nvPr/>
        </p:nvGrpSpPr>
        <p:grpSpPr bwMode="auto">
          <a:xfrm>
            <a:off x="4789488" y="3284538"/>
            <a:ext cx="1770062" cy="2659062"/>
            <a:chOff x="592" y="1902"/>
            <a:chExt cx="1115" cy="1675"/>
          </a:xfrm>
        </p:grpSpPr>
        <p:sp>
          <p:nvSpPr>
            <p:cNvPr id="91183" name="Rectangle 47"/>
            <p:cNvSpPr>
              <a:spLocks noChangeArrowheads="1"/>
            </p:cNvSpPr>
            <p:nvPr/>
          </p:nvSpPr>
          <p:spPr bwMode="auto">
            <a:xfrm>
              <a:off x="1120" y="3251"/>
              <a:ext cx="587" cy="326"/>
            </a:xfrm>
            <a:prstGeom prst="rect">
              <a:avLst/>
            </a:prstGeom>
            <a:noFill/>
            <a:ln>
              <a:noFill/>
            </a:ln>
            <a:effectLst/>
            <a:extLst>
              <a:ext uri="{909E8E84-426E-40DD-AFC4-6F175D3DCCD1}">
                <a14:hiddenFill xmlns:a14="http://schemas.microsoft.com/office/drawing/2010/main">
                  <a:solidFill>
                    <a:schemeClr val="folHlink">
                      <a:alpha val="50000"/>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91184" name="Rectangle 48"/>
            <p:cNvSpPr>
              <a:spLocks noChangeArrowheads="1"/>
            </p:cNvSpPr>
            <p:nvPr/>
          </p:nvSpPr>
          <p:spPr bwMode="auto">
            <a:xfrm>
              <a:off x="592" y="3251"/>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91185" name="Rectangle 49"/>
            <p:cNvSpPr>
              <a:spLocks noChangeArrowheads="1"/>
            </p:cNvSpPr>
            <p:nvPr/>
          </p:nvSpPr>
          <p:spPr bwMode="auto">
            <a:xfrm>
              <a:off x="1120" y="2925"/>
              <a:ext cx="58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91186" name="Rectangle 50"/>
            <p:cNvSpPr>
              <a:spLocks noChangeArrowheads="1"/>
            </p:cNvSpPr>
            <p:nvPr/>
          </p:nvSpPr>
          <p:spPr bwMode="auto">
            <a:xfrm>
              <a:off x="592" y="2925"/>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91187" name="Rectangle 51"/>
            <p:cNvSpPr>
              <a:spLocks noChangeArrowheads="1"/>
            </p:cNvSpPr>
            <p:nvPr/>
          </p:nvSpPr>
          <p:spPr bwMode="auto">
            <a:xfrm>
              <a:off x="1120" y="2599"/>
              <a:ext cx="58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91188" name="Rectangle 52"/>
            <p:cNvSpPr>
              <a:spLocks noChangeArrowheads="1"/>
            </p:cNvSpPr>
            <p:nvPr/>
          </p:nvSpPr>
          <p:spPr bwMode="auto">
            <a:xfrm>
              <a:off x="592" y="2599"/>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91189" name="Rectangle 53"/>
            <p:cNvSpPr>
              <a:spLocks noChangeArrowheads="1"/>
            </p:cNvSpPr>
            <p:nvPr/>
          </p:nvSpPr>
          <p:spPr bwMode="auto">
            <a:xfrm>
              <a:off x="1120" y="2266"/>
              <a:ext cx="58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91190" name="Rectangle 54"/>
            <p:cNvSpPr>
              <a:spLocks noChangeArrowheads="1"/>
            </p:cNvSpPr>
            <p:nvPr/>
          </p:nvSpPr>
          <p:spPr bwMode="auto">
            <a:xfrm>
              <a:off x="592" y="2266"/>
              <a:ext cx="528"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91191" name="Rectangle 55"/>
            <p:cNvSpPr>
              <a:spLocks noChangeArrowheads="1"/>
            </p:cNvSpPr>
            <p:nvPr/>
          </p:nvSpPr>
          <p:spPr bwMode="auto">
            <a:xfrm>
              <a:off x="1120" y="1902"/>
              <a:ext cx="587"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Q</a:t>
              </a:r>
            </a:p>
          </p:txBody>
        </p:sp>
        <p:sp>
          <p:nvSpPr>
            <p:cNvPr id="91192" name="Rectangle 56"/>
            <p:cNvSpPr>
              <a:spLocks noChangeArrowheads="1"/>
            </p:cNvSpPr>
            <p:nvPr/>
          </p:nvSpPr>
          <p:spPr bwMode="auto">
            <a:xfrm>
              <a:off x="592" y="1902"/>
              <a:ext cx="528"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P</a:t>
              </a:r>
            </a:p>
          </p:txBody>
        </p:sp>
      </p:grpSp>
      <p:grpSp>
        <p:nvGrpSpPr>
          <p:cNvPr id="91193" name="Group 57"/>
          <p:cNvGrpSpPr>
            <a:grpSpLocks/>
          </p:cNvGrpSpPr>
          <p:nvPr/>
        </p:nvGrpSpPr>
        <p:grpSpPr bwMode="auto">
          <a:xfrm>
            <a:off x="5627688" y="3284538"/>
            <a:ext cx="931862" cy="2659062"/>
            <a:chOff x="1120" y="1902"/>
            <a:chExt cx="587" cy="1675"/>
          </a:xfrm>
        </p:grpSpPr>
        <p:sp>
          <p:nvSpPr>
            <p:cNvPr id="91194" name="Line 58"/>
            <p:cNvSpPr>
              <a:spLocks noChangeShapeType="1"/>
            </p:cNvSpPr>
            <p:nvPr/>
          </p:nvSpPr>
          <p:spPr bwMode="auto">
            <a:xfrm>
              <a:off x="1120" y="1902"/>
              <a:ext cx="0" cy="1675"/>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95" name="Line 59"/>
            <p:cNvSpPr>
              <a:spLocks noChangeShapeType="1"/>
            </p:cNvSpPr>
            <p:nvPr/>
          </p:nvSpPr>
          <p:spPr bwMode="auto">
            <a:xfrm>
              <a:off x="1707" y="1902"/>
              <a:ext cx="0" cy="1675"/>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196" name="Group 60"/>
          <p:cNvGrpSpPr>
            <a:grpSpLocks/>
          </p:cNvGrpSpPr>
          <p:nvPr/>
        </p:nvGrpSpPr>
        <p:grpSpPr bwMode="auto">
          <a:xfrm>
            <a:off x="4789488" y="3271838"/>
            <a:ext cx="3821112" cy="2659062"/>
            <a:chOff x="592" y="1894"/>
            <a:chExt cx="2407" cy="1675"/>
          </a:xfrm>
        </p:grpSpPr>
        <p:grpSp>
          <p:nvGrpSpPr>
            <p:cNvPr id="91197" name="Group 61"/>
            <p:cNvGrpSpPr>
              <a:grpSpLocks/>
            </p:cNvGrpSpPr>
            <p:nvPr/>
          </p:nvGrpSpPr>
          <p:grpSpPr bwMode="auto">
            <a:xfrm>
              <a:off x="592" y="2266"/>
              <a:ext cx="2407" cy="985"/>
              <a:chOff x="592" y="2266"/>
              <a:chExt cx="2407" cy="985"/>
            </a:xfrm>
          </p:grpSpPr>
          <p:sp>
            <p:nvSpPr>
              <p:cNvPr id="91198" name="Line 62"/>
              <p:cNvSpPr>
                <a:spLocks noChangeShapeType="1"/>
              </p:cNvSpPr>
              <p:nvPr/>
            </p:nvSpPr>
            <p:spPr bwMode="auto">
              <a:xfrm>
                <a:off x="592" y="2266"/>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99" name="Line 63"/>
              <p:cNvSpPr>
                <a:spLocks noChangeShapeType="1"/>
              </p:cNvSpPr>
              <p:nvPr/>
            </p:nvSpPr>
            <p:spPr bwMode="auto">
              <a:xfrm>
                <a:off x="592" y="2599"/>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00" name="Line 64"/>
              <p:cNvSpPr>
                <a:spLocks noChangeShapeType="1"/>
              </p:cNvSpPr>
              <p:nvPr/>
            </p:nvSpPr>
            <p:spPr bwMode="auto">
              <a:xfrm>
                <a:off x="592" y="2925"/>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01" name="Line 65"/>
              <p:cNvSpPr>
                <a:spLocks noChangeShapeType="1"/>
              </p:cNvSpPr>
              <p:nvPr/>
            </p:nvSpPr>
            <p:spPr bwMode="auto">
              <a:xfrm>
                <a:off x="592" y="3251"/>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1202" name="Group 66"/>
            <p:cNvGrpSpPr>
              <a:grpSpLocks/>
            </p:cNvGrpSpPr>
            <p:nvPr/>
          </p:nvGrpSpPr>
          <p:grpSpPr bwMode="auto">
            <a:xfrm>
              <a:off x="592" y="1894"/>
              <a:ext cx="2407" cy="1675"/>
              <a:chOff x="592" y="1806"/>
              <a:chExt cx="2407" cy="1675"/>
            </a:xfrm>
          </p:grpSpPr>
          <p:grpSp>
            <p:nvGrpSpPr>
              <p:cNvPr id="91203" name="Group 67"/>
              <p:cNvGrpSpPr>
                <a:grpSpLocks/>
              </p:cNvGrpSpPr>
              <p:nvPr/>
            </p:nvGrpSpPr>
            <p:grpSpPr bwMode="auto">
              <a:xfrm>
                <a:off x="592" y="1806"/>
                <a:ext cx="2407" cy="1675"/>
                <a:chOff x="592" y="1902"/>
                <a:chExt cx="2407" cy="1675"/>
              </a:xfrm>
            </p:grpSpPr>
            <p:sp>
              <p:nvSpPr>
                <p:cNvPr id="91204" name="Line 68"/>
                <p:cNvSpPr>
                  <a:spLocks noChangeShapeType="1"/>
                </p:cNvSpPr>
                <p:nvPr/>
              </p:nvSpPr>
              <p:spPr bwMode="auto">
                <a:xfrm>
                  <a:off x="592" y="1902"/>
                  <a:ext cx="2407"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05" name="Line 69"/>
                <p:cNvSpPr>
                  <a:spLocks noChangeShapeType="1"/>
                </p:cNvSpPr>
                <p:nvPr/>
              </p:nvSpPr>
              <p:spPr bwMode="auto">
                <a:xfrm>
                  <a:off x="592" y="3577"/>
                  <a:ext cx="2407"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06" name="Line 70"/>
                <p:cNvSpPr>
                  <a:spLocks noChangeShapeType="1"/>
                </p:cNvSpPr>
                <p:nvPr/>
              </p:nvSpPr>
              <p:spPr bwMode="auto">
                <a:xfrm>
                  <a:off x="592" y="1902"/>
                  <a:ext cx="0" cy="1675"/>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1207" name="Line 71"/>
              <p:cNvSpPr>
                <a:spLocks noChangeShapeType="1"/>
              </p:cNvSpPr>
              <p:nvPr/>
            </p:nvSpPr>
            <p:spPr bwMode="auto">
              <a:xfrm>
                <a:off x="2999" y="1806"/>
                <a:ext cx="0" cy="1675"/>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aphicFrame>
        <p:nvGraphicFramePr>
          <p:cNvPr id="91208" name="Object 72"/>
          <p:cNvGraphicFramePr>
            <a:graphicFrameLocks noChangeAspect="1"/>
          </p:cNvGraphicFramePr>
          <p:nvPr/>
        </p:nvGraphicFramePr>
        <p:xfrm>
          <a:off x="8364538" y="3605213"/>
          <a:ext cx="114300" cy="177800"/>
        </p:xfrm>
        <a:graphic>
          <a:graphicData uri="http://schemas.openxmlformats.org/presentationml/2006/ole">
            <mc:AlternateContent xmlns:mc="http://schemas.openxmlformats.org/markup-compatibility/2006">
              <mc:Choice xmlns:v="urn:schemas-microsoft-com:vml" Requires="v">
                <p:oleObj name="Equation" r:id="rId10" imgW="114120" imgH="177480" progId="Equation.DSMT4">
                  <p:embed/>
                </p:oleObj>
              </mc:Choice>
              <mc:Fallback>
                <p:oleObj name="Equation" r:id="rId10" imgW="114120" imgH="177480" progId="Equation.DSMT4">
                  <p:embed/>
                  <p:pic>
                    <p:nvPicPr>
                      <p:cNvPr id="0" name="Object 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4538" y="3605213"/>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209" name="Object 73"/>
          <p:cNvGraphicFramePr>
            <a:graphicFrameLocks noChangeAspect="1"/>
          </p:cNvGraphicFramePr>
          <p:nvPr/>
        </p:nvGraphicFramePr>
        <p:xfrm>
          <a:off x="5715000" y="2452688"/>
          <a:ext cx="2057400" cy="671512"/>
        </p:xfrm>
        <a:graphic>
          <a:graphicData uri="http://schemas.openxmlformats.org/presentationml/2006/ole">
            <mc:AlternateContent xmlns:mc="http://schemas.openxmlformats.org/markup-compatibility/2006">
              <mc:Choice xmlns:v="urn:schemas-microsoft-com:vml" Requires="v">
                <p:oleObj name="Equation" r:id="rId11" imgW="622080" imgH="203040" progId="Equation.3">
                  <p:embed/>
                </p:oleObj>
              </mc:Choice>
              <mc:Fallback>
                <p:oleObj name="Equation" r:id="rId11" imgW="622080" imgH="203040" progId="Equation.3">
                  <p:embed/>
                  <p:pic>
                    <p:nvPicPr>
                      <p:cNvPr id="0" name="Object 7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5000" y="2452688"/>
                        <a:ext cx="2057400"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212" name="Object 76"/>
          <p:cNvGraphicFramePr>
            <a:graphicFrameLocks noChangeAspect="1"/>
          </p:cNvGraphicFramePr>
          <p:nvPr/>
        </p:nvGraphicFramePr>
        <p:xfrm>
          <a:off x="1295400" y="1447800"/>
          <a:ext cx="2320925" cy="639763"/>
        </p:xfrm>
        <a:graphic>
          <a:graphicData uri="http://schemas.openxmlformats.org/presentationml/2006/ole">
            <mc:AlternateContent xmlns:mc="http://schemas.openxmlformats.org/markup-compatibility/2006">
              <mc:Choice xmlns:v="urn:schemas-microsoft-com:vml" Requires="v">
                <p:oleObj name="Equation" r:id="rId13" imgW="736560" imgH="203040" progId="Equation.3">
                  <p:embed/>
                </p:oleObj>
              </mc:Choice>
              <mc:Fallback>
                <p:oleObj name="Equation" r:id="rId13" imgW="736560" imgH="203040" progId="Equation.3">
                  <p:embed/>
                  <p:pic>
                    <p:nvPicPr>
                      <p:cNvPr id="0" name="Object 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5400" y="1447800"/>
                        <a:ext cx="23209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213" name="Text Box 77"/>
          <p:cNvSpPr txBox="1">
            <a:spLocks noChangeArrowheads="1"/>
          </p:cNvSpPr>
          <p:nvPr/>
        </p:nvSpPr>
        <p:spPr bwMode="auto">
          <a:xfrm>
            <a:off x="4198938" y="1600200"/>
            <a:ext cx="2506662"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 is true if p is false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11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1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1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11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17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120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911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11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1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19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1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124200" y="457200"/>
            <a:ext cx="2838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Partitions of Sets</a:t>
            </a:r>
          </a:p>
        </p:txBody>
      </p:sp>
      <p:sp>
        <p:nvSpPr>
          <p:cNvPr id="987145" name="Text Box 9"/>
          <p:cNvSpPr txBox="1">
            <a:spLocks noChangeArrowheads="1"/>
          </p:cNvSpPr>
          <p:nvPr/>
        </p:nvSpPr>
        <p:spPr bwMode="auto">
          <a:xfrm>
            <a:off x="381000" y="1447800"/>
            <a:ext cx="83343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  Let A be the set of integers divisible by 6.</a:t>
            </a:r>
          </a:p>
          <a:p>
            <a:pPr eaLnBrk="1" hangingPunct="1">
              <a:lnSpc>
                <a:spcPct val="150000"/>
              </a:lnSpc>
            </a:pPr>
            <a:r>
              <a:rPr lang="en-US" altLang="zh-TW"/>
              <a:t>       A</a:t>
            </a:r>
            <a:r>
              <a:rPr lang="en-US" altLang="zh-TW" baseline="-25000"/>
              <a:t>1</a:t>
            </a:r>
            <a:r>
              <a:rPr lang="en-US" altLang="zh-TW"/>
              <a:t> be the set of integers divisible by 2.</a:t>
            </a:r>
            <a:endParaRPr lang="en-US" altLang="en-US">
              <a:sym typeface="Euclid Symbol" pitchFamily="18" charset="2"/>
            </a:endParaRPr>
          </a:p>
          <a:p>
            <a:pPr eaLnBrk="1" hangingPunct="1">
              <a:lnSpc>
                <a:spcPct val="150000"/>
              </a:lnSpc>
            </a:pPr>
            <a:r>
              <a:rPr lang="en-US" altLang="zh-TW">
                <a:sym typeface="Euclid Symbol" pitchFamily="18" charset="2"/>
              </a:rPr>
              <a:t>       </a:t>
            </a:r>
            <a:r>
              <a:rPr lang="en-US" altLang="zh-TW"/>
              <a:t>A</a:t>
            </a:r>
            <a:r>
              <a:rPr lang="en-US" altLang="zh-TW" baseline="-25000"/>
              <a:t>2</a:t>
            </a:r>
            <a:r>
              <a:rPr lang="en-US" altLang="zh-TW"/>
              <a:t> be the set of integers divisible by 3.</a:t>
            </a:r>
            <a:endParaRPr lang="en-US" altLang="en-US">
              <a:sym typeface="Euclid Symbol" pitchFamily="18" charset="2"/>
            </a:endParaRPr>
          </a:p>
          <a:p>
            <a:pPr eaLnBrk="1" hangingPunct="1">
              <a:lnSpc>
                <a:spcPct val="150000"/>
              </a:lnSpc>
            </a:pPr>
            <a:r>
              <a:rPr lang="en-US" altLang="zh-TW">
                <a:sym typeface="Euclid Symbol" pitchFamily="18" charset="2"/>
              </a:rPr>
              <a:t>       Then {</a:t>
            </a:r>
            <a:r>
              <a:rPr lang="en-US" altLang="zh-TW"/>
              <a:t>A</a:t>
            </a:r>
            <a:r>
              <a:rPr lang="en-US" altLang="zh-TW" baseline="-25000"/>
              <a:t>1</a:t>
            </a:r>
            <a:r>
              <a:rPr lang="en-US" altLang="zh-TW">
                <a:sym typeface="Euclid Symbol" pitchFamily="18" charset="2"/>
              </a:rPr>
              <a:t>,</a:t>
            </a:r>
            <a:r>
              <a:rPr lang="en-US" altLang="zh-TW" baseline="-25000"/>
              <a:t> </a:t>
            </a:r>
            <a:r>
              <a:rPr lang="en-US" altLang="zh-TW"/>
              <a:t>A</a:t>
            </a:r>
            <a:r>
              <a:rPr lang="en-US" altLang="zh-TW" baseline="-25000"/>
              <a:t>2</a:t>
            </a:r>
            <a:r>
              <a:rPr lang="en-US" altLang="zh-TW">
                <a:sym typeface="Euclid Symbol" pitchFamily="18" charset="2"/>
              </a:rPr>
              <a:t>} is not a partition of A, because A</a:t>
            </a:r>
            <a:r>
              <a:rPr lang="en-US" altLang="zh-TW" baseline="-25000">
                <a:sym typeface="Euclid Symbol" pitchFamily="18" charset="2"/>
              </a:rPr>
              <a:t>1</a:t>
            </a:r>
            <a:r>
              <a:rPr lang="en-US" altLang="zh-TW">
                <a:sym typeface="Euclid Symbol" pitchFamily="18" charset="2"/>
              </a:rPr>
              <a:t> and A</a:t>
            </a:r>
            <a:r>
              <a:rPr lang="en-US" altLang="zh-TW" baseline="-25000">
                <a:sym typeface="Euclid Symbol" pitchFamily="18" charset="2"/>
              </a:rPr>
              <a:t>2</a:t>
            </a:r>
            <a:r>
              <a:rPr lang="en-US" altLang="zh-TW">
                <a:sym typeface="Euclid Symbol" pitchFamily="18" charset="2"/>
              </a:rPr>
              <a:t> are not disjoint,</a:t>
            </a:r>
          </a:p>
          <a:p>
            <a:pPr eaLnBrk="1" hangingPunct="1">
              <a:lnSpc>
                <a:spcPct val="150000"/>
              </a:lnSpc>
            </a:pPr>
            <a:r>
              <a:rPr lang="en-US" altLang="zh-TW">
                <a:sym typeface="Euclid Symbol" pitchFamily="18" charset="2"/>
              </a:rPr>
              <a:t>            and also A   </a:t>
            </a:r>
            <a:r>
              <a:rPr lang="en-US" altLang="zh-TW"/>
              <a:t>A</a:t>
            </a:r>
            <a:r>
              <a:rPr lang="en-US" altLang="zh-TW" baseline="-25000"/>
              <a:t>1   </a:t>
            </a:r>
            <a:r>
              <a:rPr lang="en-US" altLang="zh-TW"/>
              <a:t>A</a:t>
            </a:r>
            <a:r>
              <a:rPr lang="en-US" altLang="zh-TW" baseline="-25000"/>
              <a:t>2</a:t>
            </a:r>
            <a:r>
              <a:rPr lang="en-US" altLang="zh-TW">
                <a:sym typeface="Euclid Symbol" pitchFamily="18" charset="2"/>
              </a:rPr>
              <a:t> (so both conditions are not satisfied).</a:t>
            </a:r>
          </a:p>
        </p:txBody>
      </p:sp>
      <p:sp>
        <p:nvSpPr>
          <p:cNvPr id="2" name="Text Box 9"/>
          <p:cNvSpPr txBox="1">
            <a:spLocks noChangeArrowheads="1"/>
          </p:cNvSpPr>
          <p:nvPr/>
        </p:nvSpPr>
        <p:spPr bwMode="auto">
          <a:xfrm>
            <a:off x="457200" y="3849688"/>
            <a:ext cx="5038725"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  Let A be the set of integers.</a:t>
            </a:r>
          </a:p>
          <a:p>
            <a:pPr eaLnBrk="1" hangingPunct="1">
              <a:lnSpc>
                <a:spcPct val="150000"/>
              </a:lnSpc>
            </a:pPr>
            <a:r>
              <a:rPr lang="en-US" altLang="zh-TW"/>
              <a:t>       A</a:t>
            </a:r>
            <a:r>
              <a:rPr lang="en-US" altLang="zh-TW" baseline="-25000"/>
              <a:t>1</a:t>
            </a:r>
            <a:r>
              <a:rPr lang="en-US" altLang="zh-TW"/>
              <a:t> = {x    A | x = 3k+1 for some integer k}</a:t>
            </a:r>
            <a:endParaRPr lang="en-US" altLang="en-US">
              <a:sym typeface="Euclid Symbol" pitchFamily="18" charset="2"/>
            </a:endParaRPr>
          </a:p>
          <a:p>
            <a:pPr eaLnBrk="1" hangingPunct="1">
              <a:lnSpc>
                <a:spcPct val="150000"/>
              </a:lnSpc>
            </a:pPr>
            <a:r>
              <a:rPr lang="en-US" altLang="zh-TW">
                <a:sym typeface="Euclid Symbol" pitchFamily="18" charset="2"/>
              </a:rPr>
              <a:t>       </a:t>
            </a:r>
            <a:r>
              <a:rPr lang="en-US" altLang="zh-TW"/>
              <a:t>A</a:t>
            </a:r>
            <a:r>
              <a:rPr lang="en-US" altLang="zh-TW" baseline="-25000"/>
              <a:t>2</a:t>
            </a:r>
            <a:r>
              <a:rPr lang="en-US" altLang="zh-TW"/>
              <a:t> = {x   A | x = 3k+2 for some integer k}</a:t>
            </a:r>
            <a:endParaRPr lang="en-US" altLang="en-US">
              <a:sym typeface="Euclid Symbol" pitchFamily="18" charset="2"/>
            </a:endParaRPr>
          </a:p>
          <a:p>
            <a:pPr eaLnBrk="1" hangingPunct="1">
              <a:lnSpc>
                <a:spcPct val="150000"/>
              </a:lnSpc>
            </a:pPr>
            <a:r>
              <a:rPr lang="en-US" altLang="zh-TW">
                <a:sym typeface="Euclid Symbol" pitchFamily="18" charset="2"/>
              </a:rPr>
              <a:t>       </a:t>
            </a:r>
            <a:r>
              <a:rPr lang="en-US" altLang="zh-TW"/>
              <a:t>A</a:t>
            </a:r>
            <a:r>
              <a:rPr lang="en-US" altLang="zh-TW" baseline="-25000"/>
              <a:t>3</a:t>
            </a:r>
            <a:r>
              <a:rPr lang="en-US" altLang="zh-TW"/>
              <a:t> = {x   A | x = 3k for some integer k}</a:t>
            </a:r>
            <a:endParaRPr lang="en-US" altLang="en-US">
              <a:sym typeface="Euclid Symbol" pitchFamily="18" charset="2"/>
            </a:endParaRPr>
          </a:p>
          <a:p>
            <a:pPr eaLnBrk="1" hangingPunct="1">
              <a:lnSpc>
                <a:spcPct val="150000"/>
              </a:lnSpc>
            </a:pPr>
            <a:r>
              <a:rPr lang="en-US" altLang="zh-TW">
                <a:sym typeface="Euclid Symbol" pitchFamily="18" charset="2"/>
              </a:rPr>
              <a:t>       Then {</a:t>
            </a:r>
            <a:r>
              <a:rPr lang="en-US" altLang="zh-TW"/>
              <a:t>A</a:t>
            </a:r>
            <a:r>
              <a:rPr lang="en-US" altLang="zh-TW" baseline="-25000"/>
              <a:t>1</a:t>
            </a:r>
            <a:r>
              <a:rPr lang="en-US" altLang="zh-TW">
                <a:sym typeface="Euclid Symbol" pitchFamily="18" charset="2"/>
              </a:rPr>
              <a:t>,</a:t>
            </a:r>
            <a:r>
              <a:rPr lang="en-US" altLang="zh-TW" baseline="-25000"/>
              <a:t> </a:t>
            </a:r>
            <a:r>
              <a:rPr lang="en-US" altLang="zh-TW"/>
              <a:t>A</a:t>
            </a:r>
            <a:r>
              <a:rPr lang="en-US" altLang="zh-TW" baseline="-25000"/>
              <a:t>2</a:t>
            </a:r>
            <a:r>
              <a:rPr lang="en-US" altLang="zh-TW">
                <a:sym typeface="Euclid Symbol" pitchFamily="18" charset="2"/>
              </a:rPr>
              <a:t>,</a:t>
            </a:r>
            <a:r>
              <a:rPr lang="en-US" altLang="zh-TW" baseline="-25000"/>
              <a:t> </a:t>
            </a:r>
            <a:r>
              <a:rPr lang="en-US" altLang="zh-TW"/>
              <a:t>A</a:t>
            </a:r>
            <a:r>
              <a:rPr lang="en-US" altLang="zh-TW" baseline="-25000"/>
              <a:t>3</a:t>
            </a:r>
            <a:r>
              <a:rPr lang="en-US" altLang="zh-TW">
                <a:sym typeface="Euclid Symbol" pitchFamily="18" charset="2"/>
              </a:rPr>
              <a:t>} is a partition of A</a:t>
            </a:r>
          </a:p>
        </p:txBody>
      </p:sp>
      <p:pic>
        <p:nvPicPr>
          <p:cNvPr id="66593" name="Picture 33"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763713" y="4306888"/>
            <a:ext cx="1412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4" name="Picture 34"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763713" y="4764088"/>
            <a:ext cx="1412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5" name="Picture 35"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763713" y="5145088"/>
            <a:ext cx="1412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7146" name="Oval 10"/>
          <p:cNvSpPr>
            <a:spLocks noChangeArrowheads="1"/>
          </p:cNvSpPr>
          <p:nvPr/>
        </p:nvSpPr>
        <p:spPr bwMode="auto">
          <a:xfrm>
            <a:off x="5867400" y="4078288"/>
            <a:ext cx="2133600" cy="1447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7147" name="Freeform 11"/>
          <p:cNvSpPr>
            <a:spLocks/>
          </p:cNvSpPr>
          <p:nvPr/>
        </p:nvSpPr>
        <p:spPr bwMode="auto">
          <a:xfrm>
            <a:off x="6096000" y="4383088"/>
            <a:ext cx="800100" cy="1143000"/>
          </a:xfrm>
          <a:custGeom>
            <a:avLst/>
            <a:gdLst>
              <a:gd name="T0" fmla="*/ 0 w 504"/>
              <a:gd name="T1" fmla="*/ 0 h 720"/>
              <a:gd name="T2" fmla="*/ 1088707633 w 504"/>
              <a:gd name="T3" fmla="*/ 846772610 h 720"/>
              <a:gd name="T4" fmla="*/ 1088707633 w 504"/>
              <a:gd name="T5" fmla="*/ 1814512678 h 720"/>
              <a:gd name="T6" fmla="*/ 0 60000 65536"/>
              <a:gd name="T7" fmla="*/ 0 60000 65536"/>
              <a:gd name="T8" fmla="*/ 0 60000 65536"/>
              <a:gd name="T9" fmla="*/ 0 w 504"/>
              <a:gd name="T10" fmla="*/ 0 h 720"/>
              <a:gd name="T11" fmla="*/ 504 w 504"/>
              <a:gd name="T12" fmla="*/ 720 h 720"/>
            </a:gdLst>
            <a:ahLst/>
            <a:cxnLst>
              <a:cxn ang="T6">
                <a:pos x="T0" y="T1"/>
              </a:cxn>
              <a:cxn ang="T7">
                <a:pos x="T2" y="T3"/>
              </a:cxn>
              <a:cxn ang="T8">
                <a:pos x="T4" y="T5"/>
              </a:cxn>
            </a:cxnLst>
            <a:rect l="T9" t="T10" r="T11" b="T12"/>
            <a:pathLst>
              <a:path w="504" h="720">
                <a:moveTo>
                  <a:pt x="0" y="0"/>
                </a:moveTo>
                <a:cubicBezTo>
                  <a:pt x="180" y="108"/>
                  <a:pt x="360" y="216"/>
                  <a:pt x="432" y="336"/>
                </a:cubicBezTo>
                <a:cubicBezTo>
                  <a:pt x="504" y="456"/>
                  <a:pt x="468" y="588"/>
                  <a:pt x="432" y="72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7148" name="Freeform 12"/>
          <p:cNvSpPr>
            <a:spLocks/>
          </p:cNvSpPr>
          <p:nvPr/>
        </p:nvSpPr>
        <p:spPr bwMode="auto">
          <a:xfrm>
            <a:off x="6781800" y="4230688"/>
            <a:ext cx="838200" cy="685800"/>
          </a:xfrm>
          <a:custGeom>
            <a:avLst/>
            <a:gdLst>
              <a:gd name="T0" fmla="*/ 0 w 528"/>
              <a:gd name="T1" fmla="*/ 1088707589 h 432"/>
              <a:gd name="T2" fmla="*/ 967739949 w 528"/>
              <a:gd name="T3" fmla="*/ 604837528 h 432"/>
              <a:gd name="T4" fmla="*/ 1330642282 w 528"/>
              <a:gd name="T5" fmla="*/ 0 h 432"/>
              <a:gd name="T6" fmla="*/ 0 60000 65536"/>
              <a:gd name="T7" fmla="*/ 0 60000 65536"/>
              <a:gd name="T8" fmla="*/ 0 60000 65536"/>
              <a:gd name="T9" fmla="*/ 0 w 528"/>
              <a:gd name="T10" fmla="*/ 0 h 432"/>
              <a:gd name="T11" fmla="*/ 528 w 528"/>
              <a:gd name="T12" fmla="*/ 432 h 432"/>
            </a:gdLst>
            <a:ahLst/>
            <a:cxnLst>
              <a:cxn ang="T6">
                <a:pos x="T0" y="T1"/>
              </a:cxn>
              <a:cxn ang="T7">
                <a:pos x="T2" y="T3"/>
              </a:cxn>
              <a:cxn ang="T8">
                <a:pos x="T4" y="T5"/>
              </a:cxn>
            </a:cxnLst>
            <a:rect l="T9" t="T10" r="T11" b="T12"/>
            <a:pathLst>
              <a:path w="528" h="432">
                <a:moveTo>
                  <a:pt x="0" y="432"/>
                </a:moveTo>
                <a:cubicBezTo>
                  <a:pt x="148" y="372"/>
                  <a:pt x="296" y="312"/>
                  <a:pt x="384" y="240"/>
                </a:cubicBezTo>
                <a:cubicBezTo>
                  <a:pt x="472" y="168"/>
                  <a:pt x="500" y="84"/>
                  <a:pt x="528"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11" name="Picture 15" descr="txp_fi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19400" y="3124200"/>
            <a:ext cx="1444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22" descr="txp_fig"/>
          <p:cNvPicPr>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362200" y="3124200"/>
            <a:ext cx="168275"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3328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7145">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8714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59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59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59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871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871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871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7146" grpId="0" animBg="1"/>
      <p:bldP spid="987147" grpId="0" animBg="1"/>
      <p:bldP spid="987148"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3652838" y="457200"/>
            <a:ext cx="1833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Power Sets</a:t>
            </a:r>
          </a:p>
        </p:txBody>
      </p:sp>
      <p:graphicFrame>
        <p:nvGraphicFramePr>
          <p:cNvPr id="2050" name="Object 11"/>
          <p:cNvGraphicFramePr>
            <a:graphicFrameLocks noChangeAspect="1"/>
          </p:cNvGraphicFramePr>
          <p:nvPr/>
        </p:nvGraphicFramePr>
        <p:xfrm>
          <a:off x="3048000" y="1295400"/>
          <a:ext cx="4114800" cy="598488"/>
        </p:xfrm>
        <a:graphic>
          <a:graphicData uri="http://schemas.openxmlformats.org/presentationml/2006/ole">
            <mc:AlternateContent xmlns:mc="http://schemas.openxmlformats.org/markup-compatibility/2006">
              <mc:Choice xmlns:v="urn:schemas-microsoft-com:vml" Requires="v">
                <p:oleObj name="Equation" r:id="rId3" imgW="1396800" imgH="203040" progId="Equation.DSMT4">
                  <p:embed/>
                </p:oleObj>
              </mc:Choice>
              <mc:Fallback>
                <p:oleObj name="Equation" r:id="rId3" imgW="1396800" imgH="203040" progId="Equation.DSMT4">
                  <p:embed/>
                  <p:pic>
                    <p:nvPicPr>
                      <p:cNvPr id="205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295400"/>
                        <a:ext cx="4114800"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 name="Text Box 13"/>
          <p:cNvSpPr txBox="1">
            <a:spLocks noChangeArrowheads="1"/>
          </p:cNvSpPr>
          <p:nvPr/>
        </p:nvSpPr>
        <p:spPr bwMode="auto">
          <a:xfrm>
            <a:off x="1117600" y="1436688"/>
            <a:ext cx="1473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spcBef>
                <a:spcPct val="50000"/>
              </a:spcBef>
            </a:pPr>
            <a:r>
              <a:rPr kumimoji="0" lang="en-US" altLang="en-US">
                <a:solidFill>
                  <a:schemeClr val="accent2"/>
                </a:solidFill>
              </a:rPr>
              <a:t>power set:</a:t>
            </a:r>
          </a:p>
        </p:txBody>
      </p:sp>
      <p:sp>
        <p:nvSpPr>
          <p:cNvPr id="985103" name="Text Box 15"/>
          <p:cNvSpPr txBox="1">
            <a:spLocks noChangeArrowheads="1"/>
          </p:cNvSpPr>
          <p:nvPr/>
        </p:nvSpPr>
        <p:spPr bwMode="auto">
          <a:xfrm>
            <a:off x="1143000" y="3141663"/>
            <a:ext cx="3314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pow({a,b}) = {</a:t>
            </a:r>
            <a:r>
              <a:rPr kumimoji="0" lang="en-US" altLang="en-US">
                <a:sym typeface="Euclid Symbol" pitchFamily="18" charset="2"/>
              </a:rPr>
              <a:t>, {a}, {b}, {a,b}}</a:t>
            </a:r>
            <a:endParaRPr kumimoji="0" lang="en-US" altLang="zh-TW">
              <a:sym typeface="Euclid Symbol" pitchFamily="18" charset="2"/>
            </a:endParaRPr>
          </a:p>
        </p:txBody>
      </p:sp>
      <p:sp>
        <p:nvSpPr>
          <p:cNvPr id="985105" name="Text Box 17"/>
          <p:cNvSpPr txBox="1">
            <a:spLocks noChangeArrowheads="1"/>
          </p:cNvSpPr>
          <p:nvPr/>
        </p:nvSpPr>
        <p:spPr bwMode="auto">
          <a:xfrm>
            <a:off x="1143000" y="3827463"/>
            <a:ext cx="592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pow({a,b,c}) = {</a:t>
            </a:r>
            <a:r>
              <a:rPr kumimoji="0" lang="en-US" altLang="en-US">
                <a:sym typeface="Euclid Symbol" pitchFamily="18" charset="2"/>
              </a:rPr>
              <a:t>, {a}, {b}, {c}, {a,b}, {a,c}, {b,c}, {a,b,c}}</a:t>
            </a:r>
            <a:endParaRPr kumimoji="0" lang="en-US" altLang="zh-TW">
              <a:sym typeface="Euclid Symbol" pitchFamily="18" charset="2"/>
            </a:endParaRPr>
          </a:p>
        </p:txBody>
      </p:sp>
      <p:sp>
        <p:nvSpPr>
          <p:cNvPr id="985106" name="Text Box 18"/>
          <p:cNvSpPr txBox="1">
            <a:spLocks noChangeArrowheads="1"/>
          </p:cNvSpPr>
          <p:nvPr/>
        </p:nvSpPr>
        <p:spPr bwMode="auto">
          <a:xfrm>
            <a:off x="241300" y="6096000"/>
            <a:ext cx="8597900" cy="3762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008000"/>
                </a:solidFill>
              </a:rPr>
              <a:t>Fact (to be explained later):</a:t>
            </a:r>
            <a:r>
              <a:rPr lang="en-US" altLang="zh-TW"/>
              <a:t> If A has n elements, then pow(A) has 2</a:t>
            </a:r>
            <a:r>
              <a:rPr lang="en-US" altLang="zh-TW" baseline="30000"/>
              <a:t>n</a:t>
            </a:r>
            <a:r>
              <a:rPr lang="en-US" altLang="zh-TW"/>
              <a:t> elements.</a:t>
            </a:r>
          </a:p>
        </p:txBody>
      </p:sp>
      <p:sp>
        <p:nvSpPr>
          <p:cNvPr id="985107" name="Text Box 19"/>
          <p:cNvSpPr txBox="1">
            <a:spLocks noChangeArrowheads="1"/>
          </p:cNvSpPr>
          <p:nvPr/>
        </p:nvSpPr>
        <p:spPr bwMode="auto">
          <a:xfrm>
            <a:off x="1143000" y="4527550"/>
            <a:ext cx="6183313"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pow({a,b,c,d}) = {</a:t>
            </a:r>
            <a:r>
              <a:rPr kumimoji="0" lang="en-US" altLang="en-US">
                <a:sym typeface="Euclid Symbol" pitchFamily="18" charset="2"/>
              </a:rPr>
              <a:t>, {a}, {b}, {c}, {d}, </a:t>
            </a:r>
          </a:p>
          <a:p>
            <a:pPr eaLnBrk="1" hangingPunct="1">
              <a:lnSpc>
                <a:spcPct val="150000"/>
              </a:lnSpc>
            </a:pPr>
            <a:r>
              <a:rPr kumimoji="0" lang="en-US" altLang="en-US">
                <a:sym typeface="Euclid Symbol" pitchFamily="18" charset="2"/>
              </a:rPr>
              <a:t>		{a,b}, {a,c}, {b,c}, {a,d}, {b,d}, {c,d}, </a:t>
            </a:r>
          </a:p>
          <a:p>
            <a:pPr eaLnBrk="1" hangingPunct="1">
              <a:lnSpc>
                <a:spcPct val="150000"/>
              </a:lnSpc>
            </a:pPr>
            <a:r>
              <a:rPr kumimoji="0" lang="en-US" altLang="en-US">
                <a:sym typeface="Euclid Symbol" pitchFamily="18" charset="2"/>
              </a:rPr>
              <a:t>		{a,b,c}, {a,b,d}, {a,c,d}, {b,c,d}, {a,b,c,d}}</a:t>
            </a:r>
            <a:endParaRPr kumimoji="0" lang="en-US" altLang="zh-TW">
              <a:sym typeface="Euclid Symbol" pitchFamily="18" charset="2"/>
            </a:endParaRPr>
          </a:p>
        </p:txBody>
      </p:sp>
      <p:sp>
        <p:nvSpPr>
          <p:cNvPr id="2057" name="Text Box 10"/>
          <p:cNvSpPr txBox="1">
            <a:spLocks noChangeArrowheads="1"/>
          </p:cNvSpPr>
          <p:nvPr/>
        </p:nvSpPr>
        <p:spPr bwMode="auto">
          <a:xfrm>
            <a:off x="1143000" y="2116138"/>
            <a:ext cx="4752975"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In words, the power set pow(A) of a set A </a:t>
            </a:r>
          </a:p>
          <a:p>
            <a:pPr eaLnBrk="1" hangingPunct="1">
              <a:lnSpc>
                <a:spcPct val="150000"/>
              </a:lnSpc>
            </a:pPr>
            <a:r>
              <a:rPr lang="en-US" altLang="zh-TW"/>
              <a:t>contains all the subsets of A as members.</a:t>
            </a:r>
          </a:p>
        </p:txBody>
      </p:sp>
    </p:spTree>
    <p:extLst>
      <p:ext uri="{BB962C8B-B14F-4D97-AF65-F5344CB8AC3E}">
        <p14:creationId xmlns:p14="http://schemas.microsoft.com/office/powerpoint/2010/main" val="19941906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51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851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8510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5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103" grpId="0"/>
      <p:bldP spid="985105" grpId="0"/>
      <p:bldP spid="985106" grpId="0" animBg="1"/>
      <p:bldP spid="985107"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3068638" y="457200"/>
            <a:ext cx="2951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Cartesian Products</a:t>
            </a:r>
          </a:p>
        </p:txBody>
      </p:sp>
      <p:sp>
        <p:nvSpPr>
          <p:cNvPr id="20483" name="Text Box 9"/>
          <p:cNvSpPr txBox="1">
            <a:spLocks noChangeArrowheads="1"/>
          </p:cNvSpPr>
          <p:nvPr/>
        </p:nvSpPr>
        <p:spPr bwMode="auto">
          <a:xfrm>
            <a:off x="685800" y="1371600"/>
            <a:ext cx="7759700" cy="16144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3333FF"/>
                </a:solidFill>
              </a:rPr>
              <a:t>Definition:</a:t>
            </a:r>
            <a:r>
              <a:rPr lang="en-US" altLang="zh-TW"/>
              <a:t> Given two sets A and B, the </a:t>
            </a:r>
            <a:r>
              <a:rPr lang="en-US" altLang="zh-TW" b="1"/>
              <a:t>Cartesian product</a:t>
            </a:r>
            <a:r>
              <a:rPr lang="en-US" altLang="zh-TW"/>
              <a:t> A x B is the </a:t>
            </a:r>
          </a:p>
          <a:p>
            <a:pPr eaLnBrk="1" hangingPunct="1">
              <a:lnSpc>
                <a:spcPct val="150000"/>
              </a:lnSpc>
            </a:pPr>
            <a:r>
              <a:rPr lang="en-US" altLang="zh-TW"/>
              <a:t>set of all </a:t>
            </a:r>
            <a:r>
              <a:rPr lang="en-US" altLang="zh-TW" b="1"/>
              <a:t>ordered</a:t>
            </a:r>
            <a:r>
              <a:rPr lang="en-US" altLang="zh-TW"/>
              <a:t> pairs (a,b), where a is in A and b is in B.  Formally,</a:t>
            </a:r>
          </a:p>
          <a:p>
            <a:pPr eaLnBrk="1" hangingPunct="1">
              <a:lnSpc>
                <a:spcPct val="150000"/>
              </a:lnSpc>
            </a:pPr>
            <a:endParaRPr lang="en-US" altLang="zh-TW"/>
          </a:p>
          <a:p>
            <a:pPr eaLnBrk="1" hangingPunct="1">
              <a:lnSpc>
                <a:spcPct val="150000"/>
              </a:lnSpc>
            </a:pPr>
            <a:endParaRPr lang="en-US" altLang="zh-TW"/>
          </a:p>
        </p:txBody>
      </p:sp>
      <p:sp>
        <p:nvSpPr>
          <p:cNvPr id="16388" name="Text Box 10"/>
          <p:cNvSpPr txBox="1">
            <a:spLocks noChangeArrowheads="1"/>
          </p:cNvSpPr>
          <p:nvPr/>
        </p:nvSpPr>
        <p:spPr bwMode="auto">
          <a:xfrm>
            <a:off x="685800" y="3205163"/>
            <a:ext cx="7064375" cy="3762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Ordered pairs means the ordering is important, e.g. (1,2) ≠ (2,1)</a:t>
            </a:r>
          </a:p>
        </p:txBody>
      </p:sp>
      <p:pic>
        <p:nvPicPr>
          <p:cNvPr id="20485" name="Picture 11"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558925" y="2328863"/>
            <a:ext cx="54514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 Box 12"/>
          <p:cNvSpPr txBox="1">
            <a:spLocks noChangeArrowheads="1"/>
          </p:cNvSpPr>
          <p:nvPr/>
        </p:nvSpPr>
        <p:spPr bwMode="auto">
          <a:xfrm>
            <a:off x="685800" y="3810000"/>
            <a:ext cx="7297738"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  Let A be the set of letters, i.e. {a,b,c,…,x,y,z}.</a:t>
            </a:r>
          </a:p>
          <a:p>
            <a:pPr eaLnBrk="1" hangingPunct="1">
              <a:lnSpc>
                <a:spcPct val="180000"/>
              </a:lnSpc>
            </a:pPr>
            <a:r>
              <a:rPr lang="en-US" altLang="zh-TW"/>
              <a:t>       Let B be the set of digits, i.e. {0,1,…,9}.</a:t>
            </a:r>
          </a:p>
          <a:p>
            <a:pPr eaLnBrk="1" hangingPunct="1">
              <a:lnSpc>
                <a:spcPct val="180000"/>
              </a:lnSpc>
            </a:pPr>
            <a:r>
              <a:rPr lang="en-US" altLang="zh-TW"/>
              <a:t>       AxA is just the set of strings with two letters.</a:t>
            </a:r>
          </a:p>
          <a:p>
            <a:pPr eaLnBrk="1" hangingPunct="1">
              <a:lnSpc>
                <a:spcPct val="180000"/>
              </a:lnSpc>
            </a:pPr>
            <a:r>
              <a:rPr lang="en-US" altLang="zh-TW"/>
              <a:t>       BxB is just the set of strings with two digits.</a:t>
            </a:r>
          </a:p>
          <a:p>
            <a:pPr eaLnBrk="1" hangingPunct="1">
              <a:lnSpc>
                <a:spcPct val="180000"/>
              </a:lnSpc>
            </a:pPr>
            <a:r>
              <a:rPr lang="en-US" altLang="zh-TW"/>
              <a:t>       AxB is the set of strings where the first character is a letter</a:t>
            </a:r>
          </a:p>
          <a:p>
            <a:pPr eaLnBrk="1" hangingPunct="1">
              <a:lnSpc>
                <a:spcPct val="130000"/>
              </a:lnSpc>
            </a:pPr>
            <a:r>
              <a:rPr lang="en-US" altLang="zh-TW"/>
              <a:t>         and the second character is a digit.</a:t>
            </a:r>
          </a:p>
        </p:txBody>
      </p:sp>
    </p:spTree>
    <p:extLst>
      <p:ext uri="{BB962C8B-B14F-4D97-AF65-F5344CB8AC3E}">
        <p14:creationId xmlns:p14="http://schemas.microsoft.com/office/powerpoint/2010/main" val="34664728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9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96">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396">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396">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39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9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3068638" y="457200"/>
            <a:ext cx="2951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Cartesian Products</a:t>
            </a:r>
          </a:p>
        </p:txBody>
      </p:sp>
      <p:sp>
        <p:nvSpPr>
          <p:cNvPr id="21507" name="Text Box 12"/>
          <p:cNvSpPr txBox="1">
            <a:spLocks noChangeArrowheads="1"/>
          </p:cNvSpPr>
          <p:nvPr/>
        </p:nvSpPr>
        <p:spPr bwMode="auto">
          <a:xfrm>
            <a:off x="1219200" y="1295400"/>
            <a:ext cx="66389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The definition can be generalized to any number of sets, e.g.</a:t>
            </a:r>
          </a:p>
        </p:txBody>
      </p:sp>
      <p:sp>
        <p:nvSpPr>
          <p:cNvPr id="1007630" name="Text Box 14"/>
          <p:cNvSpPr txBox="1">
            <a:spLocks noChangeArrowheads="1"/>
          </p:cNvSpPr>
          <p:nvPr/>
        </p:nvSpPr>
        <p:spPr bwMode="auto">
          <a:xfrm>
            <a:off x="685800" y="4343400"/>
            <a:ext cx="5059363" cy="3762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008000"/>
                </a:solidFill>
              </a:rPr>
              <a:t>Fact:</a:t>
            </a:r>
            <a:r>
              <a:rPr lang="en-US" altLang="zh-TW"/>
              <a:t> If |A| = n and |B| = m, then |AxB| = mn.</a:t>
            </a:r>
          </a:p>
        </p:txBody>
      </p:sp>
      <p:pic>
        <p:nvPicPr>
          <p:cNvPr id="21509" name="Picture 11"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1905000"/>
            <a:ext cx="77104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0" name="Text Box 12"/>
          <p:cNvSpPr txBox="1">
            <a:spLocks noChangeArrowheads="1"/>
          </p:cNvSpPr>
          <p:nvPr/>
        </p:nvSpPr>
        <p:spPr bwMode="auto">
          <a:xfrm>
            <a:off x="533400" y="2555875"/>
            <a:ext cx="8101013"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dirty="0"/>
              <a:t>Using the above examples, </a:t>
            </a:r>
            <a:r>
              <a:rPr lang="en-US" altLang="zh-TW" dirty="0" err="1"/>
              <a:t>AxAxA</a:t>
            </a:r>
            <a:r>
              <a:rPr lang="en-US" altLang="zh-TW" dirty="0"/>
              <a:t> is the set of strings with three letters.</a:t>
            </a:r>
          </a:p>
          <a:p>
            <a:pPr eaLnBrk="1" hangingPunct="1"/>
            <a:endParaRPr lang="en-US" altLang="zh-TW" dirty="0"/>
          </a:p>
          <a:p>
            <a:pPr eaLnBrk="1" hangingPunct="1"/>
            <a:r>
              <a:rPr lang="en-US" altLang="zh-TW" dirty="0"/>
              <a:t>An ID card number has one letter and then six digits,</a:t>
            </a:r>
          </a:p>
          <a:p>
            <a:pPr eaLnBrk="1" hangingPunct="1">
              <a:lnSpc>
                <a:spcPct val="150000"/>
              </a:lnSpc>
            </a:pPr>
            <a:r>
              <a:rPr lang="en-US" altLang="zh-TW" dirty="0"/>
              <a:t>so the set of ID card numbers is the set </a:t>
            </a:r>
            <a:r>
              <a:rPr lang="en-US" altLang="zh-TW" dirty="0" err="1"/>
              <a:t>AxBxBxBxBxBxB</a:t>
            </a:r>
            <a:r>
              <a:rPr lang="en-US" altLang="zh-TW" dirty="0"/>
              <a:t>.</a:t>
            </a:r>
          </a:p>
        </p:txBody>
      </p:sp>
      <p:sp>
        <p:nvSpPr>
          <p:cNvPr id="2" name="Text Box 14"/>
          <p:cNvSpPr txBox="1">
            <a:spLocks noChangeArrowheads="1"/>
          </p:cNvSpPr>
          <p:nvPr/>
        </p:nvSpPr>
        <p:spPr bwMode="auto">
          <a:xfrm>
            <a:off x="685800" y="5105400"/>
            <a:ext cx="6548438" cy="3762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008000"/>
                </a:solidFill>
              </a:rPr>
              <a:t>Fact:</a:t>
            </a:r>
            <a:r>
              <a:rPr lang="en-US" altLang="zh-TW"/>
              <a:t> If |A| = n and |B| = m and |C| = l, then |AxBxC| = mnl.</a:t>
            </a:r>
          </a:p>
        </p:txBody>
      </p:sp>
      <p:sp>
        <p:nvSpPr>
          <p:cNvPr id="3" name="Text Box 14"/>
          <p:cNvSpPr txBox="1">
            <a:spLocks noChangeArrowheads="1"/>
          </p:cNvSpPr>
          <p:nvPr/>
        </p:nvSpPr>
        <p:spPr bwMode="auto">
          <a:xfrm>
            <a:off x="690563" y="5867400"/>
            <a:ext cx="4502150" cy="37623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solidFill>
                  <a:srgbClr val="008000"/>
                </a:solidFill>
              </a:rPr>
              <a:t>Fact:</a:t>
            </a:r>
            <a:r>
              <a:rPr lang="en-US" altLang="zh-TW"/>
              <a:t> |A</a:t>
            </a:r>
            <a:r>
              <a:rPr lang="en-US" altLang="zh-TW" baseline="-25000"/>
              <a:t>1</a:t>
            </a:r>
            <a:r>
              <a:rPr lang="en-US" altLang="zh-TW"/>
              <a:t>xA</a:t>
            </a:r>
            <a:r>
              <a:rPr lang="en-US" altLang="zh-TW" baseline="-25000"/>
              <a:t>2</a:t>
            </a:r>
            <a:r>
              <a:rPr lang="en-US" altLang="zh-TW"/>
              <a:t>x…xA</a:t>
            </a:r>
            <a:r>
              <a:rPr lang="en-US" altLang="zh-TW" baseline="-25000"/>
              <a:t>k</a:t>
            </a:r>
            <a:r>
              <a:rPr lang="en-US" altLang="zh-TW"/>
              <a:t>| = |A</a:t>
            </a:r>
            <a:r>
              <a:rPr lang="en-US" altLang="zh-TW" baseline="-25000"/>
              <a:t>1</a:t>
            </a:r>
            <a:r>
              <a:rPr lang="en-US" altLang="zh-TW"/>
              <a:t>|x|A</a:t>
            </a:r>
            <a:r>
              <a:rPr lang="en-US" altLang="zh-TW" baseline="-25000"/>
              <a:t>2</a:t>
            </a:r>
            <a:r>
              <a:rPr lang="en-US" altLang="zh-TW"/>
              <a:t>|x…x|A</a:t>
            </a:r>
            <a:r>
              <a:rPr lang="en-US" altLang="zh-TW" baseline="-25000"/>
              <a:t>k</a:t>
            </a:r>
            <a:r>
              <a:rPr lang="en-US" altLang="zh-TW"/>
              <a:t>|.</a:t>
            </a:r>
          </a:p>
        </p:txBody>
      </p:sp>
    </p:spTree>
    <p:extLst>
      <p:ext uri="{BB962C8B-B14F-4D97-AF65-F5344CB8AC3E}">
        <p14:creationId xmlns:p14="http://schemas.microsoft.com/office/powerpoint/2010/main" val="3487057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862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620">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0763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630" grpId="0" animBg="1"/>
      <p:bldP spid="2" grpId="0" animBg="1"/>
      <p:bldP spid="3"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600200"/>
            <a:ext cx="6705600" cy="3539430"/>
          </a:xfrm>
          <a:prstGeom prst="rect">
            <a:avLst/>
          </a:prstGeom>
        </p:spPr>
        <p:txBody>
          <a:bodyPr wrap="square">
            <a:spAutoFit/>
          </a:bodyPr>
          <a:lstStyle/>
          <a:p>
            <a:pPr>
              <a:buNone/>
            </a:pPr>
            <a:r>
              <a:rPr lang="en-US" sz="2800" b="1" dirty="0"/>
              <a:t>Example</a:t>
            </a:r>
            <a:r>
              <a:rPr lang="en-US" sz="2800" dirty="0"/>
              <a:t>: What is </a:t>
            </a:r>
            <a:r>
              <a:rPr lang="en-US" sz="2800" i="1" dirty="0"/>
              <a:t>A</a:t>
            </a:r>
            <a:r>
              <a:rPr lang="en-US" sz="2800" dirty="0">
                <a:ea typeface="Cambria Math" pitchFamily="18" charset="0"/>
              </a:rPr>
              <a:t> ×</a:t>
            </a:r>
            <a:r>
              <a:rPr lang="en-US" sz="2800" b="1" dirty="0"/>
              <a:t> </a:t>
            </a:r>
            <a:r>
              <a:rPr lang="en-US" sz="2800" i="1" dirty="0"/>
              <a:t>B</a:t>
            </a:r>
            <a:r>
              <a:rPr lang="en-US" sz="2800" b="1" dirty="0"/>
              <a:t> </a:t>
            </a:r>
            <a:r>
              <a:rPr lang="en-US" sz="2800" dirty="0">
                <a:ea typeface="Cambria Math" pitchFamily="18" charset="0"/>
              </a:rPr>
              <a:t>×</a:t>
            </a:r>
            <a:r>
              <a:rPr lang="en-US" sz="2800" b="1" dirty="0"/>
              <a:t> </a:t>
            </a:r>
            <a:r>
              <a:rPr lang="en-US" sz="2800" dirty="0"/>
              <a:t>C</a:t>
            </a:r>
            <a:r>
              <a:rPr lang="en-US" sz="2800" b="1" dirty="0"/>
              <a:t> </a:t>
            </a:r>
            <a:r>
              <a:rPr lang="en-US" sz="2800" dirty="0"/>
              <a:t>where </a:t>
            </a:r>
            <a:r>
              <a:rPr lang="en-US" sz="2800" i="1" dirty="0"/>
              <a:t>A</a:t>
            </a:r>
            <a:r>
              <a:rPr lang="en-US" sz="2800" dirty="0"/>
              <a:t> = {0,1}, </a:t>
            </a:r>
            <a:r>
              <a:rPr lang="en-US" sz="2800" i="1" dirty="0"/>
              <a:t>B</a:t>
            </a:r>
            <a:r>
              <a:rPr lang="en-US" sz="2800" dirty="0"/>
              <a:t> = {1,2} and    </a:t>
            </a:r>
            <a:r>
              <a:rPr lang="en-US" sz="2800" i="1" dirty="0"/>
              <a:t>C</a:t>
            </a:r>
            <a:r>
              <a:rPr lang="en-US" sz="2800" dirty="0"/>
              <a:t> = {0,1,2}</a:t>
            </a:r>
            <a:endParaRPr lang="en-US" sz="2800" b="1" dirty="0"/>
          </a:p>
          <a:p>
            <a:pPr>
              <a:buNone/>
            </a:pPr>
            <a:r>
              <a:rPr lang="en-US" sz="2800" b="1" dirty="0"/>
              <a:t> </a:t>
            </a:r>
          </a:p>
          <a:p>
            <a:pPr>
              <a:buNone/>
            </a:pPr>
            <a:endParaRPr lang="en-US" sz="2800" b="1" dirty="0"/>
          </a:p>
          <a:p>
            <a:pPr>
              <a:buNone/>
            </a:pPr>
            <a:r>
              <a:rPr lang="en-US" sz="2800" b="1" dirty="0"/>
              <a:t>Solution: </a:t>
            </a:r>
            <a:r>
              <a:rPr lang="en-US" sz="2800" i="1" dirty="0"/>
              <a:t>A</a:t>
            </a:r>
            <a:r>
              <a:rPr lang="en-US" sz="2800" dirty="0">
                <a:ea typeface="Cambria Math" pitchFamily="18" charset="0"/>
              </a:rPr>
              <a:t> ×</a:t>
            </a:r>
            <a:r>
              <a:rPr lang="en-US" sz="2800" b="1" dirty="0"/>
              <a:t> </a:t>
            </a:r>
            <a:r>
              <a:rPr lang="en-US" sz="2800" i="1" dirty="0"/>
              <a:t>B</a:t>
            </a:r>
            <a:r>
              <a:rPr lang="en-US" sz="2800" b="1" dirty="0"/>
              <a:t> </a:t>
            </a:r>
            <a:r>
              <a:rPr lang="en-US" sz="2800" dirty="0">
                <a:ea typeface="Cambria Math" pitchFamily="18" charset="0"/>
              </a:rPr>
              <a:t>×</a:t>
            </a:r>
            <a:r>
              <a:rPr lang="en-US" sz="2800" b="1" dirty="0"/>
              <a:t> </a:t>
            </a:r>
            <a:r>
              <a:rPr lang="en-US" sz="2800" dirty="0"/>
              <a:t>C</a:t>
            </a:r>
            <a:r>
              <a:rPr lang="en-US" sz="2800" b="1" dirty="0"/>
              <a:t> = </a:t>
            </a:r>
            <a:r>
              <a:rPr lang="en-US" sz="2800" dirty="0"/>
              <a:t>{(0,1,0), (0,1,1), (0,1,2),(0,2,0), (0,2,1), (0,2,2),(1,1,0), (1,1,1), (1,1,2), (1,2,0), (1,2,1), (1,1,2)}</a:t>
            </a:r>
            <a:endParaRPr lang="en-US" sz="2800" b="1" dirty="0"/>
          </a:p>
          <a:p>
            <a:endParaRPr lang="en-US" sz="2800" dirty="0"/>
          </a:p>
        </p:txBody>
      </p:sp>
    </p:spTree>
    <p:extLst>
      <p:ext uri="{BB962C8B-B14F-4D97-AF65-F5344CB8AC3E}">
        <p14:creationId xmlns:p14="http://schemas.microsoft.com/office/powerpoint/2010/main" val="138624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Questions</a:t>
            </a:r>
          </a:p>
        </p:txBody>
      </p:sp>
      <p:sp>
        <p:nvSpPr>
          <p:cNvPr id="3" name="Content Placeholder 2"/>
          <p:cNvSpPr>
            <a:spLocks noGrp="1"/>
          </p:cNvSpPr>
          <p:nvPr>
            <p:ph idx="1"/>
          </p:nvPr>
        </p:nvSpPr>
        <p:spPr/>
        <p:txBody>
          <a:bodyPr>
            <a:normAutofit/>
          </a:bodyPr>
          <a:lstStyle/>
          <a:p>
            <a:pPr>
              <a:buNone/>
            </a:pPr>
            <a:r>
              <a:rPr lang="en-US" sz="2000" b="1" dirty="0"/>
              <a:t>Example</a:t>
            </a:r>
            <a:r>
              <a:rPr lang="en-US" sz="2000" dirty="0"/>
              <a:t>: </a:t>
            </a:r>
            <a:r>
              <a:rPr lang="en-US" sz="2000" i="1" dirty="0"/>
              <a:t>U</a:t>
            </a:r>
            <a:r>
              <a:rPr lang="en-US" sz="2000" dirty="0"/>
              <a:t> = {</a:t>
            </a:r>
            <a:r>
              <a:rPr lang="en-US" sz="2000" dirty="0">
                <a:latin typeface="Cambria Math" pitchFamily="18" charset="0"/>
                <a:ea typeface="Cambria Math" pitchFamily="18" charset="0"/>
              </a:rPr>
              <a:t>0,1,2,3,4,5</a:t>
            </a:r>
            <a:r>
              <a:rPr lang="en-US" sz="2000" dirty="0"/>
              <a:t>,</a:t>
            </a:r>
            <a:r>
              <a:rPr lang="en-US" sz="2000" dirty="0">
                <a:latin typeface="Cambria Math" pitchFamily="18" charset="0"/>
                <a:ea typeface="Cambria Math" pitchFamily="18" charset="0"/>
              </a:rPr>
              <a:t>6,7,8,9,10</a:t>
            </a:r>
            <a:r>
              <a:rPr lang="en-US" sz="2000" dirty="0"/>
              <a:t>}  </a:t>
            </a:r>
            <a:r>
              <a:rPr lang="en-US" sz="2000" i="1" dirty="0"/>
              <a:t>A</a:t>
            </a:r>
            <a:r>
              <a:rPr lang="en-US" sz="2000" dirty="0"/>
              <a:t> = {</a:t>
            </a:r>
            <a:r>
              <a:rPr lang="en-US" sz="2000" dirty="0">
                <a:latin typeface="Cambria Math" pitchFamily="18" charset="0"/>
                <a:ea typeface="Cambria Math" pitchFamily="18" charset="0"/>
              </a:rPr>
              <a:t>1,2,3,4,5</a:t>
            </a:r>
            <a:r>
              <a:rPr lang="en-US" sz="2000" dirty="0"/>
              <a:t>},    </a:t>
            </a:r>
            <a:r>
              <a:rPr lang="en-US" sz="2000" i="1" dirty="0"/>
              <a:t>B</a:t>
            </a:r>
            <a:r>
              <a:rPr lang="en-US" sz="2000" dirty="0"/>
              <a:t> ={</a:t>
            </a:r>
            <a:r>
              <a:rPr lang="en-US" sz="2000" dirty="0">
                <a:latin typeface="Cambria Math" pitchFamily="18" charset="0"/>
                <a:ea typeface="Cambria Math" pitchFamily="18" charset="0"/>
              </a:rPr>
              <a:t>4,5,6,7,8</a:t>
            </a:r>
            <a:r>
              <a:rPr lang="en-US" sz="2000" dirty="0"/>
              <a:t>}</a:t>
            </a: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a:t>
            </a:r>
            <a:r>
              <a:rPr lang="en-US" sz="1600" dirty="0">
                <a:latin typeface="Cambria Math"/>
                <a:ea typeface="Cambria Math"/>
              </a:rPr>
              <a:t>∪ </a:t>
            </a:r>
            <a:r>
              <a:rPr lang="en-US" sz="1600" i="1" dirty="0">
                <a:ea typeface="Cambria Math"/>
              </a:rPr>
              <a:t>B</a:t>
            </a:r>
            <a:r>
              <a:rPr lang="en-US" sz="1600" b="1" dirty="0">
                <a:latin typeface="Cambria Math"/>
                <a:ea typeface="Cambria Math"/>
              </a:rPr>
              <a:t>             </a:t>
            </a:r>
          </a:p>
          <a:p>
            <a:pPr marL="1010412" lvl="2" indent="-342900">
              <a:buNone/>
            </a:pPr>
            <a:r>
              <a:rPr lang="en-US" sz="1600" b="1" dirty="0">
                <a:latin typeface="Cambria Math"/>
                <a:ea typeface="Cambria Math"/>
              </a:rPr>
              <a:t> </a:t>
            </a:r>
            <a:r>
              <a:rPr lang="en-US" sz="1600" b="1" dirty="0">
                <a:ea typeface="Cambria Math"/>
              </a:rPr>
              <a:t>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1,2,3,4,5</a:t>
            </a:r>
            <a:r>
              <a:rPr lang="en-US" sz="1600" dirty="0"/>
              <a:t>,</a:t>
            </a:r>
            <a:r>
              <a:rPr lang="en-US" sz="1600" dirty="0">
                <a:latin typeface="Cambria Math" pitchFamily="18" charset="0"/>
                <a:ea typeface="Cambria Math" pitchFamily="18" charset="0"/>
              </a:rPr>
              <a:t>6,7,8</a:t>
            </a:r>
            <a:r>
              <a:rPr lang="en-US" sz="1600" dirty="0"/>
              <a:t>}</a:t>
            </a:r>
            <a:r>
              <a:rPr lang="en-US" sz="1600" b="1" dirty="0">
                <a:latin typeface="Cambria Math"/>
                <a:ea typeface="Cambria Math"/>
              </a:rPr>
              <a:t>     </a:t>
            </a: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a:t>
            </a:r>
            <a:r>
              <a:rPr lang="en-US" sz="1600" dirty="0">
                <a:latin typeface="Cambria Math"/>
                <a:ea typeface="Cambria Math"/>
              </a:rPr>
              <a:t>∩ </a:t>
            </a:r>
            <a:r>
              <a:rPr lang="en-US" sz="1600" i="1" dirty="0">
                <a:ea typeface="Cambria Math"/>
              </a:rPr>
              <a:t>B</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4,5</a:t>
            </a:r>
            <a:r>
              <a:rPr lang="en-US" sz="1600" dirty="0"/>
              <a:t>}</a:t>
            </a:r>
            <a:r>
              <a:rPr lang="en-US" sz="1600" b="1" dirty="0">
                <a:latin typeface="Cambria Math"/>
                <a:ea typeface="Cambria Math"/>
              </a:rPr>
              <a:t> </a:t>
            </a:r>
          </a:p>
          <a:p>
            <a:pPr marL="736092" lvl="1" indent="-342900">
              <a:buFont typeface="+mj-lt"/>
              <a:buAutoNum type="arabicPeriod"/>
            </a:pPr>
            <a:r>
              <a:rPr lang="en-US" sz="1600" i="1" dirty="0">
                <a:ea typeface="Cambria Math" pitchFamily="18" charset="0"/>
              </a:rPr>
              <a:t>Ā</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0,6,7,8,9,10</a:t>
            </a:r>
            <a:r>
              <a:rPr lang="en-US" sz="1600" dirty="0"/>
              <a:t>}</a:t>
            </a:r>
            <a:endParaRPr lang="en-US" sz="1600" b="1" dirty="0">
              <a:latin typeface="Cambria Math" pitchFamily="18" charset="0"/>
              <a:ea typeface="Cambria Math" pitchFamily="18" charset="0"/>
            </a:endParaRPr>
          </a:p>
          <a:p>
            <a:pPr marL="736092" lvl="1" indent="-342900">
              <a:buFont typeface="+mj-lt"/>
              <a:buAutoNum type="arabicPeriod"/>
            </a:pPr>
            <a:r>
              <a:rPr lang="en-US" sz="1600" dirty="0">
                <a:latin typeface="Cambria Math" pitchFamily="18" charset="0"/>
                <a:ea typeface="Cambria Math" pitchFamily="18" charset="0"/>
                <a:sym typeface="Symbol"/>
              </a:rPr>
              <a:t>                     </a:t>
            </a:r>
          </a:p>
          <a:p>
            <a:pPr marL="1010412" lvl="2" indent="-342900">
              <a:buNone/>
            </a:pPr>
            <a:r>
              <a:rPr lang="en-US" sz="1600" dirty="0">
                <a:latin typeface="Cambria Math" pitchFamily="18" charset="0"/>
                <a:ea typeface="Cambria Math" pitchFamily="18" charset="0"/>
                <a:sym typeface="Symbol"/>
              </a:rPr>
              <a:t> </a:t>
            </a:r>
            <a:r>
              <a:rPr lang="en-US" sz="1600" b="1" dirty="0">
                <a:ea typeface="Cambria Math"/>
              </a:rPr>
              <a:t>Solution:</a:t>
            </a:r>
            <a:r>
              <a:rPr lang="en-US" sz="1600" dirty="0"/>
              <a:t> {</a:t>
            </a:r>
            <a:r>
              <a:rPr lang="en-US" sz="1600" dirty="0">
                <a:latin typeface="Cambria Math" pitchFamily="18" charset="0"/>
                <a:ea typeface="Cambria Math" pitchFamily="18" charset="0"/>
              </a:rPr>
              <a:t>0,1,2,3,9,10</a:t>
            </a:r>
            <a:r>
              <a:rPr lang="en-US" sz="1600" dirty="0"/>
              <a:t>}</a:t>
            </a:r>
            <a:endParaRPr lang="en-US" sz="1600" dirty="0">
              <a:latin typeface="Cambria Math" pitchFamily="18" charset="0"/>
              <a:ea typeface="Cambria Math" pitchFamily="18" charset="0"/>
              <a:sym typeface="Symbol"/>
            </a:endParaRPr>
          </a:p>
          <a:p>
            <a:pPr marL="736092" lvl="1" indent="-342900">
              <a:buFont typeface="+mj-lt"/>
              <a:buAutoNum type="arabicPeriod"/>
            </a:pPr>
            <a:r>
              <a:rPr lang="en-US" sz="1600" i="1" dirty="0">
                <a:ea typeface="Cambria Math" pitchFamily="18" charset="0"/>
              </a:rPr>
              <a:t>A</a:t>
            </a:r>
            <a:r>
              <a:rPr lang="en-US" sz="1600" b="1" dirty="0">
                <a:latin typeface="Cambria Math" pitchFamily="18" charset="0"/>
                <a:ea typeface="Cambria Math" pitchFamily="18" charset="0"/>
              </a:rPr>
              <a:t> – </a:t>
            </a:r>
            <a:r>
              <a:rPr lang="en-US" sz="1600" i="1" dirty="0">
                <a:ea typeface="Cambria Math" pitchFamily="18" charset="0"/>
              </a:rPr>
              <a:t>B</a:t>
            </a:r>
            <a:r>
              <a:rPr lang="en-US" sz="1600" b="1" dirty="0">
                <a:ea typeface="Cambria Math"/>
              </a:rPr>
              <a:t>            </a:t>
            </a:r>
          </a:p>
          <a:p>
            <a:pPr marL="1010412" lvl="2" indent="-342900">
              <a:buNone/>
            </a:pPr>
            <a:r>
              <a:rPr lang="en-US" sz="1600" b="1" dirty="0">
                <a:ea typeface="Cambria Math"/>
              </a:rPr>
              <a:t>  Solution:</a:t>
            </a:r>
            <a:r>
              <a:rPr lang="en-US" sz="1600" b="1" dirty="0">
                <a:latin typeface="Cambria Math"/>
                <a:ea typeface="Cambria Math"/>
              </a:rPr>
              <a:t> </a:t>
            </a:r>
            <a:r>
              <a:rPr lang="en-US" sz="1600" dirty="0"/>
              <a:t>{</a:t>
            </a:r>
            <a:r>
              <a:rPr lang="en-US" sz="1600" dirty="0">
                <a:latin typeface="Cambria Math" pitchFamily="18" charset="0"/>
                <a:ea typeface="Cambria Math" pitchFamily="18" charset="0"/>
              </a:rPr>
              <a:t>1,2,3</a:t>
            </a:r>
            <a:r>
              <a:rPr lang="en-US" sz="1600" dirty="0"/>
              <a:t>} </a:t>
            </a:r>
            <a:endParaRPr lang="en-US" sz="1600" b="1" dirty="0">
              <a:latin typeface="Cambria Math" pitchFamily="18" charset="0"/>
              <a:ea typeface="Cambria Math" pitchFamily="18" charset="0"/>
            </a:endParaRPr>
          </a:p>
          <a:p>
            <a:pPr marL="736092" lvl="1" indent="-342900">
              <a:buFont typeface="+mj-lt"/>
              <a:buAutoNum type="arabicPeriod"/>
            </a:pPr>
            <a:r>
              <a:rPr lang="en-US" sz="1600" i="1" dirty="0">
                <a:ea typeface="Cambria Math" pitchFamily="18" charset="0"/>
              </a:rPr>
              <a:t>B</a:t>
            </a:r>
            <a:r>
              <a:rPr lang="en-US" sz="1600" b="1" dirty="0">
                <a:latin typeface="Cambria Math" pitchFamily="18" charset="0"/>
                <a:ea typeface="Cambria Math" pitchFamily="18" charset="0"/>
              </a:rPr>
              <a:t> – </a:t>
            </a:r>
            <a:r>
              <a:rPr lang="en-US" sz="1600" i="1" dirty="0">
                <a:ea typeface="Cambria Math" pitchFamily="18" charset="0"/>
              </a:rPr>
              <a:t>A</a:t>
            </a:r>
            <a:r>
              <a:rPr lang="en-US" sz="1600" b="1" dirty="0">
                <a:latin typeface="Cambria Math" pitchFamily="18" charset="0"/>
                <a:ea typeface="Cambria Math" pitchFamily="18" charset="0"/>
              </a:rPr>
              <a:t>               </a:t>
            </a:r>
          </a:p>
          <a:p>
            <a:pPr marL="1010412" lvl="2" indent="-342900">
              <a:buNone/>
            </a:pPr>
            <a:r>
              <a:rPr lang="en-US" sz="1600" b="1" dirty="0">
                <a:ea typeface="Cambria Math"/>
              </a:rPr>
              <a:t>Solution:</a:t>
            </a:r>
            <a:r>
              <a:rPr lang="en-US" sz="1600" b="1" dirty="0">
                <a:latin typeface="Cambria Math" pitchFamily="18" charset="0"/>
                <a:ea typeface="Cambria Math" pitchFamily="18" charset="0"/>
              </a:rPr>
              <a:t> </a:t>
            </a:r>
            <a:r>
              <a:rPr lang="en-US" sz="1600" dirty="0"/>
              <a:t>{</a:t>
            </a:r>
            <a:r>
              <a:rPr lang="en-US" sz="1600" dirty="0">
                <a:latin typeface="Cambria Math" pitchFamily="18" charset="0"/>
                <a:ea typeface="Cambria Math" pitchFamily="18" charset="0"/>
              </a:rPr>
              <a:t>6,7,8</a:t>
            </a:r>
            <a:r>
              <a:rPr lang="en-US" sz="1600" dirty="0"/>
              <a:t>} </a:t>
            </a:r>
            <a:r>
              <a:rPr lang="en-US" sz="1600" b="1" dirty="0">
                <a:latin typeface="Cambria Math" pitchFamily="18" charset="0"/>
                <a:ea typeface="Cambria Math" pitchFamily="18" charset="0"/>
              </a:rPr>
              <a:t>			</a:t>
            </a:r>
          </a:p>
          <a:p>
            <a:pPr lvl="1"/>
            <a:endParaRPr lang="en-US" b="1" dirty="0">
              <a:latin typeface="Cambria Math" pitchFamily="18" charset="0"/>
              <a:ea typeface="Cambria Math" pitchFamily="18" charset="0"/>
            </a:endParaRPr>
          </a:p>
          <a:p>
            <a:pPr lvl="1"/>
            <a:endParaRPr lang="en-US" b="1" dirty="0">
              <a:latin typeface="Cambria Math"/>
              <a:ea typeface="Cambria Math"/>
            </a:endParaRPr>
          </a:p>
          <a:p>
            <a:pPr lvl="1"/>
            <a:endParaRPr lang="en-US" b="1" dirty="0">
              <a:latin typeface="Cambria Math"/>
              <a:ea typeface="Cambria Math"/>
            </a:endParaRPr>
          </a:p>
          <a:p>
            <a:pPr lvl="1"/>
            <a:endParaRPr lang="en-US" dirty="0"/>
          </a:p>
          <a:p>
            <a:pPr lvl="1">
              <a:buNone/>
            </a:pPr>
            <a:endParaRPr lang="en-US" dirty="0"/>
          </a:p>
        </p:txBody>
      </p:sp>
      <p:pic>
        <p:nvPicPr>
          <p:cNvPr id="7" name="Picture 6" descr="addin_tmp.png"/>
          <p:cNvPicPr>
            <a:picLocks noChangeAspect="1"/>
          </p:cNvPicPr>
          <p:nvPr>
            <p:custDataLst>
              <p:tags r:id="rId1"/>
            </p:custDataLst>
          </p:nvPr>
        </p:nvPicPr>
        <p:blipFill>
          <a:blip r:embed="rId3" cstate="print"/>
          <a:stretch>
            <a:fillRect/>
          </a:stretch>
        </p:blipFill>
        <p:spPr>
          <a:xfrm>
            <a:off x="1295400" y="4114800"/>
            <a:ext cx="128016" cy="150686"/>
          </a:xfrm>
          <a:prstGeom prst="rect">
            <a:avLst/>
          </a:prstGeom>
        </p:spPr>
      </p:pic>
    </p:spTree>
    <p:extLst>
      <p:ext uri="{BB962C8B-B14F-4D97-AF65-F5344CB8AC3E}">
        <p14:creationId xmlns:p14="http://schemas.microsoft.com/office/powerpoint/2010/main" val="420140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756025" y="457200"/>
            <a:ext cx="1577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Exercises</a:t>
            </a:r>
          </a:p>
        </p:txBody>
      </p:sp>
      <p:sp>
        <p:nvSpPr>
          <p:cNvPr id="22531" name="Text Box 4"/>
          <p:cNvSpPr txBox="1">
            <a:spLocks noChangeArrowheads="1"/>
          </p:cNvSpPr>
          <p:nvPr/>
        </p:nvSpPr>
        <p:spPr bwMode="auto">
          <a:xfrm>
            <a:off x="381000" y="1219200"/>
            <a:ext cx="8443337"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buClr>
                <a:srgbClr val="A50021"/>
              </a:buClr>
              <a:buFontTx/>
              <a:buAutoNum type="arabicPeriod"/>
            </a:pPr>
            <a:r>
              <a:rPr lang="en-US" altLang="zh-TW" dirty="0"/>
              <a:t>Let A be the set of prime numbers, and let B be the set of even numbers.</a:t>
            </a:r>
          </a:p>
          <a:p>
            <a:pPr eaLnBrk="1" hangingPunct="1">
              <a:lnSpc>
                <a:spcPct val="150000"/>
              </a:lnSpc>
              <a:buClr>
                <a:srgbClr val="A50021"/>
              </a:buClr>
            </a:pPr>
            <a:r>
              <a:rPr lang="en-US" altLang="zh-TW" dirty="0"/>
              <a:t>	  What is A   B and |A   B|?</a:t>
            </a:r>
          </a:p>
          <a:p>
            <a:pPr eaLnBrk="1" hangingPunct="1">
              <a:lnSpc>
                <a:spcPct val="150000"/>
              </a:lnSpc>
              <a:buClr>
                <a:srgbClr val="A50021"/>
              </a:buClr>
            </a:pPr>
            <a:endParaRPr lang="en-US" altLang="zh-TW" dirty="0"/>
          </a:p>
          <a:p>
            <a:pPr eaLnBrk="1" hangingPunct="1">
              <a:buClr>
                <a:srgbClr val="A50021"/>
              </a:buClr>
              <a:buFontTx/>
              <a:buAutoNum type="arabicPeriod"/>
            </a:pPr>
            <a:endParaRPr lang="en-US" altLang="zh-TW" dirty="0"/>
          </a:p>
          <a:p>
            <a:pPr eaLnBrk="1" hangingPunct="1">
              <a:buClr>
                <a:srgbClr val="A50021"/>
              </a:buClr>
            </a:pPr>
            <a:r>
              <a:rPr lang="en-US" altLang="zh-TW" dirty="0">
                <a:solidFill>
                  <a:srgbClr val="A50021"/>
                </a:solidFill>
              </a:rPr>
              <a:t>2.</a:t>
            </a:r>
            <a:r>
              <a:rPr lang="en-US" altLang="zh-TW" dirty="0"/>
              <a:t>	Is |A    B| &gt; |A| &gt; |A    B| always true?</a:t>
            </a:r>
          </a:p>
          <a:p>
            <a:pPr eaLnBrk="1" hangingPunct="1">
              <a:buClr>
                <a:srgbClr val="A50021"/>
              </a:buClr>
              <a:buFontTx/>
              <a:buAutoNum type="arabicPeriod"/>
            </a:pPr>
            <a:endParaRPr lang="en-US" altLang="zh-TW" dirty="0"/>
          </a:p>
          <a:p>
            <a:pPr eaLnBrk="1" hangingPunct="1">
              <a:buClr>
                <a:srgbClr val="A50021"/>
              </a:buClr>
              <a:buFontTx/>
              <a:buAutoNum type="arabicPeriod"/>
            </a:pPr>
            <a:endParaRPr lang="en-US" altLang="zh-TW" dirty="0"/>
          </a:p>
          <a:p>
            <a:pPr eaLnBrk="1" hangingPunct="1">
              <a:buClr>
                <a:srgbClr val="A50021"/>
              </a:buClr>
            </a:pPr>
            <a:r>
              <a:rPr lang="en-US" altLang="zh-TW" dirty="0">
                <a:solidFill>
                  <a:srgbClr val="A50021"/>
                </a:solidFill>
              </a:rPr>
              <a:t>3.	</a:t>
            </a:r>
            <a:r>
              <a:rPr lang="en-US" altLang="zh-TW" dirty="0"/>
              <a:t>Let A be the set of all n-bit binary strings, A</a:t>
            </a:r>
            <a:r>
              <a:rPr lang="en-US" altLang="zh-TW" baseline="-25000" dirty="0"/>
              <a:t>i</a:t>
            </a:r>
            <a:r>
              <a:rPr lang="en-US" altLang="zh-TW" dirty="0"/>
              <a:t> be the set of all n-bit</a:t>
            </a:r>
          </a:p>
          <a:p>
            <a:pPr eaLnBrk="1" hangingPunct="1">
              <a:lnSpc>
                <a:spcPct val="150000"/>
              </a:lnSpc>
              <a:buClr>
                <a:srgbClr val="A50021"/>
              </a:buClr>
            </a:pPr>
            <a:r>
              <a:rPr lang="en-US" altLang="zh-TW" dirty="0"/>
              <a:t>	  binary strings with </a:t>
            </a:r>
            <a:r>
              <a:rPr lang="en-US" altLang="zh-TW" dirty="0" err="1"/>
              <a:t>i</a:t>
            </a:r>
            <a:r>
              <a:rPr lang="en-US" altLang="zh-TW" dirty="0"/>
              <a:t> ones.  Is (A</a:t>
            </a:r>
            <a:r>
              <a:rPr lang="en-US" altLang="zh-TW" baseline="-25000" dirty="0"/>
              <a:t>1</a:t>
            </a:r>
            <a:r>
              <a:rPr lang="en-US" altLang="zh-TW" dirty="0"/>
              <a:t>, A</a:t>
            </a:r>
            <a:r>
              <a:rPr lang="en-US" altLang="zh-TW" baseline="-25000" dirty="0"/>
              <a:t>2</a:t>
            </a:r>
            <a:r>
              <a:rPr lang="en-US" altLang="zh-TW" dirty="0"/>
              <a:t>, …, A</a:t>
            </a:r>
            <a:r>
              <a:rPr lang="en-US" altLang="zh-TW" baseline="-25000" dirty="0"/>
              <a:t>i</a:t>
            </a:r>
            <a:r>
              <a:rPr lang="en-US" altLang="zh-TW" dirty="0"/>
              <a:t>, …, A</a:t>
            </a:r>
            <a:r>
              <a:rPr lang="en-US" altLang="zh-TW" baseline="-25000" dirty="0"/>
              <a:t>n</a:t>
            </a:r>
            <a:r>
              <a:rPr lang="en-US" altLang="zh-TW" dirty="0"/>
              <a:t>) a partition of A?</a:t>
            </a:r>
          </a:p>
          <a:p>
            <a:pPr marL="0" indent="0" eaLnBrk="1" hangingPunct="1">
              <a:buClr>
                <a:srgbClr val="A50021"/>
              </a:buClr>
            </a:pPr>
            <a:endParaRPr lang="en-US" altLang="zh-TW" dirty="0"/>
          </a:p>
          <a:p>
            <a:pPr eaLnBrk="1" hangingPunct="1">
              <a:buClr>
                <a:srgbClr val="A50021"/>
              </a:buClr>
            </a:pPr>
            <a:r>
              <a:rPr lang="en-US" altLang="zh-TW" dirty="0">
                <a:solidFill>
                  <a:srgbClr val="A50021"/>
                </a:solidFill>
              </a:rPr>
              <a:t>4.</a:t>
            </a:r>
            <a:r>
              <a:rPr lang="en-US" altLang="zh-TW" dirty="0"/>
              <a:t>	Let A = {</a:t>
            </a:r>
            <a:r>
              <a:rPr lang="en-US" altLang="zh-TW" dirty="0" err="1"/>
              <a:t>x,y</a:t>
            </a:r>
            <a:r>
              <a:rPr lang="en-US" altLang="zh-TW" dirty="0"/>
              <a:t>}.  What is pow(A)</a:t>
            </a:r>
            <a:r>
              <a:rPr lang="en-US" altLang="zh-TW" dirty="0" err="1"/>
              <a:t>xpow</a:t>
            </a:r>
            <a:r>
              <a:rPr lang="en-US" altLang="zh-TW" dirty="0"/>
              <a:t>(A) and |pow(A)</a:t>
            </a:r>
            <a:r>
              <a:rPr lang="en-US" altLang="zh-TW" dirty="0" err="1"/>
              <a:t>xpow</a:t>
            </a:r>
            <a:r>
              <a:rPr lang="en-US" altLang="zh-TW" dirty="0"/>
              <a:t>(A)|?</a:t>
            </a:r>
          </a:p>
        </p:txBody>
      </p:sp>
      <p:pic>
        <p:nvPicPr>
          <p:cNvPr id="22532" name="Picture 13"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065338" y="1676400"/>
            <a:ext cx="1444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13"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1676400"/>
            <a:ext cx="144463"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3"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55938" y="2667000"/>
            <a:ext cx="1444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15" descr="txp_fig"/>
          <p:cNvPicPr>
            <a:picLocks noChangeAspect="1" noChangeArrowheads="1"/>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447800" y="2662238"/>
            <a:ext cx="144463" cy="15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492049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Text Box 2"/>
          <p:cNvSpPr txBox="1">
            <a:spLocks noChangeArrowheads="1"/>
          </p:cNvSpPr>
          <p:nvPr/>
        </p:nvSpPr>
        <p:spPr bwMode="auto">
          <a:xfrm>
            <a:off x="3511550" y="457200"/>
            <a:ext cx="20510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This Lecture</a:t>
            </a:r>
          </a:p>
        </p:txBody>
      </p:sp>
      <p:sp>
        <p:nvSpPr>
          <p:cNvPr id="1008643" name="Text Box 3"/>
          <p:cNvSpPr txBox="1">
            <a:spLocks noChangeArrowheads="1"/>
          </p:cNvSpPr>
          <p:nvPr/>
        </p:nvSpPr>
        <p:spPr bwMode="auto">
          <a:xfrm>
            <a:off x="3371850" y="2286000"/>
            <a:ext cx="24003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A50021"/>
              </a:buClr>
              <a:buFontTx/>
              <a:buChar char="•"/>
            </a:pPr>
            <a:r>
              <a:rPr lang="en-US" altLang="zh-TW"/>
              <a:t> </a:t>
            </a:r>
            <a:r>
              <a:rPr lang="en-US" altLang="zh-TW">
                <a:solidFill>
                  <a:schemeClr val="bg2"/>
                </a:solidFill>
              </a:rPr>
              <a:t>Basic Definitions</a:t>
            </a:r>
          </a:p>
          <a:p>
            <a:pPr>
              <a:buClr>
                <a:srgbClr val="A50021"/>
              </a:buClr>
              <a:buFontTx/>
              <a:buChar char="•"/>
            </a:pPr>
            <a:endParaRPr lang="en-US" altLang="zh-TW"/>
          </a:p>
          <a:p>
            <a:pPr>
              <a:buClr>
                <a:srgbClr val="A50021"/>
              </a:buClr>
              <a:buFontTx/>
              <a:buChar char="•"/>
            </a:pPr>
            <a:r>
              <a:rPr lang="en-US" altLang="zh-TW"/>
              <a:t> </a:t>
            </a:r>
            <a:r>
              <a:rPr lang="en-US" altLang="zh-TW">
                <a:solidFill>
                  <a:schemeClr val="bg2"/>
                </a:solidFill>
              </a:rPr>
              <a:t>Operations on Sets</a:t>
            </a:r>
          </a:p>
          <a:p>
            <a:pPr>
              <a:buClr>
                <a:srgbClr val="A50021"/>
              </a:buClr>
              <a:buFontTx/>
              <a:buChar char="•"/>
            </a:pPr>
            <a:endParaRPr lang="en-US" altLang="zh-TW">
              <a:solidFill>
                <a:schemeClr val="bg2"/>
              </a:solidFill>
            </a:endParaRPr>
          </a:p>
          <a:p>
            <a:pPr>
              <a:buClr>
                <a:srgbClr val="A50021"/>
              </a:buClr>
              <a:buFontTx/>
              <a:buChar char="•"/>
            </a:pPr>
            <a:r>
              <a:rPr lang="en-US" altLang="zh-TW"/>
              <a:t> Set Identities</a:t>
            </a:r>
          </a:p>
          <a:p>
            <a:pPr>
              <a:buClr>
                <a:srgbClr val="A50021"/>
              </a:buClr>
              <a:buFontTx/>
              <a:buChar char="•"/>
            </a:pPr>
            <a:endParaRPr lang="en-US" altLang="zh-TW"/>
          </a:p>
          <a:p>
            <a:pPr>
              <a:buClr>
                <a:srgbClr val="A50021"/>
              </a:buClr>
              <a:buFontTx/>
              <a:buChar char="•"/>
            </a:pPr>
            <a:r>
              <a:rPr lang="en-US" altLang="zh-TW">
                <a:solidFill>
                  <a:schemeClr val="bg2"/>
                </a:solidFill>
              </a:rPr>
              <a:t> Russell’s Paradox</a:t>
            </a:r>
          </a:p>
        </p:txBody>
      </p:sp>
    </p:spTree>
    <p:extLst>
      <p:ext uri="{BB962C8B-B14F-4D97-AF65-F5344CB8AC3E}">
        <p14:creationId xmlns:p14="http://schemas.microsoft.com/office/powerpoint/2010/main" val="427340462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6220"/>
            <a:ext cx="8229600" cy="1143000"/>
          </a:xfrm>
        </p:spPr>
        <p:txBody>
          <a:bodyPr/>
          <a:lstStyle/>
          <a:p>
            <a:r>
              <a:rPr lang="en-US" dirty="0">
                <a:latin typeface="Comic Sans MS" panose="030F0702030302020204" pitchFamily="66" charset="0"/>
              </a:rPr>
              <a:t>Set Identities</a:t>
            </a:r>
          </a:p>
        </p:txBody>
      </p:sp>
      <p:sp>
        <p:nvSpPr>
          <p:cNvPr id="3" name="Content Placeholder 2"/>
          <p:cNvSpPr>
            <a:spLocks noGrp="1"/>
          </p:cNvSpPr>
          <p:nvPr>
            <p:ph idx="1"/>
          </p:nvPr>
        </p:nvSpPr>
        <p:spPr/>
        <p:txBody>
          <a:bodyPr/>
          <a:lstStyle/>
          <a:p>
            <a:r>
              <a:rPr lang="en-US" dirty="0">
                <a:latin typeface="Comic Sans MS" panose="030F0702030302020204" pitchFamily="66" charset="0"/>
              </a:rPr>
              <a:t>Identity laws</a:t>
            </a:r>
          </a:p>
          <a:p>
            <a:pPr>
              <a:buNone/>
            </a:pPr>
            <a:r>
              <a:rPr lang="en-US" dirty="0">
                <a:latin typeface="Comic Sans MS" panose="030F0702030302020204" pitchFamily="66" charset="0"/>
              </a:rPr>
              <a:t>                                           </a:t>
            </a:r>
          </a:p>
          <a:p>
            <a:r>
              <a:rPr lang="en-US" dirty="0">
                <a:latin typeface="Comic Sans MS" panose="030F0702030302020204" pitchFamily="66" charset="0"/>
              </a:rPr>
              <a:t>Domination laws</a:t>
            </a:r>
          </a:p>
          <a:p>
            <a:pPr>
              <a:buNone/>
            </a:pPr>
            <a:r>
              <a:rPr lang="en-US" dirty="0">
                <a:latin typeface="Comic Sans MS" panose="030F0702030302020204" pitchFamily="66" charset="0"/>
              </a:rPr>
              <a:t>                                            </a:t>
            </a:r>
          </a:p>
          <a:p>
            <a:r>
              <a:rPr lang="en-US" dirty="0">
                <a:latin typeface="Comic Sans MS" panose="030F0702030302020204" pitchFamily="66" charset="0"/>
              </a:rPr>
              <a:t>Idempotent laws</a:t>
            </a:r>
          </a:p>
          <a:p>
            <a:pPr>
              <a:buNone/>
            </a:pPr>
            <a:r>
              <a:rPr lang="en-US" dirty="0">
                <a:latin typeface="Comic Sans MS" panose="030F0702030302020204" pitchFamily="66" charset="0"/>
              </a:rPr>
              <a:t>                                           </a:t>
            </a:r>
          </a:p>
          <a:p>
            <a:r>
              <a:rPr lang="en-US" dirty="0">
                <a:latin typeface="Comic Sans MS" panose="030F0702030302020204" pitchFamily="66" charset="0"/>
              </a:rPr>
              <a:t>Complementation law</a:t>
            </a:r>
          </a:p>
        </p:txBody>
      </p:sp>
      <p:pic>
        <p:nvPicPr>
          <p:cNvPr id="4" name="Content Placeholder 3" descr="addin_tmp.png"/>
          <p:cNvPicPr>
            <a:picLocks noChangeAspect="1"/>
          </p:cNvPicPr>
          <p:nvPr>
            <p:custDataLst>
              <p:tags r:id="rId1"/>
            </p:custDataLst>
          </p:nvPr>
        </p:nvPicPr>
        <p:blipFill>
          <a:blip r:embed="rId10" cstate="print"/>
          <a:stretch>
            <a:fillRect/>
          </a:stretch>
        </p:blipFill>
        <p:spPr>
          <a:xfrm>
            <a:off x="1828800" y="2514600"/>
            <a:ext cx="1665923" cy="320040"/>
          </a:xfrm>
          <a:prstGeom prst="rect">
            <a:avLst/>
          </a:prstGeom>
        </p:spPr>
      </p:pic>
      <p:pic>
        <p:nvPicPr>
          <p:cNvPr id="5" name="Picture 4" descr="addin_tmp.png"/>
          <p:cNvPicPr>
            <a:picLocks noChangeAspect="1"/>
          </p:cNvPicPr>
          <p:nvPr>
            <p:custDataLst>
              <p:tags r:id="rId2"/>
            </p:custDataLst>
          </p:nvPr>
        </p:nvPicPr>
        <p:blipFill>
          <a:blip r:embed="rId11" cstate="print"/>
          <a:stretch>
            <a:fillRect/>
          </a:stretch>
        </p:blipFill>
        <p:spPr>
          <a:xfrm>
            <a:off x="4191000" y="2514600"/>
            <a:ext cx="1777365" cy="274320"/>
          </a:xfrm>
          <a:prstGeom prst="rect">
            <a:avLst/>
          </a:prstGeom>
        </p:spPr>
      </p:pic>
      <p:pic>
        <p:nvPicPr>
          <p:cNvPr id="6" name="Picture 5" descr="addin_tmp.png"/>
          <p:cNvPicPr>
            <a:picLocks noChangeAspect="1"/>
          </p:cNvPicPr>
          <p:nvPr>
            <p:custDataLst>
              <p:tags r:id="rId3"/>
            </p:custDataLst>
          </p:nvPr>
        </p:nvPicPr>
        <p:blipFill>
          <a:blip r:embed="rId12" cstate="print"/>
          <a:stretch>
            <a:fillRect/>
          </a:stretch>
        </p:blipFill>
        <p:spPr>
          <a:xfrm>
            <a:off x="1828800" y="3505200"/>
            <a:ext cx="1791653" cy="274320"/>
          </a:xfrm>
          <a:prstGeom prst="rect">
            <a:avLst/>
          </a:prstGeom>
        </p:spPr>
      </p:pic>
      <p:pic>
        <p:nvPicPr>
          <p:cNvPr id="7" name="Picture 6" descr="addin_tmp.png"/>
          <p:cNvPicPr>
            <a:picLocks noChangeAspect="1"/>
          </p:cNvPicPr>
          <p:nvPr>
            <p:custDataLst>
              <p:tags r:id="rId4"/>
            </p:custDataLst>
          </p:nvPr>
        </p:nvPicPr>
        <p:blipFill>
          <a:blip r:embed="rId13" cstate="print"/>
          <a:stretch>
            <a:fillRect/>
          </a:stretch>
        </p:blipFill>
        <p:spPr>
          <a:xfrm>
            <a:off x="4191000" y="3429000"/>
            <a:ext cx="1563053" cy="320040"/>
          </a:xfrm>
          <a:prstGeom prst="rect">
            <a:avLst/>
          </a:prstGeom>
        </p:spPr>
      </p:pic>
      <p:pic>
        <p:nvPicPr>
          <p:cNvPr id="8" name="Content Placeholder 3" descr="addin_tmp.png"/>
          <p:cNvPicPr>
            <a:picLocks noChangeAspect="1"/>
          </p:cNvPicPr>
          <p:nvPr>
            <p:custDataLst>
              <p:tags r:id="rId5"/>
            </p:custDataLst>
          </p:nvPr>
        </p:nvPicPr>
        <p:blipFill>
          <a:blip r:embed="rId14" cstate="print"/>
          <a:stretch>
            <a:fillRect/>
          </a:stretch>
        </p:blipFill>
        <p:spPr>
          <a:xfrm>
            <a:off x="1828800" y="4495800"/>
            <a:ext cx="1760220" cy="274320"/>
          </a:xfrm>
          <a:prstGeom prst="rect">
            <a:avLst/>
          </a:prstGeom>
        </p:spPr>
      </p:pic>
      <p:pic>
        <p:nvPicPr>
          <p:cNvPr id="9" name="Picture 8" descr="addin_tmp.png"/>
          <p:cNvPicPr>
            <a:picLocks noChangeAspect="1"/>
          </p:cNvPicPr>
          <p:nvPr>
            <p:custDataLst>
              <p:tags r:id="rId6"/>
            </p:custDataLst>
          </p:nvPr>
        </p:nvPicPr>
        <p:blipFill>
          <a:blip r:embed="rId15" cstate="print"/>
          <a:stretch>
            <a:fillRect/>
          </a:stretch>
        </p:blipFill>
        <p:spPr>
          <a:xfrm>
            <a:off x="4267200" y="4495800"/>
            <a:ext cx="1760220" cy="274320"/>
          </a:xfrm>
          <a:prstGeom prst="rect">
            <a:avLst/>
          </a:prstGeom>
        </p:spPr>
      </p:pic>
      <p:pic>
        <p:nvPicPr>
          <p:cNvPr id="10" name="Picture 9" descr="addin_tmp.png"/>
          <p:cNvPicPr>
            <a:picLocks noChangeAspect="1"/>
          </p:cNvPicPr>
          <p:nvPr>
            <p:custDataLst>
              <p:tags r:id="rId7"/>
            </p:custDataLst>
          </p:nvPr>
        </p:nvPicPr>
        <p:blipFill>
          <a:blip r:embed="rId16" cstate="print"/>
          <a:stretch>
            <a:fillRect/>
          </a:stretch>
        </p:blipFill>
        <p:spPr>
          <a:xfrm>
            <a:off x="2895600" y="5562600"/>
            <a:ext cx="1360170" cy="494348"/>
          </a:xfrm>
          <a:prstGeom prst="rect">
            <a:avLst/>
          </a:prstGeom>
        </p:spPr>
      </p:pic>
      <p:sp>
        <p:nvSpPr>
          <p:cNvPr id="11" name="TextBox 10"/>
          <p:cNvSpPr txBox="1"/>
          <p:nvPr/>
        </p:nvSpPr>
        <p:spPr>
          <a:xfrm>
            <a:off x="42672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extLst>
      <p:ext uri="{BB962C8B-B14F-4D97-AF65-F5344CB8AC3E}">
        <p14:creationId xmlns:p14="http://schemas.microsoft.com/office/powerpoint/2010/main" val="118009016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mic Sans MS" panose="030F0702030302020204" pitchFamily="66" charset="0"/>
              </a:rPr>
              <a:t>Set Identities</a:t>
            </a:r>
          </a:p>
        </p:txBody>
      </p:sp>
      <p:sp>
        <p:nvSpPr>
          <p:cNvPr id="3" name="Content Placeholder 2"/>
          <p:cNvSpPr>
            <a:spLocks noGrp="1"/>
          </p:cNvSpPr>
          <p:nvPr>
            <p:ph idx="1"/>
          </p:nvPr>
        </p:nvSpPr>
        <p:spPr/>
        <p:txBody>
          <a:bodyPr/>
          <a:lstStyle/>
          <a:p>
            <a:r>
              <a:rPr lang="en-US" dirty="0">
                <a:latin typeface="Comic Sans MS" panose="030F0702030302020204" pitchFamily="66" charset="0"/>
              </a:rPr>
              <a:t>Commutative laws</a:t>
            </a:r>
          </a:p>
          <a:p>
            <a:pPr>
              <a:buNone/>
            </a:pPr>
            <a:r>
              <a:rPr lang="en-US" dirty="0">
                <a:latin typeface="Comic Sans MS" panose="030F0702030302020204" pitchFamily="66" charset="0"/>
              </a:rPr>
              <a:t>                                           </a:t>
            </a:r>
          </a:p>
          <a:p>
            <a:r>
              <a:rPr lang="en-US" dirty="0">
                <a:latin typeface="Comic Sans MS" panose="030F0702030302020204" pitchFamily="66" charset="0"/>
              </a:rPr>
              <a:t>Associative laws</a:t>
            </a:r>
          </a:p>
          <a:p>
            <a:pPr>
              <a:buNone/>
            </a:pPr>
            <a:r>
              <a:rPr lang="en-US" dirty="0">
                <a:latin typeface="Comic Sans MS" panose="030F0702030302020204" pitchFamily="66" charset="0"/>
              </a:rPr>
              <a:t>    </a:t>
            </a:r>
          </a:p>
          <a:p>
            <a:pPr>
              <a:buNone/>
            </a:pPr>
            <a:r>
              <a:rPr lang="en-US" dirty="0">
                <a:latin typeface="Comic Sans MS" panose="030F0702030302020204" pitchFamily="66" charset="0"/>
              </a:rPr>
              <a:t>                                                                         </a:t>
            </a:r>
          </a:p>
          <a:p>
            <a:r>
              <a:rPr lang="en-US" dirty="0">
                <a:latin typeface="Comic Sans MS" panose="030F0702030302020204" pitchFamily="66" charset="0"/>
              </a:rPr>
              <a:t>Distributive laws</a:t>
            </a:r>
          </a:p>
          <a:p>
            <a:pPr>
              <a:buNone/>
            </a:pPr>
            <a:endParaRPr lang="en-US" dirty="0">
              <a:latin typeface="Comic Sans MS" panose="030F0702030302020204" pitchFamily="66" charset="0"/>
            </a:endParaRPr>
          </a:p>
          <a:p>
            <a:pPr>
              <a:buNone/>
            </a:pPr>
            <a:endParaRPr lang="en-US" dirty="0">
              <a:latin typeface="Comic Sans MS" panose="030F0702030302020204" pitchFamily="66" charset="0"/>
            </a:endParaRPr>
          </a:p>
        </p:txBody>
      </p:sp>
      <p:pic>
        <p:nvPicPr>
          <p:cNvPr id="11" name="Content Placeholder 3" descr="addin_tmp.png"/>
          <p:cNvPicPr>
            <a:picLocks noChangeAspect="1"/>
          </p:cNvPicPr>
          <p:nvPr>
            <p:custDataLst>
              <p:tags r:id="rId1"/>
            </p:custDataLst>
          </p:nvPr>
        </p:nvPicPr>
        <p:blipFill>
          <a:blip r:embed="rId9" cstate="print"/>
          <a:stretch>
            <a:fillRect/>
          </a:stretch>
        </p:blipFill>
        <p:spPr>
          <a:xfrm>
            <a:off x="1828800" y="2590800"/>
            <a:ext cx="2511743" cy="274320"/>
          </a:xfrm>
          <a:prstGeom prst="rect">
            <a:avLst/>
          </a:prstGeom>
        </p:spPr>
      </p:pic>
      <p:pic>
        <p:nvPicPr>
          <p:cNvPr id="12" name="Picture 11" descr="addin_tmp.png"/>
          <p:cNvPicPr>
            <a:picLocks noChangeAspect="1"/>
          </p:cNvPicPr>
          <p:nvPr>
            <p:custDataLst>
              <p:tags r:id="rId2"/>
            </p:custDataLst>
          </p:nvPr>
        </p:nvPicPr>
        <p:blipFill>
          <a:blip r:embed="rId10" cstate="print"/>
          <a:stretch>
            <a:fillRect/>
          </a:stretch>
        </p:blipFill>
        <p:spPr>
          <a:xfrm>
            <a:off x="5181600" y="2590800"/>
            <a:ext cx="2511743" cy="274320"/>
          </a:xfrm>
          <a:prstGeom prst="rect">
            <a:avLst/>
          </a:prstGeom>
        </p:spPr>
      </p:pic>
      <p:pic>
        <p:nvPicPr>
          <p:cNvPr id="13" name="Picture 12" descr="addin_tmp.png"/>
          <p:cNvPicPr>
            <a:picLocks noChangeAspect="1"/>
          </p:cNvPicPr>
          <p:nvPr>
            <p:custDataLst>
              <p:tags r:id="rId3"/>
            </p:custDataLst>
          </p:nvPr>
        </p:nvPicPr>
        <p:blipFill>
          <a:blip r:embed="rId11" cstate="print"/>
          <a:stretch>
            <a:fillRect/>
          </a:stretch>
        </p:blipFill>
        <p:spPr>
          <a:xfrm>
            <a:off x="914400" y="3429000"/>
            <a:ext cx="4543425" cy="382905"/>
          </a:xfrm>
          <a:prstGeom prst="rect">
            <a:avLst/>
          </a:prstGeom>
        </p:spPr>
      </p:pic>
      <p:pic>
        <p:nvPicPr>
          <p:cNvPr id="14" name="Content Placeholder 3" descr="addin_tmp.png"/>
          <p:cNvPicPr>
            <a:picLocks noChangeAspect="1"/>
          </p:cNvPicPr>
          <p:nvPr>
            <p:custDataLst>
              <p:tags r:id="rId4"/>
            </p:custDataLst>
          </p:nvPr>
        </p:nvPicPr>
        <p:blipFill>
          <a:blip r:embed="rId12" cstate="print"/>
          <a:stretch>
            <a:fillRect/>
          </a:stretch>
        </p:blipFill>
        <p:spPr>
          <a:xfrm>
            <a:off x="914400" y="3886200"/>
            <a:ext cx="4543425" cy="382905"/>
          </a:xfrm>
          <a:prstGeom prst="rect">
            <a:avLst/>
          </a:prstGeom>
        </p:spPr>
      </p:pic>
      <p:pic>
        <p:nvPicPr>
          <p:cNvPr id="15" name="Content Placeholder 3" descr="addin_tmp.png"/>
          <p:cNvPicPr>
            <a:picLocks noChangeAspect="1"/>
          </p:cNvPicPr>
          <p:nvPr>
            <p:custDataLst>
              <p:tags r:id="rId5"/>
            </p:custDataLst>
          </p:nvPr>
        </p:nvPicPr>
        <p:blipFill>
          <a:blip r:embed="rId13" cstate="print"/>
          <a:stretch>
            <a:fillRect/>
          </a:stretch>
        </p:blipFill>
        <p:spPr>
          <a:xfrm>
            <a:off x="838200" y="4953000"/>
            <a:ext cx="5520690" cy="382905"/>
          </a:xfrm>
          <a:prstGeom prst="rect">
            <a:avLst/>
          </a:prstGeom>
        </p:spPr>
      </p:pic>
      <p:pic>
        <p:nvPicPr>
          <p:cNvPr id="16" name="Picture 15" descr="addin_tmp.png"/>
          <p:cNvPicPr>
            <a:picLocks noChangeAspect="1"/>
          </p:cNvPicPr>
          <p:nvPr>
            <p:custDataLst>
              <p:tags r:id="rId6"/>
            </p:custDataLst>
          </p:nvPr>
        </p:nvPicPr>
        <p:blipFill>
          <a:blip r:embed="rId14" cstate="print"/>
          <a:stretch>
            <a:fillRect/>
          </a:stretch>
        </p:blipFill>
        <p:spPr>
          <a:xfrm>
            <a:off x="914400" y="5562600"/>
            <a:ext cx="5520690" cy="382905"/>
          </a:xfrm>
          <a:prstGeom prst="rect">
            <a:avLst/>
          </a:prstGeom>
        </p:spPr>
      </p:pic>
      <p:sp>
        <p:nvSpPr>
          <p:cNvPr id="10" name="TextBox 9"/>
          <p:cNvSpPr txBox="1"/>
          <p:nvPr/>
        </p:nvSpPr>
        <p:spPr>
          <a:xfrm>
            <a:off x="4648200" y="6172200"/>
            <a:ext cx="3276600" cy="369332"/>
          </a:xfrm>
          <a:prstGeom prst="rect">
            <a:avLst/>
          </a:prstGeom>
          <a:noFill/>
        </p:spPr>
        <p:txBody>
          <a:bodyPr wrap="square" rtlCol="0">
            <a:spAutoFit/>
          </a:bodyPr>
          <a:lstStyle/>
          <a:p>
            <a:r>
              <a:rPr lang="en-US" i="1" dirty="0"/>
              <a:t>Continued on next slide</a:t>
            </a:r>
            <a:r>
              <a:rPr lang="en-US" dirty="0"/>
              <a:t> </a:t>
            </a:r>
            <a:r>
              <a:rPr lang="en-US" dirty="0">
                <a:sym typeface="Wingdings" pitchFamily="2" charset="2"/>
              </a:rPr>
              <a:t></a:t>
            </a:r>
            <a:endParaRPr lang="en-US" dirty="0"/>
          </a:p>
        </p:txBody>
      </p:sp>
    </p:spTree>
    <p:extLst>
      <p:ext uri="{BB962C8B-B14F-4D97-AF65-F5344CB8AC3E}">
        <p14:creationId xmlns:p14="http://schemas.microsoft.com/office/powerpoint/2010/main" val="1836643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895600" y="457200"/>
            <a:ext cx="32702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Compound Statement</a:t>
            </a:r>
          </a:p>
        </p:txBody>
      </p:sp>
      <p:sp>
        <p:nvSpPr>
          <p:cNvPr id="67663" name="Text Box 79"/>
          <p:cNvSpPr txBox="1">
            <a:spLocks noChangeArrowheads="1"/>
          </p:cNvSpPr>
          <p:nvPr/>
        </p:nvSpPr>
        <p:spPr bwMode="auto">
          <a:xfrm>
            <a:off x="1981200" y="1524000"/>
            <a:ext cx="1582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 = “it is hot”</a:t>
            </a:r>
          </a:p>
        </p:txBody>
      </p:sp>
      <p:sp>
        <p:nvSpPr>
          <p:cNvPr id="67664" name="Text Box 80"/>
          <p:cNvSpPr txBox="1">
            <a:spLocks noChangeArrowheads="1"/>
          </p:cNvSpPr>
          <p:nvPr/>
        </p:nvSpPr>
        <p:spPr bwMode="auto">
          <a:xfrm>
            <a:off x="4665663" y="1538288"/>
            <a:ext cx="1806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q = “it is sunny”</a:t>
            </a:r>
          </a:p>
        </p:txBody>
      </p:sp>
      <p:sp>
        <p:nvSpPr>
          <p:cNvPr id="67665" name="Text Box 81"/>
          <p:cNvSpPr txBox="1">
            <a:spLocks noChangeArrowheads="1"/>
          </p:cNvSpPr>
          <p:nvPr/>
        </p:nvSpPr>
        <p:spPr bwMode="auto">
          <a:xfrm>
            <a:off x="1752600" y="2695575"/>
            <a:ext cx="3013075"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It is hot and sunny</a:t>
            </a:r>
          </a:p>
          <a:p>
            <a:endParaRPr lang="en-US" altLang="zh-TW"/>
          </a:p>
          <a:p>
            <a:endParaRPr lang="en-US" altLang="zh-TW"/>
          </a:p>
          <a:p>
            <a:r>
              <a:rPr lang="en-US" altLang="zh-TW"/>
              <a:t>It is not hot but sunny</a:t>
            </a:r>
          </a:p>
          <a:p>
            <a:endParaRPr lang="en-US" altLang="zh-TW"/>
          </a:p>
          <a:p>
            <a:endParaRPr lang="en-US" altLang="zh-TW"/>
          </a:p>
          <a:p>
            <a:r>
              <a:rPr lang="en-US" altLang="zh-TW"/>
              <a:t>It is neither hot nor sunny</a:t>
            </a:r>
          </a:p>
        </p:txBody>
      </p:sp>
      <p:pic>
        <p:nvPicPr>
          <p:cNvPr id="67667" name="Picture 8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2743200"/>
            <a:ext cx="792163" cy="30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671" name="Picture 87"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365750" y="3595688"/>
            <a:ext cx="100330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673" name="Picture 89"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380038" y="4352925"/>
            <a:ext cx="1249362"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mic Sans MS" panose="030F0702030302020204" pitchFamily="66" charset="0"/>
              </a:rPr>
              <a:t>Set Identities</a:t>
            </a:r>
          </a:p>
        </p:txBody>
      </p:sp>
      <p:sp>
        <p:nvSpPr>
          <p:cNvPr id="3" name="Content Placeholder 2"/>
          <p:cNvSpPr>
            <a:spLocks noGrp="1"/>
          </p:cNvSpPr>
          <p:nvPr>
            <p:ph idx="1"/>
          </p:nvPr>
        </p:nvSpPr>
        <p:spPr/>
        <p:txBody>
          <a:bodyPr/>
          <a:lstStyle/>
          <a:p>
            <a:r>
              <a:rPr lang="en-US" dirty="0">
                <a:latin typeface="Comic Sans MS" panose="030F0702030302020204" pitchFamily="66" charset="0"/>
              </a:rPr>
              <a:t>De Morgan’s laws</a:t>
            </a:r>
          </a:p>
          <a:p>
            <a:endParaRPr lang="en-US" dirty="0">
              <a:latin typeface="Comic Sans MS" panose="030F0702030302020204" pitchFamily="66" charset="0"/>
            </a:endParaRPr>
          </a:p>
          <a:p>
            <a:pPr>
              <a:buNone/>
            </a:pPr>
            <a:r>
              <a:rPr lang="en-US" dirty="0">
                <a:latin typeface="Comic Sans MS" panose="030F0702030302020204" pitchFamily="66" charset="0"/>
              </a:rPr>
              <a:t>                                 </a:t>
            </a:r>
          </a:p>
          <a:p>
            <a:r>
              <a:rPr lang="en-US" dirty="0">
                <a:latin typeface="Comic Sans MS" panose="030F0702030302020204" pitchFamily="66" charset="0"/>
              </a:rPr>
              <a:t>Absorption laws</a:t>
            </a:r>
          </a:p>
          <a:p>
            <a:pPr>
              <a:buNone/>
            </a:pPr>
            <a:r>
              <a:rPr lang="en-US" dirty="0">
                <a:latin typeface="Comic Sans MS" panose="030F0702030302020204" pitchFamily="66" charset="0"/>
              </a:rPr>
              <a:t>    </a:t>
            </a:r>
          </a:p>
          <a:p>
            <a:pPr>
              <a:buNone/>
            </a:pPr>
            <a:r>
              <a:rPr lang="en-US" dirty="0">
                <a:latin typeface="Comic Sans MS" panose="030F0702030302020204" pitchFamily="66" charset="0"/>
              </a:rPr>
              <a:t>                                                                         </a:t>
            </a:r>
          </a:p>
          <a:p>
            <a:r>
              <a:rPr lang="en-US" dirty="0">
                <a:latin typeface="Comic Sans MS" panose="030F0702030302020204" pitchFamily="66" charset="0"/>
              </a:rPr>
              <a:t>Complement laws</a:t>
            </a:r>
          </a:p>
          <a:p>
            <a:pPr>
              <a:buNone/>
            </a:pPr>
            <a:endParaRPr lang="en-US" dirty="0">
              <a:latin typeface="Comic Sans MS" panose="030F0702030302020204" pitchFamily="66" charset="0"/>
            </a:endParaRPr>
          </a:p>
          <a:p>
            <a:pPr>
              <a:buNone/>
            </a:pPr>
            <a:endParaRPr lang="en-US" dirty="0">
              <a:latin typeface="Comic Sans MS" panose="030F0702030302020204" pitchFamily="66" charset="0"/>
            </a:endParaRPr>
          </a:p>
        </p:txBody>
      </p:sp>
      <p:pic>
        <p:nvPicPr>
          <p:cNvPr id="10" name="Content Placeholder 3" descr="addin_tmp.png"/>
          <p:cNvPicPr>
            <a:picLocks noChangeAspect="1"/>
          </p:cNvPicPr>
          <p:nvPr>
            <p:custDataLst>
              <p:tags r:id="rId1"/>
            </p:custDataLst>
          </p:nvPr>
        </p:nvPicPr>
        <p:blipFill>
          <a:blip r:embed="rId9" cstate="print"/>
          <a:stretch>
            <a:fillRect/>
          </a:stretch>
        </p:blipFill>
        <p:spPr>
          <a:xfrm>
            <a:off x="1295400" y="2514600"/>
            <a:ext cx="2534603" cy="328613"/>
          </a:xfrm>
          <a:prstGeom prst="rect">
            <a:avLst/>
          </a:prstGeom>
        </p:spPr>
      </p:pic>
      <p:pic>
        <p:nvPicPr>
          <p:cNvPr id="17" name="Picture 16" descr="addin_tmp.png"/>
          <p:cNvPicPr>
            <a:picLocks noChangeAspect="1"/>
          </p:cNvPicPr>
          <p:nvPr>
            <p:custDataLst>
              <p:tags r:id="rId2"/>
            </p:custDataLst>
          </p:nvPr>
        </p:nvPicPr>
        <p:blipFill>
          <a:blip r:embed="rId10" cstate="print"/>
          <a:stretch>
            <a:fillRect/>
          </a:stretch>
        </p:blipFill>
        <p:spPr>
          <a:xfrm>
            <a:off x="4572000" y="2514600"/>
            <a:ext cx="2534603" cy="328613"/>
          </a:xfrm>
          <a:prstGeom prst="rect">
            <a:avLst/>
          </a:prstGeom>
        </p:spPr>
      </p:pic>
      <p:pic>
        <p:nvPicPr>
          <p:cNvPr id="18" name="Content Placeholder 3" descr="addin_tmp.png"/>
          <p:cNvPicPr>
            <a:picLocks noChangeAspect="1"/>
          </p:cNvPicPr>
          <p:nvPr>
            <p:custDataLst>
              <p:tags r:id="rId3"/>
            </p:custDataLst>
          </p:nvPr>
        </p:nvPicPr>
        <p:blipFill>
          <a:blip r:embed="rId11" cstate="print"/>
          <a:stretch>
            <a:fillRect/>
          </a:stretch>
        </p:blipFill>
        <p:spPr>
          <a:xfrm>
            <a:off x="990600" y="4038600"/>
            <a:ext cx="2786063" cy="382905"/>
          </a:xfrm>
          <a:prstGeom prst="rect">
            <a:avLst/>
          </a:prstGeom>
        </p:spPr>
      </p:pic>
      <p:pic>
        <p:nvPicPr>
          <p:cNvPr id="19" name="Picture 18" descr="addin_tmp.png"/>
          <p:cNvPicPr>
            <a:picLocks noChangeAspect="1"/>
          </p:cNvPicPr>
          <p:nvPr>
            <p:custDataLst>
              <p:tags r:id="rId4"/>
            </p:custDataLst>
          </p:nvPr>
        </p:nvPicPr>
        <p:blipFill>
          <a:blip r:embed="rId12" cstate="print"/>
          <a:stretch>
            <a:fillRect/>
          </a:stretch>
        </p:blipFill>
        <p:spPr>
          <a:xfrm>
            <a:off x="4267200" y="4038600"/>
            <a:ext cx="2786063" cy="382905"/>
          </a:xfrm>
          <a:prstGeom prst="rect">
            <a:avLst/>
          </a:prstGeom>
        </p:spPr>
      </p:pic>
      <p:pic>
        <p:nvPicPr>
          <p:cNvPr id="20" name="Picture 19" descr="addin_tmp.png"/>
          <p:cNvPicPr>
            <a:picLocks noChangeAspect="1"/>
          </p:cNvPicPr>
          <p:nvPr>
            <p:custDataLst>
              <p:tags r:id="rId5"/>
            </p:custDataLst>
          </p:nvPr>
        </p:nvPicPr>
        <p:blipFill>
          <a:blip r:embed="rId13" cstate="print"/>
          <a:stretch>
            <a:fillRect/>
          </a:stretch>
        </p:blipFill>
        <p:spPr>
          <a:xfrm>
            <a:off x="1295400" y="5562600"/>
            <a:ext cx="1774508" cy="328613"/>
          </a:xfrm>
          <a:prstGeom prst="rect">
            <a:avLst/>
          </a:prstGeom>
        </p:spPr>
      </p:pic>
      <p:pic>
        <p:nvPicPr>
          <p:cNvPr id="21" name="Picture 20" descr="addin_tmp.png"/>
          <p:cNvPicPr>
            <a:picLocks noChangeAspect="1"/>
          </p:cNvPicPr>
          <p:nvPr>
            <p:custDataLst>
              <p:tags r:id="rId6"/>
            </p:custDataLst>
          </p:nvPr>
        </p:nvPicPr>
        <p:blipFill>
          <a:blip r:embed="rId14" cstate="print"/>
          <a:stretch>
            <a:fillRect/>
          </a:stretch>
        </p:blipFill>
        <p:spPr>
          <a:xfrm>
            <a:off x="4495800" y="5562600"/>
            <a:ext cx="1657350" cy="351473"/>
          </a:xfrm>
          <a:prstGeom prst="rect">
            <a:avLst/>
          </a:prstGeom>
        </p:spPr>
      </p:pic>
    </p:spTree>
    <p:extLst>
      <p:ext uri="{BB962C8B-B14F-4D97-AF65-F5344CB8AC3E}">
        <p14:creationId xmlns:p14="http://schemas.microsoft.com/office/powerpoint/2010/main" val="32041570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3429000" y="457200"/>
            <a:ext cx="229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Set Identities</a:t>
            </a:r>
          </a:p>
        </p:txBody>
      </p:sp>
      <p:sp>
        <p:nvSpPr>
          <p:cNvPr id="24579" name="Text Box 51"/>
          <p:cNvSpPr txBox="1">
            <a:spLocks noChangeArrowheads="1"/>
          </p:cNvSpPr>
          <p:nvPr/>
        </p:nvSpPr>
        <p:spPr bwMode="auto">
          <a:xfrm>
            <a:off x="914400" y="1295400"/>
            <a:ext cx="6383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Some basic properties of sets, which are true for all sets.</a:t>
            </a:r>
          </a:p>
        </p:txBody>
      </p:sp>
      <p:pic>
        <p:nvPicPr>
          <p:cNvPr id="24580" name="Picture 53"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828800" y="2057400"/>
            <a:ext cx="148272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831975" y="2800350"/>
            <a:ext cx="146843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0"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855788" y="3581400"/>
            <a:ext cx="484981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11"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828800" y="4419600"/>
            <a:ext cx="142398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13"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828800" y="6027738"/>
            <a:ext cx="5384800"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15"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828800" y="5175250"/>
            <a:ext cx="93503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7236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4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3429000" y="457200"/>
            <a:ext cx="229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Set Identities</a:t>
            </a:r>
          </a:p>
        </p:txBody>
      </p:sp>
      <p:sp>
        <p:nvSpPr>
          <p:cNvPr id="25603" name="Text Box 3"/>
          <p:cNvSpPr txBox="1">
            <a:spLocks noChangeArrowheads="1"/>
          </p:cNvSpPr>
          <p:nvPr/>
        </p:nvSpPr>
        <p:spPr bwMode="auto">
          <a:xfrm>
            <a:off x="1143000" y="1295400"/>
            <a:ext cx="2003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Distributive Law:</a:t>
            </a:r>
          </a:p>
        </p:txBody>
      </p:sp>
      <p:pic>
        <p:nvPicPr>
          <p:cNvPr id="25604"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1295400"/>
            <a:ext cx="47148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9669" name="Picture 5"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76600" y="1828800"/>
            <a:ext cx="47148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9670" name="Text Box 6"/>
          <p:cNvSpPr txBox="1">
            <a:spLocks noChangeArrowheads="1"/>
          </p:cNvSpPr>
          <p:nvPr/>
        </p:nvSpPr>
        <p:spPr bwMode="auto">
          <a:xfrm>
            <a:off x="228600" y="328295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A</a:t>
            </a:r>
          </a:p>
        </p:txBody>
      </p:sp>
      <p:sp>
        <p:nvSpPr>
          <p:cNvPr id="1009671" name="Text Box 7"/>
          <p:cNvSpPr txBox="1">
            <a:spLocks noChangeArrowheads="1"/>
          </p:cNvSpPr>
          <p:nvPr/>
        </p:nvSpPr>
        <p:spPr bwMode="auto">
          <a:xfrm>
            <a:off x="3543300" y="328295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B</a:t>
            </a:r>
          </a:p>
        </p:txBody>
      </p:sp>
      <p:sp>
        <p:nvSpPr>
          <p:cNvPr id="1009672" name="Text Box 8"/>
          <p:cNvSpPr txBox="1">
            <a:spLocks noChangeArrowheads="1"/>
          </p:cNvSpPr>
          <p:nvPr/>
        </p:nvSpPr>
        <p:spPr bwMode="auto">
          <a:xfrm>
            <a:off x="1873250" y="53149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C</a:t>
            </a:r>
          </a:p>
        </p:txBody>
      </p:sp>
      <p:sp>
        <p:nvSpPr>
          <p:cNvPr id="1009673" name="Oval 9"/>
          <p:cNvSpPr>
            <a:spLocks noChangeArrowheads="1"/>
          </p:cNvSpPr>
          <p:nvPr/>
        </p:nvSpPr>
        <p:spPr bwMode="auto">
          <a:xfrm>
            <a:off x="838200" y="261937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9674" name="Oval 10"/>
          <p:cNvSpPr>
            <a:spLocks noChangeArrowheads="1"/>
          </p:cNvSpPr>
          <p:nvPr/>
        </p:nvSpPr>
        <p:spPr bwMode="auto">
          <a:xfrm>
            <a:off x="1295400" y="353377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009675" name="Oval 11"/>
          <p:cNvSpPr>
            <a:spLocks noChangeArrowheads="1"/>
          </p:cNvSpPr>
          <p:nvPr/>
        </p:nvSpPr>
        <p:spPr bwMode="auto">
          <a:xfrm>
            <a:off x="838200" y="261937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9676" name="Oval 12"/>
          <p:cNvSpPr>
            <a:spLocks noChangeArrowheads="1"/>
          </p:cNvSpPr>
          <p:nvPr/>
        </p:nvSpPr>
        <p:spPr bwMode="auto">
          <a:xfrm>
            <a:off x="1828800" y="261937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9677" name="Line 13"/>
          <p:cNvSpPr>
            <a:spLocks noChangeShapeType="1"/>
          </p:cNvSpPr>
          <p:nvPr/>
        </p:nvSpPr>
        <p:spPr bwMode="auto">
          <a:xfrm flipV="1">
            <a:off x="838200" y="2695575"/>
            <a:ext cx="9144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78" name="Line 14"/>
          <p:cNvSpPr>
            <a:spLocks noChangeShapeType="1"/>
          </p:cNvSpPr>
          <p:nvPr/>
        </p:nvSpPr>
        <p:spPr bwMode="auto">
          <a:xfrm flipV="1">
            <a:off x="838200" y="2847975"/>
            <a:ext cx="1295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79" name="Line 15"/>
          <p:cNvSpPr>
            <a:spLocks noChangeShapeType="1"/>
          </p:cNvSpPr>
          <p:nvPr/>
        </p:nvSpPr>
        <p:spPr bwMode="auto">
          <a:xfrm flipV="1">
            <a:off x="990600" y="3076575"/>
            <a:ext cx="1295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80" name="Line 16"/>
          <p:cNvSpPr>
            <a:spLocks noChangeShapeType="1"/>
          </p:cNvSpPr>
          <p:nvPr/>
        </p:nvSpPr>
        <p:spPr bwMode="auto">
          <a:xfrm flipV="1">
            <a:off x="1066800" y="3381375"/>
            <a:ext cx="1295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81" name="Line 17"/>
          <p:cNvSpPr>
            <a:spLocks noChangeShapeType="1"/>
          </p:cNvSpPr>
          <p:nvPr/>
        </p:nvSpPr>
        <p:spPr bwMode="auto">
          <a:xfrm flipV="1">
            <a:off x="1371600" y="3686175"/>
            <a:ext cx="1066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82" name="Line 18"/>
          <p:cNvSpPr>
            <a:spLocks noChangeShapeType="1"/>
          </p:cNvSpPr>
          <p:nvPr/>
        </p:nvSpPr>
        <p:spPr bwMode="auto">
          <a:xfrm flipV="1">
            <a:off x="2286000" y="3838575"/>
            <a:ext cx="457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83" name="Line 19"/>
          <p:cNvSpPr>
            <a:spLocks noChangeShapeType="1"/>
          </p:cNvSpPr>
          <p:nvPr/>
        </p:nvSpPr>
        <p:spPr bwMode="auto">
          <a:xfrm flipV="1">
            <a:off x="2514600" y="4067175"/>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84" name="Text Box 20"/>
          <p:cNvSpPr txBox="1">
            <a:spLocks noChangeArrowheads="1"/>
          </p:cNvSpPr>
          <p:nvPr/>
        </p:nvSpPr>
        <p:spPr bwMode="auto">
          <a:xfrm>
            <a:off x="4545013" y="32543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A</a:t>
            </a:r>
          </a:p>
        </p:txBody>
      </p:sp>
      <p:sp>
        <p:nvSpPr>
          <p:cNvPr id="1009685" name="Text Box 21"/>
          <p:cNvSpPr txBox="1">
            <a:spLocks noChangeArrowheads="1"/>
          </p:cNvSpPr>
          <p:nvPr/>
        </p:nvSpPr>
        <p:spPr bwMode="auto">
          <a:xfrm>
            <a:off x="7859713" y="32543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B</a:t>
            </a:r>
          </a:p>
        </p:txBody>
      </p:sp>
      <p:sp>
        <p:nvSpPr>
          <p:cNvPr id="1009686" name="Text Box 22"/>
          <p:cNvSpPr txBox="1">
            <a:spLocks noChangeArrowheads="1"/>
          </p:cNvSpPr>
          <p:nvPr/>
        </p:nvSpPr>
        <p:spPr bwMode="auto">
          <a:xfrm>
            <a:off x="6189663" y="52863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C</a:t>
            </a:r>
          </a:p>
        </p:txBody>
      </p:sp>
      <p:sp>
        <p:nvSpPr>
          <p:cNvPr id="1009687" name="Oval 23"/>
          <p:cNvSpPr>
            <a:spLocks noChangeArrowheads="1"/>
          </p:cNvSpPr>
          <p:nvPr/>
        </p:nvSpPr>
        <p:spPr bwMode="auto">
          <a:xfrm>
            <a:off x="5154613" y="2590800"/>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9688" name="Oval 24"/>
          <p:cNvSpPr>
            <a:spLocks noChangeArrowheads="1"/>
          </p:cNvSpPr>
          <p:nvPr/>
        </p:nvSpPr>
        <p:spPr bwMode="auto">
          <a:xfrm>
            <a:off x="5611813" y="3505200"/>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009689" name="Oval 25"/>
          <p:cNvSpPr>
            <a:spLocks noChangeArrowheads="1"/>
          </p:cNvSpPr>
          <p:nvPr/>
        </p:nvSpPr>
        <p:spPr bwMode="auto">
          <a:xfrm>
            <a:off x="5154613" y="2590800"/>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9690" name="Oval 26"/>
          <p:cNvSpPr>
            <a:spLocks noChangeArrowheads="1"/>
          </p:cNvSpPr>
          <p:nvPr/>
        </p:nvSpPr>
        <p:spPr bwMode="auto">
          <a:xfrm>
            <a:off x="6145213" y="2590800"/>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25627" name="Text Box 27"/>
          <p:cNvSpPr txBox="1">
            <a:spLocks noChangeArrowheads="1"/>
          </p:cNvSpPr>
          <p:nvPr/>
        </p:nvSpPr>
        <p:spPr bwMode="auto">
          <a:xfrm>
            <a:off x="8305800" y="1219200"/>
            <a:ext cx="4556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(1)</a:t>
            </a:r>
          </a:p>
        </p:txBody>
      </p:sp>
      <p:sp>
        <p:nvSpPr>
          <p:cNvPr id="1009692" name="Text Box 28"/>
          <p:cNvSpPr txBox="1">
            <a:spLocks noChangeArrowheads="1"/>
          </p:cNvSpPr>
          <p:nvPr/>
        </p:nvSpPr>
        <p:spPr bwMode="auto">
          <a:xfrm>
            <a:off x="8305800" y="1752600"/>
            <a:ext cx="492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(2)</a:t>
            </a:r>
          </a:p>
        </p:txBody>
      </p:sp>
      <p:sp>
        <p:nvSpPr>
          <p:cNvPr id="1009693" name="Text Box 29"/>
          <p:cNvSpPr txBox="1">
            <a:spLocks noChangeArrowheads="1"/>
          </p:cNvSpPr>
          <p:nvPr/>
        </p:nvSpPr>
        <p:spPr bwMode="auto">
          <a:xfrm>
            <a:off x="1830388" y="6096000"/>
            <a:ext cx="455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(1)</a:t>
            </a:r>
          </a:p>
        </p:txBody>
      </p:sp>
      <p:sp>
        <p:nvSpPr>
          <p:cNvPr id="1009694" name="Text Box 30"/>
          <p:cNvSpPr txBox="1">
            <a:spLocks noChangeArrowheads="1"/>
          </p:cNvSpPr>
          <p:nvPr/>
        </p:nvSpPr>
        <p:spPr bwMode="auto">
          <a:xfrm>
            <a:off x="6137275" y="6096000"/>
            <a:ext cx="492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(2)</a:t>
            </a:r>
          </a:p>
        </p:txBody>
      </p:sp>
      <p:sp>
        <p:nvSpPr>
          <p:cNvPr id="1009695" name="Line 31"/>
          <p:cNvSpPr>
            <a:spLocks noChangeShapeType="1"/>
          </p:cNvSpPr>
          <p:nvPr/>
        </p:nvSpPr>
        <p:spPr bwMode="auto">
          <a:xfrm>
            <a:off x="6248400" y="2924175"/>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96" name="Line 32"/>
          <p:cNvSpPr>
            <a:spLocks noChangeShapeType="1"/>
          </p:cNvSpPr>
          <p:nvPr/>
        </p:nvSpPr>
        <p:spPr bwMode="auto">
          <a:xfrm>
            <a:off x="6172200" y="3152775"/>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97" name="Line 33"/>
          <p:cNvSpPr>
            <a:spLocks noChangeShapeType="1"/>
          </p:cNvSpPr>
          <p:nvPr/>
        </p:nvSpPr>
        <p:spPr bwMode="auto">
          <a:xfrm>
            <a:off x="6172200" y="3381375"/>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98" name="Line 34"/>
          <p:cNvSpPr>
            <a:spLocks noChangeShapeType="1"/>
          </p:cNvSpPr>
          <p:nvPr/>
        </p:nvSpPr>
        <p:spPr bwMode="auto">
          <a:xfrm>
            <a:off x="5943600" y="3686175"/>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99" name="Line 35"/>
          <p:cNvSpPr>
            <a:spLocks noChangeShapeType="1"/>
          </p:cNvSpPr>
          <p:nvPr/>
        </p:nvSpPr>
        <p:spPr bwMode="auto">
          <a:xfrm>
            <a:off x="5715000" y="3914775"/>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700" name="Line 36"/>
          <p:cNvSpPr>
            <a:spLocks noChangeShapeType="1"/>
          </p:cNvSpPr>
          <p:nvPr/>
        </p:nvSpPr>
        <p:spPr bwMode="auto">
          <a:xfrm>
            <a:off x="5638800" y="4067175"/>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959264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96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96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96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96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96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96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96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96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96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96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96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96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96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096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969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096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0969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096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096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096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096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096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096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96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96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0969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0969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0969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0969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0969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0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9670" grpId="0"/>
      <p:bldP spid="1009671" grpId="0"/>
      <p:bldP spid="1009672" grpId="0"/>
      <p:bldP spid="1009673" grpId="0" animBg="1"/>
      <p:bldP spid="1009674" grpId="0" animBg="1"/>
      <p:bldP spid="1009675" grpId="0" animBg="1"/>
      <p:bldP spid="1009676" grpId="0" animBg="1"/>
      <p:bldP spid="1009677" grpId="0" animBg="1"/>
      <p:bldP spid="1009678" grpId="0" animBg="1"/>
      <p:bldP spid="1009679" grpId="0" animBg="1"/>
      <p:bldP spid="1009680" grpId="0" animBg="1"/>
      <p:bldP spid="1009681" grpId="0" animBg="1"/>
      <p:bldP spid="1009682" grpId="0" animBg="1"/>
      <p:bldP spid="1009683" grpId="0" animBg="1"/>
      <p:bldP spid="1009684" grpId="0"/>
      <p:bldP spid="1009685" grpId="0"/>
      <p:bldP spid="1009686" grpId="0"/>
      <p:bldP spid="1009687" grpId="0" animBg="1"/>
      <p:bldP spid="1009688" grpId="0" animBg="1"/>
      <p:bldP spid="1009689" grpId="0" animBg="1"/>
      <p:bldP spid="1009690" grpId="0" animBg="1"/>
      <p:bldP spid="1009692" grpId="0"/>
      <p:bldP spid="1009693" grpId="0"/>
      <p:bldP spid="1009694" grpId="0"/>
      <p:bldP spid="1009695" grpId="0" animBg="1"/>
      <p:bldP spid="1009696" grpId="0" animBg="1"/>
      <p:bldP spid="1009697" grpId="0" animBg="1"/>
      <p:bldP spid="1009698" grpId="0" animBg="1"/>
      <p:bldP spid="1009699" grpId="0" animBg="1"/>
      <p:bldP spid="1009700"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429000" y="457200"/>
            <a:ext cx="229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Set Identities</a:t>
            </a:r>
          </a:p>
        </p:txBody>
      </p:sp>
      <p:sp>
        <p:nvSpPr>
          <p:cNvPr id="26627" name="Text Box 3"/>
          <p:cNvSpPr txBox="1">
            <a:spLocks noChangeArrowheads="1"/>
          </p:cNvSpPr>
          <p:nvPr/>
        </p:nvSpPr>
        <p:spPr bwMode="auto">
          <a:xfrm>
            <a:off x="1143000" y="1219200"/>
            <a:ext cx="2003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Distributive Law:</a:t>
            </a:r>
          </a:p>
        </p:txBody>
      </p:sp>
      <p:pic>
        <p:nvPicPr>
          <p:cNvPr id="26628"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276600" y="1219200"/>
            <a:ext cx="4714875"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1478" name="Text Box 6"/>
          <p:cNvSpPr txBox="1">
            <a:spLocks noChangeArrowheads="1"/>
          </p:cNvSpPr>
          <p:nvPr/>
        </p:nvSpPr>
        <p:spPr bwMode="auto">
          <a:xfrm>
            <a:off x="228600" y="337820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A</a:t>
            </a:r>
          </a:p>
        </p:txBody>
      </p:sp>
      <p:sp>
        <p:nvSpPr>
          <p:cNvPr id="26630" name="Text Box 7"/>
          <p:cNvSpPr txBox="1">
            <a:spLocks noChangeArrowheads="1"/>
          </p:cNvSpPr>
          <p:nvPr/>
        </p:nvSpPr>
        <p:spPr bwMode="auto">
          <a:xfrm>
            <a:off x="3543300" y="337820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B</a:t>
            </a:r>
          </a:p>
        </p:txBody>
      </p:sp>
      <p:sp>
        <p:nvSpPr>
          <p:cNvPr id="1001480" name="Text Box 8"/>
          <p:cNvSpPr txBox="1">
            <a:spLocks noChangeArrowheads="1"/>
          </p:cNvSpPr>
          <p:nvPr/>
        </p:nvSpPr>
        <p:spPr bwMode="auto">
          <a:xfrm>
            <a:off x="1873250" y="54102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C</a:t>
            </a:r>
          </a:p>
        </p:txBody>
      </p:sp>
      <p:sp>
        <p:nvSpPr>
          <p:cNvPr id="1001481" name="Oval 9"/>
          <p:cNvSpPr>
            <a:spLocks noChangeArrowheads="1"/>
          </p:cNvSpPr>
          <p:nvPr/>
        </p:nvSpPr>
        <p:spPr bwMode="auto">
          <a:xfrm>
            <a:off x="838200" y="271462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1482" name="Oval 10"/>
          <p:cNvSpPr>
            <a:spLocks noChangeArrowheads="1"/>
          </p:cNvSpPr>
          <p:nvPr/>
        </p:nvSpPr>
        <p:spPr bwMode="auto">
          <a:xfrm>
            <a:off x="1295400" y="362902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001483" name="Oval 11"/>
          <p:cNvSpPr>
            <a:spLocks noChangeArrowheads="1"/>
          </p:cNvSpPr>
          <p:nvPr/>
        </p:nvSpPr>
        <p:spPr bwMode="auto">
          <a:xfrm>
            <a:off x="838200" y="271462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1484" name="Oval 12"/>
          <p:cNvSpPr>
            <a:spLocks noChangeArrowheads="1"/>
          </p:cNvSpPr>
          <p:nvPr/>
        </p:nvSpPr>
        <p:spPr bwMode="auto">
          <a:xfrm>
            <a:off x="1828800" y="271462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26636" name="Text Box 37"/>
          <p:cNvSpPr txBox="1">
            <a:spLocks noChangeArrowheads="1"/>
          </p:cNvSpPr>
          <p:nvPr/>
        </p:nvSpPr>
        <p:spPr bwMode="auto">
          <a:xfrm>
            <a:off x="2190750" y="1752600"/>
            <a:ext cx="466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We can also verify this law more carefully</a:t>
            </a:r>
          </a:p>
        </p:txBody>
      </p:sp>
      <p:sp>
        <p:nvSpPr>
          <p:cNvPr id="1001510" name="Text Box 38"/>
          <p:cNvSpPr txBox="1">
            <a:spLocks noChangeArrowheads="1"/>
          </p:cNvSpPr>
          <p:nvPr/>
        </p:nvSpPr>
        <p:spPr bwMode="auto">
          <a:xfrm>
            <a:off x="1219200" y="3200400"/>
            <a:ext cx="411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S</a:t>
            </a:r>
            <a:r>
              <a:rPr lang="en-US" altLang="zh-TW" baseline="-25000"/>
              <a:t>1</a:t>
            </a:r>
          </a:p>
        </p:txBody>
      </p:sp>
      <p:sp>
        <p:nvSpPr>
          <p:cNvPr id="1001511" name="Text Box 39"/>
          <p:cNvSpPr txBox="1">
            <a:spLocks noChangeArrowheads="1"/>
          </p:cNvSpPr>
          <p:nvPr/>
        </p:nvSpPr>
        <p:spPr bwMode="auto">
          <a:xfrm>
            <a:off x="1951038" y="3138488"/>
            <a:ext cx="436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S</a:t>
            </a:r>
            <a:r>
              <a:rPr lang="en-US" altLang="zh-TW" baseline="-25000"/>
              <a:t>2</a:t>
            </a:r>
          </a:p>
        </p:txBody>
      </p:sp>
      <p:sp>
        <p:nvSpPr>
          <p:cNvPr id="1001512" name="Text Box 40"/>
          <p:cNvSpPr txBox="1">
            <a:spLocks noChangeArrowheads="1"/>
          </p:cNvSpPr>
          <p:nvPr/>
        </p:nvSpPr>
        <p:spPr bwMode="auto">
          <a:xfrm>
            <a:off x="2636838" y="3276600"/>
            <a:ext cx="4365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S</a:t>
            </a:r>
            <a:r>
              <a:rPr lang="en-US" altLang="zh-TW" baseline="-25000"/>
              <a:t>3</a:t>
            </a:r>
          </a:p>
        </p:txBody>
      </p:sp>
      <p:sp>
        <p:nvSpPr>
          <p:cNvPr id="1001513" name="Text Box 41"/>
          <p:cNvSpPr txBox="1">
            <a:spLocks noChangeArrowheads="1"/>
          </p:cNvSpPr>
          <p:nvPr/>
        </p:nvSpPr>
        <p:spPr bwMode="auto">
          <a:xfrm>
            <a:off x="1905000" y="3671888"/>
            <a:ext cx="436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S</a:t>
            </a:r>
            <a:r>
              <a:rPr lang="en-US" altLang="zh-TW" baseline="-25000"/>
              <a:t>4</a:t>
            </a:r>
          </a:p>
        </p:txBody>
      </p:sp>
      <p:sp>
        <p:nvSpPr>
          <p:cNvPr id="1001514" name="Text Box 42"/>
          <p:cNvSpPr txBox="1">
            <a:spLocks noChangeArrowheads="1"/>
          </p:cNvSpPr>
          <p:nvPr/>
        </p:nvSpPr>
        <p:spPr bwMode="auto">
          <a:xfrm>
            <a:off x="2332038" y="3900488"/>
            <a:ext cx="4365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S</a:t>
            </a:r>
            <a:r>
              <a:rPr lang="en-US" altLang="zh-TW" baseline="-25000"/>
              <a:t>6</a:t>
            </a:r>
          </a:p>
        </p:txBody>
      </p:sp>
      <p:sp>
        <p:nvSpPr>
          <p:cNvPr id="1001515" name="Text Box 43"/>
          <p:cNvSpPr txBox="1">
            <a:spLocks noChangeArrowheads="1"/>
          </p:cNvSpPr>
          <p:nvPr/>
        </p:nvSpPr>
        <p:spPr bwMode="auto">
          <a:xfrm>
            <a:off x="1524000" y="3886200"/>
            <a:ext cx="436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S</a:t>
            </a:r>
            <a:r>
              <a:rPr lang="en-US" altLang="zh-TW" baseline="-25000"/>
              <a:t>5</a:t>
            </a:r>
          </a:p>
        </p:txBody>
      </p:sp>
      <p:sp>
        <p:nvSpPr>
          <p:cNvPr id="1001516" name="Text Box 44"/>
          <p:cNvSpPr txBox="1">
            <a:spLocks noChangeArrowheads="1"/>
          </p:cNvSpPr>
          <p:nvPr/>
        </p:nvSpPr>
        <p:spPr bwMode="auto">
          <a:xfrm>
            <a:off x="1905000" y="4433888"/>
            <a:ext cx="436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S</a:t>
            </a:r>
            <a:r>
              <a:rPr lang="en-US" altLang="zh-TW" baseline="-25000"/>
              <a:t>7</a:t>
            </a:r>
          </a:p>
        </p:txBody>
      </p:sp>
      <p:pic>
        <p:nvPicPr>
          <p:cNvPr id="1001531" name="Picture 59"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191000" y="2819400"/>
            <a:ext cx="259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1533" name="Picture 6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191000" y="3581400"/>
            <a:ext cx="41148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1534" name="Picture 6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191000" y="3200400"/>
            <a:ext cx="19050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1535" name="Picture 63"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114800" y="4648200"/>
            <a:ext cx="42672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1536" name="Line 64"/>
          <p:cNvSpPr>
            <a:spLocks noChangeShapeType="1"/>
          </p:cNvSpPr>
          <p:nvPr/>
        </p:nvSpPr>
        <p:spPr bwMode="auto">
          <a:xfrm>
            <a:off x="3962400" y="2514600"/>
            <a:ext cx="0" cy="3352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01538" name="Picture 66"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114800" y="5032375"/>
            <a:ext cx="42672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1539" name="Picture 67" descr="txp_fig"/>
          <p:cNvPicPr>
            <a:picLocks noChangeAspect="1" noChangeArrowheads="1"/>
          </p:cNvPicPr>
          <p:nvPr>
            <p:custDataLst>
              <p:tags r:id="rId7"/>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114800" y="5410200"/>
            <a:ext cx="4876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3" name="Text Box 29"/>
          <p:cNvSpPr txBox="1">
            <a:spLocks noChangeArrowheads="1"/>
          </p:cNvSpPr>
          <p:nvPr/>
        </p:nvSpPr>
        <p:spPr bwMode="auto">
          <a:xfrm>
            <a:off x="4191000" y="2362200"/>
            <a:ext cx="768350" cy="376238"/>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L.H.S</a:t>
            </a:r>
          </a:p>
        </p:txBody>
      </p:sp>
      <p:sp>
        <p:nvSpPr>
          <p:cNvPr id="21536" name="Text Box 32"/>
          <p:cNvSpPr txBox="1">
            <a:spLocks noChangeArrowheads="1"/>
          </p:cNvSpPr>
          <p:nvPr/>
        </p:nvSpPr>
        <p:spPr bwMode="auto">
          <a:xfrm>
            <a:off x="4191000" y="4119563"/>
            <a:ext cx="842963" cy="3762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R.H.S.</a:t>
            </a:r>
          </a:p>
        </p:txBody>
      </p:sp>
    </p:spTree>
    <p:extLst>
      <p:ext uri="{BB962C8B-B14F-4D97-AF65-F5344CB8AC3E}">
        <p14:creationId xmlns:p14="http://schemas.microsoft.com/office/powerpoint/2010/main" val="2388114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14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14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14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14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14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14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15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15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1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15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15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15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151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0153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53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00153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00153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00153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53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00153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100153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001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1478" grpId="0"/>
      <p:bldP spid="1001480" grpId="0"/>
      <p:bldP spid="1001481" grpId="0" animBg="1"/>
      <p:bldP spid="1001482" grpId="0" animBg="1"/>
      <p:bldP spid="1001483" grpId="0" animBg="1"/>
      <p:bldP spid="1001484" grpId="0" animBg="1"/>
      <p:bldP spid="1001510" grpId="0"/>
      <p:bldP spid="1001511" grpId="0"/>
      <p:bldP spid="1001512" grpId="0"/>
      <p:bldP spid="1001513" grpId="0"/>
      <p:bldP spid="1001514" grpId="0"/>
      <p:bldP spid="1001515" grpId="0"/>
      <p:bldP spid="1001516" grpId="0"/>
      <p:bldP spid="1001536" grpId="0" animBg="1"/>
      <p:bldP spid="21533" grpId="0" animBg="1"/>
      <p:bldP spid="21536"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3429000" y="457200"/>
            <a:ext cx="229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Set Identities</a:t>
            </a:r>
          </a:p>
        </p:txBody>
      </p:sp>
      <p:sp>
        <p:nvSpPr>
          <p:cNvPr id="27651" name="Text Box 3"/>
          <p:cNvSpPr txBox="1">
            <a:spLocks noChangeArrowheads="1"/>
          </p:cNvSpPr>
          <p:nvPr/>
        </p:nvSpPr>
        <p:spPr bwMode="auto">
          <a:xfrm>
            <a:off x="1143000" y="1295400"/>
            <a:ext cx="20208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De Morgan’s Law:</a:t>
            </a:r>
          </a:p>
        </p:txBody>
      </p:sp>
      <p:sp>
        <p:nvSpPr>
          <p:cNvPr id="989193" name="Oval 9"/>
          <p:cNvSpPr>
            <a:spLocks noChangeArrowheads="1"/>
          </p:cNvSpPr>
          <p:nvPr/>
        </p:nvSpPr>
        <p:spPr bwMode="auto">
          <a:xfrm>
            <a:off x="3429000" y="4586288"/>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9194" name="Oval 10"/>
          <p:cNvSpPr>
            <a:spLocks noChangeArrowheads="1"/>
          </p:cNvSpPr>
          <p:nvPr/>
        </p:nvSpPr>
        <p:spPr bwMode="auto">
          <a:xfrm>
            <a:off x="4038600" y="4586288"/>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9195" name="Rectangle 11"/>
          <p:cNvSpPr>
            <a:spLocks noChangeArrowheads="1"/>
          </p:cNvSpPr>
          <p:nvPr/>
        </p:nvSpPr>
        <p:spPr bwMode="auto">
          <a:xfrm>
            <a:off x="3200400" y="4357688"/>
            <a:ext cx="22098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pic>
        <p:nvPicPr>
          <p:cNvPr id="27655" name="Picture 16"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10000" y="1371600"/>
            <a:ext cx="21351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9202" name="Line 18"/>
          <p:cNvSpPr>
            <a:spLocks noChangeShapeType="1"/>
          </p:cNvSpPr>
          <p:nvPr/>
        </p:nvSpPr>
        <p:spPr bwMode="auto">
          <a:xfrm flipV="1">
            <a:off x="3200400" y="4357688"/>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03" name="Line 19"/>
          <p:cNvSpPr>
            <a:spLocks noChangeShapeType="1"/>
          </p:cNvSpPr>
          <p:nvPr/>
        </p:nvSpPr>
        <p:spPr bwMode="auto">
          <a:xfrm flipV="1">
            <a:off x="3200400" y="4357688"/>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04" name="Line 20"/>
          <p:cNvSpPr>
            <a:spLocks noChangeShapeType="1"/>
          </p:cNvSpPr>
          <p:nvPr/>
        </p:nvSpPr>
        <p:spPr bwMode="auto">
          <a:xfrm flipV="1">
            <a:off x="3200400" y="5119688"/>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05" name="Line 21"/>
          <p:cNvSpPr>
            <a:spLocks noChangeShapeType="1"/>
          </p:cNvSpPr>
          <p:nvPr/>
        </p:nvSpPr>
        <p:spPr bwMode="auto">
          <a:xfrm flipV="1">
            <a:off x="3200400" y="5348288"/>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06" name="Line 22"/>
          <p:cNvSpPr>
            <a:spLocks noChangeShapeType="1"/>
          </p:cNvSpPr>
          <p:nvPr/>
        </p:nvSpPr>
        <p:spPr bwMode="auto">
          <a:xfrm flipV="1">
            <a:off x="3352800" y="550068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07" name="Line 23"/>
          <p:cNvSpPr>
            <a:spLocks noChangeShapeType="1"/>
          </p:cNvSpPr>
          <p:nvPr/>
        </p:nvSpPr>
        <p:spPr bwMode="auto">
          <a:xfrm flipV="1">
            <a:off x="3810000" y="5424488"/>
            <a:ext cx="381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08" name="Line 24"/>
          <p:cNvSpPr>
            <a:spLocks noChangeShapeType="1"/>
          </p:cNvSpPr>
          <p:nvPr/>
        </p:nvSpPr>
        <p:spPr bwMode="auto">
          <a:xfrm flipV="1">
            <a:off x="4191000" y="5500688"/>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09" name="Line 25"/>
          <p:cNvSpPr>
            <a:spLocks noChangeShapeType="1"/>
          </p:cNvSpPr>
          <p:nvPr/>
        </p:nvSpPr>
        <p:spPr bwMode="auto">
          <a:xfrm flipV="1">
            <a:off x="4572000" y="4891088"/>
            <a:ext cx="8382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10" name="Line 26"/>
          <p:cNvSpPr>
            <a:spLocks noChangeShapeType="1"/>
          </p:cNvSpPr>
          <p:nvPr/>
        </p:nvSpPr>
        <p:spPr bwMode="auto">
          <a:xfrm flipV="1">
            <a:off x="4876800" y="5195888"/>
            <a:ext cx="5334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11" name="Line 27"/>
          <p:cNvSpPr>
            <a:spLocks noChangeShapeType="1"/>
          </p:cNvSpPr>
          <p:nvPr/>
        </p:nvSpPr>
        <p:spPr bwMode="auto">
          <a:xfrm flipV="1">
            <a:off x="5029200" y="4510088"/>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12" name="Line 28"/>
          <p:cNvSpPr>
            <a:spLocks noChangeShapeType="1"/>
          </p:cNvSpPr>
          <p:nvPr/>
        </p:nvSpPr>
        <p:spPr bwMode="auto">
          <a:xfrm flipV="1">
            <a:off x="4800600" y="4357688"/>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13" name="Line 29"/>
          <p:cNvSpPr>
            <a:spLocks noChangeShapeType="1"/>
          </p:cNvSpPr>
          <p:nvPr/>
        </p:nvSpPr>
        <p:spPr bwMode="auto">
          <a:xfrm flipV="1">
            <a:off x="4419600" y="4357688"/>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14" name="Line 30"/>
          <p:cNvSpPr>
            <a:spLocks noChangeShapeType="1"/>
          </p:cNvSpPr>
          <p:nvPr/>
        </p:nvSpPr>
        <p:spPr bwMode="auto">
          <a:xfrm flipV="1">
            <a:off x="4038600" y="4357688"/>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17" name="Oval 33"/>
          <p:cNvSpPr>
            <a:spLocks noChangeArrowheads="1"/>
          </p:cNvSpPr>
          <p:nvPr/>
        </p:nvSpPr>
        <p:spPr bwMode="auto">
          <a:xfrm>
            <a:off x="2209800" y="2743200"/>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9218" name="Oval 34"/>
          <p:cNvSpPr>
            <a:spLocks noChangeArrowheads="1"/>
          </p:cNvSpPr>
          <p:nvPr/>
        </p:nvSpPr>
        <p:spPr bwMode="auto">
          <a:xfrm>
            <a:off x="2819400" y="2743200"/>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9219" name="Rectangle 35"/>
          <p:cNvSpPr>
            <a:spLocks noChangeArrowheads="1"/>
          </p:cNvSpPr>
          <p:nvPr/>
        </p:nvSpPr>
        <p:spPr bwMode="auto">
          <a:xfrm>
            <a:off x="1981200" y="2514600"/>
            <a:ext cx="22098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9220" name="Line 36"/>
          <p:cNvSpPr>
            <a:spLocks noChangeShapeType="1"/>
          </p:cNvSpPr>
          <p:nvPr/>
        </p:nvSpPr>
        <p:spPr bwMode="auto">
          <a:xfrm flipV="1">
            <a:off x="1981200" y="25146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21" name="Line 37"/>
          <p:cNvSpPr>
            <a:spLocks noChangeShapeType="1"/>
          </p:cNvSpPr>
          <p:nvPr/>
        </p:nvSpPr>
        <p:spPr bwMode="auto">
          <a:xfrm flipV="1">
            <a:off x="1981200" y="2514600"/>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22" name="Line 38"/>
          <p:cNvSpPr>
            <a:spLocks noChangeShapeType="1"/>
          </p:cNvSpPr>
          <p:nvPr/>
        </p:nvSpPr>
        <p:spPr bwMode="auto">
          <a:xfrm flipV="1">
            <a:off x="1981200" y="32766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23" name="Line 39"/>
          <p:cNvSpPr>
            <a:spLocks noChangeShapeType="1"/>
          </p:cNvSpPr>
          <p:nvPr/>
        </p:nvSpPr>
        <p:spPr bwMode="auto">
          <a:xfrm flipV="1">
            <a:off x="1981200" y="3505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24" name="Line 40"/>
          <p:cNvSpPr>
            <a:spLocks noChangeShapeType="1"/>
          </p:cNvSpPr>
          <p:nvPr/>
        </p:nvSpPr>
        <p:spPr bwMode="auto">
          <a:xfrm flipV="1">
            <a:off x="2133600" y="36576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25" name="Line 41"/>
          <p:cNvSpPr>
            <a:spLocks noChangeShapeType="1"/>
          </p:cNvSpPr>
          <p:nvPr/>
        </p:nvSpPr>
        <p:spPr bwMode="auto">
          <a:xfrm flipV="1">
            <a:off x="2590800" y="3581400"/>
            <a:ext cx="381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26" name="Line 42"/>
          <p:cNvSpPr>
            <a:spLocks noChangeShapeType="1"/>
          </p:cNvSpPr>
          <p:nvPr/>
        </p:nvSpPr>
        <p:spPr bwMode="auto">
          <a:xfrm flipV="1">
            <a:off x="2971800" y="2895600"/>
            <a:ext cx="11430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27" name="Line 43"/>
          <p:cNvSpPr>
            <a:spLocks noChangeShapeType="1"/>
          </p:cNvSpPr>
          <p:nvPr/>
        </p:nvSpPr>
        <p:spPr bwMode="auto">
          <a:xfrm flipV="1">
            <a:off x="3352800" y="3048000"/>
            <a:ext cx="8382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28" name="Line 44"/>
          <p:cNvSpPr>
            <a:spLocks noChangeShapeType="1"/>
          </p:cNvSpPr>
          <p:nvPr/>
        </p:nvSpPr>
        <p:spPr bwMode="auto">
          <a:xfrm flipV="1">
            <a:off x="3657600" y="3352800"/>
            <a:ext cx="5334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29" name="Line 45"/>
          <p:cNvSpPr>
            <a:spLocks noChangeShapeType="1"/>
          </p:cNvSpPr>
          <p:nvPr/>
        </p:nvSpPr>
        <p:spPr bwMode="auto">
          <a:xfrm flipV="1">
            <a:off x="3276600" y="2590800"/>
            <a:ext cx="914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30" name="Line 46"/>
          <p:cNvSpPr>
            <a:spLocks noChangeShapeType="1"/>
          </p:cNvSpPr>
          <p:nvPr/>
        </p:nvSpPr>
        <p:spPr bwMode="auto">
          <a:xfrm flipV="1">
            <a:off x="3276600" y="2514600"/>
            <a:ext cx="609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31" name="Line 47"/>
          <p:cNvSpPr>
            <a:spLocks noChangeShapeType="1"/>
          </p:cNvSpPr>
          <p:nvPr/>
        </p:nvSpPr>
        <p:spPr bwMode="auto">
          <a:xfrm flipV="1">
            <a:off x="3124200" y="25146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32" name="Line 48"/>
          <p:cNvSpPr>
            <a:spLocks noChangeShapeType="1"/>
          </p:cNvSpPr>
          <p:nvPr/>
        </p:nvSpPr>
        <p:spPr bwMode="auto">
          <a:xfrm flipV="1">
            <a:off x="2819400" y="2514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33" name="Oval 49"/>
          <p:cNvSpPr>
            <a:spLocks noChangeArrowheads="1"/>
          </p:cNvSpPr>
          <p:nvPr/>
        </p:nvSpPr>
        <p:spPr bwMode="auto">
          <a:xfrm>
            <a:off x="4953000" y="2743200"/>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9234" name="Oval 50"/>
          <p:cNvSpPr>
            <a:spLocks noChangeArrowheads="1"/>
          </p:cNvSpPr>
          <p:nvPr/>
        </p:nvSpPr>
        <p:spPr bwMode="auto">
          <a:xfrm>
            <a:off x="5562600" y="2743200"/>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9235" name="Rectangle 51"/>
          <p:cNvSpPr>
            <a:spLocks noChangeArrowheads="1"/>
          </p:cNvSpPr>
          <p:nvPr/>
        </p:nvSpPr>
        <p:spPr bwMode="auto">
          <a:xfrm>
            <a:off x="4724400" y="2514600"/>
            <a:ext cx="22098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989236" name="Line 52"/>
          <p:cNvSpPr>
            <a:spLocks noChangeShapeType="1"/>
          </p:cNvSpPr>
          <p:nvPr/>
        </p:nvSpPr>
        <p:spPr bwMode="auto">
          <a:xfrm flipV="1">
            <a:off x="4724400" y="25146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37" name="Line 53"/>
          <p:cNvSpPr>
            <a:spLocks noChangeShapeType="1"/>
          </p:cNvSpPr>
          <p:nvPr/>
        </p:nvSpPr>
        <p:spPr bwMode="auto">
          <a:xfrm flipV="1">
            <a:off x="4724400" y="2514600"/>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39" name="Line 55"/>
          <p:cNvSpPr>
            <a:spLocks noChangeShapeType="1"/>
          </p:cNvSpPr>
          <p:nvPr/>
        </p:nvSpPr>
        <p:spPr bwMode="auto">
          <a:xfrm flipV="1">
            <a:off x="4724400" y="3048000"/>
            <a:ext cx="838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40" name="Line 56"/>
          <p:cNvSpPr>
            <a:spLocks noChangeShapeType="1"/>
          </p:cNvSpPr>
          <p:nvPr/>
        </p:nvSpPr>
        <p:spPr bwMode="auto">
          <a:xfrm flipV="1">
            <a:off x="4876800" y="3352800"/>
            <a:ext cx="685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41" name="Line 57"/>
          <p:cNvSpPr>
            <a:spLocks noChangeShapeType="1"/>
          </p:cNvSpPr>
          <p:nvPr/>
        </p:nvSpPr>
        <p:spPr bwMode="auto">
          <a:xfrm flipV="1">
            <a:off x="5334000" y="3581400"/>
            <a:ext cx="381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42" name="Line 58"/>
          <p:cNvSpPr>
            <a:spLocks noChangeShapeType="1"/>
          </p:cNvSpPr>
          <p:nvPr/>
        </p:nvSpPr>
        <p:spPr bwMode="auto">
          <a:xfrm flipV="1">
            <a:off x="5715000" y="36576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43" name="Line 59"/>
          <p:cNvSpPr>
            <a:spLocks noChangeShapeType="1"/>
          </p:cNvSpPr>
          <p:nvPr/>
        </p:nvSpPr>
        <p:spPr bwMode="auto">
          <a:xfrm flipV="1">
            <a:off x="6096000" y="3048000"/>
            <a:ext cx="8382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44" name="Line 60"/>
          <p:cNvSpPr>
            <a:spLocks noChangeShapeType="1"/>
          </p:cNvSpPr>
          <p:nvPr/>
        </p:nvSpPr>
        <p:spPr bwMode="auto">
          <a:xfrm flipV="1">
            <a:off x="6400800" y="3352800"/>
            <a:ext cx="5334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45" name="Line 61"/>
          <p:cNvSpPr>
            <a:spLocks noChangeShapeType="1"/>
          </p:cNvSpPr>
          <p:nvPr/>
        </p:nvSpPr>
        <p:spPr bwMode="auto">
          <a:xfrm flipV="1">
            <a:off x="6553200" y="26670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46" name="Line 62"/>
          <p:cNvSpPr>
            <a:spLocks noChangeShapeType="1"/>
          </p:cNvSpPr>
          <p:nvPr/>
        </p:nvSpPr>
        <p:spPr bwMode="auto">
          <a:xfrm flipV="1">
            <a:off x="6324600" y="25146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48" name="Line 64"/>
          <p:cNvSpPr>
            <a:spLocks noChangeShapeType="1"/>
          </p:cNvSpPr>
          <p:nvPr/>
        </p:nvSpPr>
        <p:spPr bwMode="auto">
          <a:xfrm flipV="1">
            <a:off x="4724400" y="25146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9249" name="Line 65"/>
          <p:cNvSpPr>
            <a:spLocks noChangeShapeType="1"/>
          </p:cNvSpPr>
          <p:nvPr/>
        </p:nvSpPr>
        <p:spPr bwMode="auto">
          <a:xfrm flipV="1">
            <a:off x="5791200" y="25146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989251" name="Picture 67"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447800" y="3048000"/>
            <a:ext cx="2365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9253" name="Picture 6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3048000"/>
            <a:ext cx="266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9254" name="Picture 70" descr="txp_fig"/>
          <p:cNvPicPr>
            <a:picLocks noChangeAspect="1" noChangeArrowheads="1"/>
          </p:cNvPicPr>
          <p:nvPr>
            <p:custDataLst>
              <p:tags r:id="rId4"/>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6057900"/>
            <a:ext cx="21351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394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92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92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92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92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92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9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92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892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92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92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92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892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92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892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92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892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8925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92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892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892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892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892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892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892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92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892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892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892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892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892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892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8924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89253"/>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891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8919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8919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8920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8920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8920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8920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8920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8920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8920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8920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892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8921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8921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8921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8921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89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9193" grpId="0" animBg="1"/>
      <p:bldP spid="989194" grpId="0" animBg="1"/>
      <p:bldP spid="989195" grpId="0" animBg="1"/>
      <p:bldP spid="989202" grpId="0" animBg="1"/>
      <p:bldP spid="989203" grpId="0" animBg="1"/>
      <p:bldP spid="989204" grpId="0" animBg="1"/>
      <p:bldP spid="989205" grpId="0" animBg="1"/>
      <p:bldP spid="989206" grpId="0" animBg="1"/>
      <p:bldP spid="989207" grpId="0" animBg="1"/>
      <p:bldP spid="989208" grpId="0" animBg="1"/>
      <p:bldP spid="989209" grpId="0" animBg="1"/>
      <p:bldP spid="989210" grpId="0" animBg="1"/>
      <p:bldP spid="989211" grpId="0" animBg="1"/>
      <p:bldP spid="989212" grpId="0" animBg="1"/>
      <p:bldP spid="989213" grpId="0" animBg="1"/>
      <p:bldP spid="989214" grpId="0" animBg="1"/>
      <p:bldP spid="989217" grpId="0" animBg="1"/>
      <p:bldP spid="989218" grpId="0" animBg="1"/>
      <p:bldP spid="989219" grpId="0" animBg="1"/>
      <p:bldP spid="989220" grpId="0" animBg="1"/>
      <p:bldP spid="989221" grpId="0" animBg="1"/>
      <p:bldP spid="989222" grpId="0" animBg="1"/>
      <p:bldP spid="989223" grpId="0" animBg="1"/>
      <p:bldP spid="989224" grpId="0" animBg="1"/>
      <p:bldP spid="989225" grpId="0" animBg="1"/>
      <p:bldP spid="989226" grpId="0" animBg="1"/>
      <p:bldP spid="989227" grpId="0" animBg="1"/>
      <p:bldP spid="989228" grpId="0" animBg="1"/>
      <p:bldP spid="989229" grpId="0" animBg="1"/>
      <p:bldP spid="989230" grpId="0" animBg="1"/>
      <p:bldP spid="989231" grpId="0" animBg="1"/>
      <p:bldP spid="989232" grpId="0" animBg="1"/>
      <p:bldP spid="989233" grpId="0" animBg="1"/>
      <p:bldP spid="989234" grpId="0" animBg="1"/>
      <p:bldP spid="989235" grpId="0" animBg="1"/>
      <p:bldP spid="989236" grpId="0" animBg="1"/>
      <p:bldP spid="989237" grpId="0" animBg="1"/>
      <p:bldP spid="989239" grpId="0" animBg="1"/>
      <p:bldP spid="989240" grpId="0" animBg="1"/>
      <p:bldP spid="989241" grpId="0" animBg="1"/>
      <p:bldP spid="989242" grpId="0" animBg="1"/>
      <p:bldP spid="989243" grpId="0" animBg="1"/>
      <p:bldP spid="989244" grpId="0" animBg="1"/>
      <p:bldP spid="989245" grpId="0" animBg="1"/>
      <p:bldP spid="989246" grpId="0" animBg="1"/>
      <p:bldP spid="989248" grpId="0" animBg="1"/>
      <p:bldP spid="989249"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3429000" y="457200"/>
            <a:ext cx="2290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Set Identities</a:t>
            </a:r>
          </a:p>
        </p:txBody>
      </p:sp>
      <p:sp>
        <p:nvSpPr>
          <p:cNvPr id="28675" name="Text Box 3"/>
          <p:cNvSpPr txBox="1">
            <a:spLocks noChangeArrowheads="1"/>
          </p:cNvSpPr>
          <p:nvPr/>
        </p:nvSpPr>
        <p:spPr bwMode="auto">
          <a:xfrm>
            <a:off x="1143000" y="1295400"/>
            <a:ext cx="20208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De Morgan’s Law:</a:t>
            </a:r>
          </a:p>
        </p:txBody>
      </p:sp>
      <p:sp>
        <p:nvSpPr>
          <p:cNvPr id="1003524" name="Oval 4"/>
          <p:cNvSpPr>
            <a:spLocks noChangeArrowheads="1"/>
          </p:cNvSpPr>
          <p:nvPr/>
        </p:nvSpPr>
        <p:spPr bwMode="auto">
          <a:xfrm>
            <a:off x="3429000" y="4586288"/>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003525" name="Oval 5"/>
          <p:cNvSpPr>
            <a:spLocks noChangeArrowheads="1"/>
          </p:cNvSpPr>
          <p:nvPr/>
        </p:nvSpPr>
        <p:spPr bwMode="auto">
          <a:xfrm>
            <a:off x="4038600" y="4572000"/>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003526" name="Rectangle 6"/>
          <p:cNvSpPr>
            <a:spLocks noChangeArrowheads="1"/>
          </p:cNvSpPr>
          <p:nvPr/>
        </p:nvSpPr>
        <p:spPr bwMode="auto">
          <a:xfrm>
            <a:off x="3200400" y="4357688"/>
            <a:ext cx="22098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003528" name="Line 8"/>
          <p:cNvSpPr>
            <a:spLocks noChangeShapeType="1"/>
          </p:cNvSpPr>
          <p:nvPr/>
        </p:nvSpPr>
        <p:spPr bwMode="auto">
          <a:xfrm flipV="1">
            <a:off x="3200400" y="4357688"/>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29" name="Line 9"/>
          <p:cNvSpPr>
            <a:spLocks noChangeShapeType="1"/>
          </p:cNvSpPr>
          <p:nvPr/>
        </p:nvSpPr>
        <p:spPr bwMode="auto">
          <a:xfrm flipV="1">
            <a:off x="3200400" y="4357688"/>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30" name="Line 10"/>
          <p:cNvSpPr>
            <a:spLocks noChangeShapeType="1"/>
          </p:cNvSpPr>
          <p:nvPr/>
        </p:nvSpPr>
        <p:spPr bwMode="auto">
          <a:xfrm flipV="1">
            <a:off x="3200400" y="4343400"/>
            <a:ext cx="11430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31" name="Line 11"/>
          <p:cNvSpPr>
            <a:spLocks noChangeShapeType="1"/>
          </p:cNvSpPr>
          <p:nvPr/>
        </p:nvSpPr>
        <p:spPr bwMode="auto">
          <a:xfrm flipV="1">
            <a:off x="3200400" y="4953000"/>
            <a:ext cx="8382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32" name="Line 12"/>
          <p:cNvSpPr>
            <a:spLocks noChangeShapeType="1"/>
          </p:cNvSpPr>
          <p:nvPr/>
        </p:nvSpPr>
        <p:spPr bwMode="auto">
          <a:xfrm flipV="1">
            <a:off x="3352800" y="5181600"/>
            <a:ext cx="762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33" name="Line 13"/>
          <p:cNvSpPr>
            <a:spLocks noChangeShapeType="1"/>
          </p:cNvSpPr>
          <p:nvPr/>
        </p:nvSpPr>
        <p:spPr bwMode="auto">
          <a:xfrm flipV="1">
            <a:off x="3810000" y="5424488"/>
            <a:ext cx="381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34" name="Line 14"/>
          <p:cNvSpPr>
            <a:spLocks noChangeShapeType="1"/>
          </p:cNvSpPr>
          <p:nvPr/>
        </p:nvSpPr>
        <p:spPr bwMode="auto">
          <a:xfrm flipV="1">
            <a:off x="4191000" y="4648200"/>
            <a:ext cx="12192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35" name="Line 15"/>
          <p:cNvSpPr>
            <a:spLocks noChangeShapeType="1"/>
          </p:cNvSpPr>
          <p:nvPr/>
        </p:nvSpPr>
        <p:spPr bwMode="auto">
          <a:xfrm flipV="1">
            <a:off x="4572000" y="4891088"/>
            <a:ext cx="8382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36" name="Line 16"/>
          <p:cNvSpPr>
            <a:spLocks noChangeShapeType="1"/>
          </p:cNvSpPr>
          <p:nvPr/>
        </p:nvSpPr>
        <p:spPr bwMode="auto">
          <a:xfrm flipV="1">
            <a:off x="4876800" y="5195888"/>
            <a:ext cx="5334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37" name="Line 17"/>
          <p:cNvSpPr>
            <a:spLocks noChangeShapeType="1"/>
          </p:cNvSpPr>
          <p:nvPr/>
        </p:nvSpPr>
        <p:spPr bwMode="auto">
          <a:xfrm flipV="1">
            <a:off x="4495800" y="4419600"/>
            <a:ext cx="914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38" name="Line 18"/>
          <p:cNvSpPr>
            <a:spLocks noChangeShapeType="1"/>
          </p:cNvSpPr>
          <p:nvPr/>
        </p:nvSpPr>
        <p:spPr bwMode="auto">
          <a:xfrm flipV="1">
            <a:off x="4419600" y="4343400"/>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539" name="Line 19"/>
          <p:cNvSpPr>
            <a:spLocks noChangeShapeType="1"/>
          </p:cNvSpPr>
          <p:nvPr/>
        </p:nvSpPr>
        <p:spPr bwMode="auto">
          <a:xfrm flipV="1">
            <a:off x="4419600" y="4357688"/>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1" name="Oval 21"/>
          <p:cNvSpPr>
            <a:spLocks noChangeArrowheads="1"/>
          </p:cNvSpPr>
          <p:nvPr/>
        </p:nvSpPr>
        <p:spPr bwMode="auto">
          <a:xfrm>
            <a:off x="2209800" y="2743200"/>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23572" name="Oval 22"/>
          <p:cNvSpPr>
            <a:spLocks noChangeArrowheads="1"/>
          </p:cNvSpPr>
          <p:nvPr/>
        </p:nvSpPr>
        <p:spPr bwMode="auto">
          <a:xfrm>
            <a:off x="2819400" y="2743200"/>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23573" name="Rectangle 23"/>
          <p:cNvSpPr>
            <a:spLocks noChangeArrowheads="1"/>
          </p:cNvSpPr>
          <p:nvPr/>
        </p:nvSpPr>
        <p:spPr bwMode="auto">
          <a:xfrm>
            <a:off x="1981200" y="2514600"/>
            <a:ext cx="22098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23574" name="Line 24"/>
          <p:cNvSpPr>
            <a:spLocks noChangeShapeType="1"/>
          </p:cNvSpPr>
          <p:nvPr/>
        </p:nvSpPr>
        <p:spPr bwMode="auto">
          <a:xfrm flipV="1">
            <a:off x="1981200" y="25146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5" name="Line 25"/>
          <p:cNvSpPr>
            <a:spLocks noChangeShapeType="1"/>
          </p:cNvSpPr>
          <p:nvPr/>
        </p:nvSpPr>
        <p:spPr bwMode="auto">
          <a:xfrm flipV="1">
            <a:off x="1981200" y="2514600"/>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6" name="Line 26"/>
          <p:cNvSpPr>
            <a:spLocks noChangeShapeType="1"/>
          </p:cNvSpPr>
          <p:nvPr/>
        </p:nvSpPr>
        <p:spPr bwMode="auto">
          <a:xfrm flipV="1">
            <a:off x="1981200" y="32766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7" name="Line 27"/>
          <p:cNvSpPr>
            <a:spLocks noChangeShapeType="1"/>
          </p:cNvSpPr>
          <p:nvPr/>
        </p:nvSpPr>
        <p:spPr bwMode="auto">
          <a:xfrm flipV="1">
            <a:off x="1981200" y="3505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8" name="Line 28"/>
          <p:cNvSpPr>
            <a:spLocks noChangeShapeType="1"/>
          </p:cNvSpPr>
          <p:nvPr/>
        </p:nvSpPr>
        <p:spPr bwMode="auto">
          <a:xfrm flipV="1">
            <a:off x="2133600" y="36576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79" name="Line 29"/>
          <p:cNvSpPr>
            <a:spLocks noChangeShapeType="1"/>
          </p:cNvSpPr>
          <p:nvPr/>
        </p:nvSpPr>
        <p:spPr bwMode="auto">
          <a:xfrm flipV="1">
            <a:off x="2590800" y="3581400"/>
            <a:ext cx="381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0" name="Line 30"/>
          <p:cNvSpPr>
            <a:spLocks noChangeShapeType="1"/>
          </p:cNvSpPr>
          <p:nvPr/>
        </p:nvSpPr>
        <p:spPr bwMode="auto">
          <a:xfrm flipV="1">
            <a:off x="2971800" y="2895600"/>
            <a:ext cx="11430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1" name="Line 31"/>
          <p:cNvSpPr>
            <a:spLocks noChangeShapeType="1"/>
          </p:cNvSpPr>
          <p:nvPr/>
        </p:nvSpPr>
        <p:spPr bwMode="auto">
          <a:xfrm flipV="1">
            <a:off x="3352800" y="3048000"/>
            <a:ext cx="8382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2" name="Line 32"/>
          <p:cNvSpPr>
            <a:spLocks noChangeShapeType="1"/>
          </p:cNvSpPr>
          <p:nvPr/>
        </p:nvSpPr>
        <p:spPr bwMode="auto">
          <a:xfrm flipV="1">
            <a:off x="3657600" y="3352800"/>
            <a:ext cx="5334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3" name="Line 33"/>
          <p:cNvSpPr>
            <a:spLocks noChangeShapeType="1"/>
          </p:cNvSpPr>
          <p:nvPr/>
        </p:nvSpPr>
        <p:spPr bwMode="auto">
          <a:xfrm flipV="1">
            <a:off x="3276600" y="2590800"/>
            <a:ext cx="914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4" name="Line 34"/>
          <p:cNvSpPr>
            <a:spLocks noChangeShapeType="1"/>
          </p:cNvSpPr>
          <p:nvPr/>
        </p:nvSpPr>
        <p:spPr bwMode="auto">
          <a:xfrm flipV="1">
            <a:off x="3276600" y="2514600"/>
            <a:ext cx="609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5" name="Line 35"/>
          <p:cNvSpPr>
            <a:spLocks noChangeShapeType="1"/>
          </p:cNvSpPr>
          <p:nvPr/>
        </p:nvSpPr>
        <p:spPr bwMode="auto">
          <a:xfrm flipV="1">
            <a:off x="3124200" y="25146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6" name="Line 36"/>
          <p:cNvSpPr>
            <a:spLocks noChangeShapeType="1"/>
          </p:cNvSpPr>
          <p:nvPr/>
        </p:nvSpPr>
        <p:spPr bwMode="auto">
          <a:xfrm flipV="1">
            <a:off x="2819400" y="2514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7" name="Oval 37"/>
          <p:cNvSpPr>
            <a:spLocks noChangeArrowheads="1"/>
          </p:cNvSpPr>
          <p:nvPr/>
        </p:nvSpPr>
        <p:spPr bwMode="auto">
          <a:xfrm>
            <a:off x="4953000" y="2743200"/>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23588" name="Oval 38"/>
          <p:cNvSpPr>
            <a:spLocks noChangeArrowheads="1"/>
          </p:cNvSpPr>
          <p:nvPr/>
        </p:nvSpPr>
        <p:spPr bwMode="auto">
          <a:xfrm>
            <a:off x="5562600" y="2743200"/>
            <a:ext cx="1066800" cy="914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23589" name="Rectangle 39"/>
          <p:cNvSpPr>
            <a:spLocks noChangeArrowheads="1"/>
          </p:cNvSpPr>
          <p:nvPr/>
        </p:nvSpPr>
        <p:spPr bwMode="auto">
          <a:xfrm>
            <a:off x="4724400" y="2514600"/>
            <a:ext cx="22098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23590" name="Line 40"/>
          <p:cNvSpPr>
            <a:spLocks noChangeShapeType="1"/>
          </p:cNvSpPr>
          <p:nvPr/>
        </p:nvSpPr>
        <p:spPr bwMode="auto">
          <a:xfrm flipV="1">
            <a:off x="4724400" y="25146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1" name="Line 41"/>
          <p:cNvSpPr>
            <a:spLocks noChangeShapeType="1"/>
          </p:cNvSpPr>
          <p:nvPr/>
        </p:nvSpPr>
        <p:spPr bwMode="auto">
          <a:xfrm flipV="1">
            <a:off x="4724400" y="2514600"/>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2" name="Line 42"/>
          <p:cNvSpPr>
            <a:spLocks noChangeShapeType="1"/>
          </p:cNvSpPr>
          <p:nvPr/>
        </p:nvSpPr>
        <p:spPr bwMode="auto">
          <a:xfrm flipV="1">
            <a:off x="4724400" y="3048000"/>
            <a:ext cx="838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3" name="Line 43"/>
          <p:cNvSpPr>
            <a:spLocks noChangeShapeType="1"/>
          </p:cNvSpPr>
          <p:nvPr/>
        </p:nvSpPr>
        <p:spPr bwMode="auto">
          <a:xfrm flipV="1">
            <a:off x="4876800" y="3352800"/>
            <a:ext cx="6858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4" name="Line 44"/>
          <p:cNvSpPr>
            <a:spLocks noChangeShapeType="1"/>
          </p:cNvSpPr>
          <p:nvPr/>
        </p:nvSpPr>
        <p:spPr bwMode="auto">
          <a:xfrm flipV="1">
            <a:off x="5334000" y="3581400"/>
            <a:ext cx="381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5" name="Line 45"/>
          <p:cNvSpPr>
            <a:spLocks noChangeShapeType="1"/>
          </p:cNvSpPr>
          <p:nvPr/>
        </p:nvSpPr>
        <p:spPr bwMode="auto">
          <a:xfrm flipV="1">
            <a:off x="5715000" y="36576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6" name="Line 46"/>
          <p:cNvSpPr>
            <a:spLocks noChangeShapeType="1"/>
          </p:cNvSpPr>
          <p:nvPr/>
        </p:nvSpPr>
        <p:spPr bwMode="auto">
          <a:xfrm flipV="1">
            <a:off x="6096000" y="3048000"/>
            <a:ext cx="8382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7" name="Line 47"/>
          <p:cNvSpPr>
            <a:spLocks noChangeShapeType="1"/>
          </p:cNvSpPr>
          <p:nvPr/>
        </p:nvSpPr>
        <p:spPr bwMode="auto">
          <a:xfrm flipV="1">
            <a:off x="6400800" y="3352800"/>
            <a:ext cx="5334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8" name="Line 48"/>
          <p:cNvSpPr>
            <a:spLocks noChangeShapeType="1"/>
          </p:cNvSpPr>
          <p:nvPr/>
        </p:nvSpPr>
        <p:spPr bwMode="auto">
          <a:xfrm flipV="1">
            <a:off x="6553200" y="26670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9" name="Line 49"/>
          <p:cNvSpPr>
            <a:spLocks noChangeShapeType="1"/>
          </p:cNvSpPr>
          <p:nvPr/>
        </p:nvSpPr>
        <p:spPr bwMode="auto">
          <a:xfrm flipV="1">
            <a:off x="6324600" y="25146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0" name="Line 50"/>
          <p:cNvSpPr>
            <a:spLocks noChangeShapeType="1"/>
          </p:cNvSpPr>
          <p:nvPr/>
        </p:nvSpPr>
        <p:spPr bwMode="auto">
          <a:xfrm flipV="1">
            <a:off x="4724400" y="25146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1" name="Line 51"/>
          <p:cNvSpPr>
            <a:spLocks noChangeShapeType="1"/>
          </p:cNvSpPr>
          <p:nvPr/>
        </p:nvSpPr>
        <p:spPr bwMode="auto">
          <a:xfrm flipV="1">
            <a:off x="5791200" y="2514600"/>
            <a:ext cx="381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3602" name="Picture 52"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447800" y="3048000"/>
            <a:ext cx="2365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3" name="Picture 53"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7239000" y="3048000"/>
            <a:ext cx="266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24" name="Picture 55"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810000" y="1371600"/>
            <a:ext cx="21351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6" name="Picture 56" descr="txp_fig"/>
          <p:cNvPicPr>
            <a:picLocks noChangeAspect="1" noChangeArrowheads="1"/>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275013" y="6096000"/>
            <a:ext cx="21351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27222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5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5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5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5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5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5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5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5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5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5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5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5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5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5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5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59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5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5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5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59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59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59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59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59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59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6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60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60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60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035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035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035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035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0352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035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0353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035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035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0353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0353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0353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0353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0353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0353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003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24" grpId="0" animBg="1"/>
      <p:bldP spid="1003525" grpId="0" animBg="1"/>
      <p:bldP spid="1003526" grpId="0" animBg="1"/>
      <p:bldP spid="1003528" grpId="0" animBg="1"/>
      <p:bldP spid="1003529" grpId="0" animBg="1"/>
      <p:bldP spid="1003530" grpId="0" animBg="1"/>
      <p:bldP spid="1003531" grpId="0" animBg="1"/>
      <p:bldP spid="1003532" grpId="0" animBg="1"/>
      <p:bldP spid="1003533" grpId="0" animBg="1"/>
      <p:bldP spid="1003534" grpId="0" animBg="1"/>
      <p:bldP spid="1003535" grpId="0" animBg="1"/>
      <p:bldP spid="1003536" grpId="0" animBg="1"/>
      <p:bldP spid="1003537" grpId="0" animBg="1"/>
      <p:bldP spid="1003538" grpId="0" animBg="1"/>
      <p:bldP spid="1003539" grpId="0" animBg="1"/>
      <p:bldP spid="23571" grpId="0" animBg="1"/>
      <p:bldP spid="23572" grpId="0" animBg="1"/>
      <p:bldP spid="23573" grpId="0" animBg="1"/>
      <p:bldP spid="23574" grpId="0" animBg="1"/>
      <p:bldP spid="23575" grpId="0" animBg="1"/>
      <p:bldP spid="23576" grpId="0" animBg="1"/>
      <p:bldP spid="23577" grpId="0" animBg="1"/>
      <p:bldP spid="23578" grpId="0" animBg="1"/>
      <p:bldP spid="23579" grpId="0" animBg="1"/>
      <p:bldP spid="23580" grpId="0" animBg="1"/>
      <p:bldP spid="23581" grpId="0" animBg="1"/>
      <p:bldP spid="23582" grpId="0" animBg="1"/>
      <p:bldP spid="23583" grpId="0" animBg="1"/>
      <p:bldP spid="23584" grpId="0" animBg="1"/>
      <p:bldP spid="23585" grpId="0" animBg="1"/>
      <p:bldP spid="23586" grpId="0" animBg="1"/>
      <p:bldP spid="23587" grpId="0" animBg="1"/>
      <p:bldP spid="23588" grpId="0" animBg="1"/>
      <p:bldP spid="23589" grpId="0" animBg="1"/>
      <p:bldP spid="23590" grpId="0" animBg="1"/>
      <p:bldP spid="23591" grpId="0" animBg="1"/>
      <p:bldP spid="23592" grpId="0" animBg="1"/>
      <p:bldP spid="23593" grpId="0" animBg="1"/>
      <p:bldP spid="23594" grpId="0" animBg="1"/>
      <p:bldP spid="23595" grpId="0" animBg="1"/>
      <p:bldP spid="23596" grpId="0" animBg="1"/>
      <p:bldP spid="23597" grpId="0" animBg="1"/>
      <p:bldP spid="23598" grpId="0" animBg="1"/>
      <p:bldP spid="23599" grpId="0" animBg="1"/>
      <p:bldP spid="23600" grpId="0" animBg="1"/>
      <p:bldP spid="23601"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3810000" y="457200"/>
            <a:ext cx="1423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Disproof</a:t>
            </a:r>
          </a:p>
        </p:txBody>
      </p:sp>
      <p:pic>
        <p:nvPicPr>
          <p:cNvPr id="29699" name="Picture 15"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1371600"/>
            <a:ext cx="4884738"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9670" name="Text Box 6"/>
          <p:cNvSpPr txBox="1">
            <a:spLocks noChangeArrowheads="1"/>
          </p:cNvSpPr>
          <p:nvPr/>
        </p:nvSpPr>
        <p:spPr bwMode="auto">
          <a:xfrm>
            <a:off x="228600" y="328295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A</a:t>
            </a:r>
          </a:p>
        </p:txBody>
      </p:sp>
      <p:sp>
        <p:nvSpPr>
          <p:cNvPr id="1009671" name="Text Box 7"/>
          <p:cNvSpPr txBox="1">
            <a:spLocks noChangeArrowheads="1"/>
          </p:cNvSpPr>
          <p:nvPr/>
        </p:nvSpPr>
        <p:spPr bwMode="auto">
          <a:xfrm>
            <a:off x="3543300" y="3282950"/>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B</a:t>
            </a:r>
          </a:p>
        </p:txBody>
      </p:sp>
      <p:sp>
        <p:nvSpPr>
          <p:cNvPr id="1009672" name="Text Box 8"/>
          <p:cNvSpPr txBox="1">
            <a:spLocks noChangeArrowheads="1"/>
          </p:cNvSpPr>
          <p:nvPr/>
        </p:nvSpPr>
        <p:spPr bwMode="auto">
          <a:xfrm>
            <a:off x="1873250" y="53149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C</a:t>
            </a:r>
          </a:p>
        </p:txBody>
      </p:sp>
      <p:sp>
        <p:nvSpPr>
          <p:cNvPr id="1009673" name="Oval 9"/>
          <p:cNvSpPr>
            <a:spLocks noChangeArrowheads="1"/>
          </p:cNvSpPr>
          <p:nvPr/>
        </p:nvSpPr>
        <p:spPr bwMode="auto">
          <a:xfrm>
            <a:off x="838200" y="261937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9674" name="Oval 10"/>
          <p:cNvSpPr>
            <a:spLocks noChangeArrowheads="1"/>
          </p:cNvSpPr>
          <p:nvPr/>
        </p:nvSpPr>
        <p:spPr bwMode="auto">
          <a:xfrm>
            <a:off x="1295400" y="353377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009675" name="Oval 11"/>
          <p:cNvSpPr>
            <a:spLocks noChangeArrowheads="1"/>
          </p:cNvSpPr>
          <p:nvPr/>
        </p:nvSpPr>
        <p:spPr bwMode="auto">
          <a:xfrm>
            <a:off x="838200" y="261937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9676" name="Oval 12"/>
          <p:cNvSpPr>
            <a:spLocks noChangeArrowheads="1"/>
          </p:cNvSpPr>
          <p:nvPr/>
        </p:nvSpPr>
        <p:spPr bwMode="auto">
          <a:xfrm>
            <a:off x="1828800" y="2619375"/>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9677" name="Line 13"/>
          <p:cNvSpPr>
            <a:spLocks noChangeShapeType="1"/>
          </p:cNvSpPr>
          <p:nvPr/>
        </p:nvSpPr>
        <p:spPr bwMode="auto">
          <a:xfrm flipV="1">
            <a:off x="838200" y="2695575"/>
            <a:ext cx="9144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78" name="Line 14"/>
          <p:cNvSpPr>
            <a:spLocks noChangeShapeType="1"/>
          </p:cNvSpPr>
          <p:nvPr/>
        </p:nvSpPr>
        <p:spPr bwMode="auto">
          <a:xfrm flipV="1">
            <a:off x="838200" y="2819400"/>
            <a:ext cx="1295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79" name="Line 15"/>
          <p:cNvSpPr>
            <a:spLocks noChangeShapeType="1"/>
          </p:cNvSpPr>
          <p:nvPr/>
        </p:nvSpPr>
        <p:spPr bwMode="auto">
          <a:xfrm flipV="1">
            <a:off x="990600" y="3276600"/>
            <a:ext cx="838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80" name="Line 16"/>
          <p:cNvSpPr>
            <a:spLocks noChangeShapeType="1"/>
          </p:cNvSpPr>
          <p:nvPr/>
        </p:nvSpPr>
        <p:spPr bwMode="auto">
          <a:xfrm flipV="1">
            <a:off x="1066800" y="3657600"/>
            <a:ext cx="762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81" name="Line 17"/>
          <p:cNvSpPr>
            <a:spLocks noChangeShapeType="1"/>
          </p:cNvSpPr>
          <p:nvPr/>
        </p:nvSpPr>
        <p:spPr bwMode="auto">
          <a:xfrm flipV="1">
            <a:off x="1371600" y="3886200"/>
            <a:ext cx="609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9693" name="Text Box 29"/>
          <p:cNvSpPr txBox="1">
            <a:spLocks noChangeArrowheads="1"/>
          </p:cNvSpPr>
          <p:nvPr/>
        </p:nvSpPr>
        <p:spPr bwMode="auto">
          <a:xfrm>
            <a:off x="1830388" y="6096000"/>
            <a:ext cx="758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L.H.S</a:t>
            </a:r>
          </a:p>
        </p:txBody>
      </p:sp>
      <p:sp>
        <p:nvSpPr>
          <p:cNvPr id="1009684" name="Text Box 20"/>
          <p:cNvSpPr txBox="1">
            <a:spLocks noChangeArrowheads="1"/>
          </p:cNvSpPr>
          <p:nvPr/>
        </p:nvSpPr>
        <p:spPr bwMode="auto">
          <a:xfrm>
            <a:off x="4545013" y="32543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A</a:t>
            </a:r>
          </a:p>
        </p:txBody>
      </p:sp>
      <p:sp>
        <p:nvSpPr>
          <p:cNvPr id="1009685" name="Text Box 21"/>
          <p:cNvSpPr txBox="1">
            <a:spLocks noChangeArrowheads="1"/>
          </p:cNvSpPr>
          <p:nvPr/>
        </p:nvSpPr>
        <p:spPr bwMode="auto">
          <a:xfrm>
            <a:off x="7859713" y="3254375"/>
            <a:ext cx="36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B</a:t>
            </a:r>
          </a:p>
        </p:txBody>
      </p:sp>
      <p:sp>
        <p:nvSpPr>
          <p:cNvPr id="1009686" name="Text Box 22"/>
          <p:cNvSpPr txBox="1">
            <a:spLocks noChangeArrowheads="1"/>
          </p:cNvSpPr>
          <p:nvPr/>
        </p:nvSpPr>
        <p:spPr bwMode="auto">
          <a:xfrm>
            <a:off x="6189663" y="52863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C</a:t>
            </a:r>
          </a:p>
        </p:txBody>
      </p:sp>
      <p:sp>
        <p:nvSpPr>
          <p:cNvPr id="1009687" name="Oval 23"/>
          <p:cNvSpPr>
            <a:spLocks noChangeArrowheads="1"/>
          </p:cNvSpPr>
          <p:nvPr/>
        </p:nvSpPr>
        <p:spPr bwMode="auto">
          <a:xfrm>
            <a:off x="5154613" y="2590800"/>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9688" name="Oval 24"/>
          <p:cNvSpPr>
            <a:spLocks noChangeArrowheads="1"/>
          </p:cNvSpPr>
          <p:nvPr/>
        </p:nvSpPr>
        <p:spPr bwMode="auto">
          <a:xfrm>
            <a:off x="5611813" y="3505200"/>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1009690" name="Oval 26"/>
          <p:cNvSpPr>
            <a:spLocks noChangeArrowheads="1"/>
          </p:cNvSpPr>
          <p:nvPr/>
        </p:nvSpPr>
        <p:spPr bwMode="auto">
          <a:xfrm>
            <a:off x="6145213" y="2590800"/>
            <a:ext cx="1612900" cy="1638300"/>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1009694" name="Text Box 30"/>
          <p:cNvSpPr txBox="1">
            <a:spLocks noChangeArrowheads="1"/>
          </p:cNvSpPr>
          <p:nvPr/>
        </p:nvSpPr>
        <p:spPr bwMode="auto">
          <a:xfrm>
            <a:off x="6137275" y="6096000"/>
            <a:ext cx="776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R.H.S</a:t>
            </a:r>
          </a:p>
        </p:txBody>
      </p:sp>
      <p:sp>
        <p:nvSpPr>
          <p:cNvPr id="24611" name="Line 35"/>
          <p:cNvSpPr>
            <a:spLocks noChangeShapeType="1"/>
          </p:cNvSpPr>
          <p:nvPr/>
        </p:nvSpPr>
        <p:spPr bwMode="auto">
          <a:xfrm>
            <a:off x="1905000" y="3200400"/>
            <a:ext cx="228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3" name="Line 37"/>
          <p:cNvSpPr>
            <a:spLocks noChangeShapeType="1"/>
          </p:cNvSpPr>
          <p:nvPr/>
        </p:nvSpPr>
        <p:spPr bwMode="auto">
          <a:xfrm>
            <a:off x="2286000" y="2743200"/>
            <a:ext cx="9906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5" name="Line 39"/>
          <p:cNvSpPr>
            <a:spLocks noChangeShapeType="1"/>
          </p:cNvSpPr>
          <p:nvPr/>
        </p:nvSpPr>
        <p:spPr bwMode="auto">
          <a:xfrm>
            <a:off x="2514600" y="2667000"/>
            <a:ext cx="8382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6" name="Line 40"/>
          <p:cNvSpPr>
            <a:spLocks noChangeShapeType="1"/>
          </p:cNvSpPr>
          <p:nvPr/>
        </p:nvSpPr>
        <p:spPr bwMode="auto">
          <a:xfrm>
            <a:off x="2819400" y="2667000"/>
            <a:ext cx="609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7" name="Line 41"/>
          <p:cNvSpPr>
            <a:spLocks noChangeShapeType="1"/>
          </p:cNvSpPr>
          <p:nvPr/>
        </p:nvSpPr>
        <p:spPr bwMode="auto">
          <a:xfrm>
            <a:off x="1981200" y="2971800"/>
            <a:ext cx="3810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8" name="Line 42"/>
          <p:cNvSpPr>
            <a:spLocks noChangeShapeType="1"/>
          </p:cNvSpPr>
          <p:nvPr/>
        </p:nvSpPr>
        <p:spPr bwMode="auto">
          <a:xfrm>
            <a:off x="2133600" y="2819400"/>
            <a:ext cx="914400" cy="129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19" name="Line 43"/>
          <p:cNvSpPr>
            <a:spLocks noChangeShapeType="1"/>
          </p:cNvSpPr>
          <p:nvPr/>
        </p:nvSpPr>
        <p:spPr bwMode="auto">
          <a:xfrm flipH="1">
            <a:off x="5257800" y="2667000"/>
            <a:ext cx="990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0" name="Line 44"/>
          <p:cNvSpPr>
            <a:spLocks noChangeShapeType="1"/>
          </p:cNvSpPr>
          <p:nvPr/>
        </p:nvSpPr>
        <p:spPr bwMode="auto">
          <a:xfrm flipH="1">
            <a:off x="5181600" y="2819400"/>
            <a:ext cx="1371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1" name="Line 45"/>
          <p:cNvSpPr>
            <a:spLocks noChangeShapeType="1"/>
          </p:cNvSpPr>
          <p:nvPr/>
        </p:nvSpPr>
        <p:spPr bwMode="auto">
          <a:xfrm flipH="1">
            <a:off x="5181600" y="3048000"/>
            <a:ext cx="1524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2" name="Line 46"/>
          <p:cNvSpPr>
            <a:spLocks noChangeShapeType="1"/>
          </p:cNvSpPr>
          <p:nvPr/>
        </p:nvSpPr>
        <p:spPr bwMode="auto">
          <a:xfrm flipH="1">
            <a:off x="5334000" y="3276600"/>
            <a:ext cx="1447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3" name="Line 47"/>
          <p:cNvSpPr>
            <a:spLocks noChangeShapeType="1"/>
          </p:cNvSpPr>
          <p:nvPr/>
        </p:nvSpPr>
        <p:spPr bwMode="auto">
          <a:xfrm flipH="1">
            <a:off x="5410200" y="3962400"/>
            <a:ext cx="3048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24" name="Line 48"/>
          <p:cNvSpPr>
            <a:spLocks noChangeShapeType="1"/>
          </p:cNvSpPr>
          <p:nvPr/>
        </p:nvSpPr>
        <p:spPr bwMode="auto">
          <a:xfrm flipV="1">
            <a:off x="6553200" y="34290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567146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96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96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96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96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96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96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96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96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096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96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96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96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96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6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6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6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6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61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096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096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096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096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096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096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96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6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6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6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6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6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9670" grpId="0"/>
      <p:bldP spid="1009671" grpId="0"/>
      <p:bldP spid="1009672" grpId="0"/>
      <p:bldP spid="1009673" grpId="0" animBg="1"/>
      <p:bldP spid="1009674" grpId="0" animBg="1"/>
      <p:bldP spid="1009675" grpId="0" animBg="1"/>
      <p:bldP spid="1009676" grpId="0" animBg="1"/>
      <p:bldP spid="1009677" grpId="0" animBg="1"/>
      <p:bldP spid="1009678" grpId="0" animBg="1"/>
      <p:bldP spid="1009679" grpId="0" animBg="1"/>
      <p:bldP spid="1009680" grpId="0" animBg="1"/>
      <p:bldP spid="1009681" grpId="0" animBg="1"/>
      <p:bldP spid="1009693" grpId="0"/>
      <p:bldP spid="1009684" grpId="0"/>
      <p:bldP spid="1009685" grpId="0"/>
      <p:bldP spid="1009686" grpId="0"/>
      <p:bldP spid="1009687" grpId="0" animBg="1"/>
      <p:bldP spid="1009688" grpId="0" animBg="1"/>
      <p:bldP spid="1009690" grpId="0" animBg="1"/>
      <p:bldP spid="1009694" grpId="0"/>
      <p:bldP spid="24611" grpId="0" animBg="1"/>
      <p:bldP spid="24613" grpId="0" animBg="1"/>
      <p:bldP spid="24615" grpId="0" animBg="1"/>
      <p:bldP spid="24616" grpId="0" animBg="1"/>
      <p:bldP spid="24617" grpId="0" animBg="1"/>
      <p:bldP spid="24618" grpId="0" animBg="1"/>
      <p:bldP spid="24619" grpId="0" animBg="1"/>
      <p:bldP spid="24620" grpId="0" animBg="1"/>
      <p:bldP spid="24621" grpId="0" animBg="1"/>
      <p:bldP spid="24622" grpId="0" animBg="1"/>
      <p:bldP spid="24623" grpId="0" animBg="1"/>
      <p:bldP spid="24624"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3810000" y="457200"/>
            <a:ext cx="1423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Disproof</a:t>
            </a:r>
          </a:p>
        </p:txBody>
      </p:sp>
      <p:pic>
        <p:nvPicPr>
          <p:cNvPr id="30723" name="Picture 15"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125663" y="1371600"/>
            <a:ext cx="488473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4" name="Group 36"/>
          <p:cNvGrpSpPr>
            <a:grpSpLocks/>
          </p:cNvGrpSpPr>
          <p:nvPr/>
        </p:nvGrpSpPr>
        <p:grpSpPr bwMode="auto">
          <a:xfrm>
            <a:off x="1219200" y="2173288"/>
            <a:ext cx="2922588" cy="2322512"/>
            <a:chOff x="144" y="1650"/>
            <a:chExt cx="2391" cy="2115"/>
          </a:xfrm>
        </p:grpSpPr>
        <p:sp>
          <p:nvSpPr>
            <p:cNvPr id="30753" name="Text Box 6"/>
            <p:cNvSpPr txBox="1">
              <a:spLocks noChangeArrowheads="1"/>
            </p:cNvSpPr>
            <p:nvPr/>
          </p:nvSpPr>
          <p:spPr bwMode="auto">
            <a:xfrm>
              <a:off x="144" y="2068"/>
              <a:ext cx="303"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A</a:t>
              </a:r>
            </a:p>
          </p:txBody>
        </p:sp>
        <p:sp>
          <p:nvSpPr>
            <p:cNvPr id="30754" name="Text Box 7"/>
            <p:cNvSpPr txBox="1">
              <a:spLocks noChangeArrowheads="1"/>
            </p:cNvSpPr>
            <p:nvPr/>
          </p:nvSpPr>
          <p:spPr bwMode="auto">
            <a:xfrm>
              <a:off x="2232" y="2068"/>
              <a:ext cx="303"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B</a:t>
              </a:r>
            </a:p>
          </p:txBody>
        </p:sp>
        <p:sp>
          <p:nvSpPr>
            <p:cNvPr id="30755" name="Text Box 8"/>
            <p:cNvSpPr txBox="1">
              <a:spLocks noChangeArrowheads="1"/>
            </p:cNvSpPr>
            <p:nvPr/>
          </p:nvSpPr>
          <p:spPr bwMode="auto">
            <a:xfrm>
              <a:off x="1180" y="3349"/>
              <a:ext cx="31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C</a:t>
              </a:r>
            </a:p>
          </p:txBody>
        </p:sp>
        <p:sp>
          <p:nvSpPr>
            <p:cNvPr id="30756" name="Oval 9"/>
            <p:cNvSpPr>
              <a:spLocks noChangeArrowheads="1"/>
            </p:cNvSpPr>
            <p:nvPr/>
          </p:nvSpPr>
          <p:spPr bwMode="auto">
            <a:xfrm>
              <a:off x="528" y="1650"/>
              <a:ext cx="1016" cy="1032"/>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30757" name="Oval 10"/>
            <p:cNvSpPr>
              <a:spLocks noChangeArrowheads="1"/>
            </p:cNvSpPr>
            <p:nvPr/>
          </p:nvSpPr>
          <p:spPr bwMode="auto">
            <a:xfrm>
              <a:off x="816" y="2226"/>
              <a:ext cx="1016" cy="1032"/>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30758" name="Oval 11"/>
            <p:cNvSpPr>
              <a:spLocks noChangeArrowheads="1"/>
            </p:cNvSpPr>
            <p:nvPr/>
          </p:nvSpPr>
          <p:spPr bwMode="auto">
            <a:xfrm>
              <a:off x="528" y="1650"/>
              <a:ext cx="1016" cy="1032"/>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30759" name="Oval 12"/>
            <p:cNvSpPr>
              <a:spLocks noChangeArrowheads="1"/>
            </p:cNvSpPr>
            <p:nvPr/>
          </p:nvSpPr>
          <p:spPr bwMode="auto">
            <a:xfrm>
              <a:off x="1152" y="1650"/>
              <a:ext cx="1016" cy="1032"/>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30760" name="Line 13"/>
            <p:cNvSpPr>
              <a:spLocks noChangeShapeType="1"/>
            </p:cNvSpPr>
            <p:nvPr/>
          </p:nvSpPr>
          <p:spPr bwMode="auto">
            <a:xfrm flipV="1">
              <a:off x="528" y="1698"/>
              <a:ext cx="576"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1" name="Line 14"/>
            <p:cNvSpPr>
              <a:spLocks noChangeShapeType="1"/>
            </p:cNvSpPr>
            <p:nvPr/>
          </p:nvSpPr>
          <p:spPr bwMode="auto">
            <a:xfrm flipV="1">
              <a:off x="528" y="1776"/>
              <a:ext cx="816"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2" name="Line 15"/>
            <p:cNvSpPr>
              <a:spLocks noChangeShapeType="1"/>
            </p:cNvSpPr>
            <p:nvPr/>
          </p:nvSpPr>
          <p:spPr bwMode="auto">
            <a:xfrm flipV="1">
              <a:off x="624" y="2064"/>
              <a:ext cx="528"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3" name="Line 16"/>
            <p:cNvSpPr>
              <a:spLocks noChangeShapeType="1"/>
            </p:cNvSpPr>
            <p:nvPr/>
          </p:nvSpPr>
          <p:spPr bwMode="auto">
            <a:xfrm flipV="1">
              <a:off x="672" y="2304"/>
              <a:ext cx="48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4" name="Line 17"/>
            <p:cNvSpPr>
              <a:spLocks noChangeShapeType="1"/>
            </p:cNvSpPr>
            <p:nvPr/>
          </p:nvSpPr>
          <p:spPr bwMode="auto">
            <a:xfrm flipV="1">
              <a:off x="864" y="2448"/>
              <a:ext cx="38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5" name="Line 24"/>
            <p:cNvSpPr>
              <a:spLocks noChangeShapeType="1"/>
            </p:cNvSpPr>
            <p:nvPr/>
          </p:nvSpPr>
          <p:spPr bwMode="auto">
            <a:xfrm>
              <a:off x="1200" y="2016"/>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6" name="Line 25"/>
            <p:cNvSpPr>
              <a:spLocks noChangeShapeType="1"/>
            </p:cNvSpPr>
            <p:nvPr/>
          </p:nvSpPr>
          <p:spPr bwMode="auto">
            <a:xfrm>
              <a:off x="1440" y="1728"/>
              <a:ext cx="624"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7" name="Line 26"/>
            <p:cNvSpPr>
              <a:spLocks noChangeShapeType="1"/>
            </p:cNvSpPr>
            <p:nvPr/>
          </p:nvSpPr>
          <p:spPr bwMode="auto">
            <a:xfrm>
              <a:off x="1584" y="1680"/>
              <a:ext cx="528"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8" name="Line 27"/>
            <p:cNvSpPr>
              <a:spLocks noChangeShapeType="1"/>
            </p:cNvSpPr>
            <p:nvPr/>
          </p:nvSpPr>
          <p:spPr bwMode="auto">
            <a:xfrm>
              <a:off x="1776" y="1680"/>
              <a:ext cx="38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9" name="Line 28"/>
            <p:cNvSpPr>
              <a:spLocks noChangeShapeType="1"/>
            </p:cNvSpPr>
            <p:nvPr/>
          </p:nvSpPr>
          <p:spPr bwMode="auto">
            <a:xfrm>
              <a:off x="1248" y="1872"/>
              <a:ext cx="24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70" name="Line 29"/>
            <p:cNvSpPr>
              <a:spLocks noChangeShapeType="1"/>
            </p:cNvSpPr>
            <p:nvPr/>
          </p:nvSpPr>
          <p:spPr bwMode="auto">
            <a:xfrm>
              <a:off x="1344" y="1776"/>
              <a:ext cx="576"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725" name="Group 37"/>
          <p:cNvGrpSpPr>
            <a:grpSpLocks/>
          </p:cNvGrpSpPr>
          <p:nvPr/>
        </p:nvGrpSpPr>
        <p:grpSpPr bwMode="auto">
          <a:xfrm>
            <a:off x="5105400" y="2084388"/>
            <a:ext cx="2998788" cy="2411412"/>
            <a:chOff x="2863" y="1632"/>
            <a:chExt cx="2382" cy="2095"/>
          </a:xfrm>
        </p:grpSpPr>
        <p:sp>
          <p:nvSpPr>
            <p:cNvPr id="30741" name="Text Box 20"/>
            <p:cNvSpPr txBox="1">
              <a:spLocks noChangeArrowheads="1"/>
            </p:cNvSpPr>
            <p:nvPr/>
          </p:nvSpPr>
          <p:spPr bwMode="auto">
            <a:xfrm>
              <a:off x="2863" y="2050"/>
              <a:ext cx="2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A</a:t>
              </a:r>
            </a:p>
          </p:txBody>
        </p:sp>
        <p:sp>
          <p:nvSpPr>
            <p:cNvPr id="30742" name="Text Box 21"/>
            <p:cNvSpPr txBox="1">
              <a:spLocks noChangeArrowheads="1"/>
            </p:cNvSpPr>
            <p:nvPr/>
          </p:nvSpPr>
          <p:spPr bwMode="auto">
            <a:xfrm>
              <a:off x="4951" y="2050"/>
              <a:ext cx="2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B</a:t>
              </a:r>
            </a:p>
          </p:txBody>
        </p:sp>
        <p:sp>
          <p:nvSpPr>
            <p:cNvPr id="30743" name="Text Box 22"/>
            <p:cNvSpPr txBox="1">
              <a:spLocks noChangeArrowheads="1"/>
            </p:cNvSpPr>
            <p:nvPr/>
          </p:nvSpPr>
          <p:spPr bwMode="auto">
            <a:xfrm>
              <a:off x="3899" y="3330"/>
              <a:ext cx="30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kumimoji="0" lang="en-US" altLang="en-US" sz="2400" i="1">
                  <a:solidFill>
                    <a:srgbClr val="000000"/>
                  </a:solidFill>
                  <a:latin typeface="Times New Roman" pitchFamily="18" charset="0"/>
                </a:rPr>
                <a:t>C</a:t>
              </a:r>
            </a:p>
          </p:txBody>
        </p:sp>
        <p:sp>
          <p:nvSpPr>
            <p:cNvPr id="30744" name="Oval 23"/>
            <p:cNvSpPr>
              <a:spLocks noChangeArrowheads="1"/>
            </p:cNvSpPr>
            <p:nvPr/>
          </p:nvSpPr>
          <p:spPr bwMode="auto">
            <a:xfrm>
              <a:off x="3247" y="1632"/>
              <a:ext cx="1016" cy="1032"/>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30745" name="Oval 24"/>
            <p:cNvSpPr>
              <a:spLocks noChangeArrowheads="1"/>
            </p:cNvSpPr>
            <p:nvPr/>
          </p:nvSpPr>
          <p:spPr bwMode="auto">
            <a:xfrm>
              <a:off x="3535" y="2208"/>
              <a:ext cx="1016" cy="1032"/>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endParaRPr lang="en-US" altLang="en-US"/>
            </a:p>
          </p:txBody>
        </p:sp>
        <p:sp>
          <p:nvSpPr>
            <p:cNvPr id="30746" name="Oval 26"/>
            <p:cNvSpPr>
              <a:spLocks noChangeArrowheads="1"/>
            </p:cNvSpPr>
            <p:nvPr/>
          </p:nvSpPr>
          <p:spPr bwMode="auto">
            <a:xfrm>
              <a:off x="3871" y="1632"/>
              <a:ext cx="1016" cy="1032"/>
            </a:xfrm>
            <a:prstGeom prst="ellipse">
              <a:avLst/>
            </a:prstGeom>
            <a:noFill/>
            <a:ln w="9525">
              <a:solidFill>
                <a:srgbClr val="000000"/>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algn="ctr" eaLnBrk="1" hangingPunct="1"/>
              <a:endParaRPr kumimoji="0" lang="en-US" altLang="en-US" sz="2400">
                <a:solidFill>
                  <a:schemeClr val="accent2"/>
                </a:solidFill>
                <a:latin typeface="Times New Roman" pitchFamily="18" charset="0"/>
              </a:endParaRPr>
            </a:p>
          </p:txBody>
        </p:sp>
        <p:sp>
          <p:nvSpPr>
            <p:cNvPr id="30747" name="Line 30"/>
            <p:cNvSpPr>
              <a:spLocks noChangeShapeType="1"/>
            </p:cNvSpPr>
            <p:nvPr/>
          </p:nvSpPr>
          <p:spPr bwMode="auto">
            <a:xfrm flipH="1">
              <a:off x="3312" y="1680"/>
              <a:ext cx="62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8" name="Line 31"/>
            <p:cNvSpPr>
              <a:spLocks noChangeShapeType="1"/>
            </p:cNvSpPr>
            <p:nvPr/>
          </p:nvSpPr>
          <p:spPr bwMode="auto">
            <a:xfrm flipH="1">
              <a:off x="3264" y="1776"/>
              <a:ext cx="86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49" name="Line 32"/>
            <p:cNvSpPr>
              <a:spLocks noChangeShapeType="1"/>
            </p:cNvSpPr>
            <p:nvPr/>
          </p:nvSpPr>
          <p:spPr bwMode="auto">
            <a:xfrm flipH="1">
              <a:off x="3264" y="1920"/>
              <a:ext cx="96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0" name="Line 33"/>
            <p:cNvSpPr>
              <a:spLocks noChangeShapeType="1"/>
            </p:cNvSpPr>
            <p:nvPr/>
          </p:nvSpPr>
          <p:spPr bwMode="auto">
            <a:xfrm flipH="1">
              <a:off x="3360" y="2064"/>
              <a:ext cx="912"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1" name="Line 34"/>
            <p:cNvSpPr>
              <a:spLocks noChangeShapeType="1"/>
            </p:cNvSpPr>
            <p:nvPr/>
          </p:nvSpPr>
          <p:spPr bwMode="auto">
            <a:xfrm flipH="1">
              <a:off x="3408" y="2496"/>
              <a:ext cx="192"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52" name="Line 35"/>
            <p:cNvSpPr>
              <a:spLocks noChangeShapeType="1"/>
            </p:cNvSpPr>
            <p:nvPr/>
          </p:nvSpPr>
          <p:spPr bwMode="auto">
            <a:xfrm flipV="1">
              <a:off x="4128" y="2160"/>
              <a:ext cx="144"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0695" name="Text Box 39"/>
          <p:cNvSpPr txBox="1">
            <a:spLocks noChangeArrowheads="1"/>
          </p:cNvSpPr>
          <p:nvPr/>
        </p:nvSpPr>
        <p:spPr bwMode="auto">
          <a:xfrm>
            <a:off x="2057400" y="24796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1</a:t>
            </a:r>
          </a:p>
        </p:txBody>
      </p:sp>
      <p:sp>
        <p:nvSpPr>
          <p:cNvPr id="70696" name="Text Box 40"/>
          <p:cNvSpPr txBox="1">
            <a:spLocks noChangeArrowheads="1"/>
          </p:cNvSpPr>
          <p:nvPr/>
        </p:nvSpPr>
        <p:spPr bwMode="auto">
          <a:xfrm>
            <a:off x="2514600" y="24796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2</a:t>
            </a:r>
          </a:p>
        </p:txBody>
      </p:sp>
      <p:sp>
        <p:nvSpPr>
          <p:cNvPr id="70697" name="Text Box 41"/>
          <p:cNvSpPr txBox="1">
            <a:spLocks noChangeArrowheads="1"/>
          </p:cNvSpPr>
          <p:nvPr/>
        </p:nvSpPr>
        <p:spPr bwMode="auto">
          <a:xfrm>
            <a:off x="3048000" y="245268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3</a:t>
            </a:r>
          </a:p>
        </p:txBody>
      </p:sp>
      <p:sp>
        <p:nvSpPr>
          <p:cNvPr id="70698" name="Text Box 42"/>
          <p:cNvSpPr txBox="1">
            <a:spLocks noChangeArrowheads="1"/>
          </p:cNvSpPr>
          <p:nvPr/>
        </p:nvSpPr>
        <p:spPr bwMode="auto">
          <a:xfrm>
            <a:off x="2209800" y="290988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4</a:t>
            </a:r>
          </a:p>
        </p:txBody>
      </p:sp>
      <p:sp>
        <p:nvSpPr>
          <p:cNvPr id="70699" name="Text Box 43"/>
          <p:cNvSpPr txBox="1">
            <a:spLocks noChangeArrowheads="1"/>
          </p:cNvSpPr>
          <p:nvPr/>
        </p:nvSpPr>
        <p:spPr bwMode="auto">
          <a:xfrm>
            <a:off x="2514600" y="28194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5</a:t>
            </a:r>
          </a:p>
        </p:txBody>
      </p:sp>
      <p:sp>
        <p:nvSpPr>
          <p:cNvPr id="70700" name="Text Box 44"/>
          <p:cNvSpPr txBox="1">
            <a:spLocks noChangeArrowheads="1"/>
          </p:cNvSpPr>
          <p:nvPr/>
        </p:nvSpPr>
        <p:spPr bwMode="auto">
          <a:xfrm>
            <a:off x="2819400" y="290988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6</a:t>
            </a:r>
          </a:p>
        </p:txBody>
      </p:sp>
      <p:sp>
        <p:nvSpPr>
          <p:cNvPr id="70701" name="Text Box 45"/>
          <p:cNvSpPr txBox="1">
            <a:spLocks noChangeArrowheads="1"/>
          </p:cNvSpPr>
          <p:nvPr/>
        </p:nvSpPr>
        <p:spPr bwMode="auto">
          <a:xfrm>
            <a:off x="2514600" y="3352800"/>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7</a:t>
            </a:r>
          </a:p>
        </p:txBody>
      </p:sp>
      <p:sp>
        <p:nvSpPr>
          <p:cNvPr id="70702" name="Text Box 46"/>
          <p:cNvSpPr txBox="1">
            <a:spLocks noChangeArrowheads="1"/>
          </p:cNvSpPr>
          <p:nvPr/>
        </p:nvSpPr>
        <p:spPr bwMode="auto">
          <a:xfrm>
            <a:off x="1371600" y="4800600"/>
            <a:ext cx="64484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We can easily construct a </a:t>
            </a:r>
            <a:r>
              <a:rPr lang="en-US" altLang="zh-TW" b="1"/>
              <a:t>counterexample</a:t>
            </a:r>
            <a:r>
              <a:rPr lang="en-US" altLang="zh-TW"/>
              <a:t> to the equality,</a:t>
            </a:r>
          </a:p>
          <a:p>
            <a:pPr eaLnBrk="1" hangingPunct="1">
              <a:lnSpc>
                <a:spcPct val="150000"/>
              </a:lnSpc>
            </a:pPr>
            <a:r>
              <a:rPr lang="en-US" altLang="zh-TW"/>
              <a:t>by putting a number in each region in the figure.</a:t>
            </a:r>
          </a:p>
          <a:p>
            <a:pPr eaLnBrk="1" hangingPunct="1">
              <a:lnSpc>
                <a:spcPct val="150000"/>
              </a:lnSpc>
            </a:pPr>
            <a:r>
              <a:rPr lang="en-US" altLang="zh-TW"/>
              <a:t>Let A = {1,2,4,5},  B = {2,3,5,6},  C = {4,5,6,7}.</a:t>
            </a:r>
          </a:p>
          <a:p>
            <a:pPr eaLnBrk="1" hangingPunct="1">
              <a:lnSpc>
                <a:spcPct val="150000"/>
              </a:lnSpc>
            </a:pPr>
            <a:r>
              <a:rPr lang="en-US" altLang="zh-TW"/>
              <a:t>Then we see that L.H.S = {1,2,3,4} and R.H.S = {1,2}.</a:t>
            </a:r>
          </a:p>
        </p:txBody>
      </p:sp>
      <p:sp>
        <p:nvSpPr>
          <p:cNvPr id="70703" name="Text Box 47"/>
          <p:cNvSpPr txBox="1">
            <a:spLocks noChangeArrowheads="1"/>
          </p:cNvSpPr>
          <p:nvPr/>
        </p:nvSpPr>
        <p:spPr bwMode="auto">
          <a:xfrm>
            <a:off x="6000750" y="24177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1</a:t>
            </a:r>
          </a:p>
        </p:txBody>
      </p:sp>
      <p:sp>
        <p:nvSpPr>
          <p:cNvPr id="70704" name="Text Box 48"/>
          <p:cNvSpPr txBox="1">
            <a:spLocks noChangeArrowheads="1"/>
          </p:cNvSpPr>
          <p:nvPr/>
        </p:nvSpPr>
        <p:spPr bwMode="auto">
          <a:xfrm>
            <a:off x="6457950" y="2417763"/>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2</a:t>
            </a:r>
          </a:p>
        </p:txBody>
      </p:sp>
      <p:sp>
        <p:nvSpPr>
          <p:cNvPr id="70705" name="Text Box 49"/>
          <p:cNvSpPr txBox="1">
            <a:spLocks noChangeArrowheads="1"/>
          </p:cNvSpPr>
          <p:nvPr/>
        </p:nvSpPr>
        <p:spPr bwMode="auto">
          <a:xfrm>
            <a:off x="6991350" y="23907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3</a:t>
            </a:r>
          </a:p>
        </p:txBody>
      </p:sp>
      <p:sp>
        <p:nvSpPr>
          <p:cNvPr id="70706" name="Text Box 50"/>
          <p:cNvSpPr txBox="1">
            <a:spLocks noChangeArrowheads="1"/>
          </p:cNvSpPr>
          <p:nvPr/>
        </p:nvSpPr>
        <p:spPr bwMode="auto">
          <a:xfrm>
            <a:off x="6153150" y="28479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4</a:t>
            </a:r>
          </a:p>
        </p:txBody>
      </p:sp>
      <p:sp>
        <p:nvSpPr>
          <p:cNvPr id="70707" name="Text Box 51"/>
          <p:cNvSpPr txBox="1">
            <a:spLocks noChangeArrowheads="1"/>
          </p:cNvSpPr>
          <p:nvPr/>
        </p:nvSpPr>
        <p:spPr bwMode="auto">
          <a:xfrm>
            <a:off x="6457950" y="275748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5</a:t>
            </a:r>
          </a:p>
        </p:txBody>
      </p:sp>
      <p:sp>
        <p:nvSpPr>
          <p:cNvPr id="70708" name="Text Box 52"/>
          <p:cNvSpPr txBox="1">
            <a:spLocks noChangeArrowheads="1"/>
          </p:cNvSpPr>
          <p:nvPr/>
        </p:nvSpPr>
        <p:spPr bwMode="auto">
          <a:xfrm>
            <a:off x="6762750" y="2847975"/>
            <a:ext cx="32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6</a:t>
            </a:r>
          </a:p>
        </p:txBody>
      </p:sp>
      <p:sp>
        <p:nvSpPr>
          <p:cNvPr id="70709" name="Text Box 53"/>
          <p:cNvSpPr txBox="1">
            <a:spLocks noChangeArrowheads="1"/>
          </p:cNvSpPr>
          <p:nvPr/>
        </p:nvSpPr>
        <p:spPr bwMode="auto">
          <a:xfrm>
            <a:off x="6457950" y="3290888"/>
            <a:ext cx="32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b="1">
                <a:solidFill>
                  <a:srgbClr val="A50021"/>
                </a:solidFill>
              </a:rPr>
              <a:t>7</a:t>
            </a:r>
          </a:p>
        </p:txBody>
      </p:sp>
    </p:spTree>
    <p:extLst>
      <p:ext uri="{BB962C8B-B14F-4D97-AF65-F5344CB8AC3E}">
        <p14:creationId xmlns:p14="http://schemas.microsoft.com/office/powerpoint/2010/main" val="485254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7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70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06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6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6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6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6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7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7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7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70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7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7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70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7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70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0702">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70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95" grpId="0"/>
      <p:bldP spid="70696" grpId="0"/>
      <p:bldP spid="70697" grpId="0"/>
      <p:bldP spid="70698" grpId="0"/>
      <p:bldP spid="70699" grpId="0"/>
      <p:bldP spid="70700" grpId="0"/>
      <p:bldP spid="70701" grpId="0"/>
      <p:bldP spid="70703" grpId="0"/>
      <p:bldP spid="70704" grpId="0"/>
      <p:bldP spid="70705" grpId="0"/>
      <p:bldP spid="70706" grpId="0"/>
      <p:bldP spid="70707" grpId="0"/>
      <p:bldP spid="70708" grpId="0"/>
      <p:bldP spid="70709"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3352800" y="457200"/>
            <a:ext cx="2478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Algebraic Proof</a:t>
            </a:r>
          </a:p>
        </p:txBody>
      </p:sp>
      <p:sp>
        <p:nvSpPr>
          <p:cNvPr id="31747" name="Text Box 51"/>
          <p:cNvSpPr txBox="1">
            <a:spLocks noChangeArrowheads="1"/>
          </p:cNvSpPr>
          <p:nvPr/>
        </p:nvSpPr>
        <p:spPr bwMode="auto">
          <a:xfrm>
            <a:off x="1143000" y="1371600"/>
            <a:ext cx="691832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Sometimes when we know some rules, we can use them to prove</a:t>
            </a:r>
          </a:p>
          <a:p>
            <a:pPr eaLnBrk="1" hangingPunct="1">
              <a:lnSpc>
                <a:spcPct val="150000"/>
              </a:lnSpc>
            </a:pPr>
            <a:r>
              <a:rPr lang="en-US" altLang="zh-TW"/>
              <a:t>new rules without drawing figures.</a:t>
            </a:r>
          </a:p>
        </p:txBody>
      </p:sp>
      <p:pic>
        <p:nvPicPr>
          <p:cNvPr id="72759" name="Picture 55"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9913" y="2530475"/>
            <a:ext cx="287496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60" name="Text Box 56"/>
          <p:cNvSpPr txBox="1">
            <a:spLocks noChangeArrowheads="1"/>
          </p:cNvSpPr>
          <p:nvPr/>
        </p:nvSpPr>
        <p:spPr bwMode="auto">
          <a:xfrm>
            <a:off x="1036638" y="2571750"/>
            <a:ext cx="197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e.g. we can prove</a:t>
            </a:r>
          </a:p>
        </p:txBody>
      </p:sp>
      <p:pic>
        <p:nvPicPr>
          <p:cNvPr id="72763" name="Picture 59"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143000" y="3962400"/>
            <a:ext cx="28924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64" name="Text Box 60"/>
          <p:cNvSpPr txBox="1">
            <a:spLocks noChangeArrowheads="1"/>
          </p:cNvSpPr>
          <p:nvPr/>
        </p:nvSpPr>
        <p:spPr bwMode="auto">
          <a:xfrm>
            <a:off x="4546600" y="4003675"/>
            <a:ext cx="4019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by using DeMorgan’s rule on A and B</a:t>
            </a:r>
          </a:p>
        </p:txBody>
      </p:sp>
      <p:sp>
        <p:nvSpPr>
          <p:cNvPr id="72765" name="Text Box 61"/>
          <p:cNvSpPr txBox="1">
            <a:spLocks noChangeArrowheads="1"/>
          </p:cNvSpPr>
          <p:nvPr/>
        </p:nvSpPr>
        <p:spPr bwMode="auto">
          <a:xfrm>
            <a:off x="6096000" y="2605088"/>
            <a:ext cx="2773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without drawing figures.</a:t>
            </a:r>
          </a:p>
        </p:txBody>
      </p:sp>
      <p:sp>
        <p:nvSpPr>
          <p:cNvPr id="72766" name="Line 62"/>
          <p:cNvSpPr>
            <a:spLocks noChangeShapeType="1"/>
          </p:cNvSpPr>
          <p:nvPr/>
        </p:nvSpPr>
        <p:spPr bwMode="auto">
          <a:xfrm>
            <a:off x="7696200" y="4038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67" name="Line 63"/>
          <p:cNvSpPr>
            <a:spLocks noChangeShapeType="1"/>
          </p:cNvSpPr>
          <p:nvPr/>
        </p:nvSpPr>
        <p:spPr bwMode="auto">
          <a:xfrm>
            <a:off x="8305800" y="40386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2770" name="Picture 66"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590800" y="4800600"/>
            <a:ext cx="141128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655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7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27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7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7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76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2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60" grpId="0"/>
      <p:bldP spid="72764" grpId="0"/>
      <p:bldP spid="72765" grpId="0"/>
      <p:bldP spid="72766" grpId="0" animBg="1"/>
      <p:bldP spid="72767"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3352800" y="457200"/>
            <a:ext cx="2478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Algebraic Proof</a:t>
            </a:r>
          </a:p>
        </p:txBody>
      </p:sp>
      <p:pic>
        <p:nvPicPr>
          <p:cNvPr id="74766" name="Picture 14" descr="txp_fig"/>
          <p:cNvPicPr>
            <a:picLocks noChangeAspect="1" noChangeArrowheads="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066800" y="2362200"/>
            <a:ext cx="3421063"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8" name="Picture 16" descr="txp_fig"/>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28663" y="3124200"/>
            <a:ext cx="35099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9" name="Text Box 17"/>
          <p:cNvSpPr txBox="1">
            <a:spLocks noChangeArrowheads="1"/>
          </p:cNvSpPr>
          <p:nvPr/>
        </p:nvSpPr>
        <p:spPr bwMode="auto">
          <a:xfrm>
            <a:off x="4614863" y="3138488"/>
            <a:ext cx="4224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by DeMorgan’s law on A U C and B U C</a:t>
            </a:r>
          </a:p>
        </p:txBody>
      </p:sp>
      <p:pic>
        <p:nvPicPr>
          <p:cNvPr id="74771" name="Picture 19" descr="txp_fig"/>
          <p:cNvPicPr>
            <a:picLocks noChangeAspect="1" noChangeArrowheads="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728663" y="3810000"/>
            <a:ext cx="35099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72" name="Text Box 20"/>
          <p:cNvSpPr txBox="1">
            <a:spLocks noChangeArrowheads="1"/>
          </p:cNvSpPr>
          <p:nvPr/>
        </p:nvSpPr>
        <p:spPr bwMode="auto">
          <a:xfrm>
            <a:off x="4614863" y="3810000"/>
            <a:ext cx="395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by DeMorgan’s law on the first half</a:t>
            </a:r>
          </a:p>
        </p:txBody>
      </p:sp>
      <p:pic>
        <p:nvPicPr>
          <p:cNvPr id="74774" name="Picture 22" descr="txp_fig"/>
          <p:cNvPicPr>
            <a:picLocks noChangeAspect="1" noChangeArrowheads="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28663" y="4572000"/>
            <a:ext cx="3475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75" name="Text Box 23"/>
          <p:cNvSpPr txBox="1">
            <a:spLocks noChangeArrowheads="1"/>
          </p:cNvSpPr>
          <p:nvPr/>
        </p:nvSpPr>
        <p:spPr bwMode="auto">
          <a:xfrm>
            <a:off x="4614863" y="4572000"/>
            <a:ext cx="417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by DeMorgan’s law on the second half</a:t>
            </a:r>
          </a:p>
        </p:txBody>
      </p:sp>
      <p:sp>
        <p:nvSpPr>
          <p:cNvPr id="74777" name="Text Box 25"/>
          <p:cNvSpPr txBox="1">
            <a:spLocks noChangeArrowheads="1"/>
          </p:cNvSpPr>
          <p:nvPr/>
        </p:nvSpPr>
        <p:spPr bwMode="auto">
          <a:xfrm>
            <a:off x="4660900" y="5272088"/>
            <a:ext cx="21637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by distributive law</a:t>
            </a:r>
          </a:p>
        </p:txBody>
      </p:sp>
      <p:pic>
        <p:nvPicPr>
          <p:cNvPr id="74778" name="Picture 26" descr="txp_fig"/>
          <p:cNvPicPr>
            <a:picLocks noChangeAspect="1" noChangeArrowheads="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762000" y="5257800"/>
            <a:ext cx="2470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0" name="Picture 29" descr="txp_fig"/>
          <p:cNvPicPr>
            <a:picLocks noChangeAspect="1" noChangeArrowheads="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046163" y="1373188"/>
            <a:ext cx="61896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83" name="Picture 31" descr="txp_fig"/>
          <p:cNvPicPr>
            <a:picLocks noChangeAspect="1" noChangeArrowheads="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58825" y="5948363"/>
            <a:ext cx="2470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817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47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77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477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7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477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77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4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9" grpId="0"/>
      <p:bldP spid="74772" grpId="0"/>
      <p:bldP spid="74775" grpId="0"/>
      <p:bldP spid="7477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3505200" y="457200"/>
            <a:ext cx="20796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Exclusive-Or</a:t>
            </a:r>
          </a:p>
        </p:txBody>
      </p:sp>
      <p:sp>
        <p:nvSpPr>
          <p:cNvPr id="68614" name="Text Box 6"/>
          <p:cNvSpPr txBox="1">
            <a:spLocks noChangeArrowheads="1"/>
          </p:cNvSpPr>
          <p:nvPr/>
        </p:nvSpPr>
        <p:spPr bwMode="auto">
          <a:xfrm>
            <a:off x="2759075" y="1309688"/>
            <a:ext cx="1812925" cy="376237"/>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coffee “or” tea</a:t>
            </a:r>
          </a:p>
        </p:txBody>
      </p:sp>
      <p:sp>
        <p:nvSpPr>
          <p:cNvPr id="68615" name="Line 7"/>
          <p:cNvSpPr>
            <a:spLocks noChangeShapeType="1"/>
          </p:cNvSpPr>
          <p:nvPr/>
        </p:nvSpPr>
        <p:spPr bwMode="auto">
          <a:xfrm flipH="1">
            <a:off x="4724400" y="1538288"/>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16" name="Rectangle 8"/>
          <p:cNvSpPr>
            <a:spLocks noChangeArrowheads="1"/>
          </p:cNvSpPr>
          <p:nvPr/>
        </p:nvSpPr>
        <p:spPr bwMode="auto">
          <a:xfrm>
            <a:off x="5248275" y="1066800"/>
            <a:ext cx="612775" cy="76200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sz="4400">
                <a:solidFill>
                  <a:srgbClr val="000000"/>
                </a:solidFill>
                <a:latin typeface="Times New Roman" pitchFamily="18" charset="0"/>
                <a:sym typeface="Euclid Symbol" pitchFamily="18" charset="2"/>
              </a:rPr>
              <a:t></a:t>
            </a:r>
          </a:p>
        </p:txBody>
      </p:sp>
      <p:sp>
        <p:nvSpPr>
          <p:cNvPr id="68617" name="Text Box 9"/>
          <p:cNvSpPr txBox="1">
            <a:spLocks noChangeArrowheads="1"/>
          </p:cNvSpPr>
          <p:nvPr/>
        </p:nvSpPr>
        <p:spPr bwMode="auto">
          <a:xfrm>
            <a:off x="5791200" y="1233488"/>
            <a:ext cx="1479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exclusive-or</a:t>
            </a:r>
          </a:p>
        </p:txBody>
      </p:sp>
      <p:sp>
        <p:nvSpPr>
          <p:cNvPr id="68618" name="Text Box 10"/>
          <p:cNvSpPr txBox="1">
            <a:spLocks noChangeArrowheads="1"/>
          </p:cNvSpPr>
          <p:nvPr/>
        </p:nvSpPr>
        <p:spPr bwMode="auto">
          <a:xfrm>
            <a:off x="1379538" y="1905000"/>
            <a:ext cx="6384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How to construct a compound statement for exclusive-or?</a:t>
            </a:r>
          </a:p>
        </p:txBody>
      </p:sp>
      <p:graphicFrame>
        <p:nvGraphicFramePr>
          <p:cNvPr id="68659" name="Group 51"/>
          <p:cNvGraphicFramePr>
            <a:graphicFrameLocks noGrp="1"/>
          </p:cNvGraphicFramePr>
          <p:nvPr/>
        </p:nvGraphicFramePr>
        <p:xfrm>
          <a:off x="609600" y="2822575"/>
          <a:ext cx="3429000" cy="25908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11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 </a:t>
                      </a:r>
                      <a:r>
                        <a:rPr kumimoji="0" lang="en-US" altLang="en-US" sz="2800" b="0" i="0" u="none" strike="noStrike" cap="none" normalizeH="0" baseline="0">
                          <a:ln>
                            <a:noFill/>
                          </a:ln>
                          <a:solidFill>
                            <a:srgbClr val="000000"/>
                          </a:solidFill>
                          <a:effectLst/>
                          <a:latin typeface="Arial" charset="0"/>
                          <a:ea typeface="新細明體" pitchFamily="18" charset="-120"/>
                          <a:sym typeface="Euclid Symbol" pitchFamily="18" charset="2"/>
                        </a:rPr>
                        <a:t> q</a:t>
                      </a:r>
                      <a:endParaRPr kumimoji="0" lang="en-US" altLang="zh-TW" sz="2800" b="0" i="0" u="none" strike="noStrike" cap="none" normalizeH="0" baseline="0">
                        <a:ln>
                          <a:noFill/>
                        </a:ln>
                        <a:solidFill>
                          <a:srgbClr val="000000"/>
                        </a:solidFill>
                        <a:effectLst/>
                        <a:latin typeface="Arial" charset="0"/>
                        <a:ea typeface="新細明體" pitchFamily="18" charset="-120"/>
                        <a:sym typeface="Euclid Symbol"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75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1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8660" name="Text Box 52"/>
          <p:cNvSpPr txBox="1">
            <a:spLocks noChangeArrowheads="1"/>
          </p:cNvSpPr>
          <p:nvPr/>
        </p:nvSpPr>
        <p:spPr bwMode="auto">
          <a:xfrm>
            <a:off x="4860925" y="2667000"/>
            <a:ext cx="3309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1: Look at the true rows</a:t>
            </a:r>
          </a:p>
        </p:txBody>
      </p:sp>
      <p:sp>
        <p:nvSpPr>
          <p:cNvPr id="68661" name="Line 53"/>
          <p:cNvSpPr>
            <a:spLocks noChangeShapeType="1"/>
          </p:cNvSpPr>
          <p:nvPr/>
        </p:nvSpPr>
        <p:spPr bwMode="auto">
          <a:xfrm flipH="1">
            <a:off x="4114800" y="2895600"/>
            <a:ext cx="7620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62" name="Line 54"/>
          <p:cNvSpPr>
            <a:spLocks noChangeShapeType="1"/>
          </p:cNvSpPr>
          <p:nvPr/>
        </p:nvSpPr>
        <p:spPr bwMode="auto">
          <a:xfrm flipH="1">
            <a:off x="4114800" y="2895600"/>
            <a:ext cx="7620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68663" name="Picture 55"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4953000"/>
            <a:ext cx="30988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71" name="Text Box 63"/>
          <p:cNvSpPr txBox="1">
            <a:spLocks noChangeArrowheads="1"/>
          </p:cNvSpPr>
          <p:nvPr/>
        </p:nvSpPr>
        <p:spPr bwMode="auto">
          <a:xfrm>
            <a:off x="4860925" y="2667000"/>
            <a:ext cx="3309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1: Look at the true rows</a:t>
            </a:r>
          </a:p>
        </p:txBody>
      </p:sp>
      <p:sp>
        <p:nvSpPr>
          <p:cNvPr id="68672" name="Line 64"/>
          <p:cNvSpPr>
            <a:spLocks noChangeShapeType="1"/>
          </p:cNvSpPr>
          <p:nvPr/>
        </p:nvSpPr>
        <p:spPr bwMode="auto">
          <a:xfrm flipH="1">
            <a:off x="4114800" y="2895600"/>
            <a:ext cx="7620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4" name="Line 66"/>
          <p:cNvSpPr>
            <a:spLocks noChangeShapeType="1"/>
          </p:cNvSpPr>
          <p:nvPr/>
        </p:nvSpPr>
        <p:spPr bwMode="auto">
          <a:xfrm flipH="1">
            <a:off x="4114800" y="2895600"/>
            <a:ext cx="7620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5" name="Text Box 67"/>
          <p:cNvSpPr txBox="1">
            <a:spLocks noChangeArrowheads="1"/>
          </p:cNvSpPr>
          <p:nvPr/>
        </p:nvSpPr>
        <p:spPr bwMode="auto">
          <a:xfrm>
            <a:off x="4860925" y="2667000"/>
            <a:ext cx="3319463"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1: Look at the true rows</a:t>
            </a:r>
          </a:p>
        </p:txBody>
      </p:sp>
      <p:sp>
        <p:nvSpPr>
          <p:cNvPr id="68676" name="Line 68"/>
          <p:cNvSpPr>
            <a:spLocks noChangeShapeType="1"/>
          </p:cNvSpPr>
          <p:nvPr/>
        </p:nvSpPr>
        <p:spPr bwMode="auto">
          <a:xfrm flipH="1">
            <a:off x="4114800" y="2895600"/>
            <a:ext cx="7620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0" name="Text Box 72"/>
          <p:cNvSpPr txBox="1">
            <a:spLocks noChangeArrowheads="1"/>
          </p:cNvSpPr>
          <p:nvPr/>
        </p:nvSpPr>
        <p:spPr bwMode="auto">
          <a:xfrm>
            <a:off x="4937125" y="3394075"/>
            <a:ext cx="3475038" cy="1201738"/>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Want the formula to be true</a:t>
            </a:r>
          </a:p>
          <a:p>
            <a:pPr>
              <a:lnSpc>
                <a:spcPct val="150000"/>
              </a:lnSpc>
            </a:pPr>
            <a:r>
              <a:rPr lang="en-US" altLang="zh-TW"/>
              <a:t>exactly when the input belongs</a:t>
            </a:r>
          </a:p>
          <a:p>
            <a:pPr>
              <a:lnSpc>
                <a:spcPct val="150000"/>
              </a:lnSpc>
            </a:pPr>
            <a:r>
              <a:rPr lang="en-US" altLang="zh-TW"/>
              <a:t>to a “true” row.</a:t>
            </a:r>
          </a:p>
        </p:txBody>
      </p:sp>
      <p:sp>
        <p:nvSpPr>
          <p:cNvPr id="68681" name="Text Box 73"/>
          <p:cNvSpPr txBox="1">
            <a:spLocks noChangeArrowheads="1"/>
          </p:cNvSpPr>
          <p:nvPr/>
        </p:nvSpPr>
        <p:spPr bwMode="auto">
          <a:xfrm>
            <a:off x="457200" y="5715000"/>
            <a:ext cx="733107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The input is the second row exactly if this sub-formula is satisfied</a:t>
            </a:r>
          </a:p>
        </p:txBody>
      </p:sp>
      <p:sp>
        <p:nvSpPr>
          <p:cNvPr id="68682" name="Line 74"/>
          <p:cNvSpPr>
            <a:spLocks noChangeShapeType="1"/>
          </p:cNvSpPr>
          <p:nvPr/>
        </p:nvSpPr>
        <p:spPr bwMode="auto">
          <a:xfrm flipV="1">
            <a:off x="5257800" y="5334000"/>
            <a:ext cx="2286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3" name="Text Box 75"/>
          <p:cNvSpPr txBox="1">
            <a:spLocks noChangeArrowheads="1"/>
          </p:cNvSpPr>
          <p:nvPr/>
        </p:nvSpPr>
        <p:spPr bwMode="auto">
          <a:xfrm>
            <a:off x="76200" y="6262688"/>
            <a:ext cx="8978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And the formula is true exactly when the input is the second row </a:t>
            </a:r>
            <a:r>
              <a:rPr lang="en-US" altLang="zh-TW">
                <a:solidFill>
                  <a:srgbClr val="A50021"/>
                </a:solidFill>
              </a:rPr>
              <a:t>or</a:t>
            </a:r>
            <a:r>
              <a:rPr lang="en-US" altLang="zh-TW"/>
              <a:t> the third row.</a:t>
            </a:r>
          </a:p>
        </p:txBody>
      </p:sp>
      <p:sp>
        <p:nvSpPr>
          <p:cNvPr id="68684" name="Line 76"/>
          <p:cNvSpPr>
            <a:spLocks noChangeShapeType="1"/>
          </p:cNvSpPr>
          <p:nvPr/>
        </p:nvSpPr>
        <p:spPr bwMode="auto">
          <a:xfrm flipH="1" flipV="1">
            <a:off x="6553200" y="53340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594123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6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6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865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6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6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6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6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6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6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6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67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868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6866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86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68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68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5" grpId="0" animBg="1"/>
      <p:bldP spid="68616" grpId="0"/>
      <p:bldP spid="68617" grpId="0"/>
      <p:bldP spid="68618" grpId="0"/>
      <p:bldP spid="68660" grpId="0"/>
      <p:bldP spid="68661" grpId="0" animBg="1"/>
      <p:bldP spid="68662" grpId="0" animBg="1"/>
      <p:bldP spid="68671" grpId="0"/>
      <p:bldP spid="68672" grpId="0" animBg="1"/>
      <p:bldP spid="68674" grpId="0" animBg="1"/>
      <p:bldP spid="68675" grpId="0" animBg="1"/>
      <p:bldP spid="68676" grpId="0" animBg="1"/>
      <p:bldP spid="68680" grpId="0" animBg="1"/>
      <p:bldP spid="68681" grpId="0" animBg="1"/>
      <p:bldP spid="68682" grpId="0" animBg="1"/>
      <p:bldP spid="68683" grpId="0"/>
      <p:bldP spid="68684" grpId="0" animBg="1"/>
    </p:bldLst>
  </p:timing>
</p:sld>
</file>

<file path=ppt/slides/slide2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3810000" y="457200"/>
            <a:ext cx="1577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Exercises</a:t>
            </a:r>
          </a:p>
        </p:txBody>
      </p:sp>
      <p:pic>
        <p:nvPicPr>
          <p:cNvPr id="33795" name="Picture 11"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1371600"/>
            <a:ext cx="38274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12"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914400" y="2743200"/>
            <a:ext cx="59436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10"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06463" y="4114800"/>
            <a:ext cx="44624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51848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90" name="Text Box 2"/>
          <p:cNvSpPr txBox="1">
            <a:spLocks noChangeArrowheads="1"/>
          </p:cNvSpPr>
          <p:nvPr/>
        </p:nvSpPr>
        <p:spPr bwMode="auto">
          <a:xfrm>
            <a:off x="3511550" y="457200"/>
            <a:ext cx="20510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This Lecture</a:t>
            </a:r>
          </a:p>
        </p:txBody>
      </p:sp>
      <p:sp>
        <p:nvSpPr>
          <p:cNvPr id="1010691" name="Text Box 3"/>
          <p:cNvSpPr txBox="1">
            <a:spLocks noChangeArrowheads="1"/>
          </p:cNvSpPr>
          <p:nvPr/>
        </p:nvSpPr>
        <p:spPr bwMode="auto">
          <a:xfrm>
            <a:off x="3371850" y="2286000"/>
            <a:ext cx="24003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A50021"/>
              </a:buClr>
              <a:buFontTx/>
              <a:buChar char="•"/>
            </a:pPr>
            <a:r>
              <a:rPr lang="en-US" altLang="zh-TW"/>
              <a:t> </a:t>
            </a:r>
            <a:r>
              <a:rPr lang="en-US" altLang="zh-TW">
                <a:solidFill>
                  <a:schemeClr val="bg2"/>
                </a:solidFill>
              </a:rPr>
              <a:t>Basic Definitions</a:t>
            </a:r>
          </a:p>
          <a:p>
            <a:pPr>
              <a:buClr>
                <a:srgbClr val="A50021"/>
              </a:buClr>
              <a:buFontTx/>
              <a:buChar char="•"/>
            </a:pPr>
            <a:endParaRPr lang="en-US" altLang="zh-TW"/>
          </a:p>
          <a:p>
            <a:pPr>
              <a:buClr>
                <a:srgbClr val="A50021"/>
              </a:buClr>
              <a:buFontTx/>
              <a:buChar char="•"/>
            </a:pPr>
            <a:r>
              <a:rPr lang="en-US" altLang="zh-TW"/>
              <a:t> </a:t>
            </a:r>
            <a:r>
              <a:rPr lang="en-US" altLang="zh-TW">
                <a:solidFill>
                  <a:schemeClr val="bg2"/>
                </a:solidFill>
              </a:rPr>
              <a:t>Operations on Sets</a:t>
            </a:r>
          </a:p>
          <a:p>
            <a:pPr>
              <a:buClr>
                <a:srgbClr val="A50021"/>
              </a:buClr>
              <a:buFontTx/>
              <a:buChar char="•"/>
            </a:pPr>
            <a:endParaRPr lang="en-US" altLang="zh-TW">
              <a:solidFill>
                <a:schemeClr val="bg2"/>
              </a:solidFill>
            </a:endParaRPr>
          </a:p>
          <a:p>
            <a:pPr>
              <a:buClr>
                <a:srgbClr val="A50021"/>
              </a:buClr>
              <a:buFontTx/>
              <a:buChar char="•"/>
            </a:pPr>
            <a:r>
              <a:rPr lang="en-US" altLang="zh-TW"/>
              <a:t> </a:t>
            </a:r>
            <a:r>
              <a:rPr lang="en-US" altLang="zh-TW">
                <a:solidFill>
                  <a:schemeClr val="bg2"/>
                </a:solidFill>
              </a:rPr>
              <a:t>Set Identities</a:t>
            </a:r>
          </a:p>
          <a:p>
            <a:pPr>
              <a:buClr>
                <a:srgbClr val="A50021"/>
              </a:buClr>
              <a:buFontTx/>
              <a:buChar char="•"/>
            </a:pPr>
            <a:endParaRPr lang="en-US" altLang="zh-TW">
              <a:solidFill>
                <a:schemeClr val="bg2"/>
              </a:solidFill>
            </a:endParaRPr>
          </a:p>
          <a:p>
            <a:pPr>
              <a:buClr>
                <a:srgbClr val="A50021"/>
              </a:buClr>
              <a:buFontTx/>
              <a:buChar char="•"/>
            </a:pPr>
            <a:r>
              <a:rPr lang="en-US" altLang="zh-TW">
                <a:solidFill>
                  <a:schemeClr val="bg2"/>
                </a:solidFill>
              </a:rPr>
              <a:t> </a:t>
            </a:r>
            <a:r>
              <a:rPr lang="en-US" altLang="zh-TW"/>
              <a:t>Russell’s Paradox</a:t>
            </a:r>
          </a:p>
        </p:txBody>
      </p:sp>
    </p:spTree>
    <p:extLst>
      <p:ext uri="{BB962C8B-B14F-4D97-AF65-F5344CB8AC3E}">
        <p14:creationId xmlns:p14="http://schemas.microsoft.com/office/powerpoint/2010/main" val="102882806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2528888" y="1223963"/>
          <a:ext cx="4084637" cy="619125"/>
        </p:xfrm>
        <a:graphic>
          <a:graphicData uri="http://schemas.openxmlformats.org/presentationml/2006/ole">
            <mc:AlternateContent xmlns:mc="http://schemas.openxmlformats.org/markup-compatibility/2006">
              <mc:Choice xmlns:v="urn:schemas-microsoft-com:vml" Requires="v">
                <p:oleObj name="Equation" r:id="rId3" imgW="1676160" imgH="253800" progId="Equation.DSMT4">
                  <p:embed/>
                </p:oleObj>
              </mc:Choice>
              <mc:Fallback>
                <p:oleObj name="Equation" r:id="rId3" imgW="1676160" imgH="253800" progId="Equation.DSMT4">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888" y="1223963"/>
                        <a:ext cx="4084637"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5" name="Text Box 7"/>
          <p:cNvSpPr txBox="1">
            <a:spLocks noChangeArrowheads="1"/>
          </p:cNvSpPr>
          <p:nvPr/>
        </p:nvSpPr>
        <p:spPr bwMode="auto">
          <a:xfrm>
            <a:off x="2438400" y="457200"/>
            <a:ext cx="424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Russell’s Paradox (Optional)</a:t>
            </a:r>
          </a:p>
        </p:txBody>
      </p:sp>
      <p:sp>
        <p:nvSpPr>
          <p:cNvPr id="982027" name="Text Box 11"/>
          <p:cNvSpPr txBox="1">
            <a:spLocks noChangeArrowheads="1"/>
          </p:cNvSpPr>
          <p:nvPr/>
        </p:nvSpPr>
        <p:spPr bwMode="auto">
          <a:xfrm>
            <a:off x="3844925" y="2743200"/>
            <a:ext cx="1412875" cy="376238"/>
          </a:xfrm>
          <a:prstGeom prst="rect">
            <a:avLst/>
          </a:prstGeom>
          <a:solidFill>
            <a:srgbClr val="FFFF66"/>
          </a:solidFill>
          <a:ln w="9525">
            <a:solidFill>
              <a:schemeClr val="bg2"/>
            </a:solidFill>
            <a:miter lim="800000"/>
            <a:headEnd/>
            <a:tailEnd/>
          </a:ln>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Is W in W?</a:t>
            </a:r>
          </a:p>
        </p:txBody>
      </p:sp>
      <p:sp>
        <p:nvSpPr>
          <p:cNvPr id="3077" name="Text Box 8"/>
          <p:cNvSpPr txBox="1">
            <a:spLocks noChangeArrowheads="1"/>
          </p:cNvSpPr>
          <p:nvPr/>
        </p:nvSpPr>
        <p:spPr bwMode="auto">
          <a:xfrm>
            <a:off x="228600" y="2057400"/>
            <a:ext cx="8607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In words, W is the set that contains all the sets that don’t contain themselves.</a:t>
            </a:r>
          </a:p>
        </p:txBody>
      </p:sp>
      <p:sp>
        <p:nvSpPr>
          <p:cNvPr id="6153" name="Text Box 9"/>
          <p:cNvSpPr txBox="1">
            <a:spLocks noChangeArrowheads="1"/>
          </p:cNvSpPr>
          <p:nvPr/>
        </p:nvSpPr>
        <p:spPr bwMode="auto">
          <a:xfrm>
            <a:off x="1143000" y="3427413"/>
            <a:ext cx="6767513" cy="312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If W is in W, then W contains itself. </a:t>
            </a:r>
          </a:p>
          <a:p>
            <a:pPr eaLnBrk="1" hangingPunct="1">
              <a:lnSpc>
                <a:spcPct val="150000"/>
              </a:lnSpc>
            </a:pPr>
            <a:r>
              <a:rPr lang="en-US" altLang="zh-TW"/>
              <a:t>But W contains only those sets that don’t contain themselves.</a:t>
            </a:r>
          </a:p>
          <a:p>
            <a:pPr eaLnBrk="1" hangingPunct="1">
              <a:lnSpc>
                <a:spcPct val="150000"/>
              </a:lnSpc>
            </a:pPr>
            <a:r>
              <a:rPr lang="en-US" altLang="zh-TW"/>
              <a:t>So W is not in W.</a:t>
            </a:r>
          </a:p>
          <a:p>
            <a:pPr eaLnBrk="1" hangingPunct="1"/>
            <a:endParaRPr lang="en-US" altLang="zh-TW"/>
          </a:p>
          <a:p>
            <a:pPr eaLnBrk="1" hangingPunct="1"/>
            <a:r>
              <a:rPr lang="en-US" altLang="zh-TW"/>
              <a:t>If W is not in W, then W does not contain itself.</a:t>
            </a:r>
          </a:p>
          <a:p>
            <a:pPr eaLnBrk="1" hangingPunct="1">
              <a:lnSpc>
                <a:spcPct val="150000"/>
              </a:lnSpc>
            </a:pPr>
            <a:r>
              <a:rPr lang="en-US" altLang="zh-TW"/>
              <a:t>But W contains those sets that don’t contain themselves.</a:t>
            </a:r>
          </a:p>
          <a:p>
            <a:pPr eaLnBrk="1" hangingPunct="1">
              <a:lnSpc>
                <a:spcPct val="150000"/>
              </a:lnSpc>
            </a:pPr>
            <a:r>
              <a:rPr lang="en-US" altLang="zh-TW"/>
              <a:t>So W is in W.</a:t>
            </a:r>
          </a:p>
          <a:p>
            <a:pPr eaLnBrk="1" hangingPunct="1"/>
            <a:endParaRPr lang="en-US" altLang="zh-TW"/>
          </a:p>
          <a:p>
            <a:pPr eaLnBrk="1" hangingPunct="1"/>
            <a:r>
              <a:rPr lang="en-US" altLang="zh-TW"/>
              <a:t>What’s wrong???</a:t>
            </a:r>
          </a:p>
        </p:txBody>
      </p:sp>
    </p:spTree>
    <p:extLst>
      <p:ext uri="{BB962C8B-B14F-4D97-AF65-F5344CB8AC3E}">
        <p14:creationId xmlns:p14="http://schemas.microsoft.com/office/powerpoint/2010/main" val="3413080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20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5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5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15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15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15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15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15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027"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5"/>
          <p:cNvSpPr txBox="1">
            <a:spLocks noChangeArrowheads="1"/>
          </p:cNvSpPr>
          <p:nvPr/>
        </p:nvSpPr>
        <p:spPr bwMode="auto">
          <a:xfrm>
            <a:off x="2438400" y="4572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Barber’s Paradox (Optional)</a:t>
            </a:r>
          </a:p>
        </p:txBody>
      </p:sp>
      <p:sp>
        <p:nvSpPr>
          <p:cNvPr id="35843" name="Text Box 6"/>
          <p:cNvSpPr txBox="1">
            <a:spLocks noChangeArrowheads="1"/>
          </p:cNvSpPr>
          <p:nvPr/>
        </p:nvSpPr>
        <p:spPr bwMode="auto">
          <a:xfrm>
            <a:off x="1828800" y="1447800"/>
            <a:ext cx="5529263"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There is a male barber who shaves all those men, </a:t>
            </a:r>
          </a:p>
          <a:p>
            <a:pPr eaLnBrk="1" hangingPunct="1"/>
            <a:endParaRPr lang="en-US" altLang="zh-TW"/>
          </a:p>
          <a:p>
            <a:pPr eaLnBrk="1" hangingPunct="1"/>
            <a:r>
              <a:rPr lang="en-US" altLang="zh-TW"/>
              <a:t>and only those men,  who do not shave themselves.</a:t>
            </a:r>
          </a:p>
        </p:txBody>
      </p:sp>
      <p:sp>
        <p:nvSpPr>
          <p:cNvPr id="35844" name="Text Box 7"/>
          <p:cNvSpPr txBox="1">
            <a:spLocks noChangeArrowheads="1"/>
          </p:cNvSpPr>
          <p:nvPr/>
        </p:nvSpPr>
        <p:spPr bwMode="auto">
          <a:xfrm>
            <a:off x="2743200" y="2747963"/>
            <a:ext cx="3589338" cy="376237"/>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Does the barber shave himself?</a:t>
            </a:r>
          </a:p>
        </p:txBody>
      </p:sp>
      <p:sp>
        <p:nvSpPr>
          <p:cNvPr id="27654" name="Text Box 6"/>
          <p:cNvSpPr txBox="1">
            <a:spLocks noChangeArrowheads="1"/>
          </p:cNvSpPr>
          <p:nvPr/>
        </p:nvSpPr>
        <p:spPr bwMode="auto">
          <a:xfrm>
            <a:off x="914400" y="3429000"/>
            <a:ext cx="7269163"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a:t>Suppose the barber shaves himself.</a:t>
            </a:r>
          </a:p>
          <a:p>
            <a:pPr eaLnBrk="1" hangingPunct="1">
              <a:lnSpc>
                <a:spcPct val="150000"/>
              </a:lnSpc>
            </a:pPr>
            <a:r>
              <a:rPr lang="en-US" altLang="zh-TW"/>
              <a:t>But the barber only shaves those men who don’t shave themselves.</a:t>
            </a:r>
          </a:p>
          <a:p>
            <a:pPr eaLnBrk="1" hangingPunct="1">
              <a:lnSpc>
                <a:spcPct val="150000"/>
              </a:lnSpc>
            </a:pPr>
            <a:r>
              <a:rPr lang="en-US" altLang="zh-TW"/>
              <a:t>Since the barber shaves himself, he does not shave himself.</a:t>
            </a:r>
          </a:p>
          <a:p>
            <a:pPr eaLnBrk="1" hangingPunct="1"/>
            <a:endParaRPr lang="en-US" altLang="zh-TW"/>
          </a:p>
          <a:p>
            <a:pPr eaLnBrk="1" hangingPunct="1"/>
            <a:r>
              <a:rPr lang="en-US" altLang="zh-TW"/>
              <a:t>Suppose the barber does not shave himself.</a:t>
            </a:r>
          </a:p>
          <a:p>
            <a:pPr eaLnBrk="1" hangingPunct="1">
              <a:lnSpc>
                <a:spcPct val="150000"/>
              </a:lnSpc>
            </a:pPr>
            <a:r>
              <a:rPr lang="en-US" altLang="zh-TW"/>
              <a:t>But the barber shaves those men who don’t shave themselves.</a:t>
            </a:r>
          </a:p>
          <a:p>
            <a:pPr eaLnBrk="1" hangingPunct="1">
              <a:lnSpc>
                <a:spcPct val="150000"/>
              </a:lnSpc>
            </a:pPr>
            <a:r>
              <a:rPr lang="en-US" altLang="zh-TW"/>
              <a:t>Since the barber does not shave himself, he shaves himself.</a:t>
            </a:r>
          </a:p>
          <a:p>
            <a:pPr eaLnBrk="1" hangingPunct="1"/>
            <a:endParaRPr lang="en-US" altLang="zh-TW"/>
          </a:p>
          <a:p>
            <a:pPr eaLnBrk="1" hangingPunct="1"/>
            <a:r>
              <a:rPr lang="en-US" altLang="zh-TW"/>
              <a:t>What’s wrong???</a:t>
            </a:r>
          </a:p>
        </p:txBody>
      </p:sp>
    </p:spTree>
    <p:extLst>
      <p:ext uri="{BB962C8B-B14F-4D97-AF65-F5344CB8AC3E}">
        <p14:creationId xmlns:p14="http://schemas.microsoft.com/office/powerpoint/2010/main" val="4055378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5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65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65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654">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654">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65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5"/>
          <p:cNvSpPr txBox="1">
            <a:spLocks noChangeArrowheads="1"/>
          </p:cNvSpPr>
          <p:nvPr/>
        </p:nvSpPr>
        <p:spPr bwMode="auto">
          <a:xfrm>
            <a:off x="1563688" y="457200"/>
            <a:ext cx="59801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sz="2400" b="1">
                <a:solidFill>
                  <a:srgbClr val="003366"/>
                </a:solidFill>
              </a:rPr>
              <a:t>Solution to Russell’s Paradox (Optional)</a:t>
            </a:r>
          </a:p>
        </p:txBody>
      </p:sp>
      <p:sp>
        <p:nvSpPr>
          <p:cNvPr id="78854" name="Text Box 6"/>
          <p:cNvSpPr txBox="1">
            <a:spLocks noChangeArrowheads="1"/>
          </p:cNvSpPr>
          <p:nvPr/>
        </p:nvSpPr>
        <p:spPr bwMode="auto">
          <a:xfrm>
            <a:off x="1289050" y="1143000"/>
            <a:ext cx="7401385"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omic Sans MS" pitchFamily="66" charset="0"/>
                <a:ea typeface="新細明體" pitchFamily="18" charset="-120"/>
              </a:defRPr>
            </a:lvl1pPr>
            <a:lvl2pPr marL="742950" indent="-285750" eaLnBrk="0" hangingPunct="0">
              <a:defRPr kumimoji="1">
                <a:solidFill>
                  <a:schemeClr val="tx1"/>
                </a:solidFill>
                <a:latin typeface="Comic Sans MS" pitchFamily="66" charset="0"/>
                <a:ea typeface="新細明體" pitchFamily="18" charset="-120"/>
              </a:defRPr>
            </a:lvl2pPr>
            <a:lvl3pPr marL="1143000" indent="-228600" eaLnBrk="0" hangingPunct="0">
              <a:defRPr kumimoji="1">
                <a:solidFill>
                  <a:schemeClr val="tx1"/>
                </a:solidFill>
                <a:latin typeface="Comic Sans MS" pitchFamily="66" charset="0"/>
                <a:ea typeface="新細明體" pitchFamily="18" charset="-120"/>
              </a:defRPr>
            </a:lvl3pPr>
            <a:lvl4pPr marL="1600200" indent="-228600" eaLnBrk="0" hangingPunct="0">
              <a:defRPr kumimoji="1">
                <a:solidFill>
                  <a:schemeClr val="tx1"/>
                </a:solidFill>
                <a:latin typeface="Comic Sans MS" pitchFamily="66" charset="0"/>
                <a:ea typeface="新細明體" pitchFamily="18" charset="-120"/>
              </a:defRPr>
            </a:lvl4pPr>
            <a:lvl5pPr marL="2057400" indent="-228600" eaLnBrk="0" hangingPunct="0">
              <a:defRPr kumimoji="1">
                <a:solidFill>
                  <a:schemeClr val="tx1"/>
                </a:solidFill>
                <a:latin typeface="Comic Sans MS" pitchFamily="66" charset="0"/>
                <a:ea typeface="新細明體"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新細明體" pitchFamily="18" charset="-120"/>
              </a:defRPr>
            </a:lvl9pPr>
          </a:lstStyle>
          <a:p>
            <a:pPr eaLnBrk="1" hangingPunct="1"/>
            <a:r>
              <a:rPr lang="en-US" altLang="zh-TW" dirty="0"/>
              <a:t>A man either shaves himself or does not shave himself.</a:t>
            </a:r>
          </a:p>
          <a:p>
            <a:pPr eaLnBrk="1" hangingPunct="1">
              <a:lnSpc>
                <a:spcPct val="150000"/>
              </a:lnSpc>
            </a:pPr>
            <a:r>
              <a:rPr lang="en-US" altLang="zh-TW" dirty="0"/>
              <a:t>A barber neither shaves himself nor not shaves himself.</a:t>
            </a:r>
          </a:p>
          <a:p>
            <a:pPr eaLnBrk="1" hangingPunct="1">
              <a:lnSpc>
                <a:spcPct val="150000"/>
              </a:lnSpc>
            </a:pPr>
            <a:r>
              <a:rPr lang="en-US" altLang="zh-TW" dirty="0"/>
              <a:t>Perhaps such a barber does not exist?</a:t>
            </a:r>
          </a:p>
          <a:p>
            <a:pPr eaLnBrk="1" hangingPunct="1">
              <a:lnSpc>
                <a:spcPct val="150000"/>
              </a:lnSpc>
            </a:pPr>
            <a:r>
              <a:rPr lang="en-US" altLang="zh-TW" dirty="0"/>
              <a:t>Actually that’s the way out of this paradox.</a:t>
            </a:r>
          </a:p>
          <a:p>
            <a:pPr eaLnBrk="1" hangingPunct="1">
              <a:lnSpc>
                <a:spcPct val="150000"/>
              </a:lnSpc>
            </a:pPr>
            <a:endParaRPr lang="en-US" altLang="zh-TW" dirty="0"/>
          </a:p>
          <a:p>
            <a:pPr eaLnBrk="1" hangingPunct="1">
              <a:lnSpc>
                <a:spcPct val="150000"/>
              </a:lnSpc>
            </a:pPr>
            <a:r>
              <a:rPr lang="en-US" altLang="zh-TW" dirty="0"/>
              <a:t>Going back to the barber’s paradox, </a:t>
            </a:r>
          </a:p>
          <a:p>
            <a:pPr eaLnBrk="1" hangingPunct="1">
              <a:lnSpc>
                <a:spcPct val="150000"/>
              </a:lnSpc>
            </a:pPr>
            <a:r>
              <a:rPr lang="en-US" altLang="zh-TW" dirty="0"/>
              <a:t>we conclude that W cannot be a set,</a:t>
            </a:r>
          </a:p>
          <a:p>
            <a:pPr eaLnBrk="1" hangingPunct="1">
              <a:lnSpc>
                <a:spcPct val="150000"/>
              </a:lnSpc>
            </a:pPr>
            <a:r>
              <a:rPr lang="en-US" altLang="zh-TW" dirty="0"/>
              <a:t>because every set either contains itself or does not contain itself, </a:t>
            </a:r>
          </a:p>
          <a:p>
            <a:pPr eaLnBrk="1" hangingPunct="1">
              <a:lnSpc>
                <a:spcPct val="150000"/>
              </a:lnSpc>
            </a:pPr>
            <a:r>
              <a:rPr lang="en-US" altLang="zh-TW" dirty="0"/>
              <a:t>but either case cannot happen for W.</a:t>
            </a:r>
          </a:p>
          <a:p>
            <a:pPr eaLnBrk="1" hangingPunct="1">
              <a:lnSpc>
                <a:spcPct val="150000"/>
              </a:lnSpc>
            </a:pPr>
            <a:endParaRPr lang="en-US" altLang="zh-TW" dirty="0"/>
          </a:p>
          <a:p>
            <a:pPr eaLnBrk="1" hangingPunct="1">
              <a:lnSpc>
                <a:spcPct val="150000"/>
              </a:lnSpc>
            </a:pPr>
            <a:r>
              <a:rPr lang="en-US" altLang="zh-TW" dirty="0"/>
              <a:t>This paradox tells us that not everything we define is a set.</a:t>
            </a:r>
          </a:p>
          <a:p>
            <a:pPr eaLnBrk="1" hangingPunct="1">
              <a:lnSpc>
                <a:spcPct val="150000"/>
              </a:lnSpc>
            </a:pPr>
            <a:r>
              <a:rPr lang="en-US" altLang="zh-TW" dirty="0"/>
              <a:t>Later on mathematicians define sets more carefully,</a:t>
            </a:r>
          </a:p>
          <a:p>
            <a:pPr eaLnBrk="1" hangingPunct="1">
              <a:lnSpc>
                <a:spcPct val="150000"/>
              </a:lnSpc>
            </a:pPr>
            <a:r>
              <a:rPr lang="en-US" altLang="zh-TW" dirty="0"/>
              <a:t>e.g. using sets that we already know.</a:t>
            </a:r>
          </a:p>
        </p:txBody>
      </p:sp>
    </p:spTree>
    <p:extLst>
      <p:ext uri="{BB962C8B-B14F-4D97-AF65-F5344CB8AC3E}">
        <p14:creationId xmlns:p14="http://schemas.microsoft.com/office/powerpoint/2010/main" val="1877233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85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85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885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85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885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854">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885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854">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8854">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885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85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Text Box 2"/>
          <p:cNvSpPr txBox="1">
            <a:spLocks noChangeArrowheads="1"/>
          </p:cNvSpPr>
          <p:nvPr/>
        </p:nvSpPr>
        <p:spPr bwMode="auto">
          <a:xfrm>
            <a:off x="3297238" y="457200"/>
            <a:ext cx="24939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Halting Problem</a:t>
            </a:r>
          </a:p>
        </p:txBody>
      </p:sp>
      <p:sp>
        <p:nvSpPr>
          <p:cNvPr id="994307" name="Text Box 3"/>
          <p:cNvSpPr txBox="1">
            <a:spLocks noChangeArrowheads="1"/>
          </p:cNvSpPr>
          <p:nvPr/>
        </p:nvSpPr>
        <p:spPr bwMode="auto">
          <a:xfrm>
            <a:off x="838200" y="1219200"/>
            <a:ext cx="7499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Now we study one of the most famous problems in computer science.</a:t>
            </a:r>
          </a:p>
        </p:txBody>
      </p:sp>
      <p:sp>
        <p:nvSpPr>
          <p:cNvPr id="994308" name="Text Box 4"/>
          <p:cNvSpPr txBox="1">
            <a:spLocks noChangeArrowheads="1"/>
          </p:cNvSpPr>
          <p:nvPr/>
        </p:nvSpPr>
        <p:spPr bwMode="auto">
          <a:xfrm>
            <a:off x="609600" y="1905000"/>
            <a:ext cx="8356775" cy="369332"/>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A50021"/>
                </a:solidFill>
              </a:rPr>
              <a:t>The halting problem</a:t>
            </a:r>
            <a:r>
              <a:rPr lang="en-US" altLang="en-US" dirty="0"/>
              <a:t>: Can we write a program which detects an infinite loop?</a:t>
            </a:r>
          </a:p>
        </p:txBody>
      </p:sp>
      <p:sp>
        <p:nvSpPr>
          <p:cNvPr id="994309" name="Text Box 5"/>
          <p:cNvSpPr txBox="1">
            <a:spLocks noChangeArrowheads="1"/>
          </p:cNvSpPr>
          <p:nvPr/>
        </p:nvSpPr>
        <p:spPr bwMode="auto">
          <a:xfrm>
            <a:off x="974725" y="2743200"/>
            <a:ext cx="7121525" cy="12017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We want a program H that given any program P and input I:</a:t>
            </a:r>
          </a:p>
          <a:p>
            <a:pPr>
              <a:lnSpc>
                <a:spcPct val="150000"/>
              </a:lnSpc>
            </a:pPr>
            <a:r>
              <a:rPr lang="en-US" altLang="en-US"/>
              <a:t>H(P,I) returns </a:t>
            </a:r>
            <a:r>
              <a:rPr lang="en-US" altLang="en-US">
                <a:solidFill>
                  <a:srgbClr val="008000"/>
                </a:solidFill>
              </a:rPr>
              <a:t>“halt”</a:t>
            </a:r>
            <a:r>
              <a:rPr lang="en-US" altLang="en-US"/>
              <a:t> if P will terminate given input I;</a:t>
            </a:r>
          </a:p>
          <a:p>
            <a:pPr>
              <a:lnSpc>
                <a:spcPct val="150000"/>
              </a:lnSpc>
            </a:pPr>
            <a:r>
              <a:rPr lang="en-US" altLang="en-US"/>
              <a:t>H(P,I) returns </a:t>
            </a:r>
            <a:r>
              <a:rPr lang="en-US" altLang="en-US">
                <a:solidFill>
                  <a:srgbClr val="006699"/>
                </a:solidFill>
              </a:rPr>
              <a:t>“loop forever”</a:t>
            </a:r>
            <a:r>
              <a:rPr lang="en-US" altLang="en-US"/>
              <a:t> if P will not terminate given input I.</a:t>
            </a:r>
          </a:p>
        </p:txBody>
      </p:sp>
      <p:sp>
        <p:nvSpPr>
          <p:cNvPr id="994310" name="Text Box 6"/>
          <p:cNvSpPr txBox="1">
            <a:spLocks noChangeArrowheads="1"/>
          </p:cNvSpPr>
          <p:nvPr/>
        </p:nvSpPr>
        <p:spPr bwMode="auto">
          <a:xfrm>
            <a:off x="1676400" y="4500563"/>
            <a:ext cx="5710238" cy="376237"/>
          </a:xfrm>
          <a:prstGeom prst="rect">
            <a:avLst/>
          </a:prstGeom>
          <a:solidFill>
            <a:srgbClr val="CC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A50021"/>
                </a:solidFill>
              </a:rPr>
              <a:t>The halting problem</a:t>
            </a:r>
            <a:r>
              <a:rPr lang="en-US" altLang="en-US"/>
              <a:t>: Does such a program H exist?</a:t>
            </a:r>
          </a:p>
        </p:txBody>
      </p:sp>
      <p:sp>
        <p:nvSpPr>
          <p:cNvPr id="994311" name="Text Box 7"/>
          <p:cNvSpPr txBox="1">
            <a:spLocks noChangeArrowheads="1"/>
          </p:cNvSpPr>
          <p:nvPr/>
        </p:nvSpPr>
        <p:spPr bwMode="auto">
          <a:xfrm>
            <a:off x="630238" y="5208588"/>
            <a:ext cx="7904162"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Note that the program H can not just simulate the program P on input I;</a:t>
            </a:r>
          </a:p>
          <a:p>
            <a:pPr>
              <a:lnSpc>
                <a:spcPct val="150000"/>
              </a:lnSpc>
              <a:buClr>
                <a:srgbClr val="008000"/>
              </a:buClr>
              <a:buFontTx/>
              <a:buChar char="•"/>
            </a:pPr>
            <a:r>
              <a:rPr lang="en-US" altLang="en-US"/>
              <a:t> if P halts on I, then H can return halt successfully;</a:t>
            </a:r>
          </a:p>
          <a:p>
            <a:pPr>
              <a:lnSpc>
                <a:spcPct val="150000"/>
              </a:lnSpc>
              <a:buClr>
                <a:srgbClr val="008000"/>
              </a:buClr>
              <a:buFontTx/>
              <a:buChar char="•"/>
            </a:pPr>
            <a:r>
              <a:rPr lang="en-US" altLang="en-US"/>
              <a:t> but if P loops forever on I, then H will also loop forever. </a:t>
            </a:r>
          </a:p>
        </p:txBody>
      </p:sp>
    </p:spTree>
    <p:extLst>
      <p:ext uri="{BB962C8B-B14F-4D97-AF65-F5344CB8AC3E}">
        <p14:creationId xmlns:p14="http://schemas.microsoft.com/office/powerpoint/2010/main" val="4160895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4309"/>
                                        </p:tgtEl>
                                        <p:attrNameLst>
                                          <p:attrName>style.visibility</p:attrName>
                                        </p:attrNameLst>
                                      </p:cBhvr>
                                      <p:to>
                                        <p:strVal val="visible"/>
                                      </p:to>
                                    </p:set>
                                    <p:animEffect transition="in" filter="blinds(horizontal)">
                                      <p:cBhvr>
                                        <p:cTn id="7" dur="500"/>
                                        <p:tgtEl>
                                          <p:spTgt spid="9943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4310"/>
                                        </p:tgtEl>
                                        <p:attrNameLst>
                                          <p:attrName>style.visibility</p:attrName>
                                        </p:attrNameLst>
                                      </p:cBhvr>
                                      <p:to>
                                        <p:strVal val="visible"/>
                                      </p:to>
                                    </p:set>
                                    <p:animEffect transition="in" filter="blinds(horizontal)">
                                      <p:cBhvr>
                                        <p:cTn id="12" dur="500"/>
                                        <p:tgtEl>
                                          <p:spTgt spid="9943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94311"/>
                                        </p:tgtEl>
                                        <p:attrNameLst>
                                          <p:attrName>style.visibility</p:attrName>
                                        </p:attrNameLst>
                                      </p:cBhvr>
                                      <p:to>
                                        <p:strVal val="visible"/>
                                      </p:to>
                                    </p:set>
                                    <p:animEffect transition="in" filter="blinds(horizontal)">
                                      <p:cBhvr>
                                        <p:cTn id="17" dur="500"/>
                                        <p:tgtEl>
                                          <p:spTgt spid="994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9" grpId="0" animBg="1"/>
      <p:bldP spid="994310" grpId="0" animBg="1"/>
      <p:bldP spid="994311"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Text Box 2"/>
          <p:cNvSpPr txBox="1">
            <a:spLocks noChangeArrowheads="1"/>
          </p:cNvSpPr>
          <p:nvPr/>
        </p:nvSpPr>
        <p:spPr bwMode="auto">
          <a:xfrm>
            <a:off x="3297238" y="457200"/>
            <a:ext cx="24939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Halting Problem</a:t>
            </a:r>
          </a:p>
        </p:txBody>
      </p:sp>
      <p:sp>
        <p:nvSpPr>
          <p:cNvPr id="995331" name="Text Box 3"/>
          <p:cNvSpPr txBox="1">
            <a:spLocks noChangeArrowheads="1"/>
          </p:cNvSpPr>
          <p:nvPr/>
        </p:nvSpPr>
        <p:spPr bwMode="auto">
          <a:xfrm>
            <a:off x="974725" y="1295400"/>
            <a:ext cx="7121525" cy="12017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We want a program H that given any program P and input I:</a:t>
            </a:r>
          </a:p>
          <a:p>
            <a:pPr>
              <a:lnSpc>
                <a:spcPct val="150000"/>
              </a:lnSpc>
            </a:pPr>
            <a:r>
              <a:rPr lang="en-US" altLang="en-US"/>
              <a:t>H(P,I) returns </a:t>
            </a:r>
            <a:r>
              <a:rPr lang="en-US" altLang="en-US">
                <a:solidFill>
                  <a:srgbClr val="008000"/>
                </a:solidFill>
              </a:rPr>
              <a:t>“halt”</a:t>
            </a:r>
            <a:r>
              <a:rPr lang="en-US" altLang="en-US"/>
              <a:t> if P will terminate given input I;</a:t>
            </a:r>
          </a:p>
          <a:p>
            <a:pPr>
              <a:lnSpc>
                <a:spcPct val="150000"/>
              </a:lnSpc>
            </a:pPr>
            <a:r>
              <a:rPr lang="en-US" altLang="en-US"/>
              <a:t>H(P,I) returns </a:t>
            </a:r>
            <a:r>
              <a:rPr lang="en-US" altLang="en-US">
                <a:solidFill>
                  <a:srgbClr val="006699"/>
                </a:solidFill>
              </a:rPr>
              <a:t>“loop forever”</a:t>
            </a:r>
            <a:r>
              <a:rPr lang="en-US" altLang="en-US"/>
              <a:t> if P will not terminate given input I.</a:t>
            </a:r>
          </a:p>
        </p:txBody>
      </p:sp>
      <p:sp>
        <p:nvSpPr>
          <p:cNvPr id="995332" name="Text Box 4"/>
          <p:cNvSpPr txBox="1">
            <a:spLocks noChangeArrowheads="1"/>
          </p:cNvSpPr>
          <p:nvPr/>
        </p:nvSpPr>
        <p:spPr bwMode="auto">
          <a:xfrm>
            <a:off x="1752600" y="3013075"/>
            <a:ext cx="5710238" cy="376238"/>
          </a:xfrm>
          <a:prstGeom prst="rect">
            <a:avLst/>
          </a:prstGeom>
          <a:solidFill>
            <a:srgbClr val="CC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A50021"/>
                </a:solidFill>
              </a:rPr>
              <a:t>The halting problem</a:t>
            </a:r>
            <a:r>
              <a:rPr lang="en-US" altLang="en-US"/>
              <a:t>: Does such a program H exist?</a:t>
            </a:r>
          </a:p>
        </p:txBody>
      </p:sp>
      <p:sp>
        <p:nvSpPr>
          <p:cNvPr id="995333" name="Text Box 5"/>
          <p:cNvSpPr txBox="1">
            <a:spLocks noChangeArrowheads="1"/>
          </p:cNvSpPr>
          <p:nvPr/>
        </p:nvSpPr>
        <p:spPr bwMode="auto">
          <a:xfrm>
            <a:off x="609600" y="3824288"/>
            <a:ext cx="27847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t>Proof by contradiction:</a:t>
            </a:r>
          </a:p>
        </p:txBody>
      </p:sp>
      <p:sp>
        <p:nvSpPr>
          <p:cNvPr id="995334" name="Text Box 6"/>
          <p:cNvSpPr txBox="1">
            <a:spLocks noChangeArrowheads="1"/>
          </p:cNvSpPr>
          <p:nvPr/>
        </p:nvSpPr>
        <p:spPr bwMode="auto">
          <a:xfrm>
            <a:off x="587375" y="4308475"/>
            <a:ext cx="817562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
                <a:srgbClr val="006699"/>
              </a:buClr>
              <a:buFontTx/>
              <a:buChar char="•"/>
            </a:pPr>
            <a:r>
              <a:rPr lang="en-US" altLang="en-US" dirty="0"/>
              <a:t> Suppose, by way of contradiction, that H exists.</a:t>
            </a:r>
          </a:p>
          <a:p>
            <a:pPr>
              <a:lnSpc>
                <a:spcPct val="200000"/>
              </a:lnSpc>
              <a:buClr>
                <a:srgbClr val="006699"/>
              </a:buClr>
              <a:buFontTx/>
              <a:buChar char="•"/>
            </a:pPr>
            <a:r>
              <a:rPr lang="en-US" altLang="en-US" dirty="0"/>
              <a:t> Both P and I are binary strings.</a:t>
            </a:r>
          </a:p>
          <a:p>
            <a:pPr>
              <a:lnSpc>
                <a:spcPct val="200000"/>
              </a:lnSpc>
              <a:buClr>
                <a:srgbClr val="006699"/>
              </a:buClr>
              <a:buFontTx/>
              <a:buChar char="•"/>
            </a:pPr>
            <a:r>
              <a:rPr lang="en-US" altLang="en-US" dirty="0"/>
              <a:t> H should be able to determine if P will terminate given itself as the input.</a:t>
            </a:r>
          </a:p>
          <a:p>
            <a:pPr>
              <a:lnSpc>
                <a:spcPct val="200000"/>
              </a:lnSpc>
              <a:buClr>
                <a:srgbClr val="006699"/>
              </a:buClr>
              <a:buFontTx/>
              <a:buChar char="•"/>
            </a:pPr>
            <a:r>
              <a:rPr lang="en-US" altLang="en-US" dirty="0"/>
              <a:t> That is, H(P,P) will either return </a:t>
            </a:r>
            <a:r>
              <a:rPr lang="en-US" altLang="en-US" dirty="0">
                <a:solidFill>
                  <a:srgbClr val="008000"/>
                </a:solidFill>
              </a:rPr>
              <a:t>“halt”</a:t>
            </a:r>
            <a:r>
              <a:rPr lang="en-US" altLang="en-US" dirty="0"/>
              <a:t> or </a:t>
            </a:r>
            <a:r>
              <a:rPr lang="en-US" altLang="en-US" dirty="0">
                <a:solidFill>
                  <a:srgbClr val="006699"/>
                </a:solidFill>
              </a:rPr>
              <a:t>“loop forever”.</a:t>
            </a:r>
          </a:p>
        </p:txBody>
      </p:sp>
    </p:spTree>
    <p:extLst>
      <p:ext uri="{BB962C8B-B14F-4D97-AF65-F5344CB8AC3E}">
        <p14:creationId xmlns:p14="http://schemas.microsoft.com/office/powerpoint/2010/main" val="1482064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5333"/>
                                        </p:tgtEl>
                                        <p:attrNameLst>
                                          <p:attrName>style.visibility</p:attrName>
                                        </p:attrNameLst>
                                      </p:cBhvr>
                                      <p:to>
                                        <p:strVal val="visible"/>
                                      </p:to>
                                    </p:set>
                                    <p:animEffect transition="in" filter="blinds(horizontal)">
                                      <p:cBhvr>
                                        <p:cTn id="7" dur="500"/>
                                        <p:tgtEl>
                                          <p:spTgt spid="995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95334">
                                            <p:txEl>
                                              <p:pRg st="0" end="0"/>
                                            </p:txEl>
                                          </p:spTgt>
                                        </p:tgtEl>
                                        <p:attrNameLst>
                                          <p:attrName>style.visibility</p:attrName>
                                        </p:attrNameLst>
                                      </p:cBhvr>
                                      <p:to>
                                        <p:strVal val="visible"/>
                                      </p:to>
                                    </p:set>
                                    <p:animEffect transition="in" filter="blinds(horizontal)">
                                      <p:cBhvr>
                                        <p:cTn id="12" dur="500"/>
                                        <p:tgtEl>
                                          <p:spTgt spid="99533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95334">
                                            <p:txEl>
                                              <p:pRg st="1" end="1"/>
                                            </p:txEl>
                                          </p:spTgt>
                                        </p:tgtEl>
                                        <p:attrNameLst>
                                          <p:attrName>style.visibility</p:attrName>
                                        </p:attrNameLst>
                                      </p:cBhvr>
                                      <p:to>
                                        <p:strVal val="visible"/>
                                      </p:to>
                                    </p:set>
                                    <p:animEffect transition="in" filter="blinds(horizontal)">
                                      <p:cBhvr>
                                        <p:cTn id="17" dur="500"/>
                                        <p:tgtEl>
                                          <p:spTgt spid="99533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95334">
                                            <p:txEl>
                                              <p:pRg st="2" end="2"/>
                                            </p:txEl>
                                          </p:spTgt>
                                        </p:tgtEl>
                                        <p:attrNameLst>
                                          <p:attrName>style.visibility</p:attrName>
                                        </p:attrNameLst>
                                      </p:cBhvr>
                                      <p:to>
                                        <p:strVal val="visible"/>
                                      </p:to>
                                    </p:set>
                                    <p:animEffect transition="in" filter="blinds(horizontal)">
                                      <p:cBhvr>
                                        <p:cTn id="22" dur="500"/>
                                        <p:tgtEl>
                                          <p:spTgt spid="995334">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995334">
                                            <p:txEl>
                                              <p:pRg st="3" end="3"/>
                                            </p:txEl>
                                          </p:spTgt>
                                        </p:tgtEl>
                                        <p:attrNameLst>
                                          <p:attrName>style.visibility</p:attrName>
                                        </p:attrNameLst>
                                      </p:cBhvr>
                                      <p:to>
                                        <p:strVal val="visible"/>
                                      </p:to>
                                    </p:set>
                                    <p:animEffect transition="in" filter="blinds(horizontal)">
                                      <p:cBhvr>
                                        <p:cTn id="27" dur="500"/>
                                        <p:tgtEl>
                                          <p:spTgt spid="9953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333"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Text Box 2"/>
          <p:cNvSpPr txBox="1">
            <a:spLocks noChangeArrowheads="1"/>
          </p:cNvSpPr>
          <p:nvPr/>
        </p:nvSpPr>
        <p:spPr bwMode="auto">
          <a:xfrm>
            <a:off x="3297238" y="457200"/>
            <a:ext cx="24939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Halting Problem</a:t>
            </a:r>
          </a:p>
        </p:txBody>
      </p:sp>
      <p:sp>
        <p:nvSpPr>
          <p:cNvPr id="996355" name="Text Box 3"/>
          <p:cNvSpPr txBox="1">
            <a:spLocks noChangeArrowheads="1"/>
          </p:cNvSpPr>
          <p:nvPr/>
        </p:nvSpPr>
        <p:spPr bwMode="auto">
          <a:xfrm>
            <a:off x="568325" y="1770063"/>
            <a:ext cx="7961313" cy="12017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Construct an “inverter” program K which does the following given input P:</a:t>
            </a:r>
          </a:p>
          <a:p>
            <a:pPr>
              <a:lnSpc>
                <a:spcPct val="150000"/>
              </a:lnSpc>
              <a:buClr>
                <a:srgbClr val="A50021"/>
              </a:buClr>
              <a:buFontTx/>
              <a:buChar char="•"/>
            </a:pPr>
            <a:r>
              <a:rPr lang="en-US" altLang="en-US"/>
              <a:t> if H(P,P) returns </a:t>
            </a:r>
            <a:r>
              <a:rPr lang="en-US" altLang="en-US">
                <a:solidFill>
                  <a:srgbClr val="008000"/>
                </a:solidFill>
              </a:rPr>
              <a:t>“halt”, </a:t>
            </a:r>
            <a:r>
              <a:rPr lang="en-US" altLang="en-US"/>
              <a:t>then K(P) will </a:t>
            </a:r>
            <a:r>
              <a:rPr lang="en-US" altLang="en-US">
                <a:solidFill>
                  <a:srgbClr val="006699"/>
                </a:solidFill>
              </a:rPr>
              <a:t>“loop forever”</a:t>
            </a:r>
            <a:r>
              <a:rPr lang="en-US" altLang="en-US"/>
              <a:t> ;</a:t>
            </a:r>
          </a:p>
          <a:p>
            <a:pPr>
              <a:lnSpc>
                <a:spcPct val="150000"/>
              </a:lnSpc>
              <a:buClr>
                <a:srgbClr val="A50021"/>
              </a:buClr>
              <a:buFontTx/>
              <a:buChar char="•"/>
            </a:pPr>
            <a:r>
              <a:rPr lang="en-US" altLang="en-US"/>
              <a:t> if H(P,P) returns </a:t>
            </a:r>
            <a:r>
              <a:rPr lang="en-US" altLang="en-US">
                <a:solidFill>
                  <a:srgbClr val="006699"/>
                </a:solidFill>
              </a:rPr>
              <a:t>“loop forever”</a:t>
            </a:r>
            <a:r>
              <a:rPr lang="en-US" altLang="en-US"/>
              <a:t>, then K(P) will </a:t>
            </a:r>
            <a:r>
              <a:rPr lang="en-US" altLang="en-US">
                <a:solidFill>
                  <a:srgbClr val="008000"/>
                </a:solidFill>
              </a:rPr>
              <a:t>“halt”.</a:t>
            </a:r>
            <a:r>
              <a:rPr lang="en-US" altLang="en-US"/>
              <a:t> </a:t>
            </a:r>
          </a:p>
        </p:txBody>
      </p:sp>
      <p:sp>
        <p:nvSpPr>
          <p:cNvPr id="996356" name="Text Box 4"/>
          <p:cNvSpPr txBox="1">
            <a:spLocks noChangeArrowheads="1"/>
          </p:cNvSpPr>
          <p:nvPr/>
        </p:nvSpPr>
        <p:spPr bwMode="auto">
          <a:xfrm>
            <a:off x="533400" y="1184275"/>
            <a:ext cx="4975225" cy="376238"/>
          </a:xfrm>
          <a:prstGeom prst="rect">
            <a:avLst/>
          </a:prstGeom>
          <a:solidFill>
            <a:srgbClr val="CC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A50021"/>
                </a:solidFill>
              </a:rPr>
              <a:t>Inverter: </a:t>
            </a:r>
            <a:r>
              <a:rPr lang="en-US" altLang="en-US" b="1"/>
              <a:t>Do the opposite to what H says.</a:t>
            </a:r>
          </a:p>
        </p:txBody>
      </p:sp>
      <p:sp>
        <p:nvSpPr>
          <p:cNvPr id="996357" name="Rectangle 5"/>
          <p:cNvSpPr>
            <a:spLocks noChangeArrowheads="1"/>
          </p:cNvSpPr>
          <p:nvPr/>
        </p:nvSpPr>
        <p:spPr bwMode="auto">
          <a:xfrm>
            <a:off x="3276600" y="4038600"/>
            <a:ext cx="1371600" cy="1371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H(P,I)</a:t>
            </a:r>
          </a:p>
        </p:txBody>
      </p:sp>
      <p:sp>
        <p:nvSpPr>
          <p:cNvPr id="996358" name="Rectangle 6"/>
          <p:cNvSpPr>
            <a:spLocks noChangeArrowheads="1"/>
          </p:cNvSpPr>
          <p:nvPr/>
        </p:nvSpPr>
        <p:spPr bwMode="auto">
          <a:xfrm>
            <a:off x="1752600" y="3657600"/>
            <a:ext cx="63246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359" name="Line 7"/>
          <p:cNvSpPr>
            <a:spLocks noChangeShapeType="1"/>
          </p:cNvSpPr>
          <p:nvPr/>
        </p:nvSpPr>
        <p:spPr bwMode="auto">
          <a:xfrm>
            <a:off x="152400" y="4953000"/>
            <a:ext cx="1828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6360" name="Rectangle 8"/>
          <p:cNvSpPr>
            <a:spLocks noChangeArrowheads="1"/>
          </p:cNvSpPr>
          <p:nvPr/>
        </p:nvSpPr>
        <p:spPr bwMode="auto">
          <a:xfrm>
            <a:off x="4659313" y="6248400"/>
            <a:ext cx="750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K(P)</a:t>
            </a:r>
          </a:p>
        </p:txBody>
      </p:sp>
      <p:sp>
        <p:nvSpPr>
          <p:cNvPr id="996361" name="Text Box 9"/>
          <p:cNvSpPr txBox="1">
            <a:spLocks noChangeArrowheads="1"/>
          </p:cNvSpPr>
          <p:nvPr/>
        </p:nvSpPr>
        <p:spPr bwMode="auto">
          <a:xfrm>
            <a:off x="249238" y="4483100"/>
            <a:ext cx="13509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Input for K(P)</a:t>
            </a:r>
          </a:p>
        </p:txBody>
      </p:sp>
      <p:sp>
        <p:nvSpPr>
          <p:cNvPr id="996362" name="Text Box 10"/>
          <p:cNvSpPr txBox="1">
            <a:spLocks noChangeArrowheads="1"/>
          </p:cNvSpPr>
          <p:nvPr/>
        </p:nvSpPr>
        <p:spPr bwMode="auto">
          <a:xfrm>
            <a:off x="212725" y="4953000"/>
            <a:ext cx="1249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program P</a:t>
            </a:r>
          </a:p>
        </p:txBody>
      </p:sp>
      <p:sp>
        <p:nvSpPr>
          <p:cNvPr id="996363" name="Rectangle 11"/>
          <p:cNvSpPr>
            <a:spLocks noChangeArrowheads="1"/>
          </p:cNvSpPr>
          <p:nvPr/>
        </p:nvSpPr>
        <p:spPr bwMode="auto">
          <a:xfrm>
            <a:off x="1981200" y="4724400"/>
            <a:ext cx="533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364" name="Line 12"/>
          <p:cNvSpPr>
            <a:spLocks noChangeShapeType="1"/>
          </p:cNvSpPr>
          <p:nvPr/>
        </p:nvSpPr>
        <p:spPr bwMode="auto">
          <a:xfrm flipV="1">
            <a:off x="2514600" y="4724400"/>
            <a:ext cx="762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6365" name="Text Box 13"/>
          <p:cNvSpPr txBox="1">
            <a:spLocks noChangeArrowheads="1"/>
          </p:cNvSpPr>
          <p:nvPr/>
        </p:nvSpPr>
        <p:spPr bwMode="auto">
          <a:xfrm>
            <a:off x="2590800" y="4357688"/>
            <a:ext cx="606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P:=P</a:t>
            </a:r>
          </a:p>
        </p:txBody>
      </p:sp>
      <p:sp>
        <p:nvSpPr>
          <p:cNvPr id="996366" name="Text Box 14"/>
          <p:cNvSpPr txBox="1">
            <a:spLocks noChangeArrowheads="1"/>
          </p:cNvSpPr>
          <p:nvPr/>
        </p:nvSpPr>
        <p:spPr bwMode="auto">
          <a:xfrm>
            <a:off x="2590800" y="5195888"/>
            <a:ext cx="6127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I:=P</a:t>
            </a:r>
          </a:p>
        </p:txBody>
      </p:sp>
      <p:sp>
        <p:nvSpPr>
          <p:cNvPr id="996367" name="Line 15"/>
          <p:cNvSpPr>
            <a:spLocks noChangeShapeType="1"/>
          </p:cNvSpPr>
          <p:nvPr/>
        </p:nvSpPr>
        <p:spPr bwMode="auto">
          <a:xfrm>
            <a:off x="2514600" y="4953000"/>
            <a:ext cx="762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6368" name="Text Box 16"/>
          <p:cNvSpPr txBox="1">
            <a:spLocks noChangeArrowheads="1"/>
          </p:cNvSpPr>
          <p:nvPr/>
        </p:nvSpPr>
        <p:spPr bwMode="auto">
          <a:xfrm>
            <a:off x="2006600" y="5715000"/>
            <a:ext cx="226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Input for program H(P,I)</a:t>
            </a:r>
          </a:p>
        </p:txBody>
      </p:sp>
      <p:sp>
        <p:nvSpPr>
          <p:cNvPr id="996369" name="Line 17"/>
          <p:cNvSpPr>
            <a:spLocks noChangeShapeType="1"/>
          </p:cNvSpPr>
          <p:nvPr/>
        </p:nvSpPr>
        <p:spPr bwMode="auto">
          <a:xfrm>
            <a:off x="4648200" y="472440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6370" name="Text Box 18"/>
          <p:cNvSpPr txBox="1">
            <a:spLocks noChangeArrowheads="1"/>
          </p:cNvSpPr>
          <p:nvPr/>
        </p:nvSpPr>
        <p:spPr bwMode="auto">
          <a:xfrm>
            <a:off x="4784725" y="4205288"/>
            <a:ext cx="8810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output</a:t>
            </a:r>
          </a:p>
        </p:txBody>
      </p:sp>
      <p:sp>
        <p:nvSpPr>
          <p:cNvPr id="996371" name="Text Box 19"/>
          <p:cNvSpPr txBox="1">
            <a:spLocks noChangeArrowheads="1"/>
          </p:cNvSpPr>
          <p:nvPr/>
        </p:nvSpPr>
        <p:spPr bwMode="auto">
          <a:xfrm>
            <a:off x="4784725" y="4800600"/>
            <a:ext cx="830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H(P,P)</a:t>
            </a:r>
          </a:p>
        </p:txBody>
      </p:sp>
      <p:sp>
        <p:nvSpPr>
          <p:cNvPr id="996372" name="Rectangle 20"/>
          <p:cNvSpPr>
            <a:spLocks noChangeArrowheads="1"/>
          </p:cNvSpPr>
          <p:nvPr/>
        </p:nvSpPr>
        <p:spPr bwMode="auto">
          <a:xfrm>
            <a:off x="5715000" y="4038600"/>
            <a:ext cx="1447800" cy="13716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373" name="Line 21"/>
          <p:cNvSpPr>
            <a:spLocks noChangeShapeType="1"/>
          </p:cNvSpPr>
          <p:nvPr/>
        </p:nvSpPr>
        <p:spPr bwMode="auto">
          <a:xfrm>
            <a:off x="7162800" y="43434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6374" name="Oval 22"/>
          <p:cNvSpPr>
            <a:spLocks noChangeArrowheads="1"/>
          </p:cNvSpPr>
          <p:nvPr/>
        </p:nvSpPr>
        <p:spPr bwMode="auto">
          <a:xfrm>
            <a:off x="7467600" y="4191000"/>
            <a:ext cx="4572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375" name="Text Box 23"/>
          <p:cNvSpPr txBox="1">
            <a:spLocks noChangeArrowheads="1"/>
          </p:cNvSpPr>
          <p:nvPr/>
        </p:nvSpPr>
        <p:spPr bwMode="auto">
          <a:xfrm>
            <a:off x="5791200" y="4191000"/>
            <a:ext cx="13414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If H(P,P)=halt</a:t>
            </a:r>
          </a:p>
        </p:txBody>
      </p:sp>
      <p:sp>
        <p:nvSpPr>
          <p:cNvPr id="996376" name="Text Box 24"/>
          <p:cNvSpPr txBox="1">
            <a:spLocks noChangeArrowheads="1"/>
          </p:cNvSpPr>
          <p:nvPr/>
        </p:nvSpPr>
        <p:spPr bwMode="auto">
          <a:xfrm>
            <a:off x="7345363" y="3810000"/>
            <a:ext cx="12525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Loop forever</a:t>
            </a:r>
          </a:p>
        </p:txBody>
      </p:sp>
      <p:sp>
        <p:nvSpPr>
          <p:cNvPr id="996377" name="Text Box 25"/>
          <p:cNvSpPr txBox="1">
            <a:spLocks noChangeArrowheads="1"/>
          </p:cNvSpPr>
          <p:nvPr/>
        </p:nvSpPr>
        <p:spPr bwMode="auto">
          <a:xfrm>
            <a:off x="5791200" y="4800600"/>
            <a:ext cx="12557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If H(P,P)=</a:t>
            </a:r>
          </a:p>
          <a:p>
            <a:r>
              <a:rPr lang="en-US" altLang="en-US" sz="1400"/>
              <a:t> loop forever</a:t>
            </a:r>
          </a:p>
        </p:txBody>
      </p:sp>
      <p:sp>
        <p:nvSpPr>
          <p:cNvPr id="996378" name="Line 26"/>
          <p:cNvSpPr>
            <a:spLocks noChangeShapeType="1"/>
          </p:cNvSpPr>
          <p:nvPr/>
        </p:nvSpPr>
        <p:spPr bwMode="auto">
          <a:xfrm>
            <a:off x="7162800" y="5029200"/>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6379" name="Text Box 27"/>
          <p:cNvSpPr txBox="1">
            <a:spLocks noChangeArrowheads="1"/>
          </p:cNvSpPr>
          <p:nvPr/>
        </p:nvSpPr>
        <p:spPr bwMode="auto">
          <a:xfrm>
            <a:off x="8251825" y="5181600"/>
            <a:ext cx="511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halt</a:t>
            </a:r>
          </a:p>
        </p:txBody>
      </p:sp>
    </p:spTree>
    <p:extLst>
      <p:ext uri="{BB962C8B-B14F-4D97-AF65-F5344CB8AC3E}">
        <p14:creationId xmlns:p14="http://schemas.microsoft.com/office/powerpoint/2010/main" val="3960711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6355"/>
                                        </p:tgtEl>
                                        <p:attrNameLst>
                                          <p:attrName>style.visibility</p:attrName>
                                        </p:attrNameLst>
                                      </p:cBhvr>
                                      <p:to>
                                        <p:strVal val="visible"/>
                                      </p:to>
                                    </p:set>
                                    <p:animEffect transition="in" filter="blinds(horizontal)">
                                      <p:cBhvr>
                                        <p:cTn id="7" dur="500"/>
                                        <p:tgtEl>
                                          <p:spTgt spid="9963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6357"/>
                                        </p:tgtEl>
                                        <p:attrNameLst>
                                          <p:attrName>style.visibility</p:attrName>
                                        </p:attrNameLst>
                                      </p:cBhvr>
                                      <p:to>
                                        <p:strVal val="visible"/>
                                      </p:to>
                                    </p:set>
                                    <p:animEffect transition="in" filter="blinds(horizontal)">
                                      <p:cBhvr>
                                        <p:cTn id="12" dur="500"/>
                                        <p:tgtEl>
                                          <p:spTgt spid="99635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96358"/>
                                        </p:tgtEl>
                                        <p:attrNameLst>
                                          <p:attrName>style.visibility</p:attrName>
                                        </p:attrNameLst>
                                      </p:cBhvr>
                                      <p:to>
                                        <p:strVal val="visible"/>
                                      </p:to>
                                    </p:set>
                                    <p:animEffect transition="in" filter="blinds(horizontal)">
                                      <p:cBhvr>
                                        <p:cTn id="15" dur="500"/>
                                        <p:tgtEl>
                                          <p:spTgt spid="99635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96359"/>
                                        </p:tgtEl>
                                        <p:attrNameLst>
                                          <p:attrName>style.visibility</p:attrName>
                                        </p:attrNameLst>
                                      </p:cBhvr>
                                      <p:to>
                                        <p:strVal val="visible"/>
                                      </p:to>
                                    </p:set>
                                    <p:animEffect transition="in" filter="blinds(horizontal)">
                                      <p:cBhvr>
                                        <p:cTn id="18" dur="500"/>
                                        <p:tgtEl>
                                          <p:spTgt spid="99635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96360"/>
                                        </p:tgtEl>
                                        <p:attrNameLst>
                                          <p:attrName>style.visibility</p:attrName>
                                        </p:attrNameLst>
                                      </p:cBhvr>
                                      <p:to>
                                        <p:strVal val="visible"/>
                                      </p:to>
                                    </p:set>
                                    <p:animEffect transition="in" filter="blinds(horizontal)">
                                      <p:cBhvr>
                                        <p:cTn id="21" dur="500"/>
                                        <p:tgtEl>
                                          <p:spTgt spid="99636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96361"/>
                                        </p:tgtEl>
                                        <p:attrNameLst>
                                          <p:attrName>style.visibility</p:attrName>
                                        </p:attrNameLst>
                                      </p:cBhvr>
                                      <p:to>
                                        <p:strVal val="visible"/>
                                      </p:to>
                                    </p:set>
                                    <p:animEffect transition="in" filter="blinds(horizontal)">
                                      <p:cBhvr>
                                        <p:cTn id="24" dur="500"/>
                                        <p:tgtEl>
                                          <p:spTgt spid="996361"/>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996362"/>
                                        </p:tgtEl>
                                        <p:attrNameLst>
                                          <p:attrName>style.visibility</p:attrName>
                                        </p:attrNameLst>
                                      </p:cBhvr>
                                      <p:to>
                                        <p:strVal val="visible"/>
                                      </p:to>
                                    </p:set>
                                    <p:animEffect transition="in" filter="blinds(horizontal)">
                                      <p:cBhvr>
                                        <p:cTn id="27" dur="500"/>
                                        <p:tgtEl>
                                          <p:spTgt spid="99636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996363"/>
                                        </p:tgtEl>
                                        <p:attrNameLst>
                                          <p:attrName>style.visibility</p:attrName>
                                        </p:attrNameLst>
                                      </p:cBhvr>
                                      <p:to>
                                        <p:strVal val="visible"/>
                                      </p:to>
                                    </p:set>
                                    <p:animEffect transition="in" filter="blinds(horizontal)">
                                      <p:cBhvr>
                                        <p:cTn id="30" dur="500"/>
                                        <p:tgtEl>
                                          <p:spTgt spid="99636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996364"/>
                                        </p:tgtEl>
                                        <p:attrNameLst>
                                          <p:attrName>style.visibility</p:attrName>
                                        </p:attrNameLst>
                                      </p:cBhvr>
                                      <p:to>
                                        <p:strVal val="visible"/>
                                      </p:to>
                                    </p:set>
                                    <p:animEffect transition="in" filter="blinds(horizontal)">
                                      <p:cBhvr>
                                        <p:cTn id="33" dur="500"/>
                                        <p:tgtEl>
                                          <p:spTgt spid="996364"/>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996365"/>
                                        </p:tgtEl>
                                        <p:attrNameLst>
                                          <p:attrName>style.visibility</p:attrName>
                                        </p:attrNameLst>
                                      </p:cBhvr>
                                      <p:to>
                                        <p:strVal val="visible"/>
                                      </p:to>
                                    </p:set>
                                    <p:animEffect transition="in" filter="blinds(horizontal)">
                                      <p:cBhvr>
                                        <p:cTn id="36" dur="500"/>
                                        <p:tgtEl>
                                          <p:spTgt spid="99636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996366"/>
                                        </p:tgtEl>
                                        <p:attrNameLst>
                                          <p:attrName>style.visibility</p:attrName>
                                        </p:attrNameLst>
                                      </p:cBhvr>
                                      <p:to>
                                        <p:strVal val="visible"/>
                                      </p:to>
                                    </p:set>
                                    <p:animEffect transition="in" filter="blinds(horizontal)">
                                      <p:cBhvr>
                                        <p:cTn id="39" dur="500"/>
                                        <p:tgtEl>
                                          <p:spTgt spid="99636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996367"/>
                                        </p:tgtEl>
                                        <p:attrNameLst>
                                          <p:attrName>style.visibility</p:attrName>
                                        </p:attrNameLst>
                                      </p:cBhvr>
                                      <p:to>
                                        <p:strVal val="visible"/>
                                      </p:to>
                                    </p:set>
                                    <p:animEffect transition="in" filter="blinds(horizontal)">
                                      <p:cBhvr>
                                        <p:cTn id="42" dur="500"/>
                                        <p:tgtEl>
                                          <p:spTgt spid="99636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996368"/>
                                        </p:tgtEl>
                                        <p:attrNameLst>
                                          <p:attrName>style.visibility</p:attrName>
                                        </p:attrNameLst>
                                      </p:cBhvr>
                                      <p:to>
                                        <p:strVal val="visible"/>
                                      </p:to>
                                    </p:set>
                                    <p:animEffect transition="in" filter="blinds(horizontal)">
                                      <p:cBhvr>
                                        <p:cTn id="45" dur="500"/>
                                        <p:tgtEl>
                                          <p:spTgt spid="996368"/>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996369"/>
                                        </p:tgtEl>
                                        <p:attrNameLst>
                                          <p:attrName>style.visibility</p:attrName>
                                        </p:attrNameLst>
                                      </p:cBhvr>
                                      <p:to>
                                        <p:strVal val="visible"/>
                                      </p:to>
                                    </p:set>
                                    <p:animEffect transition="in" filter="blinds(horizontal)">
                                      <p:cBhvr>
                                        <p:cTn id="48" dur="500"/>
                                        <p:tgtEl>
                                          <p:spTgt spid="996369"/>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996370"/>
                                        </p:tgtEl>
                                        <p:attrNameLst>
                                          <p:attrName>style.visibility</p:attrName>
                                        </p:attrNameLst>
                                      </p:cBhvr>
                                      <p:to>
                                        <p:strVal val="visible"/>
                                      </p:to>
                                    </p:set>
                                    <p:animEffect transition="in" filter="blinds(horizontal)">
                                      <p:cBhvr>
                                        <p:cTn id="51" dur="500"/>
                                        <p:tgtEl>
                                          <p:spTgt spid="996370"/>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996371"/>
                                        </p:tgtEl>
                                        <p:attrNameLst>
                                          <p:attrName>style.visibility</p:attrName>
                                        </p:attrNameLst>
                                      </p:cBhvr>
                                      <p:to>
                                        <p:strVal val="visible"/>
                                      </p:to>
                                    </p:set>
                                    <p:animEffect transition="in" filter="blinds(horizontal)">
                                      <p:cBhvr>
                                        <p:cTn id="54" dur="500"/>
                                        <p:tgtEl>
                                          <p:spTgt spid="996371"/>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996372"/>
                                        </p:tgtEl>
                                        <p:attrNameLst>
                                          <p:attrName>style.visibility</p:attrName>
                                        </p:attrNameLst>
                                      </p:cBhvr>
                                      <p:to>
                                        <p:strVal val="visible"/>
                                      </p:to>
                                    </p:set>
                                    <p:animEffect transition="in" filter="blinds(horizontal)">
                                      <p:cBhvr>
                                        <p:cTn id="57" dur="500"/>
                                        <p:tgtEl>
                                          <p:spTgt spid="996372"/>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996373"/>
                                        </p:tgtEl>
                                        <p:attrNameLst>
                                          <p:attrName>style.visibility</p:attrName>
                                        </p:attrNameLst>
                                      </p:cBhvr>
                                      <p:to>
                                        <p:strVal val="visible"/>
                                      </p:to>
                                    </p:set>
                                    <p:animEffect transition="in" filter="blinds(horizontal)">
                                      <p:cBhvr>
                                        <p:cTn id="60" dur="500"/>
                                        <p:tgtEl>
                                          <p:spTgt spid="996373"/>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996374"/>
                                        </p:tgtEl>
                                        <p:attrNameLst>
                                          <p:attrName>style.visibility</p:attrName>
                                        </p:attrNameLst>
                                      </p:cBhvr>
                                      <p:to>
                                        <p:strVal val="visible"/>
                                      </p:to>
                                    </p:set>
                                    <p:animEffect transition="in" filter="blinds(horizontal)">
                                      <p:cBhvr>
                                        <p:cTn id="63" dur="500"/>
                                        <p:tgtEl>
                                          <p:spTgt spid="996374"/>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996375"/>
                                        </p:tgtEl>
                                        <p:attrNameLst>
                                          <p:attrName>style.visibility</p:attrName>
                                        </p:attrNameLst>
                                      </p:cBhvr>
                                      <p:to>
                                        <p:strVal val="visible"/>
                                      </p:to>
                                    </p:set>
                                    <p:animEffect transition="in" filter="blinds(horizontal)">
                                      <p:cBhvr>
                                        <p:cTn id="66" dur="500"/>
                                        <p:tgtEl>
                                          <p:spTgt spid="996375"/>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996376"/>
                                        </p:tgtEl>
                                        <p:attrNameLst>
                                          <p:attrName>style.visibility</p:attrName>
                                        </p:attrNameLst>
                                      </p:cBhvr>
                                      <p:to>
                                        <p:strVal val="visible"/>
                                      </p:to>
                                    </p:set>
                                    <p:animEffect transition="in" filter="blinds(horizontal)">
                                      <p:cBhvr>
                                        <p:cTn id="69" dur="500"/>
                                        <p:tgtEl>
                                          <p:spTgt spid="996376"/>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996377"/>
                                        </p:tgtEl>
                                        <p:attrNameLst>
                                          <p:attrName>style.visibility</p:attrName>
                                        </p:attrNameLst>
                                      </p:cBhvr>
                                      <p:to>
                                        <p:strVal val="visible"/>
                                      </p:to>
                                    </p:set>
                                    <p:animEffect transition="in" filter="blinds(horizontal)">
                                      <p:cBhvr>
                                        <p:cTn id="72" dur="500"/>
                                        <p:tgtEl>
                                          <p:spTgt spid="996377"/>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996378"/>
                                        </p:tgtEl>
                                        <p:attrNameLst>
                                          <p:attrName>style.visibility</p:attrName>
                                        </p:attrNameLst>
                                      </p:cBhvr>
                                      <p:to>
                                        <p:strVal val="visible"/>
                                      </p:to>
                                    </p:set>
                                    <p:animEffect transition="in" filter="blinds(horizontal)">
                                      <p:cBhvr>
                                        <p:cTn id="75" dur="500"/>
                                        <p:tgtEl>
                                          <p:spTgt spid="996378"/>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996379"/>
                                        </p:tgtEl>
                                        <p:attrNameLst>
                                          <p:attrName>style.visibility</p:attrName>
                                        </p:attrNameLst>
                                      </p:cBhvr>
                                      <p:to>
                                        <p:strVal val="visible"/>
                                      </p:to>
                                    </p:set>
                                    <p:animEffect transition="in" filter="blinds(horizontal)">
                                      <p:cBhvr>
                                        <p:cTn id="78" dur="500"/>
                                        <p:tgtEl>
                                          <p:spTgt spid="996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6355" grpId="0" animBg="1"/>
      <p:bldP spid="996357" grpId="0" animBg="1"/>
      <p:bldP spid="996358" grpId="0" animBg="1"/>
      <p:bldP spid="996359" grpId="0" animBg="1"/>
      <p:bldP spid="996360" grpId="0"/>
      <p:bldP spid="996361" grpId="0"/>
      <p:bldP spid="996362" grpId="0"/>
      <p:bldP spid="996363" grpId="0" animBg="1"/>
      <p:bldP spid="996364" grpId="0" animBg="1"/>
      <p:bldP spid="996365" grpId="0"/>
      <p:bldP spid="996366" grpId="0"/>
      <p:bldP spid="996367" grpId="0" animBg="1"/>
      <p:bldP spid="996368" grpId="0"/>
      <p:bldP spid="996369" grpId="0" animBg="1"/>
      <p:bldP spid="996370" grpId="0"/>
      <p:bldP spid="996371" grpId="0"/>
      <p:bldP spid="996372" grpId="0" animBg="1"/>
      <p:bldP spid="996373" grpId="0" animBg="1"/>
      <p:bldP spid="996374" grpId="0" animBg="1"/>
      <p:bldP spid="996375" grpId="0"/>
      <p:bldP spid="996376" grpId="0"/>
      <p:bldP spid="996377" grpId="0"/>
      <p:bldP spid="996378" grpId="0" animBg="1"/>
      <p:bldP spid="996379"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Text Box 2"/>
          <p:cNvSpPr txBox="1">
            <a:spLocks noChangeArrowheads="1"/>
          </p:cNvSpPr>
          <p:nvPr/>
        </p:nvSpPr>
        <p:spPr bwMode="auto">
          <a:xfrm>
            <a:off x="3297238" y="457200"/>
            <a:ext cx="24939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Halting Problem</a:t>
            </a:r>
          </a:p>
        </p:txBody>
      </p:sp>
      <p:sp>
        <p:nvSpPr>
          <p:cNvPr id="997379" name="Rectangle 3"/>
          <p:cNvSpPr>
            <a:spLocks noChangeArrowheads="1"/>
          </p:cNvSpPr>
          <p:nvPr/>
        </p:nvSpPr>
        <p:spPr bwMode="auto">
          <a:xfrm>
            <a:off x="3276600" y="4038600"/>
            <a:ext cx="1371600" cy="1371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H(P,I)</a:t>
            </a:r>
          </a:p>
        </p:txBody>
      </p:sp>
      <p:sp>
        <p:nvSpPr>
          <p:cNvPr id="997380" name="Rectangle 4"/>
          <p:cNvSpPr>
            <a:spLocks noChangeArrowheads="1"/>
          </p:cNvSpPr>
          <p:nvPr/>
        </p:nvSpPr>
        <p:spPr bwMode="auto">
          <a:xfrm>
            <a:off x="1752600" y="3657600"/>
            <a:ext cx="63246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381" name="Line 5"/>
          <p:cNvSpPr>
            <a:spLocks noChangeShapeType="1"/>
          </p:cNvSpPr>
          <p:nvPr/>
        </p:nvSpPr>
        <p:spPr bwMode="auto">
          <a:xfrm>
            <a:off x="152400" y="4953000"/>
            <a:ext cx="1828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7382" name="Rectangle 6"/>
          <p:cNvSpPr>
            <a:spLocks noChangeArrowheads="1"/>
          </p:cNvSpPr>
          <p:nvPr/>
        </p:nvSpPr>
        <p:spPr bwMode="auto">
          <a:xfrm>
            <a:off x="4659313" y="6248400"/>
            <a:ext cx="750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K(P)</a:t>
            </a:r>
          </a:p>
        </p:txBody>
      </p:sp>
      <p:sp>
        <p:nvSpPr>
          <p:cNvPr id="997383" name="Text Box 7"/>
          <p:cNvSpPr txBox="1">
            <a:spLocks noChangeArrowheads="1"/>
          </p:cNvSpPr>
          <p:nvPr/>
        </p:nvSpPr>
        <p:spPr bwMode="auto">
          <a:xfrm>
            <a:off x="249238" y="4483100"/>
            <a:ext cx="13509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Input for K(P)</a:t>
            </a:r>
          </a:p>
        </p:txBody>
      </p:sp>
      <p:sp>
        <p:nvSpPr>
          <p:cNvPr id="997384" name="Text Box 8"/>
          <p:cNvSpPr txBox="1">
            <a:spLocks noChangeArrowheads="1"/>
          </p:cNvSpPr>
          <p:nvPr/>
        </p:nvSpPr>
        <p:spPr bwMode="auto">
          <a:xfrm>
            <a:off x="212725" y="4953000"/>
            <a:ext cx="12493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program P</a:t>
            </a:r>
          </a:p>
        </p:txBody>
      </p:sp>
      <p:sp>
        <p:nvSpPr>
          <p:cNvPr id="997385" name="Rectangle 9"/>
          <p:cNvSpPr>
            <a:spLocks noChangeArrowheads="1"/>
          </p:cNvSpPr>
          <p:nvPr/>
        </p:nvSpPr>
        <p:spPr bwMode="auto">
          <a:xfrm>
            <a:off x="1981200" y="4724400"/>
            <a:ext cx="533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386" name="Line 10"/>
          <p:cNvSpPr>
            <a:spLocks noChangeShapeType="1"/>
          </p:cNvSpPr>
          <p:nvPr/>
        </p:nvSpPr>
        <p:spPr bwMode="auto">
          <a:xfrm flipV="1">
            <a:off x="2514600" y="4724400"/>
            <a:ext cx="762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7387" name="Text Box 11"/>
          <p:cNvSpPr txBox="1">
            <a:spLocks noChangeArrowheads="1"/>
          </p:cNvSpPr>
          <p:nvPr/>
        </p:nvSpPr>
        <p:spPr bwMode="auto">
          <a:xfrm>
            <a:off x="2590800" y="4357688"/>
            <a:ext cx="606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P:=P</a:t>
            </a:r>
          </a:p>
        </p:txBody>
      </p:sp>
      <p:sp>
        <p:nvSpPr>
          <p:cNvPr id="997388" name="Text Box 12"/>
          <p:cNvSpPr txBox="1">
            <a:spLocks noChangeArrowheads="1"/>
          </p:cNvSpPr>
          <p:nvPr/>
        </p:nvSpPr>
        <p:spPr bwMode="auto">
          <a:xfrm>
            <a:off x="2590800" y="5195888"/>
            <a:ext cx="6127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I:=P</a:t>
            </a:r>
          </a:p>
        </p:txBody>
      </p:sp>
      <p:sp>
        <p:nvSpPr>
          <p:cNvPr id="997389" name="Line 13"/>
          <p:cNvSpPr>
            <a:spLocks noChangeShapeType="1"/>
          </p:cNvSpPr>
          <p:nvPr/>
        </p:nvSpPr>
        <p:spPr bwMode="auto">
          <a:xfrm>
            <a:off x="2514600" y="4953000"/>
            <a:ext cx="762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7390" name="Text Box 14"/>
          <p:cNvSpPr txBox="1">
            <a:spLocks noChangeArrowheads="1"/>
          </p:cNvSpPr>
          <p:nvPr/>
        </p:nvSpPr>
        <p:spPr bwMode="auto">
          <a:xfrm>
            <a:off x="2006600" y="5715000"/>
            <a:ext cx="226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Input for program H(P,I)</a:t>
            </a:r>
          </a:p>
        </p:txBody>
      </p:sp>
      <p:sp>
        <p:nvSpPr>
          <p:cNvPr id="997391" name="Line 15"/>
          <p:cNvSpPr>
            <a:spLocks noChangeShapeType="1"/>
          </p:cNvSpPr>
          <p:nvPr/>
        </p:nvSpPr>
        <p:spPr bwMode="auto">
          <a:xfrm>
            <a:off x="4648200" y="472440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7392" name="Text Box 16"/>
          <p:cNvSpPr txBox="1">
            <a:spLocks noChangeArrowheads="1"/>
          </p:cNvSpPr>
          <p:nvPr/>
        </p:nvSpPr>
        <p:spPr bwMode="auto">
          <a:xfrm>
            <a:off x="4784725" y="4205288"/>
            <a:ext cx="8810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output</a:t>
            </a:r>
          </a:p>
        </p:txBody>
      </p:sp>
      <p:sp>
        <p:nvSpPr>
          <p:cNvPr id="997393" name="Text Box 17"/>
          <p:cNvSpPr txBox="1">
            <a:spLocks noChangeArrowheads="1"/>
          </p:cNvSpPr>
          <p:nvPr/>
        </p:nvSpPr>
        <p:spPr bwMode="auto">
          <a:xfrm>
            <a:off x="4784725" y="4800600"/>
            <a:ext cx="830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H(P,P)</a:t>
            </a:r>
          </a:p>
        </p:txBody>
      </p:sp>
      <p:sp>
        <p:nvSpPr>
          <p:cNvPr id="997394" name="Rectangle 18"/>
          <p:cNvSpPr>
            <a:spLocks noChangeArrowheads="1"/>
          </p:cNvSpPr>
          <p:nvPr/>
        </p:nvSpPr>
        <p:spPr bwMode="auto">
          <a:xfrm>
            <a:off x="5715000" y="4038600"/>
            <a:ext cx="1447800" cy="13716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395" name="Line 19"/>
          <p:cNvSpPr>
            <a:spLocks noChangeShapeType="1"/>
          </p:cNvSpPr>
          <p:nvPr/>
        </p:nvSpPr>
        <p:spPr bwMode="auto">
          <a:xfrm>
            <a:off x="7162800" y="43434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7396" name="Oval 20"/>
          <p:cNvSpPr>
            <a:spLocks noChangeArrowheads="1"/>
          </p:cNvSpPr>
          <p:nvPr/>
        </p:nvSpPr>
        <p:spPr bwMode="auto">
          <a:xfrm>
            <a:off x="7467600" y="4191000"/>
            <a:ext cx="4572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397" name="Text Box 21"/>
          <p:cNvSpPr txBox="1">
            <a:spLocks noChangeArrowheads="1"/>
          </p:cNvSpPr>
          <p:nvPr/>
        </p:nvSpPr>
        <p:spPr bwMode="auto">
          <a:xfrm>
            <a:off x="5791200" y="4191000"/>
            <a:ext cx="13414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If H(P,P)=halt</a:t>
            </a:r>
          </a:p>
        </p:txBody>
      </p:sp>
      <p:sp>
        <p:nvSpPr>
          <p:cNvPr id="997398" name="Text Box 22"/>
          <p:cNvSpPr txBox="1">
            <a:spLocks noChangeArrowheads="1"/>
          </p:cNvSpPr>
          <p:nvPr/>
        </p:nvSpPr>
        <p:spPr bwMode="auto">
          <a:xfrm>
            <a:off x="7345363" y="3810000"/>
            <a:ext cx="12525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Loop forever</a:t>
            </a:r>
          </a:p>
        </p:txBody>
      </p:sp>
      <p:sp>
        <p:nvSpPr>
          <p:cNvPr id="997399" name="Text Box 23"/>
          <p:cNvSpPr txBox="1">
            <a:spLocks noChangeArrowheads="1"/>
          </p:cNvSpPr>
          <p:nvPr/>
        </p:nvSpPr>
        <p:spPr bwMode="auto">
          <a:xfrm>
            <a:off x="5791200" y="4800600"/>
            <a:ext cx="12557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If H(P,P)=</a:t>
            </a:r>
          </a:p>
          <a:p>
            <a:r>
              <a:rPr lang="en-US" altLang="en-US" sz="1400"/>
              <a:t> loop forever</a:t>
            </a:r>
          </a:p>
        </p:txBody>
      </p:sp>
      <p:sp>
        <p:nvSpPr>
          <p:cNvPr id="997400" name="Line 24"/>
          <p:cNvSpPr>
            <a:spLocks noChangeShapeType="1"/>
          </p:cNvSpPr>
          <p:nvPr/>
        </p:nvSpPr>
        <p:spPr bwMode="auto">
          <a:xfrm>
            <a:off x="7162800" y="5029200"/>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7401" name="Text Box 25"/>
          <p:cNvSpPr txBox="1">
            <a:spLocks noChangeArrowheads="1"/>
          </p:cNvSpPr>
          <p:nvPr/>
        </p:nvSpPr>
        <p:spPr bwMode="auto">
          <a:xfrm>
            <a:off x="8251825" y="5181600"/>
            <a:ext cx="511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halt</a:t>
            </a:r>
          </a:p>
        </p:txBody>
      </p:sp>
      <p:sp>
        <p:nvSpPr>
          <p:cNvPr id="997402" name="Text Box 26"/>
          <p:cNvSpPr txBox="1">
            <a:spLocks noChangeArrowheads="1"/>
          </p:cNvSpPr>
          <p:nvPr/>
        </p:nvSpPr>
        <p:spPr bwMode="auto">
          <a:xfrm>
            <a:off x="1763713" y="1371600"/>
            <a:ext cx="5561012" cy="376238"/>
          </a:xfrm>
          <a:prstGeom prst="rect">
            <a:avLst/>
          </a:prstGeom>
          <a:solidFill>
            <a:srgbClr val="FF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What happen if K is the input to K?  What is K(K)?</a:t>
            </a:r>
          </a:p>
        </p:txBody>
      </p:sp>
    </p:spTree>
    <p:extLst>
      <p:ext uri="{BB962C8B-B14F-4D97-AF65-F5344CB8AC3E}">
        <p14:creationId xmlns:p14="http://schemas.microsoft.com/office/powerpoint/2010/main" val="2234081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7402"/>
                                        </p:tgtEl>
                                        <p:attrNameLst>
                                          <p:attrName>style.visibility</p:attrName>
                                        </p:attrNameLst>
                                      </p:cBhvr>
                                      <p:to>
                                        <p:strVal val="visible"/>
                                      </p:to>
                                    </p:set>
                                    <p:animEffect transition="in" filter="blinds(horizontal)">
                                      <p:cBhvr>
                                        <p:cTn id="7" dur="500"/>
                                        <p:tgtEl>
                                          <p:spTgt spid="997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7402"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Text Box 2"/>
          <p:cNvSpPr txBox="1">
            <a:spLocks noChangeArrowheads="1"/>
          </p:cNvSpPr>
          <p:nvPr/>
        </p:nvSpPr>
        <p:spPr bwMode="auto">
          <a:xfrm>
            <a:off x="3297238" y="457200"/>
            <a:ext cx="24939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Halting Problem</a:t>
            </a:r>
          </a:p>
        </p:txBody>
      </p:sp>
      <p:sp>
        <p:nvSpPr>
          <p:cNvPr id="998403" name="Text Box 3"/>
          <p:cNvSpPr txBox="1">
            <a:spLocks noChangeArrowheads="1"/>
          </p:cNvSpPr>
          <p:nvPr/>
        </p:nvSpPr>
        <p:spPr bwMode="auto">
          <a:xfrm>
            <a:off x="1763713" y="1371600"/>
            <a:ext cx="5561012" cy="376238"/>
          </a:xfrm>
          <a:prstGeom prst="rect">
            <a:avLst/>
          </a:prstGeom>
          <a:solidFill>
            <a:srgbClr val="FF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What happen if K is the input to K?  What is K(K)?</a:t>
            </a:r>
          </a:p>
        </p:txBody>
      </p:sp>
      <p:sp>
        <p:nvSpPr>
          <p:cNvPr id="998404" name="Rectangle 4"/>
          <p:cNvSpPr>
            <a:spLocks noChangeArrowheads="1"/>
          </p:cNvSpPr>
          <p:nvPr/>
        </p:nvSpPr>
        <p:spPr bwMode="auto">
          <a:xfrm>
            <a:off x="3276600" y="4038600"/>
            <a:ext cx="1371600" cy="1371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H(P,I)</a:t>
            </a:r>
          </a:p>
        </p:txBody>
      </p:sp>
      <p:sp>
        <p:nvSpPr>
          <p:cNvPr id="998405" name="Rectangle 5"/>
          <p:cNvSpPr>
            <a:spLocks noChangeArrowheads="1"/>
          </p:cNvSpPr>
          <p:nvPr/>
        </p:nvSpPr>
        <p:spPr bwMode="auto">
          <a:xfrm>
            <a:off x="1752600" y="3657600"/>
            <a:ext cx="63246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406" name="Line 6"/>
          <p:cNvSpPr>
            <a:spLocks noChangeShapeType="1"/>
          </p:cNvSpPr>
          <p:nvPr/>
        </p:nvSpPr>
        <p:spPr bwMode="auto">
          <a:xfrm>
            <a:off x="152400" y="4953000"/>
            <a:ext cx="1828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8407" name="Rectangle 7"/>
          <p:cNvSpPr>
            <a:spLocks noChangeArrowheads="1"/>
          </p:cNvSpPr>
          <p:nvPr/>
        </p:nvSpPr>
        <p:spPr bwMode="auto">
          <a:xfrm>
            <a:off x="4659313" y="6248400"/>
            <a:ext cx="77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K(K)</a:t>
            </a:r>
          </a:p>
        </p:txBody>
      </p:sp>
      <p:sp>
        <p:nvSpPr>
          <p:cNvPr id="998408" name="Text Box 8"/>
          <p:cNvSpPr txBox="1">
            <a:spLocks noChangeArrowheads="1"/>
          </p:cNvSpPr>
          <p:nvPr/>
        </p:nvSpPr>
        <p:spPr bwMode="auto">
          <a:xfrm>
            <a:off x="249238" y="4483100"/>
            <a:ext cx="13668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Input for K(K)</a:t>
            </a:r>
          </a:p>
        </p:txBody>
      </p:sp>
      <p:sp>
        <p:nvSpPr>
          <p:cNvPr id="998409" name="Text Box 9"/>
          <p:cNvSpPr txBox="1">
            <a:spLocks noChangeArrowheads="1"/>
          </p:cNvSpPr>
          <p:nvPr/>
        </p:nvSpPr>
        <p:spPr bwMode="auto">
          <a:xfrm>
            <a:off x="212725" y="4953000"/>
            <a:ext cx="127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program K</a:t>
            </a:r>
          </a:p>
        </p:txBody>
      </p:sp>
      <p:sp>
        <p:nvSpPr>
          <p:cNvPr id="998410" name="Rectangle 10"/>
          <p:cNvSpPr>
            <a:spLocks noChangeArrowheads="1"/>
          </p:cNvSpPr>
          <p:nvPr/>
        </p:nvSpPr>
        <p:spPr bwMode="auto">
          <a:xfrm>
            <a:off x="1981200" y="4724400"/>
            <a:ext cx="533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411" name="Line 11"/>
          <p:cNvSpPr>
            <a:spLocks noChangeShapeType="1"/>
          </p:cNvSpPr>
          <p:nvPr/>
        </p:nvSpPr>
        <p:spPr bwMode="auto">
          <a:xfrm flipV="1">
            <a:off x="2514600" y="4724400"/>
            <a:ext cx="762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8412" name="Text Box 12"/>
          <p:cNvSpPr txBox="1">
            <a:spLocks noChangeArrowheads="1"/>
          </p:cNvSpPr>
          <p:nvPr/>
        </p:nvSpPr>
        <p:spPr bwMode="auto">
          <a:xfrm>
            <a:off x="2590800" y="4357688"/>
            <a:ext cx="6270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P:=K</a:t>
            </a:r>
          </a:p>
        </p:txBody>
      </p:sp>
      <p:sp>
        <p:nvSpPr>
          <p:cNvPr id="998413" name="Text Box 13"/>
          <p:cNvSpPr txBox="1">
            <a:spLocks noChangeArrowheads="1"/>
          </p:cNvSpPr>
          <p:nvPr/>
        </p:nvSpPr>
        <p:spPr bwMode="auto">
          <a:xfrm>
            <a:off x="2590800" y="5195888"/>
            <a:ext cx="6334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I:=K</a:t>
            </a:r>
          </a:p>
        </p:txBody>
      </p:sp>
      <p:sp>
        <p:nvSpPr>
          <p:cNvPr id="998414" name="Line 14"/>
          <p:cNvSpPr>
            <a:spLocks noChangeShapeType="1"/>
          </p:cNvSpPr>
          <p:nvPr/>
        </p:nvSpPr>
        <p:spPr bwMode="auto">
          <a:xfrm>
            <a:off x="2514600" y="4953000"/>
            <a:ext cx="762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8415" name="Text Box 15"/>
          <p:cNvSpPr txBox="1">
            <a:spLocks noChangeArrowheads="1"/>
          </p:cNvSpPr>
          <p:nvPr/>
        </p:nvSpPr>
        <p:spPr bwMode="auto">
          <a:xfrm>
            <a:off x="2006600" y="5715000"/>
            <a:ext cx="226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Input for program H(P,I)</a:t>
            </a:r>
          </a:p>
        </p:txBody>
      </p:sp>
      <p:sp>
        <p:nvSpPr>
          <p:cNvPr id="998416" name="Line 16"/>
          <p:cNvSpPr>
            <a:spLocks noChangeShapeType="1"/>
          </p:cNvSpPr>
          <p:nvPr/>
        </p:nvSpPr>
        <p:spPr bwMode="auto">
          <a:xfrm>
            <a:off x="4648200" y="472440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8417" name="Text Box 17"/>
          <p:cNvSpPr txBox="1">
            <a:spLocks noChangeArrowheads="1"/>
          </p:cNvSpPr>
          <p:nvPr/>
        </p:nvSpPr>
        <p:spPr bwMode="auto">
          <a:xfrm>
            <a:off x="4784725" y="4205288"/>
            <a:ext cx="8810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output</a:t>
            </a:r>
          </a:p>
        </p:txBody>
      </p:sp>
      <p:sp>
        <p:nvSpPr>
          <p:cNvPr id="998418" name="Text Box 18"/>
          <p:cNvSpPr txBox="1">
            <a:spLocks noChangeArrowheads="1"/>
          </p:cNvSpPr>
          <p:nvPr/>
        </p:nvSpPr>
        <p:spPr bwMode="auto">
          <a:xfrm>
            <a:off x="4784725" y="4800600"/>
            <a:ext cx="871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H(K,K)</a:t>
            </a:r>
          </a:p>
        </p:txBody>
      </p:sp>
      <p:sp>
        <p:nvSpPr>
          <p:cNvPr id="998419" name="Rectangle 19"/>
          <p:cNvSpPr>
            <a:spLocks noChangeArrowheads="1"/>
          </p:cNvSpPr>
          <p:nvPr/>
        </p:nvSpPr>
        <p:spPr bwMode="auto">
          <a:xfrm>
            <a:off x="5715000" y="4038600"/>
            <a:ext cx="1447800" cy="13716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420" name="Line 20"/>
          <p:cNvSpPr>
            <a:spLocks noChangeShapeType="1"/>
          </p:cNvSpPr>
          <p:nvPr/>
        </p:nvSpPr>
        <p:spPr bwMode="auto">
          <a:xfrm>
            <a:off x="7162800" y="43434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8421" name="Oval 21"/>
          <p:cNvSpPr>
            <a:spLocks noChangeArrowheads="1"/>
          </p:cNvSpPr>
          <p:nvPr/>
        </p:nvSpPr>
        <p:spPr bwMode="auto">
          <a:xfrm>
            <a:off x="7467600" y="4191000"/>
            <a:ext cx="4572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422" name="Text Box 22"/>
          <p:cNvSpPr txBox="1">
            <a:spLocks noChangeArrowheads="1"/>
          </p:cNvSpPr>
          <p:nvPr/>
        </p:nvSpPr>
        <p:spPr bwMode="auto">
          <a:xfrm>
            <a:off x="5791200" y="4191000"/>
            <a:ext cx="1373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If H(K,K)=halt</a:t>
            </a:r>
          </a:p>
        </p:txBody>
      </p:sp>
      <p:sp>
        <p:nvSpPr>
          <p:cNvPr id="998423" name="Text Box 23"/>
          <p:cNvSpPr txBox="1">
            <a:spLocks noChangeArrowheads="1"/>
          </p:cNvSpPr>
          <p:nvPr/>
        </p:nvSpPr>
        <p:spPr bwMode="auto">
          <a:xfrm>
            <a:off x="7345363" y="3810000"/>
            <a:ext cx="12525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Loop forever</a:t>
            </a:r>
          </a:p>
        </p:txBody>
      </p:sp>
      <p:sp>
        <p:nvSpPr>
          <p:cNvPr id="998424" name="Text Box 24"/>
          <p:cNvSpPr txBox="1">
            <a:spLocks noChangeArrowheads="1"/>
          </p:cNvSpPr>
          <p:nvPr/>
        </p:nvSpPr>
        <p:spPr bwMode="auto">
          <a:xfrm>
            <a:off x="5791200" y="4800600"/>
            <a:ext cx="12557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If H(K,K)=</a:t>
            </a:r>
          </a:p>
          <a:p>
            <a:r>
              <a:rPr lang="en-US" altLang="en-US" sz="1400"/>
              <a:t> loop forever</a:t>
            </a:r>
          </a:p>
        </p:txBody>
      </p:sp>
      <p:sp>
        <p:nvSpPr>
          <p:cNvPr id="998425" name="Line 25"/>
          <p:cNvSpPr>
            <a:spLocks noChangeShapeType="1"/>
          </p:cNvSpPr>
          <p:nvPr/>
        </p:nvSpPr>
        <p:spPr bwMode="auto">
          <a:xfrm>
            <a:off x="7162800" y="5029200"/>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8426" name="Text Box 26"/>
          <p:cNvSpPr txBox="1">
            <a:spLocks noChangeArrowheads="1"/>
          </p:cNvSpPr>
          <p:nvPr/>
        </p:nvSpPr>
        <p:spPr bwMode="auto">
          <a:xfrm>
            <a:off x="8251825" y="5181600"/>
            <a:ext cx="511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halt</a:t>
            </a:r>
          </a:p>
        </p:txBody>
      </p:sp>
      <p:sp>
        <p:nvSpPr>
          <p:cNvPr id="998427" name="Text Box 27"/>
          <p:cNvSpPr txBox="1">
            <a:spLocks noChangeArrowheads="1"/>
          </p:cNvSpPr>
          <p:nvPr/>
        </p:nvSpPr>
        <p:spPr bwMode="auto">
          <a:xfrm>
            <a:off x="214313" y="2133600"/>
            <a:ext cx="78216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Case 1:</a:t>
            </a:r>
            <a:r>
              <a:rPr lang="en-US" altLang="en-US"/>
              <a:t> Suppose H(K,K) says </a:t>
            </a:r>
            <a:r>
              <a:rPr lang="en-US" altLang="en-US">
                <a:solidFill>
                  <a:srgbClr val="008000"/>
                </a:solidFill>
              </a:rPr>
              <a:t>“halt”,</a:t>
            </a:r>
            <a:r>
              <a:rPr lang="en-US" altLang="en-US"/>
              <a:t> that is H determines K(K) will </a:t>
            </a:r>
            <a:r>
              <a:rPr lang="en-US" altLang="en-US">
                <a:solidFill>
                  <a:srgbClr val="008000"/>
                </a:solidFill>
              </a:rPr>
              <a:t>“halt”.</a:t>
            </a:r>
            <a:endParaRPr lang="en-US" altLang="en-US"/>
          </a:p>
        </p:txBody>
      </p:sp>
      <p:sp>
        <p:nvSpPr>
          <p:cNvPr id="998428" name="Text Box 28"/>
          <p:cNvSpPr txBox="1">
            <a:spLocks noChangeArrowheads="1"/>
          </p:cNvSpPr>
          <p:nvPr/>
        </p:nvSpPr>
        <p:spPr bwMode="auto">
          <a:xfrm>
            <a:off x="646113" y="2667000"/>
            <a:ext cx="8416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But then K(K) will </a:t>
            </a:r>
            <a:r>
              <a:rPr lang="en-US" altLang="en-US">
                <a:solidFill>
                  <a:srgbClr val="006699"/>
                </a:solidFill>
              </a:rPr>
              <a:t>“loop forever”,</a:t>
            </a:r>
            <a:r>
              <a:rPr lang="en-US" altLang="en-US"/>
              <a:t> which is exactly the opposite to the answer.</a:t>
            </a:r>
          </a:p>
        </p:txBody>
      </p:sp>
    </p:spTree>
    <p:extLst>
      <p:ext uri="{BB962C8B-B14F-4D97-AF65-F5344CB8AC3E}">
        <p14:creationId xmlns:p14="http://schemas.microsoft.com/office/powerpoint/2010/main" val="3949379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8404"/>
                                        </p:tgtEl>
                                        <p:attrNameLst>
                                          <p:attrName>style.visibility</p:attrName>
                                        </p:attrNameLst>
                                      </p:cBhvr>
                                      <p:to>
                                        <p:strVal val="visible"/>
                                      </p:to>
                                    </p:set>
                                    <p:animEffect transition="in" filter="blinds(horizontal)">
                                      <p:cBhvr>
                                        <p:cTn id="7" dur="500"/>
                                        <p:tgtEl>
                                          <p:spTgt spid="99840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98405"/>
                                        </p:tgtEl>
                                        <p:attrNameLst>
                                          <p:attrName>style.visibility</p:attrName>
                                        </p:attrNameLst>
                                      </p:cBhvr>
                                      <p:to>
                                        <p:strVal val="visible"/>
                                      </p:to>
                                    </p:set>
                                    <p:animEffect transition="in" filter="blinds(horizontal)">
                                      <p:cBhvr>
                                        <p:cTn id="10" dur="500"/>
                                        <p:tgtEl>
                                          <p:spTgt spid="99840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98407"/>
                                        </p:tgtEl>
                                        <p:attrNameLst>
                                          <p:attrName>style.visibility</p:attrName>
                                        </p:attrNameLst>
                                      </p:cBhvr>
                                      <p:to>
                                        <p:strVal val="visible"/>
                                      </p:to>
                                    </p:set>
                                    <p:animEffect transition="in" filter="blinds(horizontal)">
                                      <p:cBhvr>
                                        <p:cTn id="13" dur="500"/>
                                        <p:tgtEl>
                                          <p:spTgt spid="99840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98408"/>
                                        </p:tgtEl>
                                        <p:attrNameLst>
                                          <p:attrName>style.visibility</p:attrName>
                                        </p:attrNameLst>
                                      </p:cBhvr>
                                      <p:to>
                                        <p:strVal val="visible"/>
                                      </p:to>
                                    </p:set>
                                    <p:animEffect transition="in" filter="blinds(horizontal)">
                                      <p:cBhvr>
                                        <p:cTn id="16" dur="500"/>
                                        <p:tgtEl>
                                          <p:spTgt spid="99840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98409"/>
                                        </p:tgtEl>
                                        <p:attrNameLst>
                                          <p:attrName>style.visibility</p:attrName>
                                        </p:attrNameLst>
                                      </p:cBhvr>
                                      <p:to>
                                        <p:strVal val="visible"/>
                                      </p:to>
                                    </p:set>
                                    <p:animEffect transition="in" filter="blinds(horizontal)">
                                      <p:cBhvr>
                                        <p:cTn id="19" dur="500"/>
                                        <p:tgtEl>
                                          <p:spTgt spid="99840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98410"/>
                                        </p:tgtEl>
                                        <p:attrNameLst>
                                          <p:attrName>style.visibility</p:attrName>
                                        </p:attrNameLst>
                                      </p:cBhvr>
                                      <p:to>
                                        <p:strVal val="visible"/>
                                      </p:to>
                                    </p:set>
                                    <p:animEffect transition="in" filter="blinds(horizontal)">
                                      <p:cBhvr>
                                        <p:cTn id="22" dur="500"/>
                                        <p:tgtEl>
                                          <p:spTgt spid="9984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98411"/>
                                        </p:tgtEl>
                                        <p:attrNameLst>
                                          <p:attrName>style.visibility</p:attrName>
                                        </p:attrNameLst>
                                      </p:cBhvr>
                                      <p:to>
                                        <p:strVal val="visible"/>
                                      </p:to>
                                    </p:set>
                                    <p:animEffect transition="in" filter="blinds(horizontal)">
                                      <p:cBhvr>
                                        <p:cTn id="25" dur="500"/>
                                        <p:tgtEl>
                                          <p:spTgt spid="99841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98412"/>
                                        </p:tgtEl>
                                        <p:attrNameLst>
                                          <p:attrName>style.visibility</p:attrName>
                                        </p:attrNameLst>
                                      </p:cBhvr>
                                      <p:to>
                                        <p:strVal val="visible"/>
                                      </p:to>
                                    </p:set>
                                    <p:animEffect transition="in" filter="blinds(horizontal)">
                                      <p:cBhvr>
                                        <p:cTn id="28" dur="500"/>
                                        <p:tgtEl>
                                          <p:spTgt spid="99841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98413"/>
                                        </p:tgtEl>
                                        <p:attrNameLst>
                                          <p:attrName>style.visibility</p:attrName>
                                        </p:attrNameLst>
                                      </p:cBhvr>
                                      <p:to>
                                        <p:strVal val="visible"/>
                                      </p:to>
                                    </p:set>
                                    <p:animEffect transition="in" filter="blinds(horizontal)">
                                      <p:cBhvr>
                                        <p:cTn id="31" dur="500"/>
                                        <p:tgtEl>
                                          <p:spTgt spid="99841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998414"/>
                                        </p:tgtEl>
                                        <p:attrNameLst>
                                          <p:attrName>style.visibility</p:attrName>
                                        </p:attrNameLst>
                                      </p:cBhvr>
                                      <p:to>
                                        <p:strVal val="visible"/>
                                      </p:to>
                                    </p:set>
                                    <p:animEffect transition="in" filter="blinds(horizontal)">
                                      <p:cBhvr>
                                        <p:cTn id="34" dur="500"/>
                                        <p:tgtEl>
                                          <p:spTgt spid="99841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98415"/>
                                        </p:tgtEl>
                                        <p:attrNameLst>
                                          <p:attrName>style.visibility</p:attrName>
                                        </p:attrNameLst>
                                      </p:cBhvr>
                                      <p:to>
                                        <p:strVal val="visible"/>
                                      </p:to>
                                    </p:set>
                                    <p:animEffect transition="in" filter="blinds(horizontal)">
                                      <p:cBhvr>
                                        <p:cTn id="37" dur="500"/>
                                        <p:tgtEl>
                                          <p:spTgt spid="99841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998416"/>
                                        </p:tgtEl>
                                        <p:attrNameLst>
                                          <p:attrName>style.visibility</p:attrName>
                                        </p:attrNameLst>
                                      </p:cBhvr>
                                      <p:to>
                                        <p:strVal val="visible"/>
                                      </p:to>
                                    </p:set>
                                    <p:animEffect transition="in" filter="blinds(horizontal)">
                                      <p:cBhvr>
                                        <p:cTn id="40" dur="500"/>
                                        <p:tgtEl>
                                          <p:spTgt spid="99841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998417"/>
                                        </p:tgtEl>
                                        <p:attrNameLst>
                                          <p:attrName>style.visibility</p:attrName>
                                        </p:attrNameLst>
                                      </p:cBhvr>
                                      <p:to>
                                        <p:strVal val="visible"/>
                                      </p:to>
                                    </p:set>
                                    <p:animEffect transition="in" filter="blinds(horizontal)">
                                      <p:cBhvr>
                                        <p:cTn id="43" dur="500"/>
                                        <p:tgtEl>
                                          <p:spTgt spid="99841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998418"/>
                                        </p:tgtEl>
                                        <p:attrNameLst>
                                          <p:attrName>style.visibility</p:attrName>
                                        </p:attrNameLst>
                                      </p:cBhvr>
                                      <p:to>
                                        <p:strVal val="visible"/>
                                      </p:to>
                                    </p:set>
                                    <p:animEffect transition="in" filter="blinds(horizontal)">
                                      <p:cBhvr>
                                        <p:cTn id="46" dur="500"/>
                                        <p:tgtEl>
                                          <p:spTgt spid="998418"/>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998419"/>
                                        </p:tgtEl>
                                        <p:attrNameLst>
                                          <p:attrName>style.visibility</p:attrName>
                                        </p:attrNameLst>
                                      </p:cBhvr>
                                      <p:to>
                                        <p:strVal val="visible"/>
                                      </p:to>
                                    </p:set>
                                    <p:animEffect transition="in" filter="blinds(horizontal)">
                                      <p:cBhvr>
                                        <p:cTn id="49" dur="500"/>
                                        <p:tgtEl>
                                          <p:spTgt spid="99841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998420"/>
                                        </p:tgtEl>
                                        <p:attrNameLst>
                                          <p:attrName>style.visibility</p:attrName>
                                        </p:attrNameLst>
                                      </p:cBhvr>
                                      <p:to>
                                        <p:strVal val="visible"/>
                                      </p:to>
                                    </p:set>
                                    <p:animEffect transition="in" filter="blinds(horizontal)">
                                      <p:cBhvr>
                                        <p:cTn id="52" dur="500"/>
                                        <p:tgtEl>
                                          <p:spTgt spid="99842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998421"/>
                                        </p:tgtEl>
                                        <p:attrNameLst>
                                          <p:attrName>style.visibility</p:attrName>
                                        </p:attrNameLst>
                                      </p:cBhvr>
                                      <p:to>
                                        <p:strVal val="visible"/>
                                      </p:to>
                                    </p:set>
                                    <p:animEffect transition="in" filter="blinds(horizontal)">
                                      <p:cBhvr>
                                        <p:cTn id="55" dur="500"/>
                                        <p:tgtEl>
                                          <p:spTgt spid="998421"/>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998422"/>
                                        </p:tgtEl>
                                        <p:attrNameLst>
                                          <p:attrName>style.visibility</p:attrName>
                                        </p:attrNameLst>
                                      </p:cBhvr>
                                      <p:to>
                                        <p:strVal val="visible"/>
                                      </p:to>
                                    </p:set>
                                    <p:animEffect transition="in" filter="blinds(horizontal)">
                                      <p:cBhvr>
                                        <p:cTn id="58" dur="500"/>
                                        <p:tgtEl>
                                          <p:spTgt spid="99842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998423"/>
                                        </p:tgtEl>
                                        <p:attrNameLst>
                                          <p:attrName>style.visibility</p:attrName>
                                        </p:attrNameLst>
                                      </p:cBhvr>
                                      <p:to>
                                        <p:strVal val="visible"/>
                                      </p:to>
                                    </p:set>
                                    <p:animEffect transition="in" filter="blinds(horizontal)">
                                      <p:cBhvr>
                                        <p:cTn id="61" dur="500"/>
                                        <p:tgtEl>
                                          <p:spTgt spid="998423"/>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998424"/>
                                        </p:tgtEl>
                                        <p:attrNameLst>
                                          <p:attrName>style.visibility</p:attrName>
                                        </p:attrNameLst>
                                      </p:cBhvr>
                                      <p:to>
                                        <p:strVal val="visible"/>
                                      </p:to>
                                    </p:set>
                                    <p:animEffect transition="in" filter="blinds(horizontal)">
                                      <p:cBhvr>
                                        <p:cTn id="64" dur="500"/>
                                        <p:tgtEl>
                                          <p:spTgt spid="998424"/>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998425"/>
                                        </p:tgtEl>
                                        <p:attrNameLst>
                                          <p:attrName>style.visibility</p:attrName>
                                        </p:attrNameLst>
                                      </p:cBhvr>
                                      <p:to>
                                        <p:strVal val="visible"/>
                                      </p:to>
                                    </p:set>
                                    <p:animEffect transition="in" filter="blinds(horizontal)">
                                      <p:cBhvr>
                                        <p:cTn id="67" dur="500"/>
                                        <p:tgtEl>
                                          <p:spTgt spid="998425"/>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998426"/>
                                        </p:tgtEl>
                                        <p:attrNameLst>
                                          <p:attrName>style.visibility</p:attrName>
                                        </p:attrNameLst>
                                      </p:cBhvr>
                                      <p:to>
                                        <p:strVal val="visible"/>
                                      </p:to>
                                    </p:set>
                                    <p:animEffect transition="in" filter="blinds(horizontal)">
                                      <p:cBhvr>
                                        <p:cTn id="70" dur="500"/>
                                        <p:tgtEl>
                                          <p:spTgt spid="998426"/>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998406"/>
                                        </p:tgtEl>
                                        <p:attrNameLst>
                                          <p:attrName>style.visibility</p:attrName>
                                        </p:attrNameLst>
                                      </p:cBhvr>
                                      <p:to>
                                        <p:strVal val="visible"/>
                                      </p:to>
                                    </p:set>
                                    <p:animEffect transition="in" filter="blinds(horizontal)">
                                      <p:cBhvr>
                                        <p:cTn id="73" dur="500"/>
                                        <p:tgtEl>
                                          <p:spTgt spid="99840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998427"/>
                                        </p:tgtEl>
                                        <p:attrNameLst>
                                          <p:attrName>style.visibility</p:attrName>
                                        </p:attrNameLst>
                                      </p:cBhvr>
                                      <p:to>
                                        <p:strVal val="visible"/>
                                      </p:to>
                                    </p:set>
                                    <p:animEffect transition="in" filter="blinds(horizontal)">
                                      <p:cBhvr>
                                        <p:cTn id="78" dur="500"/>
                                        <p:tgtEl>
                                          <p:spTgt spid="99842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998428"/>
                                        </p:tgtEl>
                                        <p:attrNameLst>
                                          <p:attrName>style.visibility</p:attrName>
                                        </p:attrNameLst>
                                      </p:cBhvr>
                                      <p:to>
                                        <p:strVal val="visible"/>
                                      </p:to>
                                    </p:set>
                                    <p:animEffect transition="in" filter="blinds(horizontal)">
                                      <p:cBhvr>
                                        <p:cTn id="83" dur="500"/>
                                        <p:tgtEl>
                                          <p:spTgt spid="998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8404" grpId="0" animBg="1"/>
      <p:bldP spid="998405" grpId="0" animBg="1"/>
      <p:bldP spid="998406" grpId="0" animBg="1"/>
      <p:bldP spid="998407" grpId="0"/>
      <p:bldP spid="998408" grpId="0"/>
      <p:bldP spid="998409" grpId="0"/>
      <p:bldP spid="998410" grpId="0" animBg="1"/>
      <p:bldP spid="998411" grpId="0" animBg="1"/>
      <p:bldP spid="998412" grpId="0"/>
      <p:bldP spid="998413" grpId="0"/>
      <p:bldP spid="998414" grpId="0" animBg="1"/>
      <p:bldP spid="998415" grpId="0"/>
      <p:bldP spid="998416" grpId="0" animBg="1"/>
      <p:bldP spid="998417" grpId="0"/>
      <p:bldP spid="998418" grpId="0"/>
      <p:bldP spid="998419" grpId="0" animBg="1"/>
      <p:bldP spid="998420" grpId="0" animBg="1"/>
      <p:bldP spid="998421" grpId="0" animBg="1"/>
      <p:bldP spid="998422" grpId="0"/>
      <p:bldP spid="998423" grpId="0"/>
      <p:bldP spid="998424" grpId="0"/>
      <p:bldP spid="998425" grpId="0" animBg="1"/>
      <p:bldP spid="998426" grpId="0"/>
      <p:bldP spid="998427" grpId="0"/>
      <p:bldP spid="9984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0"/>
            <a:ext cx="8229600" cy="1143000"/>
          </a:xfrm>
        </p:spPr>
        <p:txBody>
          <a:bodyPr>
            <a:noAutofit/>
          </a:bodyPr>
          <a:lstStyle/>
          <a:p>
            <a:r>
              <a:rPr lang="en-US" sz="2800" dirty="0">
                <a:latin typeface="Comic Sans MS" panose="030F0702030302020204" pitchFamily="66" charset="0"/>
              </a:rPr>
              <a:t>Aspects of discrete mathematics: </a:t>
            </a:r>
            <a:br>
              <a:rPr lang="en-US" sz="2800" dirty="0">
                <a:latin typeface="Comic Sans MS" panose="030F0702030302020204" pitchFamily="66" charset="0"/>
              </a:rPr>
            </a:br>
            <a:r>
              <a:rPr lang="en-US" sz="2800" dirty="0">
                <a:latin typeface="Comic Sans MS" panose="030F0702030302020204" pitchFamily="66" charset="0"/>
              </a:rPr>
              <a:t>(David J. Hunter, </a:t>
            </a:r>
            <a:r>
              <a:rPr lang="en-US" sz="2800" i="1" dirty="0">
                <a:latin typeface="Comic Sans MS" panose="030F0702030302020204" pitchFamily="66" charset="0"/>
              </a:rPr>
              <a:t>Essential of Discrete Mathematics</a:t>
            </a:r>
            <a:r>
              <a:rPr lang="en-US" sz="2800" dirty="0">
                <a:latin typeface="Comic Sans MS" panose="030F0702030302020204" pitchFamily="66" charset="0"/>
              </a:rPr>
              <a:t>, 2009) </a:t>
            </a:r>
            <a:br>
              <a:rPr lang="en-US" sz="2800" dirty="0">
                <a:latin typeface="Comic Sans MS" panose="030F0702030302020204" pitchFamily="66" charset="0"/>
              </a:rPr>
            </a:br>
            <a:endParaRPr lang="en-US" sz="2800" dirty="0">
              <a:latin typeface="Comic Sans MS" panose="030F0702030302020204" pitchFamily="66" charset="0"/>
            </a:endParaRPr>
          </a:p>
        </p:txBody>
      </p:sp>
      <p:sp>
        <p:nvSpPr>
          <p:cNvPr id="3" name="Content Placeholder 2"/>
          <p:cNvSpPr>
            <a:spLocks noGrp="1"/>
          </p:cNvSpPr>
          <p:nvPr>
            <p:ph idx="1"/>
          </p:nvPr>
        </p:nvSpPr>
        <p:spPr>
          <a:xfrm>
            <a:off x="152400" y="2209800"/>
            <a:ext cx="8229600" cy="4525963"/>
          </a:xfrm>
        </p:spPr>
        <p:txBody>
          <a:bodyPr>
            <a:noAutofit/>
          </a:bodyPr>
          <a:lstStyle/>
          <a:p>
            <a:pPr>
              <a:lnSpc>
                <a:spcPct val="150000"/>
              </a:lnSpc>
            </a:pPr>
            <a:r>
              <a:rPr lang="en-US" sz="2000" dirty="0">
                <a:latin typeface="Comic Sans MS" panose="030F0702030302020204" pitchFamily="66" charset="0"/>
              </a:rPr>
              <a:t>Logical thinking</a:t>
            </a:r>
          </a:p>
          <a:p>
            <a:pPr>
              <a:lnSpc>
                <a:spcPct val="150000"/>
              </a:lnSpc>
            </a:pPr>
            <a:r>
              <a:rPr lang="en-US" sz="2000" dirty="0">
                <a:latin typeface="Comic Sans MS" panose="030F0702030302020204" pitchFamily="66" charset="0"/>
              </a:rPr>
              <a:t>Relational thinking</a:t>
            </a:r>
          </a:p>
          <a:p>
            <a:pPr>
              <a:lnSpc>
                <a:spcPct val="150000"/>
              </a:lnSpc>
            </a:pPr>
            <a:r>
              <a:rPr lang="en-US" sz="2000" dirty="0">
                <a:latin typeface="Comic Sans MS" panose="030F0702030302020204" pitchFamily="66" charset="0"/>
              </a:rPr>
              <a:t>Recursive thinking</a:t>
            </a:r>
          </a:p>
          <a:p>
            <a:pPr>
              <a:lnSpc>
                <a:spcPct val="150000"/>
              </a:lnSpc>
            </a:pPr>
            <a:r>
              <a:rPr lang="en-US" sz="2000" dirty="0">
                <a:latin typeface="Comic Sans MS" panose="030F0702030302020204" pitchFamily="66" charset="0"/>
              </a:rPr>
              <a:t>Quantitative thinking (counting)</a:t>
            </a:r>
          </a:p>
          <a:p>
            <a:pPr>
              <a:lnSpc>
                <a:spcPct val="150000"/>
              </a:lnSpc>
            </a:pPr>
            <a:r>
              <a:rPr lang="en-US" sz="2000" dirty="0">
                <a:latin typeface="Comic Sans MS" panose="030F0702030302020204" pitchFamily="66" charset="0"/>
              </a:rPr>
              <a:t>Analytical thinking</a:t>
            </a:r>
          </a:p>
          <a:p>
            <a:pPr>
              <a:lnSpc>
                <a:spcPct val="150000"/>
              </a:lnSpc>
            </a:pPr>
            <a:r>
              <a:rPr lang="en-US" sz="2000" dirty="0">
                <a:latin typeface="Comic Sans MS" panose="030F0702030302020204" pitchFamily="66" charset="0"/>
              </a:rPr>
              <a:t>Applied thinking</a:t>
            </a:r>
          </a:p>
          <a:p>
            <a:pPr marL="0" indent="0">
              <a:lnSpc>
                <a:spcPct val="150000"/>
              </a:lnSpc>
              <a:buNone/>
            </a:pPr>
            <a:br>
              <a:rPr lang="en-US" sz="2000" dirty="0">
                <a:latin typeface="Comic Sans MS" panose="030F0702030302020204" pitchFamily="66" charset="0"/>
              </a:rPr>
            </a:br>
            <a:r>
              <a:rPr lang="en-US" sz="2000" dirty="0">
                <a:latin typeface="Comic Sans MS" panose="030F0702030302020204" pitchFamily="66" charset="0"/>
              </a:rPr>
              <a:t>Question: How these 5 aspects appear in the activities listed</a:t>
            </a:r>
            <a:br>
              <a:rPr lang="en-US" sz="2000" dirty="0">
                <a:latin typeface="Comic Sans MS" panose="030F0702030302020204" pitchFamily="66" charset="0"/>
              </a:rPr>
            </a:br>
            <a:r>
              <a:rPr lang="en-US" sz="2000" dirty="0">
                <a:latin typeface="Comic Sans MS" panose="030F0702030302020204" pitchFamily="66" charset="0"/>
              </a:rPr>
              <a:t>above? </a:t>
            </a:r>
            <a:br>
              <a:rPr lang="en-US" sz="2000" dirty="0">
                <a:latin typeface="Comic Sans MS" panose="030F0702030302020204" pitchFamily="66" charset="0"/>
              </a:rPr>
            </a:br>
            <a:endParaRPr lang="en-US" sz="2000" dirty="0">
              <a:latin typeface="Comic Sans MS" panose="030F0702030302020204" pitchFamily="66" charset="0"/>
            </a:endParaRPr>
          </a:p>
        </p:txBody>
      </p:sp>
    </p:spTree>
    <p:extLst>
      <p:ext uri="{BB962C8B-B14F-4D97-AF65-F5344CB8AC3E}">
        <p14:creationId xmlns:p14="http://schemas.microsoft.com/office/powerpoint/2010/main" val="2887252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a:spLocks noChangeArrowheads="1"/>
          </p:cNvSpPr>
          <p:nvPr/>
        </p:nvSpPr>
        <p:spPr bwMode="auto">
          <a:xfrm>
            <a:off x="3505200" y="457200"/>
            <a:ext cx="20796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Exclusive-Or</a:t>
            </a:r>
          </a:p>
        </p:txBody>
      </p:sp>
      <p:sp>
        <p:nvSpPr>
          <p:cNvPr id="102403" name="Text Box 3"/>
          <p:cNvSpPr txBox="1">
            <a:spLocks noChangeArrowheads="1"/>
          </p:cNvSpPr>
          <p:nvPr/>
        </p:nvSpPr>
        <p:spPr bwMode="auto">
          <a:xfrm>
            <a:off x="2759075" y="1309688"/>
            <a:ext cx="1812925" cy="376237"/>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coffee “or” tea</a:t>
            </a:r>
          </a:p>
        </p:txBody>
      </p:sp>
      <p:sp>
        <p:nvSpPr>
          <p:cNvPr id="102404" name="Line 4"/>
          <p:cNvSpPr>
            <a:spLocks noChangeShapeType="1"/>
          </p:cNvSpPr>
          <p:nvPr/>
        </p:nvSpPr>
        <p:spPr bwMode="auto">
          <a:xfrm flipH="1">
            <a:off x="4724400" y="1538288"/>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05" name="Rectangle 5"/>
          <p:cNvSpPr>
            <a:spLocks noChangeArrowheads="1"/>
          </p:cNvSpPr>
          <p:nvPr/>
        </p:nvSpPr>
        <p:spPr bwMode="auto">
          <a:xfrm>
            <a:off x="5248275" y="1066800"/>
            <a:ext cx="612775" cy="762000"/>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en-US" sz="4400">
                <a:solidFill>
                  <a:srgbClr val="000000"/>
                </a:solidFill>
                <a:latin typeface="Times New Roman" pitchFamily="18" charset="0"/>
                <a:sym typeface="Euclid Symbol" pitchFamily="18" charset="2"/>
              </a:rPr>
              <a:t></a:t>
            </a:r>
          </a:p>
        </p:txBody>
      </p:sp>
      <p:sp>
        <p:nvSpPr>
          <p:cNvPr id="102406" name="Text Box 6"/>
          <p:cNvSpPr txBox="1">
            <a:spLocks noChangeArrowheads="1"/>
          </p:cNvSpPr>
          <p:nvPr/>
        </p:nvSpPr>
        <p:spPr bwMode="auto">
          <a:xfrm>
            <a:off x="5791200" y="1233488"/>
            <a:ext cx="1479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exclusive-or</a:t>
            </a:r>
          </a:p>
        </p:txBody>
      </p:sp>
      <p:sp>
        <p:nvSpPr>
          <p:cNvPr id="102407" name="Text Box 7"/>
          <p:cNvSpPr txBox="1">
            <a:spLocks noChangeArrowheads="1"/>
          </p:cNvSpPr>
          <p:nvPr/>
        </p:nvSpPr>
        <p:spPr bwMode="auto">
          <a:xfrm>
            <a:off x="1379538" y="1905000"/>
            <a:ext cx="6384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How to construct a compound statement for exclusive-or?</a:t>
            </a:r>
          </a:p>
        </p:txBody>
      </p:sp>
      <p:graphicFrame>
        <p:nvGraphicFramePr>
          <p:cNvPr id="102408" name="Group 8"/>
          <p:cNvGraphicFramePr>
            <a:graphicFrameLocks noGrp="1"/>
          </p:cNvGraphicFramePr>
          <p:nvPr/>
        </p:nvGraphicFramePr>
        <p:xfrm>
          <a:off x="609600" y="2822575"/>
          <a:ext cx="3429000" cy="2590800"/>
        </p:xfrm>
        <a:graphic>
          <a:graphicData uri="http://schemas.openxmlformats.org/drawingml/2006/table">
            <a:tb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11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 </a:t>
                      </a:r>
                      <a:r>
                        <a:rPr kumimoji="0" lang="en-US" altLang="en-US" sz="2800" b="0" i="0" u="none" strike="noStrike" cap="none" normalizeH="0" baseline="0">
                          <a:ln>
                            <a:noFill/>
                          </a:ln>
                          <a:solidFill>
                            <a:srgbClr val="000000"/>
                          </a:solidFill>
                          <a:effectLst/>
                          <a:latin typeface="Arial" charset="0"/>
                          <a:ea typeface="新細明體" pitchFamily="18" charset="-120"/>
                          <a:sym typeface="Euclid Symbol" pitchFamily="18" charset="2"/>
                        </a:rPr>
                        <a:t> q</a:t>
                      </a:r>
                      <a:endParaRPr kumimoji="0" lang="en-US" altLang="zh-TW" sz="2800" b="0" i="0" u="none" strike="noStrike" cap="none" normalizeH="0" baseline="0">
                        <a:ln>
                          <a:noFill/>
                        </a:ln>
                        <a:solidFill>
                          <a:srgbClr val="000000"/>
                        </a:solidFill>
                        <a:effectLst/>
                        <a:latin typeface="Arial" charset="0"/>
                        <a:ea typeface="新細明體" pitchFamily="18" charset="-120"/>
                        <a:sym typeface="Euclid Symbol"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75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1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1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438" name="Text Box 38"/>
          <p:cNvSpPr txBox="1">
            <a:spLocks noChangeArrowheads="1"/>
          </p:cNvSpPr>
          <p:nvPr/>
        </p:nvSpPr>
        <p:spPr bwMode="auto">
          <a:xfrm>
            <a:off x="4876800" y="2743200"/>
            <a:ext cx="342582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2: Look at the false rows</a:t>
            </a:r>
          </a:p>
        </p:txBody>
      </p:sp>
      <p:sp>
        <p:nvSpPr>
          <p:cNvPr id="102439" name="Line 39"/>
          <p:cNvSpPr>
            <a:spLocks noChangeShapeType="1"/>
          </p:cNvSpPr>
          <p:nvPr/>
        </p:nvSpPr>
        <p:spPr bwMode="auto">
          <a:xfrm flipH="1">
            <a:off x="4114800" y="3048000"/>
            <a:ext cx="6858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40" name="Line 40"/>
          <p:cNvSpPr>
            <a:spLocks noChangeShapeType="1"/>
          </p:cNvSpPr>
          <p:nvPr/>
        </p:nvSpPr>
        <p:spPr bwMode="auto">
          <a:xfrm flipH="1">
            <a:off x="4114800" y="3048000"/>
            <a:ext cx="6858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2441" name="Picture 41"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4960938"/>
            <a:ext cx="3810000" cy="37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1" name="Text Box 51"/>
          <p:cNvSpPr txBox="1">
            <a:spLocks noChangeArrowheads="1"/>
          </p:cNvSpPr>
          <p:nvPr/>
        </p:nvSpPr>
        <p:spPr bwMode="auto">
          <a:xfrm>
            <a:off x="4937125" y="3394075"/>
            <a:ext cx="3255963" cy="1201738"/>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Want the formula to be true</a:t>
            </a:r>
          </a:p>
          <a:p>
            <a:pPr>
              <a:lnSpc>
                <a:spcPct val="150000"/>
              </a:lnSpc>
            </a:pPr>
            <a:r>
              <a:rPr lang="en-US" altLang="zh-TW"/>
              <a:t>exactly when the input does</a:t>
            </a:r>
          </a:p>
          <a:p>
            <a:pPr>
              <a:lnSpc>
                <a:spcPct val="150000"/>
              </a:lnSpc>
            </a:pPr>
            <a:r>
              <a:rPr lang="en-US" altLang="zh-TW" b="1"/>
              <a:t>not</a:t>
            </a:r>
            <a:r>
              <a:rPr lang="en-US" altLang="zh-TW"/>
              <a:t> belong to a “false” row.</a:t>
            </a:r>
          </a:p>
        </p:txBody>
      </p:sp>
      <p:sp>
        <p:nvSpPr>
          <p:cNvPr id="102452" name="Text Box 52"/>
          <p:cNvSpPr txBox="1">
            <a:spLocks noChangeArrowheads="1"/>
          </p:cNvSpPr>
          <p:nvPr/>
        </p:nvSpPr>
        <p:spPr bwMode="auto">
          <a:xfrm>
            <a:off x="457200" y="5715000"/>
            <a:ext cx="7110413"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The input is the first row exactly if this sub-formula is satisfied</a:t>
            </a:r>
          </a:p>
        </p:txBody>
      </p:sp>
      <p:sp>
        <p:nvSpPr>
          <p:cNvPr id="102453" name="Line 53"/>
          <p:cNvSpPr>
            <a:spLocks noChangeShapeType="1"/>
          </p:cNvSpPr>
          <p:nvPr/>
        </p:nvSpPr>
        <p:spPr bwMode="auto">
          <a:xfrm flipV="1">
            <a:off x="5257800" y="5334000"/>
            <a:ext cx="3810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54" name="Text Box 54"/>
          <p:cNvSpPr txBox="1">
            <a:spLocks noChangeArrowheads="1"/>
          </p:cNvSpPr>
          <p:nvPr/>
        </p:nvSpPr>
        <p:spPr bwMode="auto">
          <a:xfrm>
            <a:off x="76200" y="6262688"/>
            <a:ext cx="9058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And the formula is true exactly when the input is </a:t>
            </a:r>
            <a:r>
              <a:rPr lang="en-US" altLang="zh-TW">
                <a:solidFill>
                  <a:srgbClr val="A50021"/>
                </a:solidFill>
              </a:rPr>
              <a:t>not</a:t>
            </a:r>
            <a:r>
              <a:rPr lang="en-US" altLang="zh-TW"/>
              <a:t> in the 1</a:t>
            </a:r>
            <a:r>
              <a:rPr lang="en-US" altLang="zh-TW" baseline="30000"/>
              <a:t>st</a:t>
            </a:r>
            <a:r>
              <a:rPr lang="en-US" altLang="zh-TW"/>
              <a:t> row </a:t>
            </a:r>
            <a:r>
              <a:rPr lang="en-US" altLang="zh-TW">
                <a:solidFill>
                  <a:srgbClr val="A50021"/>
                </a:solidFill>
              </a:rPr>
              <a:t>and</a:t>
            </a:r>
            <a:r>
              <a:rPr lang="en-US" altLang="zh-TW"/>
              <a:t> the 4</a:t>
            </a:r>
            <a:r>
              <a:rPr lang="en-US" altLang="zh-TW" baseline="30000"/>
              <a:t>th</a:t>
            </a:r>
            <a:r>
              <a:rPr lang="en-US" altLang="zh-TW"/>
              <a:t> row.</a:t>
            </a:r>
          </a:p>
        </p:txBody>
      </p:sp>
      <p:sp>
        <p:nvSpPr>
          <p:cNvPr id="102455" name="Line 55"/>
          <p:cNvSpPr>
            <a:spLocks noChangeShapeType="1"/>
          </p:cNvSpPr>
          <p:nvPr/>
        </p:nvSpPr>
        <p:spPr bwMode="auto">
          <a:xfrm flipH="1" flipV="1">
            <a:off x="6553200" y="53340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424046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45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4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8" grpId="0" animBg="1"/>
      <p:bldP spid="102439" grpId="0" animBg="1"/>
      <p:bldP spid="102440" grpId="0" animBg="1"/>
      <p:bldP spid="102451" grpId="0" animBg="1"/>
      <p:bldP spid="102452" grpId="0" animBg="1"/>
      <p:bldP spid="102453" grpId="0" animBg="1"/>
      <p:bldP spid="102454" grpId="0"/>
      <p:bldP spid="102455" grpId="0"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Text Box 2"/>
          <p:cNvSpPr txBox="1">
            <a:spLocks noChangeArrowheads="1"/>
          </p:cNvSpPr>
          <p:nvPr/>
        </p:nvSpPr>
        <p:spPr bwMode="auto">
          <a:xfrm>
            <a:off x="3297238" y="457200"/>
            <a:ext cx="24939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Halting Problem</a:t>
            </a:r>
          </a:p>
        </p:txBody>
      </p:sp>
      <p:sp>
        <p:nvSpPr>
          <p:cNvPr id="999427" name="Text Box 3"/>
          <p:cNvSpPr txBox="1">
            <a:spLocks noChangeArrowheads="1"/>
          </p:cNvSpPr>
          <p:nvPr/>
        </p:nvSpPr>
        <p:spPr bwMode="auto">
          <a:xfrm>
            <a:off x="228600" y="2133600"/>
            <a:ext cx="8831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Case 2:</a:t>
            </a:r>
            <a:r>
              <a:rPr lang="en-US" altLang="en-US"/>
              <a:t> Suppose H(K,K) says </a:t>
            </a:r>
            <a:r>
              <a:rPr lang="en-US" altLang="en-US">
                <a:solidFill>
                  <a:srgbClr val="006699"/>
                </a:solidFill>
              </a:rPr>
              <a:t>“loop forever”,</a:t>
            </a:r>
            <a:r>
              <a:rPr lang="en-US" altLang="en-US"/>
              <a:t> that is H determines K(K) will </a:t>
            </a:r>
            <a:r>
              <a:rPr lang="en-US" altLang="en-US">
                <a:solidFill>
                  <a:srgbClr val="006699"/>
                </a:solidFill>
              </a:rPr>
              <a:t>“loop”,</a:t>
            </a:r>
            <a:r>
              <a:rPr lang="en-US" altLang="en-US"/>
              <a:t> </a:t>
            </a:r>
          </a:p>
        </p:txBody>
      </p:sp>
      <p:sp>
        <p:nvSpPr>
          <p:cNvPr id="999428" name="Text Box 4"/>
          <p:cNvSpPr txBox="1">
            <a:spLocks noChangeArrowheads="1"/>
          </p:cNvSpPr>
          <p:nvPr/>
        </p:nvSpPr>
        <p:spPr bwMode="auto">
          <a:xfrm>
            <a:off x="781050" y="2681288"/>
            <a:ext cx="7524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But then K(K) will </a:t>
            </a:r>
            <a:r>
              <a:rPr lang="en-US" altLang="en-US">
                <a:solidFill>
                  <a:srgbClr val="008000"/>
                </a:solidFill>
              </a:rPr>
              <a:t>“halt”,</a:t>
            </a:r>
            <a:r>
              <a:rPr lang="en-US" altLang="en-US"/>
              <a:t> which is exactly the opposite to the answer.</a:t>
            </a:r>
          </a:p>
        </p:txBody>
      </p:sp>
      <p:sp>
        <p:nvSpPr>
          <p:cNvPr id="999429" name="Text Box 5"/>
          <p:cNvSpPr txBox="1">
            <a:spLocks noChangeArrowheads="1"/>
          </p:cNvSpPr>
          <p:nvPr/>
        </p:nvSpPr>
        <p:spPr bwMode="auto">
          <a:xfrm>
            <a:off x="1763713" y="1371600"/>
            <a:ext cx="5561012" cy="376238"/>
          </a:xfrm>
          <a:prstGeom prst="rect">
            <a:avLst/>
          </a:prstGeom>
          <a:solidFill>
            <a:srgbClr val="FF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What happen if K is the input to K?  What is K(K)?</a:t>
            </a:r>
          </a:p>
        </p:txBody>
      </p:sp>
      <p:sp>
        <p:nvSpPr>
          <p:cNvPr id="999430" name="Rectangle 6"/>
          <p:cNvSpPr>
            <a:spLocks noChangeArrowheads="1"/>
          </p:cNvSpPr>
          <p:nvPr/>
        </p:nvSpPr>
        <p:spPr bwMode="auto">
          <a:xfrm>
            <a:off x="3276600" y="4038600"/>
            <a:ext cx="1371600" cy="1371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t>H(P,I)</a:t>
            </a:r>
          </a:p>
        </p:txBody>
      </p:sp>
      <p:sp>
        <p:nvSpPr>
          <p:cNvPr id="999431" name="Rectangle 7"/>
          <p:cNvSpPr>
            <a:spLocks noChangeArrowheads="1"/>
          </p:cNvSpPr>
          <p:nvPr/>
        </p:nvSpPr>
        <p:spPr bwMode="auto">
          <a:xfrm>
            <a:off x="1752600" y="3657600"/>
            <a:ext cx="6324600" cy="2590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432" name="Line 8"/>
          <p:cNvSpPr>
            <a:spLocks noChangeShapeType="1"/>
          </p:cNvSpPr>
          <p:nvPr/>
        </p:nvSpPr>
        <p:spPr bwMode="auto">
          <a:xfrm>
            <a:off x="152400" y="4953000"/>
            <a:ext cx="1828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9433" name="Rectangle 9"/>
          <p:cNvSpPr>
            <a:spLocks noChangeArrowheads="1"/>
          </p:cNvSpPr>
          <p:nvPr/>
        </p:nvSpPr>
        <p:spPr bwMode="auto">
          <a:xfrm>
            <a:off x="4659313" y="6248400"/>
            <a:ext cx="77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K(K)</a:t>
            </a:r>
          </a:p>
        </p:txBody>
      </p:sp>
      <p:sp>
        <p:nvSpPr>
          <p:cNvPr id="999434" name="Text Box 10"/>
          <p:cNvSpPr txBox="1">
            <a:spLocks noChangeArrowheads="1"/>
          </p:cNvSpPr>
          <p:nvPr/>
        </p:nvSpPr>
        <p:spPr bwMode="auto">
          <a:xfrm>
            <a:off x="249238" y="4483100"/>
            <a:ext cx="13668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Input for K(K)</a:t>
            </a:r>
          </a:p>
        </p:txBody>
      </p:sp>
      <p:sp>
        <p:nvSpPr>
          <p:cNvPr id="999435" name="Text Box 11"/>
          <p:cNvSpPr txBox="1">
            <a:spLocks noChangeArrowheads="1"/>
          </p:cNvSpPr>
          <p:nvPr/>
        </p:nvSpPr>
        <p:spPr bwMode="auto">
          <a:xfrm>
            <a:off x="212725" y="4953000"/>
            <a:ext cx="127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program K</a:t>
            </a:r>
          </a:p>
        </p:txBody>
      </p:sp>
      <p:sp>
        <p:nvSpPr>
          <p:cNvPr id="999436" name="Rectangle 12"/>
          <p:cNvSpPr>
            <a:spLocks noChangeArrowheads="1"/>
          </p:cNvSpPr>
          <p:nvPr/>
        </p:nvSpPr>
        <p:spPr bwMode="auto">
          <a:xfrm>
            <a:off x="1981200" y="4724400"/>
            <a:ext cx="5334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437" name="Line 13"/>
          <p:cNvSpPr>
            <a:spLocks noChangeShapeType="1"/>
          </p:cNvSpPr>
          <p:nvPr/>
        </p:nvSpPr>
        <p:spPr bwMode="auto">
          <a:xfrm flipV="1">
            <a:off x="2514600" y="4724400"/>
            <a:ext cx="762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9438" name="Text Box 14"/>
          <p:cNvSpPr txBox="1">
            <a:spLocks noChangeArrowheads="1"/>
          </p:cNvSpPr>
          <p:nvPr/>
        </p:nvSpPr>
        <p:spPr bwMode="auto">
          <a:xfrm>
            <a:off x="2590800" y="4357688"/>
            <a:ext cx="6270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P:=K</a:t>
            </a:r>
          </a:p>
        </p:txBody>
      </p:sp>
      <p:sp>
        <p:nvSpPr>
          <p:cNvPr id="999439" name="Text Box 15"/>
          <p:cNvSpPr txBox="1">
            <a:spLocks noChangeArrowheads="1"/>
          </p:cNvSpPr>
          <p:nvPr/>
        </p:nvSpPr>
        <p:spPr bwMode="auto">
          <a:xfrm>
            <a:off x="2590800" y="5195888"/>
            <a:ext cx="6334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I:=K</a:t>
            </a:r>
          </a:p>
        </p:txBody>
      </p:sp>
      <p:sp>
        <p:nvSpPr>
          <p:cNvPr id="999440" name="Line 16"/>
          <p:cNvSpPr>
            <a:spLocks noChangeShapeType="1"/>
          </p:cNvSpPr>
          <p:nvPr/>
        </p:nvSpPr>
        <p:spPr bwMode="auto">
          <a:xfrm>
            <a:off x="2514600" y="4953000"/>
            <a:ext cx="762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9441" name="Text Box 17"/>
          <p:cNvSpPr txBox="1">
            <a:spLocks noChangeArrowheads="1"/>
          </p:cNvSpPr>
          <p:nvPr/>
        </p:nvSpPr>
        <p:spPr bwMode="auto">
          <a:xfrm>
            <a:off x="2006600" y="5715000"/>
            <a:ext cx="226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Input for program H(P,I)</a:t>
            </a:r>
          </a:p>
        </p:txBody>
      </p:sp>
      <p:sp>
        <p:nvSpPr>
          <p:cNvPr id="999442" name="Line 18"/>
          <p:cNvSpPr>
            <a:spLocks noChangeShapeType="1"/>
          </p:cNvSpPr>
          <p:nvPr/>
        </p:nvSpPr>
        <p:spPr bwMode="auto">
          <a:xfrm>
            <a:off x="4648200" y="472440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9443" name="Text Box 19"/>
          <p:cNvSpPr txBox="1">
            <a:spLocks noChangeArrowheads="1"/>
          </p:cNvSpPr>
          <p:nvPr/>
        </p:nvSpPr>
        <p:spPr bwMode="auto">
          <a:xfrm>
            <a:off x="4784725" y="4205288"/>
            <a:ext cx="8810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output</a:t>
            </a:r>
          </a:p>
        </p:txBody>
      </p:sp>
      <p:sp>
        <p:nvSpPr>
          <p:cNvPr id="999444" name="Text Box 20"/>
          <p:cNvSpPr txBox="1">
            <a:spLocks noChangeArrowheads="1"/>
          </p:cNvSpPr>
          <p:nvPr/>
        </p:nvSpPr>
        <p:spPr bwMode="auto">
          <a:xfrm>
            <a:off x="4784725" y="4800600"/>
            <a:ext cx="871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H(K,K)</a:t>
            </a:r>
          </a:p>
        </p:txBody>
      </p:sp>
      <p:sp>
        <p:nvSpPr>
          <p:cNvPr id="999445" name="Rectangle 21"/>
          <p:cNvSpPr>
            <a:spLocks noChangeArrowheads="1"/>
          </p:cNvSpPr>
          <p:nvPr/>
        </p:nvSpPr>
        <p:spPr bwMode="auto">
          <a:xfrm>
            <a:off x="5715000" y="4038600"/>
            <a:ext cx="1447800" cy="13716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446" name="Line 22"/>
          <p:cNvSpPr>
            <a:spLocks noChangeShapeType="1"/>
          </p:cNvSpPr>
          <p:nvPr/>
        </p:nvSpPr>
        <p:spPr bwMode="auto">
          <a:xfrm>
            <a:off x="7162800" y="43434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9447" name="Oval 23"/>
          <p:cNvSpPr>
            <a:spLocks noChangeArrowheads="1"/>
          </p:cNvSpPr>
          <p:nvPr/>
        </p:nvSpPr>
        <p:spPr bwMode="auto">
          <a:xfrm>
            <a:off x="7467600" y="4191000"/>
            <a:ext cx="4572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448" name="Text Box 24"/>
          <p:cNvSpPr txBox="1">
            <a:spLocks noChangeArrowheads="1"/>
          </p:cNvSpPr>
          <p:nvPr/>
        </p:nvSpPr>
        <p:spPr bwMode="auto">
          <a:xfrm>
            <a:off x="5791200" y="4191000"/>
            <a:ext cx="1373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If H(K,K)=halt</a:t>
            </a:r>
          </a:p>
        </p:txBody>
      </p:sp>
      <p:sp>
        <p:nvSpPr>
          <p:cNvPr id="999449" name="Text Box 25"/>
          <p:cNvSpPr txBox="1">
            <a:spLocks noChangeArrowheads="1"/>
          </p:cNvSpPr>
          <p:nvPr/>
        </p:nvSpPr>
        <p:spPr bwMode="auto">
          <a:xfrm>
            <a:off x="7345363" y="3810000"/>
            <a:ext cx="12525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Loop forever</a:t>
            </a:r>
          </a:p>
        </p:txBody>
      </p:sp>
      <p:sp>
        <p:nvSpPr>
          <p:cNvPr id="999450" name="Text Box 26"/>
          <p:cNvSpPr txBox="1">
            <a:spLocks noChangeArrowheads="1"/>
          </p:cNvSpPr>
          <p:nvPr/>
        </p:nvSpPr>
        <p:spPr bwMode="auto">
          <a:xfrm>
            <a:off x="5791200" y="4800600"/>
            <a:ext cx="12557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If H(K,K)=</a:t>
            </a:r>
          </a:p>
          <a:p>
            <a:r>
              <a:rPr lang="en-US" altLang="en-US" sz="1400"/>
              <a:t> loop forever</a:t>
            </a:r>
          </a:p>
        </p:txBody>
      </p:sp>
      <p:sp>
        <p:nvSpPr>
          <p:cNvPr id="999451" name="Line 27"/>
          <p:cNvSpPr>
            <a:spLocks noChangeShapeType="1"/>
          </p:cNvSpPr>
          <p:nvPr/>
        </p:nvSpPr>
        <p:spPr bwMode="auto">
          <a:xfrm>
            <a:off x="7162800" y="5029200"/>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9452" name="Text Box 28"/>
          <p:cNvSpPr txBox="1">
            <a:spLocks noChangeArrowheads="1"/>
          </p:cNvSpPr>
          <p:nvPr/>
        </p:nvSpPr>
        <p:spPr bwMode="auto">
          <a:xfrm>
            <a:off x="8251825" y="5181600"/>
            <a:ext cx="511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halt</a:t>
            </a:r>
          </a:p>
        </p:txBody>
      </p:sp>
    </p:spTree>
    <p:extLst>
      <p:ext uri="{BB962C8B-B14F-4D97-AF65-F5344CB8AC3E}">
        <p14:creationId xmlns:p14="http://schemas.microsoft.com/office/powerpoint/2010/main" val="4228706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9427"/>
                                        </p:tgtEl>
                                        <p:attrNameLst>
                                          <p:attrName>style.visibility</p:attrName>
                                        </p:attrNameLst>
                                      </p:cBhvr>
                                      <p:to>
                                        <p:strVal val="visible"/>
                                      </p:to>
                                    </p:set>
                                    <p:animEffect transition="in" filter="blinds(horizontal)">
                                      <p:cBhvr>
                                        <p:cTn id="7" dur="500"/>
                                        <p:tgtEl>
                                          <p:spTgt spid="9994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99428"/>
                                        </p:tgtEl>
                                        <p:attrNameLst>
                                          <p:attrName>style.visibility</p:attrName>
                                        </p:attrNameLst>
                                      </p:cBhvr>
                                      <p:to>
                                        <p:strVal val="visible"/>
                                      </p:to>
                                    </p:set>
                                    <p:animEffect transition="in" filter="blinds(horizontal)">
                                      <p:cBhvr>
                                        <p:cTn id="12" dur="500"/>
                                        <p:tgtEl>
                                          <p:spTgt spid="999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9427" grpId="0"/>
      <p:bldP spid="999428"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Text Box 2"/>
          <p:cNvSpPr txBox="1">
            <a:spLocks noChangeArrowheads="1"/>
          </p:cNvSpPr>
          <p:nvPr/>
        </p:nvSpPr>
        <p:spPr bwMode="auto">
          <a:xfrm>
            <a:off x="3297238" y="457200"/>
            <a:ext cx="24939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Halting Problem</a:t>
            </a:r>
          </a:p>
        </p:txBody>
      </p:sp>
      <p:sp>
        <p:nvSpPr>
          <p:cNvPr id="1000451" name="Text Box 3"/>
          <p:cNvSpPr txBox="1">
            <a:spLocks noChangeArrowheads="1"/>
          </p:cNvSpPr>
          <p:nvPr/>
        </p:nvSpPr>
        <p:spPr bwMode="auto">
          <a:xfrm>
            <a:off x="1905000" y="1524000"/>
            <a:ext cx="5501827" cy="78483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In either case, H outputs a wrong answer to K(K),</a:t>
            </a:r>
          </a:p>
          <a:p>
            <a:pPr>
              <a:lnSpc>
                <a:spcPct val="150000"/>
              </a:lnSpc>
            </a:pPr>
            <a:r>
              <a:rPr lang="en-US" altLang="en-US" dirty="0"/>
              <a:t>this contradicts that such a program exists.</a:t>
            </a:r>
          </a:p>
        </p:txBody>
      </p:sp>
      <p:sp>
        <p:nvSpPr>
          <p:cNvPr id="1000452" name="Text Box 4"/>
          <p:cNvSpPr txBox="1">
            <a:spLocks noChangeArrowheads="1"/>
          </p:cNvSpPr>
          <p:nvPr/>
        </p:nvSpPr>
        <p:spPr bwMode="auto">
          <a:xfrm>
            <a:off x="685801" y="4271963"/>
            <a:ext cx="7467600" cy="646331"/>
          </a:xfrm>
          <a:prstGeom prst="rect">
            <a:avLst/>
          </a:prstGeom>
          <a:solidFill>
            <a:srgbClr val="CCE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The proof is due to Alan Turing (1936); you will see more of such arguments in a later class.</a:t>
            </a:r>
          </a:p>
        </p:txBody>
      </p:sp>
      <p:sp>
        <p:nvSpPr>
          <p:cNvPr id="1000453" name="Text Box 5"/>
          <p:cNvSpPr txBox="1">
            <a:spLocks noChangeArrowheads="1"/>
          </p:cNvSpPr>
          <p:nvPr/>
        </p:nvSpPr>
        <p:spPr bwMode="auto">
          <a:xfrm>
            <a:off x="533400" y="2895600"/>
            <a:ext cx="8059738" cy="78898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Intuitively, no program can determine whether K halts when given input K,</a:t>
            </a:r>
          </a:p>
          <a:p>
            <a:pPr>
              <a:lnSpc>
                <a:spcPct val="150000"/>
              </a:lnSpc>
            </a:pPr>
            <a:r>
              <a:rPr lang="en-US" altLang="en-US"/>
              <a:t>because the program K will do the opposite </a:t>
            </a:r>
            <a:r>
              <a:rPr lang="en-US" altLang="en-US" b="1"/>
              <a:t>“after”</a:t>
            </a:r>
            <a:r>
              <a:rPr lang="en-US" altLang="en-US"/>
              <a:t> you give an answer.</a:t>
            </a:r>
          </a:p>
        </p:txBody>
      </p:sp>
    </p:spTree>
    <p:extLst>
      <p:ext uri="{BB962C8B-B14F-4D97-AF65-F5344CB8AC3E}">
        <p14:creationId xmlns:p14="http://schemas.microsoft.com/office/powerpoint/2010/main" val="35564689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00453"/>
                                        </p:tgtEl>
                                        <p:attrNameLst>
                                          <p:attrName>style.visibility</p:attrName>
                                        </p:attrNameLst>
                                      </p:cBhvr>
                                      <p:to>
                                        <p:strVal val="visible"/>
                                      </p:to>
                                    </p:set>
                                    <p:animEffect transition="in" filter="blinds(horizontal)">
                                      <p:cBhvr>
                                        <p:cTn id="7" dur="500"/>
                                        <p:tgtEl>
                                          <p:spTgt spid="10004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00452"/>
                                        </p:tgtEl>
                                        <p:attrNameLst>
                                          <p:attrName>style.visibility</p:attrName>
                                        </p:attrNameLst>
                                      </p:cBhvr>
                                      <p:to>
                                        <p:strVal val="visible"/>
                                      </p:to>
                                    </p:set>
                                    <p:animEffect transition="in" filter="blinds(horizontal)">
                                      <p:cBhvr>
                                        <p:cTn id="12" dur="500"/>
                                        <p:tgtEl>
                                          <p:spTgt spid="1000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0452" grpId="0" animBg="1"/>
      <p:bldP spid="1000453"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ext Box 2"/>
          <p:cNvSpPr txBox="1">
            <a:spLocks noChangeArrowheads="1"/>
          </p:cNvSpPr>
          <p:nvPr/>
        </p:nvSpPr>
        <p:spPr bwMode="auto">
          <a:xfrm>
            <a:off x="2667000" y="457200"/>
            <a:ext cx="38290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Remarks and References</a:t>
            </a:r>
          </a:p>
        </p:txBody>
      </p:sp>
      <p:sp>
        <p:nvSpPr>
          <p:cNvPr id="515076" name="Text Box 4"/>
          <p:cNvSpPr txBox="1">
            <a:spLocks noChangeArrowheads="1"/>
          </p:cNvSpPr>
          <p:nvPr/>
        </p:nvSpPr>
        <p:spPr bwMode="auto">
          <a:xfrm>
            <a:off x="228600" y="1295400"/>
            <a:ext cx="8723313"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The argument used in the halting problem is called the “</a:t>
            </a:r>
            <a:r>
              <a:rPr lang="en-US" altLang="zh-TW" dirty="0" err="1"/>
              <a:t>diagonalization</a:t>
            </a:r>
            <a:r>
              <a:rPr lang="en-US" altLang="zh-TW" dirty="0"/>
              <a:t>” method.</a:t>
            </a:r>
          </a:p>
          <a:p>
            <a:pPr>
              <a:lnSpc>
                <a:spcPct val="150000"/>
              </a:lnSpc>
            </a:pPr>
            <a:r>
              <a:rPr lang="en-US" altLang="zh-TW"/>
              <a:t>This was </a:t>
            </a:r>
            <a:r>
              <a:rPr lang="en-US" altLang="zh-TW" dirty="0"/>
              <a:t>originally used </a:t>
            </a:r>
            <a:r>
              <a:rPr lang="en-US" altLang="zh-TW"/>
              <a:t>by Cantor </a:t>
            </a:r>
            <a:r>
              <a:rPr lang="en-US" altLang="zh-TW" dirty="0"/>
              <a:t>to prove that real numbers are “more” than </a:t>
            </a:r>
          </a:p>
          <a:p>
            <a:pPr>
              <a:lnSpc>
                <a:spcPct val="150000"/>
              </a:lnSpc>
            </a:pPr>
            <a:r>
              <a:rPr lang="en-US" altLang="zh-TW" dirty="0"/>
              <a:t>Integers.  </a:t>
            </a:r>
          </a:p>
          <a:p>
            <a:pPr>
              <a:lnSpc>
                <a:spcPct val="150000"/>
              </a:lnSpc>
            </a:pPr>
            <a:r>
              <a:rPr lang="en-US" altLang="zh-TW" dirty="0"/>
              <a:t>This method has many other applications in theoretical computer science.</a:t>
            </a:r>
          </a:p>
        </p:txBody>
      </p:sp>
    </p:spTree>
    <p:extLst>
      <p:ext uri="{BB962C8B-B14F-4D97-AF65-F5344CB8AC3E}">
        <p14:creationId xmlns:p14="http://schemas.microsoft.com/office/powerpoint/2010/main" val="185365983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7BAB-F681-4E52-8955-50E0CE43EF61}"/>
              </a:ext>
            </a:extLst>
          </p:cNvPr>
          <p:cNvSpPr>
            <a:spLocks noGrp="1"/>
          </p:cNvSpPr>
          <p:nvPr>
            <p:ph type="ctrTitle"/>
          </p:nvPr>
        </p:nvSpPr>
        <p:spPr/>
        <p:txBody>
          <a:bodyPr>
            <a:normAutofit fontScale="90000"/>
          </a:bodyPr>
          <a:lstStyle/>
          <a:p>
            <a:pPr fontAlgn="auto">
              <a:spcAft>
                <a:spcPts val="0"/>
              </a:spcAft>
              <a:defRPr/>
            </a:pPr>
            <a:r>
              <a:rPr lang="en-US" dirty="0"/>
              <a:t>Basic Structures: Sets, Functions, Sequences, Sums, </a:t>
            </a:r>
            <a:r>
              <a:rPr lang="en-US"/>
              <a:t>and Matrices</a:t>
            </a:r>
            <a:endParaRPr lang="en-US" dirty="0"/>
          </a:p>
        </p:txBody>
      </p:sp>
      <p:sp>
        <p:nvSpPr>
          <p:cNvPr id="7171" name="Subtitle 2">
            <a:extLst>
              <a:ext uri="{FF2B5EF4-FFF2-40B4-BE49-F238E27FC236}">
                <a16:creationId xmlns:a16="http://schemas.microsoft.com/office/drawing/2014/main" id="{EB041CE5-A45D-448A-AAD3-65D0B78079BA}"/>
              </a:ext>
            </a:extLst>
          </p:cNvPr>
          <p:cNvSpPr>
            <a:spLocks noGrp="1"/>
          </p:cNvSpPr>
          <p:nvPr>
            <p:ph type="subTitle" idx="1"/>
          </p:nvPr>
        </p:nvSpPr>
        <p:spPr>
          <a:xfrm>
            <a:off x="533400" y="3228975"/>
            <a:ext cx="7854950" cy="1752600"/>
          </a:xfrm>
        </p:spPr>
        <p:txBody>
          <a:bodyPr/>
          <a:lstStyle/>
          <a:p>
            <a:pPr marR="0"/>
            <a:r>
              <a:rPr lang="en-US" altLang="en-US"/>
              <a:t>Chapter 2</a:t>
            </a:r>
          </a:p>
        </p:txBody>
      </p:sp>
    </p:spTree>
    <p:extLst>
      <p:ext uri="{BB962C8B-B14F-4D97-AF65-F5344CB8AC3E}">
        <p14:creationId xmlns:p14="http://schemas.microsoft.com/office/powerpoint/2010/main" val="244580717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ECED879C-4485-4E28-AB1B-89D9395DBD28}"/>
              </a:ext>
            </a:extLst>
          </p:cNvPr>
          <p:cNvSpPr>
            <a:spLocks noGrp="1"/>
          </p:cNvSpPr>
          <p:nvPr>
            <p:ph type="title"/>
          </p:nvPr>
        </p:nvSpPr>
        <p:spPr/>
        <p:txBody>
          <a:bodyPr/>
          <a:lstStyle/>
          <a:p>
            <a:r>
              <a:rPr lang="en-US" altLang="en-US"/>
              <a:t>Chapter Summary</a:t>
            </a:r>
          </a:p>
        </p:txBody>
      </p:sp>
      <p:sp>
        <p:nvSpPr>
          <p:cNvPr id="3" name="Content Placeholder 2">
            <a:extLst>
              <a:ext uri="{FF2B5EF4-FFF2-40B4-BE49-F238E27FC236}">
                <a16:creationId xmlns:a16="http://schemas.microsoft.com/office/drawing/2014/main" id="{528492C9-B7AA-4061-9B3F-89DC813B3FBF}"/>
              </a:ext>
            </a:extLst>
          </p:cNvPr>
          <p:cNvSpPr>
            <a:spLocks noGrp="1"/>
          </p:cNvSpPr>
          <p:nvPr>
            <p:ph idx="1"/>
          </p:nvPr>
        </p:nvSpPr>
        <p:spPr/>
        <p:txBody>
          <a:bodyPr>
            <a:normAutofit fontScale="70000" lnSpcReduction="20000"/>
          </a:bodyPr>
          <a:lstStyle/>
          <a:p>
            <a:pPr marL="274320" indent="-274320" fontAlgn="auto">
              <a:spcAft>
                <a:spcPts val="0"/>
              </a:spcAft>
              <a:buClr>
                <a:schemeClr val="accent3"/>
              </a:buClr>
              <a:buFont typeface="Wingdings 2"/>
              <a:buChar char=""/>
              <a:defRPr/>
            </a:pPr>
            <a:r>
              <a:rPr lang="en-US" dirty="0"/>
              <a:t>Sets </a:t>
            </a:r>
          </a:p>
          <a:p>
            <a:pPr marL="640080" lvl="1" indent="-246888" fontAlgn="auto">
              <a:spcAft>
                <a:spcPts val="0"/>
              </a:spcAft>
              <a:buFont typeface="Wingdings 2"/>
              <a:buChar char=""/>
              <a:defRPr/>
            </a:pPr>
            <a:r>
              <a:rPr lang="en-US" dirty="0"/>
              <a:t>The Language of Sets</a:t>
            </a:r>
          </a:p>
          <a:p>
            <a:pPr marL="640080" lvl="1" indent="-246888" fontAlgn="auto">
              <a:spcAft>
                <a:spcPts val="0"/>
              </a:spcAft>
              <a:buFont typeface="Wingdings 2"/>
              <a:buChar char=""/>
              <a:defRPr/>
            </a:pPr>
            <a:r>
              <a:rPr lang="en-US" dirty="0"/>
              <a:t>Set Operations</a:t>
            </a:r>
          </a:p>
          <a:p>
            <a:pPr marL="640080" lvl="1" indent="-246888" fontAlgn="auto">
              <a:spcAft>
                <a:spcPts val="0"/>
              </a:spcAft>
              <a:buFont typeface="Wingdings 2"/>
              <a:buChar char=""/>
              <a:defRPr/>
            </a:pPr>
            <a:r>
              <a:rPr lang="en-US" dirty="0"/>
              <a:t>Set Identities</a:t>
            </a:r>
          </a:p>
          <a:p>
            <a:pPr marL="274320" indent="-274320" fontAlgn="auto">
              <a:spcAft>
                <a:spcPts val="0"/>
              </a:spcAft>
              <a:buClr>
                <a:schemeClr val="accent3"/>
              </a:buClr>
              <a:buFont typeface="Wingdings 2"/>
              <a:buChar char=""/>
              <a:defRPr/>
            </a:pPr>
            <a:r>
              <a:rPr lang="en-US" dirty="0"/>
              <a:t>Functions</a:t>
            </a:r>
          </a:p>
          <a:p>
            <a:pPr marL="640080" lvl="1" indent="-246888" fontAlgn="auto">
              <a:spcAft>
                <a:spcPts val="0"/>
              </a:spcAft>
              <a:buFont typeface="Wingdings 2"/>
              <a:buChar char=""/>
              <a:defRPr/>
            </a:pPr>
            <a:r>
              <a:rPr lang="en-US" dirty="0"/>
              <a:t>Types of Functions</a:t>
            </a:r>
          </a:p>
          <a:p>
            <a:pPr marL="640080" lvl="1" indent="-246888" fontAlgn="auto">
              <a:spcAft>
                <a:spcPts val="0"/>
              </a:spcAft>
              <a:buFont typeface="Wingdings 2"/>
              <a:buChar char=""/>
              <a:defRPr/>
            </a:pPr>
            <a:r>
              <a:rPr lang="en-US" dirty="0"/>
              <a:t>Operations on Functions</a:t>
            </a:r>
          </a:p>
          <a:p>
            <a:pPr marL="640080" lvl="1" indent="-246888" fontAlgn="auto">
              <a:spcAft>
                <a:spcPts val="0"/>
              </a:spcAft>
              <a:buFont typeface="Wingdings 2"/>
              <a:buNone/>
              <a:defRPr/>
            </a:pPr>
            <a:endParaRPr lang="en-US" dirty="0"/>
          </a:p>
          <a:p>
            <a:pPr marL="274320" indent="-274320" fontAlgn="auto">
              <a:spcAft>
                <a:spcPts val="0"/>
              </a:spcAft>
              <a:buClr>
                <a:schemeClr val="accent3"/>
              </a:buClr>
              <a:buFont typeface="Wingdings 2"/>
              <a:buChar char=""/>
              <a:defRPr/>
            </a:pPr>
            <a:r>
              <a:rPr lang="en-US" dirty="0"/>
              <a:t>Sequences and Summations</a:t>
            </a:r>
          </a:p>
          <a:p>
            <a:pPr marL="640080" lvl="1" indent="-246888" fontAlgn="auto">
              <a:spcAft>
                <a:spcPts val="0"/>
              </a:spcAft>
              <a:buFont typeface="Wingdings 2"/>
              <a:buChar char=""/>
              <a:defRPr/>
            </a:pPr>
            <a:r>
              <a:rPr lang="en-US" dirty="0"/>
              <a:t>Types of Sequences</a:t>
            </a:r>
          </a:p>
          <a:p>
            <a:pPr marL="640080" lvl="1" indent="-246888" fontAlgn="auto">
              <a:spcAft>
                <a:spcPts val="0"/>
              </a:spcAft>
              <a:buFont typeface="Wingdings 2"/>
              <a:buChar char=""/>
              <a:defRPr/>
            </a:pPr>
            <a:r>
              <a:rPr lang="en-US" dirty="0"/>
              <a:t>Summation Formulae</a:t>
            </a:r>
          </a:p>
          <a:p>
            <a:pPr marL="274320" indent="-274320" fontAlgn="auto">
              <a:spcAft>
                <a:spcPts val="0"/>
              </a:spcAft>
              <a:buClr>
                <a:schemeClr val="accent3"/>
              </a:buClr>
              <a:buFont typeface="Wingdings 2"/>
              <a:buChar char=""/>
              <a:defRPr/>
            </a:pPr>
            <a:r>
              <a:rPr lang="en-US" dirty="0"/>
              <a:t>Matrices</a:t>
            </a:r>
          </a:p>
          <a:p>
            <a:pPr marL="640080" lvl="1" indent="-246888" fontAlgn="auto">
              <a:spcAft>
                <a:spcPts val="0"/>
              </a:spcAft>
              <a:buFont typeface="Wingdings 2"/>
              <a:buChar char=""/>
              <a:defRPr/>
            </a:pPr>
            <a:r>
              <a:rPr lang="en-US" dirty="0"/>
              <a:t>Matrix Arithmetic</a:t>
            </a:r>
          </a:p>
          <a:p>
            <a:pPr marL="274320" indent="-274320" fontAlgn="auto">
              <a:spcAft>
                <a:spcPts val="0"/>
              </a:spcAft>
              <a:buClr>
                <a:schemeClr val="accent3"/>
              </a:buClr>
              <a:buFont typeface="Wingdings 2"/>
              <a:buChar char=""/>
              <a:defRPr/>
            </a:pPr>
            <a:endParaRPr lang="en-US" dirty="0"/>
          </a:p>
          <a:p>
            <a:pPr marL="640080" lvl="1" indent="-246888" fontAlgn="auto">
              <a:spcAft>
                <a:spcPts val="0"/>
              </a:spcAft>
              <a:buFont typeface="Wingdings 2"/>
              <a:buNone/>
              <a:defRPr/>
            </a:pPr>
            <a:endParaRPr lang="en-US" dirty="0"/>
          </a:p>
          <a:p>
            <a:pPr marL="274320" indent="-274320" fontAlgn="auto">
              <a:spcAft>
                <a:spcPts val="0"/>
              </a:spcAft>
              <a:buClr>
                <a:schemeClr val="accent3"/>
              </a:buClr>
              <a:buFont typeface="Wingdings 2"/>
              <a:buChar char=""/>
              <a:defRPr/>
            </a:pPr>
            <a:endParaRPr lang="en-US" dirty="0"/>
          </a:p>
        </p:txBody>
      </p:sp>
    </p:spTree>
    <p:extLst>
      <p:ext uri="{BB962C8B-B14F-4D97-AF65-F5344CB8AC3E}">
        <p14:creationId xmlns:p14="http://schemas.microsoft.com/office/powerpoint/2010/main" val="288796793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3B3C-F7B5-46BC-955B-6ABC5AB96929}"/>
              </a:ext>
            </a:extLst>
          </p:cNvPr>
          <p:cNvSpPr>
            <a:spLocks noGrp="1"/>
          </p:cNvSpPr>
          <p:nvPr>
            <p:ph type="ctrTitle"/>
          </p:nvPr>
        </p:nvSpPr>
        <p:spPr/>
        <p:txBody>
          <a:bodyPr/>
          <a:lstStyle/>
          <a:p>
            <a:pPr fontAlgn="auto">
              <a:spcAft>
                <a:spcPts val="0"/>
              </a:spcAft>
              <a:defRPr/>
            </a:pPr>
            <a:r>
              <a:rPr lang="en-US" dirty="0"/>
              <a:t>Sets</a:t>
            </a:r>
          </a:p>
        </p:txBody>
      </p:sp>
      <p:sp>
        <p:nvSpPr>
          <p:cNvPr id="9219" name="Subtitle 2">
            <a:extLst>
              <a:ext uri="{FF2B5EF4-FFF2-40B4-BE49-F238E27FC236}">
                <a16:creationId xmlns:a16="http://schemas.microsoft.com/office/drawing/2014/main" id="{6A230228-FDC1-4E19-AADB-202FA853C21E}"/>
              </a:ext>
            </a:extLst>
          </p:cNvPr>
          <p:cNvSpPr>
            <a:spLocks noGrp="1"/>
          </p:cNvSpPr>
          <p:nvPr>
            <p:ph type="subTitle" idx="1"/>
          </p:nvPr>
        </p:nvSpPr>
        <p:spPr>
          <a:xfrm>
            <a:off x="533400" y="3228975"/>
            <a:ext cx="7854950" cy="1752600"/>
          </a:xfrm>
        </p:spPr>
        <p:txBody>
          <a:bodyPr/>
          <a:lstStyle/>
          <a:p>
            <a:pPr marR="0"/>
            <a:r>
              <a:rPr lang="en-US" altLang="en-US"/>
              <a:t>Section 2.1</a:t>
            </a:r>
          </a:p>
        </p:txBody>
      </p:sp>
    </p:spTree>
    <p:extLst>
      <p:ext uri="{BB962C8B-B14F-4D97-AF65-F5344CB8AC3E}">
        <p14:creationId xmlns:p14="http://schemas.microsoft.com/office/powerpoint/2010/main" val="186548801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9DFC5643-5687-464B-9A7C-7C8A784F0285}"/>
              </a:ext>
            </a:extLst>
          </p:cNvPr>
          <p:cNvSpPr>
            <a:spLocks noGrp="1"/>
          </p:cNvSpPr>
          <p:nvPr>
            <p:ph type="title"/>
          </p:nvPr>
        </p:nvSpPr>
        <p:spPr/>
        <p:txBody>
          <a:bodyPr/>
          <a:lstStyle/>
          <a:p>
            <a:r>
              <a:rPr lang="en-US" altLang="en-US"/>
              <a:t>Section Summary</a:t>
            </a:r>
          </a:p>
        </p:txBody>
      </p:sp>
      <p:sp>
        <p:nvSpPr>
          <p:cNvPr id="3" name="Content Placeholder 2">
            <a:extLst>
              <a:ext uri="{FF2B5EF4-FFF2-40B4-BE49-F238E27FC236}">
                <a16:creationId xmlns:a16="http://schemas.microsoft.com/office/drawing/2014/main" id="{90BD373E-FC71-4143-A4F2-AC3757D62365}"/>
              </a:ext>
            </a:extLst>
          </p:cNvPr>
          <p:cNvSpPr>
            <a:spLocks noGrp="1"/>
          </p:cNvSpPr>
          <p:nvPr>
            <p:ph idx="1"/>
          </p:nvPr>
        </p:nvSpPr>
        <p:spPr/>
        <p:txBody>
          <a:bodyPr>
            <a:normAutofit fontScale="92500" lnSpcReduction="20000"/>
          </a:bodyPr>
          <a:lstStyle/>
          <a:p>
            <a:pPr marL="274320" indent="-274320" fontAlgn="auto">
              <a:spcAft>
                <a:spcPts val="0"/>
              </a:spcAft>
              <a:buClr>
                <a:schemeClr val="accent3"/>
              </a:buClr>
              <a:buFont typeface="Wingdings 2"/>
              <a:buChar char=""/>
              <a:defRPr/>
            </a:pPr>
            <a:r>
              <a:rPr lang="en-US" dirty="0"/>
              <a:t>Definition of sets</a:t>
            </a:r>
          </a:p>
          <a:p>
            <a:pPr marL="274320" indent="-274320" fontAlgn="auto">
              <a:spcAft>
                <a:spcPts val="0"/>
              </a:spcAft>
              <a:buClr>
                <a:schemeClr val="accent3"/>
              </a:buClr>
              <a:buFont typeface="Wingdings 2"/>
              <a:buChar char=""/>
              <a:defRPr/>
            </a:pPr>
            <a:r>
              <a:rPr lang="en-US" dirty="0"/>
              <a:t>Describing Sets</a:t>
            </a:r>
          </a:p>
          <a:p>
            <a:pPr marL="640080" lvl="1" indent="-246888" fontAlgn="auto">
              <a:spcAft>
                <a:spcPts val="0"/>
              </a:spcAft>
              <a:buFont typeface="Wingdings 2"/>
              <a:buChar char=""/>
              <a:defRPr/>
            </a:pPr>
            <a:r>
              <a:rPr lang="en-US" dirty="0"/>
              <a:t>Roster Method</a:t>
            </a:r>
          </a:p>
          <a:p>
            <a:pPr marL="640080" lvl="1" indent="-246888" fontAlgn="auto">
              <a:spcAft>
                <a:spcPts val="0"/>
              </a:spcAft>
              <a:buFont typeface="Wingdings 2"/>
              <a:buChar char=""/>
              <a:defRPr/>
            </a:pPr>
            <a:r>
              <a:rPr lang="en-US" dirty="0"/>
              <a:t>Set-Builder Notation</a:t>
            </a:r>
          </a:p>
          <a:p>
            <a:pPr marL="274320" indent="-274320" fontAlgn="auto">
              <a:spcAft>
                <a:spcPts val="0"/>
              </a:spcAft>
              <a:buClr>
                <a:schemeClr val="accent3"/>
              </a:buClr>
              <a:buFont typeface="Wingdings 2"/>
              <a:buChar char=""/>
              <a:defRPr/>
            </a:pPr>
            <a:r>
              <a:rPr lang="en-US" dirty="0"/>
              <a:t>Some Important Sets in Mathematics</a:t>
            </a:r>
          </a:p>
          <a:p>
            <a:pPr marL="274320" indent="-274320" fontAlgn="auto">
              <a:spcAft>
                <a:spcPts val="0"/>
              </a:spcAft>
              <a:buClr>
                <a:schemeClr val="accent3"/>
              </a:buClr>
              <a:buFont typeface="Wingdings 2"/>
              <a:buChar char=""/>
              <a:defRPr/>
            </a:pPr>
            <a:r>
              <a:rPr lang="en-US" dirty="0"/>
              <a:t>Empty Set and Universal Set</a:t>
            </a:r>
          </a:p>
          <a:p>
            <a:pPr marL="274320" indent="-274320" fontAlgn="auto">
              <a:spcAft>
                <a:spcPts val="0"/>
              </a:spcAft>
              <a:buClr>
                <a:schemeClr val="accent3"/>
              </a:buClr>
              <a:buFont typeface="Wingdings 2"/>
              <a:buChar char=""/>
              <a:defRPr/>
            </a:pPr>
            <a:r>
              <a:rPr lang="en-US" dirty="0"/>
              <a:t>Subsets and Set Equality</a:t>
            </a:r>
          </a:p>
          <a:p>
            <a:pPr marL="274320" indent="-274320" fontAlgn="auto">
              <a:spcAft>
                <a:spcPts val="0"/>
              </a:spcAft>
              <a:buClr>
                <a:schemeClr val="accent3"/>
              </a:buClr>
              <a:buFont typeface="Wingdings 2"/>
              <a:buChar char=""/>
              <a:defRPr/>
            </a:pPr>
            <a:r>
              <a:rPr lang="en-US" dirty="0"/>
              <a:t>Cardinality of Sets</a:t>
            </a:r>
          </a:p>
          <a:p>
            <a:pPr marL="274320" indent="-274320" fontAlgn="auto">
              <a:spcAft>
                <a:spcPts val="0"/>
              </a:spcAft>
              <a:buClr>
                <a:schemeClr val="accent3"/>
              </a:buClr>
              <a:buFont typeface="Wingdings 2"/>
              <a:buChar char=""/>
              <a:defRPr/>
            </a:pPr>
            <a:r>
              <a:rPr lang="en-US" dirty="0" err="1"/>
              <a:t>Tuples</a:t>
            </a:r>
            <a:endParaRPr lang="en-US" dirty="0"/>
          </a:p>
          <a:p>
            <a:pPr marL="274320" indent="-274320" fontAlgn="auto">
              <a:spcAft>
                <a:spcPts val="0"/>
              </a:spcAft>
              <a:buClr>
                <a:schemeClr val="accent3"/>
              </a:buClr>
              <a:buFont typeface="Wingdings 2"/>
              <a:buChar char=""/>
              <a:defRPr/>
            </a:pPr>
            <a:r>
              <a:rPr lang="en-US" dirty="0"/>
              <a:t>Cartesian Product</a:t>
            </a:r>
          </a:p>
        </p:txBody>
      </p:sp>
    </p:spTree>
    <p:extLst>
      <p:ext uri="{BB962C8B-B14F-4D97-AF65-F5344CB8AC3E}">
        <p14:creationId xmlns:p14="http://schemas.microsoft.com/office/powerpoint/2010/main" val="244990980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6335C5CA-C40A-4738-B38F-EFCA0AAB9BC7}"/>
              </a:ext>
            </a:extLst>
          </p:cNvPr>
          <p:cNvSpPr>
            <a:spLocks noGrp="1"/>
          </p:cNvSpPr>
          <p:nvPr>
            <p:ph type="title"/>
          </p:nvPr>
        </p:nvSpPr>
        <p:spPr/>
        <p:txBody>
          <a:bodyPr/>
          <a:lstStyle/>
          <a:p>
            <a:r>
              <a:rPr lang="en-US" altLang="en-US"/>
              <a:t>Introduction</a:t>
            </a:r>
          </a:p>
        </p:txBody>
      </p:sp>
      <p:sp>
        <p:nvSpPr>
          <p:cNvPr id="11267" name="Content Placeholder 2">
            <a:extLst>
              <a:ext uri="{FF2B5EF4-FFF2-40B4-BE49-F238E27FC236}">
                <a16:creationId xmlns:a16="http://schemas.microsoft.com/office/drawing/2014/main" id="{7AFA5EED-6D6D-490E-97C5-FF4989DB8BAE}"/>
              </a:ext>
            </a:extLst>
          </p:cNvPr>
          <p:cNvSpPr>
            <a:spLocks noGrp="1"/>
          </p:cNvSpPr>
          <p:nvPr>
            <p:ph idx="1"/>
          </p:nvPr>
        </p:nvSpPr>
        <p:spPr/>
        <p:txBody>
          <a:bodyPr/>
          <a:lstStyle/>
          <a:p>
            <a:r>
              <a:rPr lang="en-US" altLang="en-US"/>
              <a:t>Sets are one of the basic building blocks for the types of objects considered in discrete mathematics.</a:t>
            </a:r>
          </a:p>
          <a:p>
            <a:pPr lvl="1"/>
            <a:r>
              <a:rPr lang="en-US" altLang="en-US"/>
              <a:t>Important for counting.</a:t>
            </a:r>
          </a:p>
          <a:p>
            <a:pPr lvl="1"/>
            <a:r>
              <a:rPr lang="en-US" altLang="en-US"/>
              <a:t>Programming languages have set operations.</a:t>
            </a:r>
          </a:p>
          <a:p>
            <a:r>
              <a:rPr lang="en-US" altLang="en-US"/>
              <a:t>Set theory is an important branch of mathematics.</a:t>
            </a:r>
          </a:p>
          <a:p>
            <a:pPr lvl="1"/>
            <a:r>
              <a:rPr lang="en-US" altLang="en-US"/>
              <a:t>Many different systems of axioms have been used to develop set theory.</a:t>
            </a:r>
          </a:p>
          <a:p>
            <a:pPr lvl="1"/>
            <a:r>
              <a:rPr lang="en-US" altLang="en-US"/>
              <a:t>Here we are not concerned with a formal set of axioms for set theory. Instead, we will use what is called naïve set theory.</a:t>
            </a:r>
          </a:p>
        </p:txBody>
      </p:sp>
    </p:spTree>
    <p:extLst>
      <p:ext uri="{BB962C8B-B14F-4D97-AF65-F5344CB8AC3E}">
        <p14:creationId xmlns:p14="http://schemas.microsoft.com/office/powerpoint/2010/main" val="27596663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755997F2-D1CF-48C8-B089-CFA4BC11301B}"/>
              </a:ext>
            </a:extLst>
          </p:cNvPr>
          <p:cNvSpPr>
            <a:spLocks noGrp="1"/>
          </p:cNvSpPr>
          <p:nvPr>
            <p:ph type="title"/>
          </p:nvPr>
        </p:nvSpPr>
        <p:spPr/>
        <p:txBody>
          <a:bodyPr/>
          <a:lstStyle/>
          <a:p>
            <a:r>
              <a:rPr lang="en-US" altLang="en-US"/>
              <a:t>Sets</a:t>
            </a:r>
          </a:p>
        </p:txBody>
      </p:sp>
      <p:sp>
        <p:nvSpPr>
          <p:cNvPr id="12291" name="Content Placeholder 2">
            <a:extLst>
              <a:ext uri="{FF2B5EF4-FFF2-40B4-BE49-F238E27FC236}">
                <a16:creationId xmlns:a16="http://schemas.microsoft.com/office/drawing/2014/main" id="{5FCBDADC-FB0B-4DBC-80C6-AAB264C59143}"/>
              </a:ext>
            </a:extLst>
          </p:cNvPr>
          <p:cNvSpPr>
            <a:spLocks noGrp="1"/>
          </p:cNvSpPr>
          <p:nvPr>
            <p:ph idx="1"/>
          </p:nvPr>
        </p:nvSpPr>
        <p:spPr/>
        <p:txBody>
          <a:bodyPr/>
          <a:lstStyle/>
          <a:p>
            <a:r>
              <a:rPr lang="en-US" altLang="en-US"/>
              <a:t>A </a:t>
            </a:r>
            <a:r>
              <a:rPr lang="en-US" altLang="en-US" i="1"/>
              <a:t>set</a:t>
            </a:r>
            <a:r>
              <a:rPr lang="en-US" altLang="en-US"/>
              <a:t> is an unordered collection of objects.</a:t>
            </a:r>
          </a:p>
          <a:p>
            <a:pPr lvl="1"/>
            <a:r>
              <a:rPr lang="en-US" altLang="en-US"/>
              <a:t> the students in this class</a:t>
            </a:r>
          </a:p>
          <a:p>
            <a:pPr lvl="1"/>
            <a:r>
              <a:rPr lang="en-US" altLang="en-US"/>
              <a:t> the chairs in this room</a:t>
            </a:r>
          </a:p>
          <a:p>
            <a:r>
              <a:rPr lang="en-US" altLang="en-US"/>
              <a:t>The objects in a set are called the </a:t>
            </a:r>
            <a:r>
              <a:rPr lang="en-US" altLang="en-US" i="1"/>
              <a:t>elements</a:t>
            </a:r>
            <a:r>
              <a:rPr lang="en-US" altLang="en-US"/>
              <a:t>, or </a:t>
            </a:r>
            <a:r>
              <a:rPr lang="en-US" altLang="en-US" i="1"/>
              <a:t>members</a:t>
            </a:r>
            <a:r>
              <a:rPr lang="en-US" altLang="en-US"/>
              <a:t> of the set. A set is said to </a:t>
            </a:r>
            <a:r>
              <a:rPr lang="en-US" altLang="en-US" i="1"/>
              <a:t>contain</a:t>
            </a:r>
            <a:r>
              <a:rPr lang="en-US" altLang="en-US"/>
              <a:t> its elements.</a:t>
            </a:r>
          </a:p>
          <a:p>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denotes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an element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a:t>
            </a:r>
          </a:p>
          <a:p>
            <a:r>
              <a:rPr lang="en-US" altLang="en-US"/>
              <a:t>If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not a member of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write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spTree>
    <p:extLst>
      <p:ext uri="{BB962C8B-B14F-4D97-AF65-F5344CB8AC3E}">
        <p14:creationId xmlns:p14="http://schemas.microsoft.com/office/powerpoint/2010/main" val="421849229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E57F-FD9C-4A08-B77B-BD3EC48E126B}"/>
              </a:ext>
            </a:extLst>
          </p:cNvPr>
          <p:cNvSpPr>
            <a:spLocks noGrp="1"/>
          </p:cNvSpPr>
          <p:nvPr>
            <p:ph type="title"/>
          </p:nvPr>
        </p:nvSpPr>
        <p:spPr/>
        <p:txBody>
          <a:bodyPr>
            <a:normAutofit fontScale="90000"/>
          </a:bodyPr>
          <a:lstStyle/>
          <a:p>
            <a:pPr fontAlgn="auto">
              <a:spcAft>
                <a:spcPts val="0"/>
              </a:spcAft>
              <a:defRPr/>
            </a:pPr>
            <a:r>
              <a:rPr lang="en-US" dirty="0"/>
              <a:t>Describing a Set: Roster Method</a:t>
            </a:r>
          </a:p>
        </p:txBody>
      </p:sp>
      <p:sp>
        <p:nvSpPr>
          <p:cNvPr id="13315" name="Content Placeholder 2">
            <a:extLst>
              <a:ext uri="{FF2B5EF4-FFF2-40B4-BE49-F238E27FC236}">
                <a16:creationId xmlns:a16="http://schemas.microsoft.com/office/drawing/2014/main" id="{0A6E0C86-9D17-4DCC-A205-59D5D85F5F45}"/>
              </a:ext>
            </a:extLst>
          </p:cNvPr>
          <p:cNvSpPr>
            <a:spLocks noGrp="1"/>
          </p:cNvSpPr>
          <p:nvPr>
            <p:ph idx="1"/>
          </p:nvPr>
        </p:nvSpPr>
        <p:spPr/>
        <p:txBody>
          <a:bodyPr/>
          <a:lstStyle/>
          <a:p>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a,b,c,d</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r>
              <a:rPr lang="en-US" altLang="en-US"/>
              <a:t>Order not important </a:t>
            </a:r>
          </a:p>
          <a:p>
            <a:pPr>
              <a:buFont typeface="Wingdings 2" panose="05020102010507070707" pitchFamily="18" charset="2"/>
              <a:buNone/>
            </a:pP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a,b,c,d</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b,c,a,d</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r>
              <a:rPr lang="en-US" altLang="en-US"/>
              <a:t>Each distinct object is either a member or not; listing more than once does not change the set.</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a,b,c,d</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a,b,c,b,c,d</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r>
              <a:rPr lang="en-US" altLang="en-US">
                <a:latin typeface="Cambria Math" panose="02040503050406030204" pitchFamily="18" charset="0"/>
                <a:ea typeface="Cambria Math" panose="02040503050406030204" pitchFamily="18" charset="0"/>
                <a:cs typeface="Cambria Math" panose="02040503050406030204" pitchFamily="18" charset="0"/>
              </a:rPr>
              <a:t>Elipses (…) may be used to describe a set without listing all of the members when the pattern is clear.</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a,b,c,d, ……,z </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2" panose="05020102010507070707" pitchFamily="18"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extLst>
      <p:ext uri="{BB962C8B-B14F-4D97-AF65-F5344CB8AC3E}">
        <p14:creationId xmlns:p14="http://schemas.microsoft.com/office/powerpoint/2010/main" val="1549182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3063875" y="457200"/>
            <a:ext cx="29559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Logical Equivalence</a:t>
            </a:r>
          </a:p>
        </p:txBody>
      </p:sp>
      <p:graphicFrame>
        <p:nvGraphicFramePr>
          <p:cNvPr id="69680" name="Group 48"/>
          <p:cNvGraphicFramePr>
            <a:graphicFrameLocks noGrp="1"/>
          </p:cNvGraphicFramePr>
          <p:nvPr/>
        </p:nvGraphicFramePr>
        <p:xfrm>
          <a:off x="609600" y="2133600"/>
          <a:ext cx="8001000" cy="2895601"/>
        </p:xfrm>
        <a:graphic>
          <a:graphicData uri="http://schemas.openxmlformats.org/drawingml/2006/table">
            <a:tbl>
              <a:tblPr/>
              <a:tblGrid>
                <a:gridCol w="133350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gridCol w="1333500">
                  <a:extLst>
                    <a:ext uri="{9D8B030D-6E8A-4147-A177-3AD203B41FA5}">
                      <a16:colId xmlns:a16="http://schemas.microsoft.com/office/drawing/2014/main" val="20002"/>
                    </a:ext>
                  </a:extLst>
                </a:gridCol>
                <a:gridCol w="1333500">
                  <a:extLst>
                    <a:ext uri="{9D8B030D-6E8A-4147-A177-3AD203B41FA5}">
                      <a16:colId xmlns:a16="http://schemas.microsoft.com/office/drawing/2014/main" val="20003"/>
                    </a:ext>
                  </a:extLst>
                </a:gridCol>
                <a:gridCol w="1333500">
                  <a:extLst>
                    <a:ext uri="{9D8B030D-6E8A-4147-A177-3AD203B41FA5}">
                      <a16:colId xmlns:a16="http://schemas.microsoft.com/office/drawing/2014/main" val="20004"/>
                    </a:ext>
                  </a:extLst>
                </a:gridCol>
                <a:gridCol w="1333500">
                  <a:extLst>
                    <a:ext uri="{9D8B030D-6E8A-4147-A177-3AD203B41FA5}">
                      <a16:colId xmlns:a16="http://schemas.microsoft.com/office/drawing/2014/main" val="20005"/>
                    </a:ext>
                  </a:extLst>
                </a:gridCol>
              </a:tblGrid>
              <a:tr h="6000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30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46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30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746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9684" name="Text Box 52"/>
          <p:cNvSpPr txBox="1">
            <a:spLocks noChangeArrowheads="1"/>
          </p:cNvSpPr>
          <p:nvPr/>
        </p:nvSpPr>
        <p:spPr bwMode="auto">
          <a:xfrm>
            <a:off x="1143000" y="5410200"/>
            <a:ext cx="695007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a:solidFill>
                  <a:srgbClr val="003366"/>
                </a:solidFill>
              </a:rPr>
              <a:t>Logical equivalence</a:t>
            </a:r>
            <a:r>
              <a:rPr lang="en-US" altLang="zh-TW"/>
              <a:t>: Two statements have the same truth table</a:t>
            </a:r>
          </a:p>
        </p:txBody>
      </p:sp>
      <p:pic>
        <p:nvPicPr>
          <p:cNvPr id="69685" name="Picture 53"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733800" y="1371600"/>
            <a:ext cx="41910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87" name="Picture 55"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846638" y="2286000"/>
            <a:ext cx="792162" cy="30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90" name="Line 58"/>
          <p:cNvSpPr>
            <a:spLocks noChangeShapeType="1"/>
          </p:cNvSpPr>
          <p:nvPr/>
        </p:nvSpPr>
        <p:spPr bwMode="auto">
          <a:xfrm>
            <a:off x="6705600" y="1676400"/>
            <a:ext cx="1219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69691" name="Picture 5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532188" y="2289175"/>
            <a:ext cx="827087"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92" name="Picture 60" descr="txp_fi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951538" y="2262188"/>
            <a:ext cx="13208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93" name="Rectangle 61"/>
          <p:cNvSpPr>
            <a:spLocks noChangeArrowheads="1"/>
          </p:cNvSpPr>
          <p:nvPr/>
        </p:nvSpPr>
        <p:spPr bwMode="auto">
          <a:xfrm>
            <a:off x="3505200" y="1828800"/>
            <a:ext cx="914400" cy="3505200"/>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94" name="Rectangle 62"/>
          <p:cNvSpPr>
            <a:spLocks noChangeArrowheads="1"/>
          </p:cNvSpPr>
          <p:nvPr/>
        </p:nvSpPr>
        <p:spPr bwMode="auto">
          <a:xfrm>
            <a:off x="7467600" y="1828800"/>
            <a:ext cx="914400" cy="3505200"/>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95" name="Text Box 63"/>
          <p:cNvSpPr txBox="1">
            <a:spLocks noChangeArrowheads="1"/>
          </p:cNvSpPr>
          <p:nvPr/>
        </p:nvSpPr>
        <p:spPr bwMode="auto">
          <a:xfrm>
            <a:off x="533400" y="1371600"/>
            <a:ext cx="2787650"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3: Guess and check</a:t>
            </a:r>
          </a:p>
        </p:txBody>
      </p:sp>
      <p:sp>
        <p:nvSpPr>
          <p:cNvPr id="69697" name="Text Box 65"/>
          <p:cNvSpPr txBox="1">
            <a:spLocks noChangeArrowheads="1"/>
          </p:cNvSpPr>
          <p:nvPr/>
        </p:nvSpPr>
        <p:spPr bwMode="auto">
          <a:xfrm>
            <a:off x="152400" y="5943600"/>
            <a:ext cx="8943975"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As you see, there are many different ways to write the same logical formula.</a:t>
            </a:r>
          </a:p>
          <a:p>
            <a:pPr>
              <a:lnSpc>
                <a:spcPct val="150000"/>
              </a:lnSpc>
            </a:pPr>
            <a:r>
              <a:rPr lang="en-US" altLang="zh-TW"/>
              <a:t>One can always use a truth table to check whether two statements are equivalent.</a:t>
            </a:r>
          </a:p>
        </p:txBody>
      </p:sp>
    </p:spTree>
    <p:extLst>
      <p:ext uri="{BB962C8B-B14F-4D97-AF65-F5344CB8AC3E}">
        <p14:creationId xmlns:p14="http://schemas.microsoft.com/office/powerpoint/2010/main" val="2210270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96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6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6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69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69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6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69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68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84" grpId="0" animBg="1"/>
      <p:bldP spid="69690" grpId="0" animBg="1"/>
      <p:bldP spid="69693" grpId="0" animBg="1"/>
      <p:bldP spid="69694" grpId="0" animBg="1"/>
      <p:bldP spid="69695" grpId="0" animBg="1"/>
      <p:bldP spid="69697"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73C6F00-BCAD-4B94-B7E0-D6DF6FAC9AE9}"/>
              </a:ext>
            </a:extLst>
          </p:cNvPr>
          <p:cNvSpPr>
            <a:spLocks noGrp="1"/>
          </p:cNvSpPr>
          <p:nvPr>
            <p:ph type="title"/>
          </p:nvPr>
        </p:nvSpPr>
        <p:spPr/>
        <p:txBody>
          <a:bodyPr/>
          <a:lstStyle/>
          <a:p>
            <a:r>
              <a:rPr lang="en-US" altLang="en-US"/>
              <a:t>Roster Method</a:t>
            </a:r>
          </a:p>
        </p:txBody>
      </p:sp>
      <p:sp>
        <p:nvSpPr>
          <p:cNvPr id="3" name="Content Placeholder 2">
            <a:extLst>
              <a:ext uri="{FF2B5EF4-FFF2-40B4-BE49-F238E27FC236}">
                <a16:creationId xmlns:a16="http://schemas.microsoft.com/office/drawing/2014/main" id="{57CD96CA-3744-4F4A-8A61-C8615FFF4ECD}"/>
              </a:ext>
            </a:extLst>
          </p:cNvPr>
          <p:cNvSpPr>
            <a:spLocks noGrp="1"/>
          </p:cNvSpPr>
          <p:nvPr>
            <p:ph idx="1"/>
          </p:nvPr>
        </p:nvSpPr>
        <p:spPr/>
        <p:txBody>
          <a:bodyPr>
            <a:normAutofit fontScale="92500"/>
          </a:bodyPr>
          <a:lstStyle/>
          <a:p>
            <a:pPr marL="274320" indent="-274320" fontAlgn="auto">
              <a:spcAft>
                <a:spcPts val="0"/>
              </a:spcAft>
              <a:buClr>
                <a:schemeClr val="accent3"/>
              </a:buClr>
              <a:buFont typeface="Wingdings 2"/>
              <a:buChar char=""/>
              <a:defRPr/>
            </a:pPr>
            <a:r>
              <a:rPr lang="en-US" dirty="0"/>
              <a:t>Set of all vowels in the English alphabet:</a:t>
            </a:r>
          </a:p>
          <a:p>
            <a:pPr marL="274320" indent="-274320" fontAlgn="auto">
              <a:spcAft>
                <a:spcPts val="0"/>
              </a:spcAft>
              <a:buClr>
                <a:schemeClr val="accent3"/>
              </a:buClr>
              <a:buFont typeface="Wingdings 2"/>
              <a:buNone/>
              <a:defRPr/>
            </a:pPr>
            <a:r>
              <a:rPr lang="en-US" dirty="0"/>
              <a:t>              </a:t>
            </a:r>
            <a:r>
              <a:rPr lang="en-US" i="1" dirty="0">
                <a:latin typeface="Cambria Math" pitchFamily="18" charset="0"/>
                <a:ea typeface="Cambria Math" pitchFamily="18" charset="0"/>
              </a:rPr>
              <a:t>V</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a,e,i,o,u</a:t>
            </a:r>
            <a:r>
              <a:rPr lang="en-US" dirty="0">
                <a:latin typeface="Cambria Math" pitchFamily="18" charset="0"/>
                <a:ea typeface="Cambria Math" pitchFamily="18" charset="0"/>
              </a:rPr>
              <a:t>}</a:t>
            </a:r>
          </a:p>
          <a:p>
            <a:pPr marL="274320" indent="-274320" fontAlgn="auto">
              <a:spcAft>
                <a:spcPts val="0"/>
              </a:spcAft>
              <a:buClr>
                <a:schemeClr val="accent3"/>
              </a:buClr>
              <a:buFont typeface="Wingdings 2"/>
              <a:buChar char=""/>
              <a:defRPr/>
            </a:pPr>
            <a:r>
              <a:rPr lang="en-US" dirty="0"/>
              <a:t>Set of all  odd positive integers less than </a:t>
            </a:r>
            <a:r>
              <a:rPr lang="en-US" dirty="0">
                <a:latin typeface="Cambria Math" pitchFamily="18" charset="0"/>
                <a:ea typeface="Cambria Math" pitchFamily="18" charset="0"/>
              </a:rPr>
              <a:t>10</a:t>
            </a:r>
            <a:r>
              <a:rPr lang="en-US" dirty="0"/>
              <a:t>:</a:t>
            </a:r>
          </a:p>
          <a:p>
            <a:pPr marL="274320" indent="-274320" fontAlgn="auto">
              <a:spcAft>
                <a:spcPts val="0"/>
              </a:spcAft>
              <a:buClr>
                <a:schemeClr val="accent3"/>
              </a:buClr>
              <a:buFont typeface="Wingdings 2"/>
              <a:buNone/>
              <a:defRPr/>
            </a:pPr>
            <a:r>
              <a:rPr lang="en-US" dirty="0"/>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{1,3,5,7,9}</a:t>
            </a:r>
          </a:p>
          <a:p>
            <a:pPr marL="274320" indent="-274320" fontAlgn="auto">
              <a:spcAft>
                <a:spcPts val="0"/>
              </a:spcAft>
              <a:buClr>
                <a:schemeClr val="accent3"/>
              </a:buClr>
              <a:buFont typeface="Wingdings 2"/>
              <a:buChar char=""/>
              <a:defRPr/>
            </a:pPr>
            <a:r>
              <a:rPr lang="en-US" dirty="0"/>
              <a:t>Set of all positive integers less than </a:t>
            </a:r>
            <a:r>
              <a:rPr lang="en-US" dirty="0">
                <a:latin typeface="Cambria Math" pitchFamily="18" charset="0"/>
                <a:ea typeface="Cambria Math" pitchFamily="18" charset="0"/>
              </a:rPr>
              <a:t>100</a:t>
            </a:r>
            <a:r>
              <a:rPr lang="en-US" dirty="0"/>
              <a:t>:</a:t>
            </a:r>
          </a:p>
          <a:p>
            <a:pPr marL="274320" indent="-274320" fontAlgn="auto">
              <a:spcAft>
                <a:spcPts val="0"/>
              </a:spcAft>
              <a:buClr>
                <a:schemeClr val="accent3"/>
              </a:buClr>
              <a:buFont typeface="Wingdings 2"/>
              <a:buNone/>
              <a:defRPr/>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{1,2,3,……..,99}</a:t>
            </a:r>
          </a:p>
          <a:p>
            <a:pPr marL="514350" indent="-514350" fontAlgn="auto">
              <a:spcAft>
                <a:spcPts val="0"/>
              </a:spcAft>
              <a:buClr>
                <a:schemeClr val="accent3"/>
              </a:buClr>
              <a:buFont typeface="Wingdings 2"/>
              <a:buChar char=""/>
              <a:defRPr/>
            </a:pPr>
            <a:r>
              <a:rPr lang="en-US" dirty="0">
                <a:latin typeface="Cambria Math" pitchFamily="18" charset="0"/>
                <a:ea typeface="Cambria Math" pitchFamily="18" charset="0"/>
              </a:rPr>
              <a:t>Set of all integers less than 0:</a:t>
            </a:r>
          </a:p>
          <a:p>
            <a:pPr marL="274320" indent="-274320" fontAlgn="auto">
              <a:spcAft>
                <a:spcPts val="0"/>
              </a:spcAft>
              <a:buClr>
                <a:schemeClr val="accent3"/>
              </a:buClr>
              <a:buFont typeface="Wingdings 2"/>
              <a:buNone/>
              <a:defRPr/>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 -3,-2,-1}</a:t>
            </a:r>
          </a:p>
        </p:txBody>
      </p:sp>
    </p:spTree>
    <p:extLst>
      <p:ext uri="{BB962C8B-B14F-4D97-AF65-F5344CB8AC3E}">
        <p14:creationId xmlns:p14="http://schemas.microsoft.com/office/powerpoint/2010/main" val="343625059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63722007-43F0-49C4-9AD7-B744A7D98F53}"/>
              </a:ext>
            </a:extLst>
          </p:cNvPr>
          <p:cNvSpPr>
            <a:spLocks noGrp="1"/>
          </p:cNvSpPr>
          <p:nvPr>
            <p:ph type="title"/>
          </p:nvPr>
        </p:nvSpPr>
        <p:spPr/>
        <p:txBody>
          <a:bodyPr/>
          <a:lstStyle/>
          <a:p>
            <a:r>
              <a:rPr lang="en-US" altLang="en-US"/>
              <a:t>Some Important Sets</a:t>
            </a:r>
          </a:p>
        </p:txBody>
      </p:sp>
      <p:sp>
        <p:nvSpPr>
          <p:cNvPr id="15363" name="Content Placeholder 2">
            <a:extLst>
              <a:ext uri="{FF2B5EF4-FFF2-40B4-BE49-F238E27FC236}">
                <a16:creationId xmlns:a16="http://schemas.microsoft.com/office/drawing/2014/main" id="{C9D2F58C-1F28-47C7-8B8C-665D403FC384}"/>
              </a:ext>
            </a:extLst>
          </p:cNvPr>
          <p:cNvSpPr>
            <a:spLocks noGrp="1"/>
          </p:cNvSpPr>
          <p:nvPr>
            <p:ph idx="1"/>
          </p:nvPr>
        </p:nvSpPr>
        <p:spPr/>
        <p:txBody>
          <a:bodyPr/>
          <a:lstStyle/>
          <a:p>
            <a:pPr>
              <a:buFont typeface="Wingdings 2" panose="05020102010507070707" pitchFamily="18"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t> = </a:t>
            </a:r>
            <a:r>
              <a:rPr lang="en-US" altLang="en-US" i="1"/>
              <a:t>natural numbers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{0,1,2,3….}</a:t>
            </a:r>
          </a:p>
          <a:p>
            <a:pPr>
              <a:buFont typeface="Wingdings 2" panose="05020102010507070707" pitchFamily="18"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integers</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{…,-3,-2,-1,0,1,2,3,…}</a:t>
            </a:r>
          </a:p>
          <a:p>
            <a:pPr>
              <a:buFont typeface="Wingdings 2" panose="05020102010507070707" pitchFamily="18"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positive integers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{1,2,3,…..}</a:t>
            </a:r>
          </a:p>
          <a:p>
            <a:pPr>
              <a:buFont typeface="Wingdings 2" panose="05020102010507070707" pitchFamily="18"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t> = set of </a:t>
            </a:r>
            <a:r>
              <a:rPr lang="en-US" altLang="en-US" i="1"/>
              <a:t>real numbers</a:t>
            </a:r>
          </a:p>
          <a:p>
            <a:pPr>
              <a:buFont typeface="Wingdings 2" panose="05020102010507070707" pitchFamily="18"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b="1" baseline="30000">
                <a:latin typeface="Cambria Math" panose="02040503050406030204" pitchFamily="18" charset="0"/>
                <a:ea typeface="Cambria Math" panose="02040503050406030204" pitchFamily="18" charset="0"/>
                <a:cs typeface="Cambria Math" panose="02040503050406030204" pitchFamily="18" charset="0"/>
              </a:rPr>
              <a:t>+</a:t>
            </a:r>
            <a:r>
              <a:rPr lang="en-US" altLang="en-US"/>
              <a:t> = set of </a:t>
            </a:r>
            <a:r>
              <a:rPr lang="en-US" altLang="en-US" i="1"/>
              <a:t>positive real numbers</a:t>
            </a:r>
          </a:p>
          <a:p>
            <a:pPr>
              <a:buFont typeface="Wingdings 2" panose="05020102010507070707" pitchFamily="18"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C</a:t>
            </a:r>
            <a:r>
              <a:rPr lang="en-US" altLang="en-US"/>
              <a:t> =  set of </a:t>
            </a:r>
            <a:r>
              <a:rPr lang="en-US" altLang="en-US" i="1"/>
              <a:t>complex numbers</a:t>
            </a:r>
            <a:r>
              <a:rPr lang="en-US" altLang="en-US"/>
              <a:t>.</a:t>
            </a:r>
          </a:p>
          <a:p>
            <a:pPr>
              <a:buFont typeface="Wingdings 2" panose="05020102010507070707" pitchFamily="18" charset="2"/>
              <a:buNone/>
            </a:pPr>
            <a:r>
              <a:rPr lang="en-US" altLang="en-US" b="1"/>
              <a:t>Q</a:t>
            </a:r>
            <a:r>
              <a:rPr lang="en-US" altLang="en-US"/>
              <a:t> = set of rational numbers</a:t>
            </a:r>
          </a:p>
          <a:p>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extLst>
      <p:ext uri="{BB962C8B-B14F-4D97-AF65-F5344CB8AC3E}">
        <p14:creationId xmlns:p14="http://schemas.microsoft.com/office/powerpoint/2010/main" val="187252307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5092152-977B-49F2-9475-592D66AF667B}"/>
              </a:ext>
            </a:extLst>
          </p:cNvPr>
          <p:cNvSpPr>
            <a:spLocks noGrp="1"/>
          </p:cNvSpPr>
          <p:nvPr>
            <p:ph type="title"/>
          </p:nvPr>
        </p:nvSpPr>
        <p:spPr/>
        <p:txBody>
          <a:bodyPr/>
          <a:lstStyle/>
          <a:p>
            <a:r>
              <a:rPr lang="en-US" altLang="en-US"/>
              <a:t>Set-Builder Notation</a:t>
            </a:r>
          </a:p>
        </p:txBody>
      </p:sp>
      <p:sp>
        <p:nvSpPr>
          <p:cNvPr id="3" name="Content Placeholder 2">
            <a:extLst>
              <a:ext uri="{FF2B5EF4-FFF2-40B4-BE49-F238E27FC236}">
                <a16:creationId xmlns:a16="http://schemas.microsoft.com/office/drawing/2014/main" id="{A5D86EA0-A3A8-4C85-9EEC-68A201750439}"/>
              </a:ext>
            </a:extLst>
          </p:cNvPr>
          <p:cNvSpPr>
            <a:spLocks noGrp="1"/>
          </p:cNvSpPr>
          <p:nvPr>
            <p:ph idx="1"/>
          </p:nvPr>
        </p:nvSpPr>
        <p:spPr/>
        <p:txBody>
          <a:bodyPr>
            <a:normAutofit fontScale="85000" lnSpcReduction="10000"/>
          </a:bodyPr>
          <a:lstStyle/>
          <a:p>
            <a:pPr>
              <a:lnSpc>
                <a:spcPct val="90000"/>
              </a:lnSpc>
            </a:pPr>
            <a:r>
              <a:rPr lang="en-US" altLang="en-US"/>
              <a:t>Specify the property or properties that all members must satisfy:</a:t>
            </a:r>
          </a:p>
          <a:p>
            <a:pPr>
              <a:lnSpc>
                <a:spcPct val="90000"/>
              </a:lnSpc>
              <a:buFont typeface="Wingdings 2" panose="05020102010507070707" pitchFamily="18" charset="2"/>
              <a:buNone/>
            </a:pP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is a positive integer less than 100}</a:t>
            </a:r>
          </a:p>
          <a:p>
            <a:pPr>
              <a:lnSpc>
                <a:spcPct val="90000"/>
              </a:lnSpc>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O</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is an odd positive integer less than 10}</a:t>
            </a:r>
          </a:p>
          <a:p>
            <a:pPr>
              <a:lnSpc>
                <a:spcPct val="90000"/>
              </a:lnSpc>
              <a:buFont typeface="Wingdings 2" panose="05020102010507070707" pitchFamily="18"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O</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rPr>
              <a:t> Z⁺</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is odd and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&lt; 10}</a:t>
            </a:r>
          </a:p>
          <a:p>
            <a:pPr>
              <a:lnSpc>
                <a:spcPct val="90000"/>
              </a:lnSpc>
            </a:pPr>
            <a:r>
              <a:rPr lang="en-US" altLang="en-US"/>
              <a:t>A predicate may be used: </a:t>
            </a:r>
          </a:p>
          <a:p>
            <a:pPr>
              <a:lnSpc>
                <a:spcPct val="90000"/>
              </a:lnSpc>
              <a:buFont typeface="Wingdings 2" panose="05020102010507070707" pitchFamily="18" charset="2"/>
              <a:buNone/>
            </a:pP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b="1" i="1">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P(</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lnSpc>
                <a:spcPct val="90000"/>
              </a:lnSpc>
            </a:pPr>
            <a:r>
              <a:rPr lang="en-US" altLang="en-US"/>
              <a:t>Example: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b="1" i="1">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Prime(</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lnSpc>
                <a:spcPct val="90000"/>
              </a:lnSpc>
            </a:pPr>
            <a:r>
              <a:rPr lang="en-US" altLang="en-US">
                <a:ea typeface="Cambria Math" panose="02040503050406030204" pitchFamily="18" charset="0"/>
                <a:cs typeface="Cambria Math" panose="02040503050406030204" pitchFamily="18" charset="0"/>
              </a:rPr>
              <a:t>Positive rational numbers</a:t>
            </a:r>
            <a:r>
              <a:rPr lang="en-US" altLang="en-US" i="1">
                <a:ea typeface="Cambria Math" panose="02040503050406030204" pitchFamily="18" charset="0"/>
                <a:cs typeface="Cambria Math" panose="02040503050406030204" pitchFamily="18" charset="0"/>
              </a:rPr>
              <a:t>:</a:t>
            </a:r>
          </a:p>
          <a:p>
            <a:pPr>
              <a:lnSpc>
                <a:spcPct val="90000"/>
              </a:lnSpc>
              <a:buFont typeface="Wingdings 2" panose="05020102010507070707" pitchFamily="18" charset="2"/>
              <a:buNone/>
            </a:pPr>
            <a:r>
              <a:rPr lang="en-US" altLang="en-US" i="1">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rPr>
              <a:t>Q</a:t>
            </a:r>
            <a:r>
              <a:rPr lang="en-US" altLang="en-US" b="1" baseline="30000">
                <a:latin typeface="Cambria Math" panose="02040503050406030204" pitchFamily="18" charset="0"/>
                <a:ea typeface="Cambria Math" panose="02040503050406030204" pitchFamily="18" charset="0"/>
                <a:cs typeface="Cambria Math" panose="02040503050406030204" pitchFamily="18" charset="0"/>
              </a:rPr>
              <a:t>+</a:t>
            </a:r>
            <a:r>
              <a:rPr lang="en-US" altLang="en-US" baseline="30000">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b="1">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for some positive integers </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lnSpc>
                <a:spcPct val="90000"/>
              </a:lnSpc>
            </a:pP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pPr>
              <a:lnSpc>
                <a:spcPct val="90000"/>
              </a:lnSpc>
              <a:buFont typeface="Wingdings 2" panose="05020102010507070707" pitchFamily="18" charset="2"/>
              <a:buNone/>
            </a:pPr>
            <a:endParaRPr lang="en-US" altLang="en-US"/>
          </a:p>
        </p:txBody>
      </p:sp>
    </p:spTree>
    <p:extLst>
      <p:ext uri="{BB962C8B-B14F-4D97-AF65-F5344CB8AC3E}">
        <p14:creationId xmlns:p14="http://schemas.microsoft.com/office/powerpoint/2010/main" val="287942255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B7FCDE5E-FE0B-4347-ABAA-92027C22DBD1}"/>
              </a:ext>
            </a:extLst>
          </p:cNvPr>
          <p:cNvSpPr>
            <a:spLocks noGrp="1"/>
          </p:cNvSpPr>
          <p:nvPr>
            <p:ph type="title"/>
          </p:nvPr>
        </p:nvSpPr>
        <p:spPr/>
        <p:txBody>
          <a:bodyPr/>
          <a:lstStyle/>
          <a:p>
            <a:r>
              <a:rPr lang="en-US" altLang="en-US"/>
              <a:t>Interval Notation</a:t>
            </a:r>
          </a:p>
        </p:txBody>
      </p:sp>
      <p:sp>
        <p:nvSpPr>
          <p:cNvPr id="17411" name="Content Placeholder 2">
            <a:extLst>
              <a:ext uri="{FF2B5EF4-FFF2-40B4-BE49-F238E27FC236}">
                <a16:creationId xmlns:a16="http://schemas.microsoft.com/office/drawing/2014/main" id="{02DCC15B-5B7B-4E5D-ABEB-F92476FB73FD}"/>
              </a:ext>
            </a:extLst>
          </p:cNvPr>
          <p:cNvSpPr>
            <a:spLocks noGrp="1"/>
          </p:cNvSpPr>
          <p:nvPr>
            <p:ph idx="1"/>
          </p:nvPr>
        </p:nvSpPr>
        <p:spPr/>
        <p:txBody>
          <a:bodyPr/>
          <a:lstStyle/>
          <a:p>
            <a:pPr>
              <a:buFont typeface="Wingdings 2" panose="05020102010507070707" pitchFamily="18" charset="2"/>
              <a:buNone/>
            </a:pPr>
            <a:endParaRPr lang="en-US" altLang="en-US"/>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&lt;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&lt; </a:t>
            </a:r>
            <a:r>
              <a:rPr lang="en-US" altLang="en-US" i="1">
                <a:latin typeface="Cambria Math" panose="02040503050406030204" pitchFamily="18" charset="0"/>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&lt; </a:t>
            </a:r>
            <a:r>
              <a:rPr lang="en-US" altLang="en-US" i="1">
                <a:latin typeface="Cambria Math" panose="02040503050406030204" pitchFamily="18" charset="0"/>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&lt;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2" panose="05020102010507070707" pitchFamily="18"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endParaRPr>
          </a:p>
          <a:p>
            <a:pPr>
              <a:buFont typeface="Wingdings 2" panose="05020102010507070707" pitchFamily="18" charset="2"/>
              <a:buNone/>
            </a:pPr>
            <a:r>
              <a:rPr lang="en-US" altLang="en-US" i="1"/>
              <a:t>  closed interval  </a:t>
            </a:r>
            <a:r>
              <a:rPr lang="en-US" altLang="en-US"/>
              <a:t>[a,b]</a:t>
            </a:r>
          </a:p>
          <a:p>
            <a:pPr>
              <a:buFont typeface="Wingdings 2" panose="05020102010507070707" pitchFamily="18" charset="2"/>
              <a:buNone/>
            </a:pPr>
            <a:r>
              <a:rPr lang="en-US" altLang="en-US" i="1"/>
              <a:t>  open interval     </a:t>
            </a:r>
            <a:r>
              <a:rPr lang="en-US" altLang="en-US"/>
              <a:t>(a,b)</a:t>
            </a:r>
          </a:p>
          <a:p>
            <a:pPr>
              <a:buFont typeface="Wingdings 2" panose="05020102010507070707" pitchFamily="18"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extLst>
      <p:ext uri="{BB962C8B-B14F-4D97-AF65-F5344CB8AC3E}">
        <p14:creationId xmlns:p14="http://schemas.microsoft.com/office/powerpoint/2010/main" val="32185659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6DB1AEE-513E-4F1D-B14F-64714DBE89C8}"/>
              </a:ext>
            </a:extLst>
          </p:cNvPr>
          <p:cNvSpPr>
            <a:spLocks noGrp="1"/>
          </p:cNvSpPr>
          <p:nvPr>
            <p:ph type="title"/>
          </p:nvPr>
        </p:nvSpPr>
        <p:spPr/>
        <p:txBody>
          <a:bodyPr/>
          <a:lstStyle/>
          <a:p>
            <a:r>
              <a:rPr lang="en-US" altLang="en-US"/>
              <a:t>Universal Set and Empty Set</a:t>
            </a:r>
          </a:p>
        </p:txBody>
      </p:sp>
      <p:sp>
        <p:nvSpPr>
          <p:cNvPr id="18435" name="Content Placeholder 2">
            <a:extLst>
              <a:ext uri="{FF2B5EF4-FFF2-40B4-BE49-F238E27FC236}">
                <a16:creationId xmlns:a16="http://schemas.microsoft.com/office/drawing/2014/main" id="{0B561B3F-C910-475A-A88F-946F5985988D}"/>
              </a:ext>
            </a:extLst>
          </p:cNvPr>
          <p:cNvSpPr>
            <a:spLocks noGrp="1"/>
          </p:cNvSpPr>
          <p:nvPr>
            <p:ph idx="1"/>
          </p:nvPr>
        </p:nvSpPr>
        <p:spPr/>
        <p:txBody>
          <a:bodyPr/>
          <a:lstStyle/>
          <a:p>
            <a:r>
              <a:rPr lang="en-US" altLang="en-US"/>
              <a:t>The </a:t>
            </a:r>
            <a:r>
              <a:rPr lang="en-US" altLang="en-US" i="1"/>
              <a:t>universal set</a:t>
            </a:r>
            <a:r>
              <a:rPr lang="en-US" altLang="en-US"/>
              <a:t> </a:t>
            </a:r>
            <a:r>
              <a:rPr lang="en-US" altLang="en-US" i="1"/>
              <a:t>U </a:t>
            </a:r>
            <a:r>
              <a:rPr lang="en-US" altLang="en-US"/>
              <a:t>is the set containing everything currently under consideration. </a:t>
            </a:r>
            <a:endParaRPr lang="en-US" altLang="en-US" i="1"/>
          </a:p>
          <a:p>
            <a:pPr lvl="1"/>
            <a:r>
              <a:rPr lang="en-US" altLang="en-US"/>
              <a:t>Sometimes implicit</a:t>
            </a:r>
          </a:p>
          <a:p>
            <a:pPr lvl="1"/>
            <a:r>
              <a:rPr lang="en-US" altLang="en-US"/>
              <a:t>Sometimes explicitly stated.</a:t>
            </a:r>
          </a:p>
          <a:p>
            <a:pPr lvl="1"/>
            <a:r>
              <a:rPr lang="en-US" altLang="en-US"/>
              <a:t>Contents depend on the context.</a:t>
            </a:r>
          </a:p>
          <a:p>
            <a:r>
              <a:rPr lang="en-US" altLang="en-US"/>
              <a:t>The empty set is the set with no</a:t>
            </a:r>
          </a:p>
          <a:p>
            <a:pPr>
              <a:buFont typeface="Wingdings 2" panose="05020102010507070707" pitchFamily="18" charset="2"/>
              <a:buNone/>
            </a:pPr>
            <a:r>
              <a:rPr lang="en-US" altLang="en-US"/>
              <a:t>      elements. Symbolized </a:t>
            </a:r>
            <a:r>
              <a:rPr lang="en-US" altLang="en-US">
                <a:latin typeface="Cambria Math" panose="02040503050406030204" pitchFamily="18" charset="0"/>
                <a:ea typeface="Cambria Math" panose="02040503050406030204" pitchFamily="18" charset="0"/>
                <a:cs typeface="Cambria Math" panose="02040503050406030204" pitchFamily="18" charset="0"/>
              </a:rPr>
              <a:t>∅, but</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also used.</a:t>
            </a:r>
            <a:endParaRPr lang="en-US" altLang="en-US">
              <a:ea typeface="Cambria Math" panose="02040503050406030204" pitchFamily="18" charset="0"/>
              <a:cs typeface="Cambria Math" panose="02040503050406030204" pitchFamily="18" charset="0"/>
            </a:endParaRPr>
          </a:p>
        </p:txBody>
      </p:sp>
      <p:sp>
        <p:nvSpPr>
          <p:cNvPr id="4" name="Rectangle 3">
            <a:extLst>
              <a:ext uri="{FF2B5EF4-FFF2-40B4-BE49-F238E27FC236}">
                <a16:creationId xmlns:a16="http://schemas.microsoft.com/office/drawing/2014/main" id="{C43BC9EE-4548-46AF-ABD9-B56BE59AF296}"/>
              </a:ext>
            </a:extLst>
          </p:cNvPr>
          <p:cNvSpPr/>
          <p:nvPr/>
        </p:nvSpPr>
        <p:spPr>
          <a:xfrm>
            <a:off x="5638800" y="3581400"/>
            <a:ext cx="25908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Oval 4">
            <a:extLst>
              <a:ext uri="{FF2B5EF4-FFF2-40B4-BE49-F238E27FC236}">
                <a16:creationId xmlns:a16="http://schemas.microsoft.com/office/drawing/2014/main" id="{DB4A06C7-250A-4140-B004-5AA4A4E15DD5}"/>
              </a:ext>
            </a:extLst>
          </p:cNvPr>
          <p:cNvSpPr/>
          <p:nvPr/>
        </p:nvSpPr>
        <p:spPr>
          <a:xfrm>
            <a:off x="6705600" y="4267200"/>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438" name="TextBox 5">
            <a:extLst>
              <a:ext uri="{FF2B5EF4-FFF2-40B4-BE49-F238E27FC236}">
                <a16:creationId xmlns:a16="http://schemas.microsoft.com/office/drawing/2014/main" id="{E66FDEB1-093E-4F32-86E7-D16D973C0808}"/>
              </a:ext>
            </a:extLst>
          </p:cNvPr>
          <p:cNvSpPr txBox="1">
            <a:spLocks noChangeArrowheads="1"/>
          </p:cNvSpPr>
          <p:nvPr/>
        </p:nvSpPr>
        <p:spPr bwMode="auto">
          <a:xfrm>
            <a:off x="7696200" y="36576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U</a:t>
            </a:r>
          </a:p>
        </p:txBody>
      </p:sp>
      <p:sp>
        <p:nvSpPr>
          <p:cNvPr id="18439" name="TextBox 6">
            <a:extLst>
              <a:ext uri="{FF2B5EF4-FFF2-40B4-BE49-F238E27FC236}">
                <a16:creationId xmlns:a16="http://schemas.microsoft.com/office/drawing/2014/main" id="{9A2247AD-1777-4F50-8F19-81F3EF5E4CD4}"/>
              </a:ext>
            </a:extLst>
          </p:cNvPr>
          <p:cNvSpPr txBox="1">
            <a:spLocks noChangeArrowheads="1"/>
          </p:cNvSpPr>
          <p:nvPr/>
        </p:nvSpPr>
        <p:spPr bwMode="auto">
          <a:xfrm>
            <a:off x="6248400" y="28956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Venn Diagram</a:t>
            </a:r>
          </a:p>
        </p:txBody>
      </p:sp>
      <p:sp>
        <p:nvSpPr>
          <p:cNvPr id="18440" name="TextBox 9">
            <a:extLst>
              <a:ext uri="{FF2B5EF4-FFF2-40B4-BE49-F238E27FC236}">
                <a16:creationId xmlns:a16="http://schemas.microsoft.com/office/drawing/2014/main" id="{F48E26EE-6083-4138-BBFD-B2C6EDBA9CBA}"/>
              </a:ext>
            </a:extLst>
          </p:cNvPr>
          <p:cNvSpPr txBox="1">
            <a:spLocks noChangeArrowheads="1"/>
          </p:cNvSpPr>
          <p:nvPr/>
        </p:nvSpPr>
        <p:spPr bwMode="auto">
          <a:xfrm>
            <a:off x="6629400" y="4267200"/>
            <a:ext cx="182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   a e i</a:t>
            </a:r>
          </a:p>
          <a:p>
            <a:pPr eaLnBrk="1" hangingPunct="1"/>
            <a:r>
              <a:rPr lang="en-US" altLang="en-US"/>
              <a:t>    o u</a:t>
            </a:r>
          </a:p>
        </p:txBody>
      </p:sp>
      <p:sp>
        <p:nvSpPr>
          <p:cNvPr id="18441" name="TextBox 10">
            <a:extLst>
              <a:ext uri="{FF2B5EF4-FFF2-40B4-BE49-F238E27FC236}">
                <a16:creationId xmlns:a16="http://schemas.microsoft.com/office/drawing/2014/main" id="{69000682-9746-4E03-98EC-DC26557D3B89}"/>
              </a:ext>
            </a:extLst>
          </p:cNvPr>
          <p:cNvSpPr txBox="1">
            <a:spLocks noChangeArrowheads="1"/>
          </p:cNvSpPr>
          <p:nvPr/>
        </p:nvSpPr>
        <p:spPr bwMode="auto">
          <a:xfrm>
            <a:off x="6400800" y="42672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V</a:t>
            </a:r>
          </a:p>
        </p:txBody>
      </p:sp>
      <p:pic>
        <p:nvPicPr>
          <p:cNvPr id="18442" name="Picture 12" descr="0204.jpg">
            <a:extLst>
              <a:ext uri="{FF2B5EF4-FFF2-40B4-BE49-F238E27FC236}">
                <a16:creationId xmlns:a16="http://schemas.microsoft.com/office/drawing/2014/main" id="{47F309B1-E9E7-4639-A0FD-D16CAF6189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486400"/>
            <a:ext cx="8937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TextBox 13">
            <a:extLst>
              <a:ext uri="{FF2B5EF4-FFF2-40B4-BE49-F238E27FC236}">
                <a16:creationId xmlns:a16="http://schemas.microsoft.com/office/drawing/2014/main" id="{3D02E911-1C3C-4F55-B9F6-FEDE1B5C53C6}"/>
              </a:ext>
            </a:extLst>
          </p:cNvPr>
          <p:cNvSpPr txBox="1">
            <a:spLocks noChangeArrowheads="1"/>
          </p:cNvSpPr>
          <p:nvPr/>
        </p:nvSpPr>
        <p:spPr bwMode="auto">
          <a:xfrm>
            <a:off x="5943600" y="5638800"/>
            <a:ext cx="2819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John Venn (1834-1923)</a:t>
            </a:r>
          </a:p>
          <a:p>
            <a:pPr eaLnBrk="1" hangingPunct="1"/>
            <a:r>
              <a:rPr lang="en-US" altLang="en-US"/>
              <a:t>Cambridge, UK</a:t>
            </a:r>
          </a:p>
        </p:txBody>
      </p:sp>
    </p:spTree>
    <p:extLst>
      <p:ext uri="{BB962C8B-B14F-4D97-AF65-F5344CB8AC3E}">
        <p14:creationId xmlns:p14="http://schemas.microsoft.com/office/powerpoint/2010/main" val="120527513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C6B2C815-3CA7-4829-8925-3718CF294E8A}"/>
              </a:ext>
            </a:extLst>
          </p:cNvPr>
          <p:cNvSpPr>
            <a:spLocks noGrp="1"/>
          </p:cNvSpPr>
          <p:nvPr>
            <p:ph type="title"/>
          </p:nvPr>
        </p:nvSpPr>
        <p:spPr/>
        <p:txBody>
          <a:bodyPr/>
          <a:lstStyle/>
          <a:p>
            <a:r>
              <a:rPr lang="en-US" altLang="en-US"/>
              <a:t>Russell’s Paradox</a:t>
            </a:r>
          </a:p>
        </p:txBody>
      </p:sp>
      <p:sp>
        <p:nvSpPr>
          <p:cNvPr id="19459" name="Content Placeholder 2">
            <a:extLst>
              <a:ext uri="{FF2B5EF4-FFF2-40B4-BE49-F238E27FC236}">
                <a16:creationId xmlns:a16="http://schemas.microsoft.com/office/drawing/2014/main" id="{B92BC3A2-B32B-49B2-9409-C27FECC4CFD0}"/>
              </a:ext>
            </a:extLst>
          </p:cNvPr>
          <p:cNvSpPr>
            <a:spLocks noGrp="1"/>
          </p:cNvSpPr>
          <p:nvPr>
            <p:ph idx="1"/>
          </p:nvPr>
        </p:nvSpPr>
        <p:spPr/>
        <p:txBody>
          <a:bodyPr/>
          <a:lstStyle/>
          <a:p>
            <a:r>
              <a:rPr lang="en-US" altLang="en-US"/>
              <a:t>Let </a:t>
            </a:r>
            <a:r>
              <a:rPr lang="en-US" altLang="en-US" i="1"/>
              <a:t>S</a:t>
            </a:r>
            <a:r>
              <a:rPr lang="en-US" altLang="en-US"/>
              <a:t> be the set of all sets which are not members of themselves. A paradox results from trying to answer the question “Is </a:t>
            </a:r>
            <a:r>
              <a:rPr lang="en-US" altLang="en-US" i="1"/>
              <a:t>S</a:t>
            </a:r>
            <a:r>
              <a:rPr lang="en-US" altLang="en-US"/>
              <a:t> a member of itself?”</a:t>
            </a:r>
          </a:p>
          <a:p>
            <a:r>
              <a:rPr lang="en-US" altLang="en-US"/>
              <a:t>Related Paradox:</a:t>
            </a:r>
          </a:p>
          <a:p>
            <a:pPr lvl="1"/>
            <a:r>
              <a:rPr lang="en-US" altLang="en-US"/>
              <a:t> Henry is a barber who shaves all people who do not shave themselves. A paradox results from trying to answer the question “Does Henry shave himself?”</a:t>
            </a:r>
          </a:p>
          <a:p>
            <a:endParaRPr lang="en-US" altLang="en-US"/>
          </a:p>
        </p:txBody>
      </p:sp>
      <p:pic>
        <p:nvPicPr>
          <p:cNvPr id="19460" name="Picture 3" descr="0202.jpg">
            <a:extLst>
              <a:ext uri="{FF2B5EF4-FFF2-40B4-BE49-F238E27FC236}">
                <a16:creationId xmlns:a16="http://schemas.microsoft.com/office/drawing/2014/main" id="{F1507D01-A8AA-4843-9F1F-A4DB5C57C2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5105400"/>
            <a:ext cx="89376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4">
            <a:extLst>
              <a:ext uri="{FF2B5EF4-FFF2-40B4-BE49-F238E27FC236}">
                <a16:creationId xmlns:a16="http://schemas.microsoft.com/office/drawing/2014/main" id="{FD9C8B3E-506B-4A33-8367-9A6BE064880D}"/>
              </a:ext>
            </a:extLst>
          </p:cNvPr>
          <p:cNvSpPr txBox="1">
            <a:spLocks noChangeArrowheads="1"/>
          </p:cNvSpPr>
          <p:nvPr/>
        </p:nvSpPr>
        <p:spPr bwMode="auto">
          <a:xfrm>
            <a:off x="5486400" y="5181600"/>
            <a:ext cx="2971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Bertrand Russell (1872-1970)</a:t>
            </a:r>
          </a:p>
          <a:p>
            <a:pPr eaLnBrk="1" hangingPunct="1"/>
            <a:r>
              <a:rPr lang="en-US" altLang="en-US"/>
              <a:t>Cambridge, UK</a:t>
            </a:r>
          </a:p>
          <a:p>
            <a:pPr eaLnBrk="1" hangingPunct="1"/>
            <a:r>
              <a:rPr lang="en-US" altLang="en-US"/>
              <a:t>Nobel Prize Winner</a:t>
            </a:r>
          </a:p>
        </p:txBody>
      </p:sp>
    </p:spTree>
    <p:extLst>
      <p:ext uri="{BB962C8B-B14F-4D97-AF65-F5344CB8AC3E}">
        <p14:creationId xmlns:p14="http://schemas.microsoft.com/office/powerpoint/2010/main" val="357398172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E50768B2-5F1C-4C42-AD69-4534ACE71F7C}"/>
              </a:ext>
            </a:extLst>
          </p:cNvPr>
          <p:cNvSpPr>
            <a:spLocks noGrp="1"/>
          </p:cNvSpPr>
          <p:nvPr>
            <p:ph type="title"/>
          </p:nvPr>
        </p:nvSpPr>
        <p:spPr/>
        <p:txBody>
          <a:bodyPr/>
          <a:lstStyle/>
          <a:p>
            <a:r>
              <a:rPr lang="en-US" altLang="en-US"/>
              <a:t>Some things to remember</a:t>
            </a:r>
          </a:p>
        </p:txBody>
      </p:sp>
      <p:sp>
        <p:nvSpPr>
          <p:cNvPr id="20483" name="Content Placeholder 2">
            <a:extLst>
              <a:ext uri="{FF2B5EF4-FFF2-40B4-BE49-F238E27FC236}">
                <a16:creationId xmlns:a16="http://schemas.microsoft.com/office/drawing/2014/main" id="{582C0F4B-5809-49D7-9D3F-3AB920817A87}"/>
              </a:ext>
            </a:extLst>
          </p:cNvPr>
          <p:cNvSpPr>
            <a:spLocks noGrp="1"/>
          </p:cNvSpPr>
          <p:nvPr>
            <p:ph idx="1"/>
          </p:nvPr>
        </p:nvSpPr>
        <p:spPr/>
        <p:txBody>
          <a:bodyPr/>
          <a:lstStyle/>
          <a:p>
            <a:r>
              <a:rPr lang="en-US" altLang="en-US"/>
              <a:t>Sets can be elements of sets.</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{{1,2,3},</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b,c</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r>
              <a:rPr lang="en-US" altLang="en-US"/>
              <a:t>The empty set is different from a set containing the empty set.</a:t>
            </a:r>
          </a:p>
          <a:p>
            <a:pPr>
              <a:buFont typeface="Wingdings 2" panose="05020102010507070707" pitchFamily="18"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 { ∅ } </a:t>
            </a:r>
            <a:endParaRPr lang="en-US" altLang="en-US"/>
          </a:p>
        </p:txBody>
      </p:sp>
    </p:spTree>
    <p:extLst>
      <p:ext uri="{BB962C8B-B14F-4D97-AF65-F5344CB8AC3E}">
        <p14:creationId xmlns:p14="http://schemas.microsoft.com/office/powerpoint/2010/main" val="303891604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A7CF95C-A8A2-425E-B3D5-EEB74C0573D7}"/>
              </a:ext>
            </a:extLst>
          </p:cNvPr>
          <p:cNvSpPr>
            <a:spLocks noGrp="1"/>
          </p:cNvSpPr>
          <p:nvPr>
            <p:ph type="title"/>
          </p:nvPr>
        </p:nvSpPr>
        <p:spPr/>
        <p:txBody>
          <a:bodyPr/>
          <a:lstStyle/>
          <a:p>
            <a:r>
              <a:rPr lang="en-US" altLang="en-US"/>
              <a:t>Set Equality</a:t>
            </a:r>
          </a:p>
        </p:txBody>
      </p:sp>
      <p:sp>
        <p:nvSpPr>
          <p:cNvPr id="21507" name="Content Placeholder 2">
            <a:extLst>
              <a:ext uri="{FF2B5EF4-FFF2-40B4-BE49-F238E27FC236}">
                <a16:creationId xmlns:a16="http://schemas.microsoft.com/office/drawing/2014/main" id="{C362F727-70A7-48DD-8559-4055FD8CA318}"/>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Two sets are </a:t>
            </a:r>
            <a:r>
              <a:rPr lang="en-US" altLang="en-US" i="1"/>
              <a:t>equal</a:t>
            </a:r>
            <a:r>
              <a:rPr lang="en-US" altLang="en-US"/>
              <a:t> if and only if they have the same elements. </a:t>
            </a:r>
          </a:p>
          <a:p>
            <a:pPr lvl="1"/>
            <a:r>
              <a:rPr lang="en-US" altLang="en-US"/>
              <a:t>Therefore if A and B are sets, then A and B are equal if and only if                                         . </a:t>
            </a:r>
          </a:p>
          <a:p>
            <a:pPr lvl="1"/>
            <a:r>
              <a:rPr lang="en-US" altLang="en-US"/>
              <a:t>We write </a:t>
            </a:r>
            <a:r>
              <a:rPr lang="en-US" altLang="en-US" i="1"/>
              <a:t>A</a:t>
            </a:r>
            <a:r>
              <a:rPr lang="en-US" altLang="en-US"/>
              <a:t> = </a:t>
            </a:r>
            <a:r>
              <a:rPr lang="en-US" altLang="en-US" i="1"/>
              <a:t>B</a:t>
            </a:r>
            <a:r>
              <a:rPr lang="en-US" altLang="en-US"/>
              <a:t> if </a:t>
            </a:r>
            <a:r>
              <a:rPr lang="en-US" altLang="en-US" i="1"/>
              <a:t>A</a:t>
            </a:r>
            <a:r>
              <a:rPr lang="en-US" altLang="en-US"/>
              <a:t> and </a:t>
            </a:r>
            <a:r>
              <a:rPr lang="en-US" altLang="en-US" i="1"/>
              <a:t>B</a:t>
            </a:r>
            <a:r>
              <a:rPr lang="en-US" altLang="en-US"/>
              <a:t> are equal sets.</a:t>
            </a:r>
          </a:p>
          <a:p>
            <a:pPr>
              <a:buFont typeface="Wingdings 2" panose="05020102010507070707" pitchFamily="18"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{1,3,5}   = {3, 5, 1}</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{1,5,5,5,3,3,1} = {1,3,5}</a:t>
            </a:r>
          </a:p>
        </p:txBody>
      </p:sp>
      <p:pic>
        <p:nvPicPr>
          <p:cNvPr id="21508" name="Picture 3" descr="addin_tmp.png">
            <a:extLst>
              <a:ext uri="{FF2B5EF4-FFF2-40B4-BE49-F238E27FC236}">
                <a16:creationId xmlns:a16="http://schemas.microsoft.com/office/drawing/2014/main" id="{78E1F76B-2D62-41F8-9438-4E3C041B428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32004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05649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3B63F7C7-6001-48AF-BD18-F9FC8B81039D}"/>
              </a:ext>
            </a:extLst>
          </p:cNvPr>
          <p:cNvSpPr>
            <a:spLocks noGrp="1"/>
          </p:cNvSpPr>
          <p:nvPr>
            <p:ph type="title"/>
          </p:nvPr>
        </p:nvSpPr>
        <p:spPr/>
        <p:txBody>
          <a:bodyPr/>
          <a:lstStyle/>
          <a:p>
            <a:r>
              <a:rPr lang="en-US" altLang="en-US"/>
              <a:t>Subsets</a:t>
            </a:r>
          </a:p>
        </p:txBody>
      </p:sp>
      <p:sp>
        <p:nvSpPr>
          <p:cNvPr id="23555" name="Content Placeholder 2">
            <a:extLst>
              <a:ext uri="{FF2B5EF4-FFF2-40B4-BE49-F238E27FC236}">
                <a16:creationId xmlns:a16="http://schemas.microsoft.com/office/drawing/2014/main" id="{F9E26320-A14D-467B-AD77-5D9ECCBC69AF}"/>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The set </a:t>
            </a:r>
            <a:r>
              <a:rPr lang="en-US" altLang="en-US" i="1"/>
              <a:t>A</a:t>
            </a:r>
            <a:r>
              <a:rPr lang="en-US" altLang="en-US"/>
              <a:t> is a </a:t>
            </a:r>
            <a:r>
              <a:rPr lang="en-US" altLang="en-US" i="1"/>
              <a:t>subset</a:t>
            </a:r>
            <a:r>
              <a:rPr lang="en-US" altLang="en-US"/>
              <a:t> of </a:t>
            </a:r>
            <a:r>
              <a:rPr lang="en-US" altLang="en-US" i="1"/>
              <a:t>B</a:t>
            </a:r>
            <a:r>
              <a:rPr lang="en-US" altLang="en-US"/>
              <a:t>, if and only if every element of </a:t>
            </a:r>
            <a:r>
              <a:rPr lang="en-US" altLang="en-US" i="1"/>
              <a:t>A</a:t>
            </a:r>
            <a:r>
              <a:rPr lang="en-US" altLang="en-US"/>
              <a:t> is also an element of </a:t>
            </a:r>
            <a:r>
              <a:rPr lang="en-US" altLang="en-US" i="1"/>
              <a:t>B</a:t>
            </a:r>
            <a:r>
              <a:rPr lang="en-US" altLang="en-US"/>
              <a:t>.  </a:t>
            </a:r>
          </a:p>
          <a:p>
            <a:pPr lvl="1"/>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is used to indicate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is a subset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holds if and only if                                            </a:t>
            </a:r>
            <a:r>
              <a:rPr lang="en-US" altLang="en-US"/>
              <a:t>is true. </a:t>
            </a:r>
          </a:p>
          <a:p>
            <a:pPr marL="1123950" lvl="2" indent="-457200">
              <a:buFont typeface="Calibri" panose="020F0502020204030204" pitchFamily="34" charset="0"/>
              <a:buAutoNum type="arabicPeriod"/>
            </a:pPr>
            <a:r>
              <a:rPr lang="en-US" altLang="en-US"/>
              <a:t>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t>is  always false, </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endParaRPr lang="en-US" altLang="en-US" b="1"/>
          </a:p>
          <a:p>
            <a:pPr marL="1123950" lvl="2" indent="-457200">
              <a:buFont typeface="Calibri" panose="020F0502020204030204" pitchFamily="34" charset="0"/>
              <a:buAutoNum type="arabicPeriod"/>
            </a:pPr>
            <a:r>
              <a:rPr lang="en-US" altLang="en-US"/>
              <a:t> 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p>
        </p:txBody>
      </p:sp>
      <p:pic>
        <p:nvPicPr>
          <p:cNvPr id="23556" name="Picture 6" descr="addin_tmp.png">
            <a:extLst>
              <a:ext uri="{FF2B5EF4-FFF2-40B4-BE49-F238E27FC236}">
                <a16:creationId xmlns:a16="http://schemas.microsoft.com/office/drawing/2014/main" id="{6D3D94F8-754D-469A-B4CF-9D05E85B6388}"/>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657600"/>
            <a:ext cx="26939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526508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94AEC-7AA2-497D-A6BC-B8CB77406256}"/>
              </a:ext>
            </a:extLst>
          </p:cNvPr>
          <p:cNvSpPr>
            <a:spLocks noGrp="1"/>
          </p:cNvSpPr>
          <p:nvPr>
            <p:ph type="title"/>
          </p:nvPr>
        </p:nvSpPr>
        <p:spPr/>
        <p:txBody>
          <a:bodyPr>
            <a:normAutofit fontScale="90000"/>
          </a:bodyPr>
          <a:lstStyle/>
          <a:p>
            <a:pPr fontAlgn="auto">
              <a:spcAft>
                <a:spcPts val="0"/>
              </a:spcAft>
              <a:defRPr/>
            </a:pPr>
            <a:r>
              <a:rPr lang="en-US" dirty="0"/>
              <a:t>Showing a Set is or is not a Subset of Another Set</a:t>
            </a:r>
          </a:p>
        </p:txBody>
      </p:sp>
      <p:sp>
        <p:nvSpPr>
          <p:cNvPr id="3" name="Content Placeholder 2">
            <a:extLst>
              <a:ext uri="{FF2B5EF4-FFF2-40B4-BE49-F238E27FC236}">
                <a16:creationId xmlns:a16="http://schemas.microsoft.com/office/drawing/2014/main" id="{E60405A6-ACBA-496A-9B61-91946FC51D5C}"/>
              </a:ext>
            </a:extLst>
          </p:cNvPr>
          <p:cNvSpPr>
            <a:spLocks noGrp="1"/>
          </p:cNvSpPr>
          <p:nvPr>
            <p:ph idx="1"/>
          </p:nvPr>
        </p:nvSpPr>
        <p:spPr/>
        <p:txBody>
          <a:bodyPr>
            <a:normAutofit fontScale="92500" lnSpcReduction="20000"/>
          </a:bodyPr>
          <a:lstStyle/>
          <a:p>
            <a:pPr>
              <a:lnSpc>
                <a:spcPct val="90000"/>
              </a:lnSpc>
            </a:pPr>
            <a:r>
              <a:rPr lang="en-US" altLang="en-US" b="1">
                <a:ea typeface="Cambria Math" panose="02040503050406030204" pitchFamily="18" charset="0"/>
                <a:cs typeface="Cambria Math" panose="02040503050406030204" pitchFamily="18" charset="0"/>
              </a:rPr>
              <a:t>Showing  that A is a Subset of B</a:t>
            </a:r>
            <a:r>
              <a:rPr lang="en-US" altLang="en-US">
                <a:ea typeface="Cambria Math" panose="02040503050406030204" pitchFamily="18" charset="0"/>
                <a:cs typeface="Cambria Math" panose="02040503050406030204" pitchFamily="18" charset="0"/>
              </a:rPr>
              <a:t>: To </a:t>
            </a:r>
            <a:r>
              <a:rPr lang="en-US" altLang="en-US">
                <a:latin typeface="Cambria Math" panose="02040503050406030204" pitchFamily="18" charset="0"/>
                <a:ea typeface="Cambria Math" panose="02040503050406030204" pitchFamily="18" charset="0"/>
                <a:cs typeface="Cambria Math" panose="02040503050406030204" pitchFamily="18" charset="0"/>
              </a:rPr>
              <a:t>show that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show that if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belongs to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then </a:t>
            </a:r>
            <a:r>
              <a:rPr lang="en-US" altLang="en-US">
                <a:ea typeface="Cambria Math" panose="02040503050406030204" pitchFamily="18" charset="0"/>
                <a:cs typeface="Cambria Math" panose="02040503050406030204" pitchFamily="18" charset="0"/>
              </a:rPr>
              <a:t>x </a:t>
            </a:r>
            <a:r>
              <a:rPr lang="en-US" altLang="en-US">
                <a:latin typeface="Cambria Math" panose="02040503050406030204" pitchFamily="18" charset="0"/>
                <a:ea typeface="Cambria Math" panose="02040503050406030204" pitchFamily="18" charset="0"/>
                <a:cs typeface="Cambria Math" panose="02040503050406030204" pitchFamily="18" charset="0"/>
              </a:rPr>
              <a:t>also belongs to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lnSpc>
                <a:spcPct val="90000"/>
              </a:lnSpc>
            </a:pPr>
            <a:r>
              <a:rPr lang="en-US" altLang="en-US" b="1">
                <a:ea typeface="Cambria Math" panose="02040503050406030204" pitchFamily="18" charset="0"/>
                <a:cs typeface="Cambria Math" panose="02040503050406030204" pitchFamily="18" charset="0"/>
              </a:rPr>
              <a:t>Showing that A is not a Subset of B</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To show that </a:t>
            </a:r>
            <a:r>
              <a:rPr lang="en-US" altLang="en-US" i="1"/>
              <a:t>A</a:t>
            </a:r>
            <a:r>
              <a:rPr lang="en-US" altLang="en-US"/>
              <a:t> is not a subset of </a:t>
            </a:r>
            <a:r>
              <a:rPr lang="en-US" altLang="en-US" i="1"/>
              <a:t>B</a:t>
            </a:r>
            <a:r>
              <a:rPr lang="en-US" altLang="en-US"/>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b="1">
                <a:latin typeface="Cambria Math" panose="02040503050406030204" pitchFamily="18" charset="0"/>
                <a:ea typeface="Cambria Math" panose="02040503050406030204" pitchFamily="18" charset="0"/>
                <a:cs typeface="Cambria Math" panose="02040503050406030204" pitchFamily="18" charset="0"/>
              </a:rPr>
              <a:t>,</a:t>
            </a:r>
            <a:r>
              <a:rPr lang="en-US" altLang="en-US"/>
              <a:t>  find an element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with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b="1">
                <a:latin typeface="Cambria Math" panose="02040503050406030204" pitchFamily="18" charset="0"/>
                <a:ea typeface="Cambria Math" panose="02040503050406030204" pitchFamily="18" charset="0"/>
                <a:cs typeface="Cambria Math" panose="02040503050406030204" pitchFamily="18" charset="0"/>
              </a:rPr>
              <a:t>.</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ea typeface="Cambria Math" panose="02040503050406030204" pitchFamily="18" charset="0"/>
                <a:cs typeface="Cambria Math" panose="02040503050406030204" pitchFamily="18" charset="0"/>
              </a:rPr>
              <a:t>(</a:t>
            </a:r>
            <a:r>
              <a:rPr lang="en-US" altLang="en-US">
                <a:latin typeface="Cambria Math" panose="02040503050406030204" pitchFamily="18" charset="0"/>
                <a:ea typeface="Cambria Math" panose="02040503050406030204" pitchFamily="18" charset="0"/>
                <a:cs typeface="Cambria Math" panose="02040503050406030204" pitchFamily="18" charset="0"/>
              </a:rPr>
              <a:t>Such an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is a counterexample to the claim that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implies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ea typeface="Cambria Math" panose="02040503050406030204" pitchFamily="18" charset="0"/>
                <a:cs typeface="Cambria Math" panose="02040503050406030204" pitchFamily="18" charset="0"/>
              </a:rPr>
              <a:t>.)</a:t>
            </a:r>
          </a:p>
          <a:p>
            <a:pPr>
              <a:lnSpc>
                <a:spcPct val="90000"/>
              </a:lnSpc>
              <a:buFont typeface="Wingdings 2" panose="05020102010507070707" pitchFamily="18"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b="1">
                <a:ea typeface="Cambria Math" panose="02040503050406030204" pitchFamily="18" charset="0"/>
                <a:cs typeface="Cambria Math" panose="02040503050406030204" pitchFamily="18" charset="0"/>
              </a:rPr>
              <a:t>Examples</a:t>
            </a:r>
            <a:r>
              <a:rPr lang="en-US" altLang="en-US">
                <a:ea typeface="Cambria Math" panose="02040503050406030204" pitchFamily="18" charset="0"/>
                <a:cs typeface="Cambria Math" panose="02040503050406030204" pitchFamily="18" charset="0"/>
              </a:rPr>
              <a:t>:</a:t>
            </a:r>
            <a:r>
              <a:rPr lang="en-US" altLang="en-US" b="1">
                <a:ea typeface="Cambria Math" panose="02040503050406030204" pitchFamily="18" charset="0"/>
                <a:cs typeface="Cambria Math" panose="02040503050406030204" pitchFamily="18" charset="0"/>
              </a:rPr>
              <a:t> </a:t>
            </a:r>
          </a:p>
          <a:p>
            <a:pPr marL="849313" lvl="1" indent="-457200">
              <a:lnSpc>
                <a:spcPct val="90000"/>
              </a:lnSpc>
              <a:buFont typeface="Calibri" panose="020F0502020204030204" pitchFamily="34" charset="0"/>
              <a:buAutoNum type="arabicPeriod"/>
            </a:pPr>
            <a:r>
              <a:rPr lang="en-US" altLang="en-US">
                <a:latin typeface="Cambria Math" panose="02040503050406030204" pitchFamily="18" charset="0"/>
                <a:ea typeface="Cambria Math" panose="02040503050406030204" pitchFamily="18" charset="0"/>
                <a:cs typeface="Cambria Math" panose="02040503050406030204" pitchFamily="18" charset="0"/>
              </a:rPr>
              <a:t>The set of all computer science majors at your school is a subset of all students at your school.</a:t>
            </a:r>
          </a:p>
          <a:p>
            <a:pPr marL="849313" lvl="1" indent="-457200">
              <a:lnSpc>
                <a:spcPct val="90000"/>
              </a:lnSpc>
              <a:buFont typeface="Calibri" panose="020F0502020204030204" pitchFamily="34" charset="0"/>
              <a:buAutoNum type="arabicPeriod"/>
            </a:pPr>
            <a:r>
              <a:rPr lang="en-US" altLang="en-US">
                <a:latin typeface="Cambria Math" panose="02040503050406030204" pitchFamily="18" charset="0"/>
                <a:ea typeface="Cambria Math" panose="02040503050406030204" pitchFamily="18" charset="0"/>
                <a:cs typeface="Cambria Math" panose="02040503050406030204" pitchFamily="18" charset="0"/>
              </a:rPr>
              <a:t>The set of integers with squares less than 100 is not a subset of the set of nonnegative integers.</a:t>
            </a:r>
          </a:p>
          <a:p>
            <a:pPr>
              <a:lnSpc>
                <a:spcPct val="90000"/>
              </a:lnSpc>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lnSpc>
                <a:spcPct val="90000"/>
              </a:lnSpc>
            </a:pPr>
            <a:endParaRPr lang="en-US" altLang="en-US"/>
          </a:p>
        </p:txBody>
      </p:sp>
    </p:spTree>
    <p:extLst>
      <p:ext uri="{BB962C8B-B14F-4D97-AF65-F5344CB8AC3E}">
        <p14:creationId xmlns:p14="http://schemas.microsoft.com/office/powerpoint/2010/main" val="3756543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1295400" y="457200"/>
            <a:ext cx="64897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Writing Logical Formula for a Truth Table</a:t>
            </a:r>
          </a:p>
        </p:txBody>
      </p:sp>
      <p:pic>
        <p:nvPicPr>
          <p:cNvPr id="103497" name="Picture 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38250"/>
            <a:ext cx="62484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98" name="Text Box 74"/>
          <p:cNvSpPr txBox="1">
            <a:spLocks noChangeArrowheads="1"/>
          </p:cNvSpPr>
          <p:nvPr/>
        </p:nvSpPr>
        <p:spPr bwMode="auto">
          <a:xfrm>
            <a:off x="457200" y="1924050"/>
            <a:ext cx="151447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Digital logic:</a:t>
            </a:r>
          </a:p>
        </p:txBody>
      </p:sp>
      <p:sp>
        <p:nvSpPr>
          <p:cNvPr id="103499" name="Text Box 75"/>
          <p:cNvSpPr txBox="1">
            <a:spLocks noChangeArrowheads="1"/>
          </p:cNvSpPr>
          <p:nvPr/>
        </p:nvSpPr>
        <p:spPr bwMode="auto">
          <a:xfrm>
            <a:off x="533400" y="3671888"/>
            <a:ext cx="6135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Given a digital circuit, we can construct the truth table.</a:t>
            </a:r>
          </a:p>
        </p:txBody>
      </p:sp>
      <p:sp>
        <p:nvSpPr>
          <p:cNvPr id="103500" name="Text Box 76"/>
          <p:cNvSpPr txBox="1">
            <a:spLocks noChangeArrowheads="1"/>
          </p:cNvSpPr>
          <p:nvPr/>
        </p:nvSpPr>
        <p:spPr bwMode="auto">
          <a:xfrm>
            <a:off x="593725" y="4384675"/>
            <a:ext cx="7913688"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Now, suppose we are given only the truth table (i.e. the specification),</a:t>
            </a:r>
          </a:p>
          <a:p>
            <a:pPr>
              <a:lnSpc>
                <a:spcPct val="150000"/>
              </a:lnSpc>
            </a:pPr>
            <a:r>
              <a:rPr lang="en-US" altLang="zh-TW"/>
              <a:t>how can we construct a circuit (i.e. formula) that has the same function?</a:t>
            </a:r>
          </a:p>
        </p:txBody>
      </p:sp>
    </p:spTree>
    <p:extLst>
      <p:ext uri="{BB962C8B-B14F-4D97-AF65-F5344CB8AC3E}">
        <p14:creationId xmlns:p14="http://schemas.microsoft.com/office/powerpoint/2010/main" val="24900384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99" grpId="0"/>
      <p:bldP spid="103500"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2A7F3773-6094-4AE0-A2E7-14DDFB20F0BD}"/>
              </a:ext>
            </a:extLst>
          </p:cNvPr>
          <p:cNvSpPr>
            <a:spLocks noGrp="1"/>
          </p:cNvSpPr>
          <p:nvPr>
            <p:ph type="title"/>
          </p:nvPr>
        </p:nvSpPr>
        <p:spPr/>
        <p:txBody>
          <a:bodyPr/>
          <a:lstStyle/>
          <a:p>
            <a:r>
              <a:rPr lang="en-US" altLang="en-US"/>
              <a:t>Another look at Equality of Sets</a:t>
            </a:r>
          </a:p>
        </p:txBody>
      </p:sp>
      <p:sp>
        <p:nvSpPr>
          <p:cNvPr id="25603" name="Content Placeholder 2">
            <a:extLst>
              <a:ext uri="{FF2B5EF4-FFF2-40B4-BE49-F238E27FC236}">
                <a16:creationId xmlns:a16="http://schemas.microsoft.com/office/drawing/2014/main" id="{ED0EBCCB-1E05-4E6E-B660-1BFCFA42B970}"/>
              </a:ext>
            </a:extLst>
          </p:cNvPr>
          <p:cNvSpPr>
            <a:spLocks noGrp="1"/>
          </p:cNvSpPr>
          <p:nvPr>
            <p:ph idx="1"/>
          </p:nvPr>
        </p:nvSpPr>
        <p:spPr/>
        <p:txBody>
          <a:bodyPr/>
          <a:lstStyle/>
          <a:p>
            <a:r>
              <a:rPr lang="en-US" altLang="en-US"/>
              <a:t>Recall that two sets </a:t>
            </a:r>
            <a:r>
              <a:rPr lang="en-US" altLang="en-US" i="1"/>
              <a:t>A</a:t>
            </a:r>
            <a:r>
              <a:rPr lang="en-US" altLang="en-US"/>
              <a:t> and </a:t>
            </a:r>
            <a:r>
              <a:rPr lang="en-US" altLang="en-US" i="1"/>
              <a:t>B</a:t>
            </a:r>
            <a:r>
              <a:rPr lang="en-US" altLang="en-US"/>
              <a:t> are </a:t>
            </a:r>
            <a:r>
              <a:rPr lang="en-US" altLang="en-US" i="1"/>
              <a:t>equal</a:t>
            </a:r>
            <a:r>
              <a:rPr lang="en-US" altLang="en-US"/>
              <a:t>, denoted by         </a:t>
            </a:r>
            <a:r>
              <a:rPr lang="en-US" altLang="en-US" i="1"/>
              <a:t>A</a:t>
            </a:r>
            <a:r>
              <a:rPr lang="en-US" altLang="en-US"/>
              <a:t> = </a:t>
            </a:r>
            <a:r>
              <a:rPr lang="en-US" altLang="en-US" i="1"/>
              <a:t>B</a:t>
            </a:r>
            <a:r>
              <a:rPr lang="en-US" altLang="en-US"/>
              <a:t>, iff</a:t>
            </a:r>
          </a:p>
          <a:p>
            <a:pPr>
              <a:buFont typeface="Wingdings 2" panose="05020102010507070707" pitchFamily="18" charset="2"/>
              <a:buNone/>
            </a:pPr>
            <a:endParaRPr lang="en-US" altLang="en-US"/>
          </a:p>
          <a:p>
            <a:r>
              <a:rPr lang="en-US" altLang="en-US"/>
              <a:t>Using logical equivalences we have that </a:t>
            </a:r>
            <a:r>
              <a:rPr lang="en-US" altLang="en-US" i="1"/>
              <a:t>A</a:t>
            </a:r>
            <a:r>
              <a:rPr lang="en-US" altLang="en-US"/>
              <a:t> = </a:t>
            </a:r>
            <a:r>
              <a:rPr lang="en-US" altLang="en-US" i="1"/>
              <a:t>B</a:t>
            </a:r>
            <a:r>
              <a:rPr lang="en-US" altLang="en-US"/>
              <a:t> iff</a:t>
            </a:r>
          </a:p>
          <a:p>
            <a:pPr>
              <a:buFont typeface="Wingdings 2" panose="05020102010507070707" pitchFamily="18" charset="2"/>
              <a:buNone/>
            </a:pPr>
            <a:endParaRPr lang="en-US" altLang="en-US"/>
          </a:p>
          <a:p>
            <a:endParaRPr lang="en-US" altLang="en-US"/>
          </a:p>
          <a:p>
            <a:r>
              <a:rPr lang="en-US" altLang="en-US"/>
              <a:t> This is equivalent to</a:t>
            </a:r>
          </a:p>
          <a:p>
            <a:pPr>
              <a:buFont typeface="Wingdings 2" panose="05020102010507070707" pitchFamily="18" charset="2"/>
              <a:buNone/>
            </a:pPr>
            <a:r>
              <a:rPr lang="en-US" altLang="en-US"/>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and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pic>
        <p:nvPicPr>
          <p:cNvPr id="25604" name="Picture 5" descr="addin_tmp.png">
            <a:extLst>
              <a:ext uri="{FF2B5EF4-FFF2-40B4-BE49-F238E27FC236}">
                <a16:creationId xmlns:a16="http://schemas.microsoft.com/office/drawing/2014/main" id="{DD1F85BE-CA7A-49F4-98EE-325BD88BE97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4191000"/>
            <a:ext cx="67008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7" descr="addin_tmp.png">
            <a:extLst>
              <a:ext uri="{FF2B5EF4-FFF2-40B4-BE49-F238E27FC236}">
                <a16:creationId xmlns:a16="http://schemas.microsoft.com/office/drawing/2014/main" id="{439F26BF-73FA-4E58-B1ED-DB191A1713AC}"/>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26670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67749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501A1BA0-4A4D-490F-AF93-9D7F4877E167}"/>
              </a:ext>
            </a:extLst>
          </p:cNvPr>
          <p:cNvSpPr>
            <a:spLocks noGrp="1"/>
          </p:cNvSpPr>
          <p:nvPr>
            <p:ph type="title"/>
          </p:nvPr>
        </p:nvSpPr>
        <p:spPr/>
        <p:txBody>
          <a:bodyPr/>
          <a:lstStyle/>
          <a:p>
            <a:r>
              <a:rPr lang="en-US" altLang="en-US"/>
              <a:t>Proper Subsets</a:t>
            </a:r>
          </a:p>
        </p:txBody>
      </p:sp>
      <p:sp>
        <p:nvSpPr>
          <p:cNvPr id="26627" name="Content Placeholder 2">
            <a:extLst>
              <a:ext uri="{FF2B5EF4-FFF2-40B4-BE49-F238E27FC236}">
                <a16:creationId xmlns:a16="http://schemas.microsoft.com/office/drawing/2014/main" id="{B9B81523-9B6F-4310-98E5-A619A749A670}"/>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but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B</a:t>
            </a:r>
            <a:r>
              <a:rPr lang="en-US" altLang="en-US"/>
              <a:t>, then we say </a:t>
            </a:r>
            <a:r>
              <a:rPr lang="en-US" altLang="en-US" i="1"/>
              <a:t>A</a:t>
            </a:r>
            <a:r>
              <a:rPr lang="en-US" altLang="en-US"/>
              <a:t> is a </a:t>
            </a:r>
            <a:r>
              <a:rPr lang="en-US" altLang="en-US" i="1"/>
              <a:t>proper subset </a:t>
            </a:r>
            <a:r>
              <a:rPr lang="en-US" altLang="en-US"/>
              <a:t>of </a:t>
            </a:r>
            <a:r>
              <a:rPr lang="en-US" altLang="en-US" i="1"/>
              <a:t>B</a:t>
            </a:r>
            <a:r>
              <a:rPr lang="en-US" altLang="en-US"/>
              <a:t>, denoted by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ea typeface="Cambria Math" panose="02040503050406030204" pitchFamily="18" charset="0"/>
                <a:cs typeface="Cambria Math" panose="02040503050406030204" pitchFamily="18" charset="0"/>
              </a:rPr>
              <a:t>, then</a:t>
            </a:r>
          </a:p>
          <a:p>
            <a:pPr>
              <a:buFont typeface="Wingdings 2" panose="05020102010507070707" pitchFamily="18"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2" panose="05020102010507070707" pitchFamily="18"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2" panose="05020102010507070707" pitchFamily="18"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is true. </a:t>
            </a:r>
            <a:endParaRPr lang="en-US" altLang="en-US"/>
          </a:p>
          <a:p>
            <a:endParaRPr lang="en-US" altLang="en-US"/>
          </a:p>
          <a:p>
            <a:pPr>
              <a:buFont typeface="Wingdings 2" panose="05020102010507070707" pitchFamily="18" charset="2"/>
              <a:buNone/>
            </a:pPr>
            <a:r>
              <a:rPr lang="en-US" altLang="en-US"/>
              <a:t>    Venn Diagram</a:t>
            </a:r>
          </a:p>
        </p:txBody>
      </p:sp>
      <p:pic>
        <p:nvPicPr>
          <p:cNvPr id="26628" name="Picture 6" descr="addin_tmp.png">
            <a:extLst>
              <a:ext uri="{FF2B5EF4-FFF2-40B4-BE49-F238E27FC236}">
                <a16:creationId xmlns:a16="http://schemas.microsoft.com/office/drawing/2014/main" id="{DF463142-B744-4470-9F3A-07632B32F15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200400"/>
            <a:ext cx="67548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981FFAD2-9759-48BC-B667-4C26651BA3D0}"/>
              </a:ext>
            </a:extLst>
          </p:cNvPr>
          <p:cNvSpPr/>
          <p:nvPr/>
        </p:nvSpPr>
        <p:spPr>
          <a:xfrm>
            <a:off x="3124200" y="4495800"/>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630" name="TextBox 8">
            <a:extLst>
              <a:ext uri="{FF2B5EF4-FFF2-40B4-BE49-F238E27FC236}">
                <a16:creationId xmlns:a16="http://schemas.microsoft.com/office/drawing/2014/main" id="{219FD1D5-DDF3-4DE1-BA90-FCF0D38A49A6}"/>
              </a:ext>
            </a:extLst>
          </p:cNvPr>
          <p:cNvSpPr txBox="1">
            <a:spLocks noChangeArrowheads="1"/>
          </p:cNvSpPr>
          <p:nvPr/>
        </p:nvSpPr>
        <p:spPr bwMode="auto">
          <a:xfrm>
            <a:off x="6477000" y="44958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U</a:t>
            </a:r>
          </a:p>
        </p:txBody>
      </p:sp>
      <p:sp>
        <p:nvSpPr>
          <p:cNvPr id="10" name="Oval 9">
            <a:extLst>
              <a:ext uri="{FF2B5EF4-FFF2-40B4-BE49-F238E27FC236}">
                <a16:creationId xmlns:a16="http://schemas.microsoft.com/office/drawing/2014/main" id="{4076763D-6EBE-404A-90FA-46A64453B62D}"/>
              </a:ext>
            </a:extLst>
          </p:cNvPr>
          <p:cNvSpPr/>
          <p:nvPr/>
        </p:nvSpPr>
        <p:spPr>
          <a:xfrm>
            <a:off x="4648200" y="4648200"/>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Oval 10">
            <a:extLst>
              <a:ext uri="{FF2B5EF4-FFF2-40B4-BE49-F238E27FC236}">
                <a16:creationId xmlns:a16="http://schemas.microsoft.com/office/drawing/2014/main" id="{29F9793D-4FB2-4A5F-82CE-556F9CED975B}"/>
              </a:ext>
            </a:extLst>
          </p:cNvPr>
          <p:cNvSpPr/>
          <p:nvPr/>
        </p:nvSpPr>
        <p:spPr>
          <a:xfrm>
            <a:off x="5029200" y="5105400"/>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633" name="TextBox 11">
            <a:extLst>
              <a:ext uri="{FF2B5EF4-FFF2-40B4-BE49-F238E27FC236}">
                <a16:creationId xmlns:a16="http://schemas.microsoft.com/office/drawing/2014/main" id="{1AD926AB-4031-4CF4-AED0-1889E2E5BC57}"/>
              </a:ext>
            </a:extLst>
          </p:cNvPr>
          <p:cNvSpPr txBox="1">
            <a:spLocks noChangeArrowheads="1"/>
          </p:cNvSpPr>
          <p:nvPr/>
        </p:nvSpPr>
        <p:spPr bwMode="auto">
          <a:xfrm>
            <a:off x="5029200" y="47244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B</a:t>
            </a:r>
          </a:p>
        </p:txBody>
      </p:sp>
      <p:sp>
        <p:nvSpPr>
          <p:cNvPr id="26634" name="TextBox 12">
            <a:extLst>
              <a:ext uri="{FF2B5EF4-FFF2-40B4-BE49-F238E27FC236}">
                <a16:creationId xmlns:a16="http://schemas.microsoft.com/office/drawing/2014/main" id="{B39FC136-965D-437C-A2AE-1990FFCD6F65}"/>
              </a:ext>
            </a:extLst>
          </p:cNvPr>
          <p:cNvSpPr txBox="1">
            <a:spLocks noChangeArrowheads="1"/>
          </p:cNvSpPr>
          <p:nvPr/>
        </p:nvSpPr>
        <p:spPr bwMode="auto">
          <a:xfrm>
            <a:off x="5029200" y="51054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A</a:t>
            </a:r>
          </a:p>
        </p:txBody>
      </p:sp>
    </p:spTree>
    <p:extLst>
      <p:ext uri="{BB962C8B-B14F-4D97-AF65-F5344CB8AC3E}">
        <p14:creationId xmlns:p14="http://schemas.microsoft.com/office/powerpoint/2010/main" val="1310813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E3BEABD1-EFCB-4D2F-AFB6-33DBAB2B12AF}"/>
              </a:ext>
            </a:extLst>
          </p:cNvPr>
          <p:cNvSpPr>
            <a:spLocks noGrp="1"/>
          </p:cNvSpPr>
          <p:nvPr>
            <p:ph type="title"/>
          </p:nvPr>
        </p:nvSpPr>
        <p:spPr/>
        <p:txBody>
          <a:bodyPr/>
          <a:lstStyle/>
          <a:p>
            <a:r>
              <a:rPr lang="en-US" altLang="en-US"/>
              <a:t>Set Cardinality</a:t>
            </a:r>
          </a:p>
        </p:txBody>
      </p:sp>
      <p:sp>
        <p:nvSpPr>
          <p:cNvPr id="3" name="Content Placeholder 2">
            <a:extLst>
              <a:ext uri="{FF2B5EF4-FFF2-40B4-BE49-F238E27FC236}">
                <a16:creationId xmlns:a16="http://schemas.microsoft.com/office/drawing/2014/main" id="{2E7E4329-031F-45F3-99CB-87370CAE3315}"/>
              </a:ext>
            </a:extLst>
          </p:cNvPr>
          <p:cNvSpPr>
            <a:spLocks noGrp="1"/>
          </p:cNvSpPr>
          <p:nvPr>
            <p:ph idx="1"/>
          </p:nvPr>
        </p:nvSpPr>
        <p:spPr/>
        <p:txBody>
          <a:bodyPr>
            <a:normAutofit fontScale="77500" lnSpcReduction="20000"/>
          </a:bodyPr>
          <a:lstStyle/>
          <a:p>
            <a:pPr marL="274320" indent="-274320" fontAlgn="auto">
              <a:spcAft>
                <a:spcPts val="0"/>
              </a:spcAft>
              <a:buClr>
                <a:schemeClr val="accent3"/>
              </a:buClr>
              <a:buFont typeface="Wingdings 2"/>
              <a:buNone/>
              <a:defRPr/>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p>
          <a:p>
            <a:pPr marL="274320" indent="-274320" fontAlgn="auto">
              <a:spcAft>
                <a:spcPts val="0"/>
              </a:spcAft>
              <a:buClr>
                <a:schemeClr val="accent3"/>
              </a:buClr>
              <a:buFont typeface="Wingdings 2"/>
              <a:buNone/>
              <a:defRPr/>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p>
          <a:p>
            <a:pPr marL="274320" indent="-274320" fontAlgn="auto">
              <a:spcAft>
                <a:spcPts val="0"/>
              </a:spcAft>
              <a:buClr>
                <a:schemeClr val="accent3"/>
              </a:buClr>
              <a:buFont typeface="Wingdings 2"/>
              <a:buNone/>
              <a:defRPr/>
            </a:pPr>
            <a:r>
              <a:rPr lang="en-US" dirty="0"/>
              <a:t>   </a:t>
            </a:r>
            <a:r>
              <a:rPr lang="en-US" b="1" dirty="0"/>
              <a:t>Examples</a:t>
            </a:r>
            <a:r>
              <a:rPr lang="en-US" dirty="0"/>
              <a:t>:</a:t>
            </a:r>
          </a:p>
          <a:p>
            <a:pPr marL="514350" indent="-514350" fontAlgn="auto">
              <a:spcAft>
                <a:spcPts val="0"/>
              </a:spcAft>
              <a:buClr>
                <a:schemeClr val="accent3"/>
              </a:buClr>
              <a:buFont typeface="+mj-lt"/>
              <a:buAutoNum type="arabicPeriod"/>
              <a:defRPr/>
            </a:pPr>
            <a:r>
              <a:rPr lang="en-US" dirty="0"/>
              <a:t>|ø| = </a:t>
            </a:r>
            <a:r>
              <a:rPr lang="en-US" dirty="0">
                <a:latin typeface="Cambria Math" pitchFamily="18" charset="0"/>
                <a:ea typeface="Cambria Math" pitchFamily="18" charset="0"/>
              </a:rPr>
              <a:t>0</a:t>
            </a:r>
          </a:p>
          <a:p>
            <a:pPr marL="514350" indent="-514350" fontAlgn="auto">
              <a:spcAft>
                <a:spcPts val="0"/>
              </a:spcAft>
              <a:buClr>
                <a:schemeClr val="accent3"/>
              </a:buClr>
              <a:buFont typeface="+mj-lt"/>
              <a:buAutoNum type="arabicPeriod"/>
              <a:defRPr/>
            </a:pPr>
            <a:r>
              <a:rPr lang="en-US" dirty="0"/>
              <a:t>Let S be the letters of the English alphabet. Then |</a:t>
            </a:r>
            <a:r>
              <a:rPr lang="en-US" i="1" dirty="0"/>
              <a:t>S</a:t>
            </a:r>
            <a:r>
              <a:rPr lang="en-US" dirty="0"/>
              <a:t>| = </a:t>
            </a:r>
            <a:r>
              <a:rPr lang="en-US" dirty="0">
                <a:latin typeface="Cambria Math" pitchFamily="18" charset="0"/>
                <a:ea typeface="Cambria Math" pitchFamily="18" charset="0"/>
              </a:rPr>
              <a:t>26</a:t>
            </a:r>
          </a:p>
          <a:p>
            <a:pPr marL="514350" indent="-514350" fontAlgn="auto">
              <a:spcAft>
                <a:spcPts val="0"/>
              </a:spcAft>
              <a:buClr>
                <a:schemeClr val="accent3"/>
              </a:buClr>
              <a:buFont typeface="+mj-lt"/>
              <a:buAutoNum type="arabicPeriod"/>
              <a:defRPr/>
            </a:pPr>
            <a:r>
              <a:rPr lang="en-US" dirty="0"/>
              <a:t>|{</a:t>
            </a:r>
            <a:r>
              <a:rPr lang="en-US" dirty="0">
                <a:latin typeface="Cambria Math" pitchFamily="18" charset="0"/>
                <a:ea typeface="Cambria Math" pitchFamily="18" charset="0"/>
              </a:rPr>
              <a:t>1,2,3</a:t>
            </a:r>
            <a:r>
              <a:rPr lang="en-US" dirty="0"/>
              <a:t>}| = </a:t>
            </a:r>
            <a:r>
              <a:rPr lang="en-US" dirty="0">
                <a:latin typeface="Cambria Math" pitchFamily="18" charset="0"/>
                <a:ea typeface="Cambria Math" pitchFamily="18" charset="0"/>
              </a:rPr>
              <a:t>3</a:t>
            </a:r>
          </a:p>
          <a:p>
            <a:pPr marL="514350" indent="-514350" fontAlgn="auto">
              <a:spcAft>
                <a:spcPts val="0"/>
              </a:spcAft>
              <a:buClr>
                <a:schemeClr val="accent3"/>
              </a:buClr>
              <a:buFont typeface="+mj-lt"/>
              <a:buAutoNum type="arabicPeriod"/>
              <a:defRPr/>
            </a:pPr>
            <a:r>
              <a:rPr lang="en-US" dirty="0"/>
              <a:t>|{ø}| = </a:t>
            </a:r>
            <a:r>
              <a:rPr lang="en-US" dirty="0">
                <a:latin typeface="Cambria Math" pitchFamily="18" charset="0"/>
                <a:ea typeface="Cambria Math" pitchFamily="18" charset="0"/>
              </a:rPr>
              <a:t>1</a:t>
            </a:r>
          </a:p>
          <a:p>
            <a:pPr marL="514350" indent="-514350" fontAlgn="auto">
              <a:spcAft>
                <a:spcPts val="0"/>
              </a:spcAft>
              <a:buClr>
                <a:schemeClr val="accent3"/>
              </a:buClr>
              <a:buFont typeface="+mj-lt"/>
              <a:buAutoNum type="arabicPeriod"/>
              <a:defRPr/>
            </a:pPr>
            <a:r>
              <a:rPr lang="en-US" dirty="0"/>
              <a:t>The set of integers is infinite.</a:t>
            </a:r>
          </a:p>
          <a:p>
            <a:pPr marL="274320" indent="-274320" fontAlgn="auto">
              <a:spcAft>
                <a:spcPts val="0"/>
              </a:spcAft>
              <a:buClr>
                <a:schemeClr val="accent3"/>
              </a:buClr>
              <a:buFont typeface="Wingdings 2"/>
              <a:buNone/>
              <a:defRPr/>
            </a:pPr>
            <a:endParaRPr lang="en-US" dirty="0"/>
          </a:p>
        </p:txBody>
      </p:sp>
    </p:spTree>
    <p:extLst>
      <p:ext uri="{BB962C8B-B14F-4D97-AF65-F5344CB8AC3E}">
        <p14:creationId xmlns:p14="http://schemas.microsoft.com/office/powerpoint/2010/main" val="141731193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00F1F8B9-7B0D-49FB-ABE2-BA1857013DC8}"/>
              </a:ext>
            </a:extLst>
          </p:cNvPr>
          <p:cNvSpPr>
            <a:spLocks noGrp="1"/>
          </p:cNvSpPr>
          <p:nvPr>
            <p:ph type="title"/>
          </p:nvPr>
        </p:nvSpPr>
        <p:spPr/>
        <p:txBody>
          <a:bodyPr/>
          <a:lstStyle/>
          <a:p>
            <a:r>
              <a:rPr lang="en-US" altLang="en-US"/>
              <a:t>Power Sets</a:t>
            </a:r>
          </a:p>
        </p:txBody>
      </p:sp>
      <p:sp>
        <p:nvSpPr>
          <p:cNvPr id="28675" name="Content Placeholder 2">
            <a:extLst>
              <a:ext uri="{FF2B5EF4-FFF2-40B4-BE49-F238E27FC236}">
                <a16:creationId xmlns:a16="http://schemas.microsoft.com/office/drawing/2014/main" id="{674E8464-4DA3-44E5-92F8-14FF59897933}"/>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The set of all subsets of a set </a:t>
            </a:r>
            <a:r>
              <a:rPr lang="en-US" altLang="en-US" i="1"/>
              <a:t>A</a:t>
            </a:r>
            <a:r>
              <a:rPr lang="en-US" altLang="en-US"/>
              <a:t>, denoted P</a:t>
            </a:r>
            <a:r>
              <a:rPr lang="en-US" altLang="en-US" b="1"/>
              <a:t>(</a:t>
            </a:r>
            <a:r>
              <a:rPr lang="en-US" altLang="en-US" i="1"/>
              <a:t>A</a:t>
            </a:r>
            <a:r>
              <a:rPr lang="en-US" altLang="en-US" b="1"/>
              <a:t>)</a:t>
            </a:r>
            <a:r>
              <a:rPr lang="en-US" altLang="en-US"/>
              <a:t>, is called the </a:t>
            </a:r>
            <a:r>
              <a:rPr lang="en-US" altLang="en-US" i="1"/>
              <a:t>power set </a:t>
            </a:r>
            <a:r>
              <a:rPr lang="en-US" altLang="en-US"/>
              <a:t>of </a:t>
            </a:r>
            <a:r>
              <a:rPr lang="en-US" altLang="en-US" i="1"/>
              <a:t>A</a:t>
            </a:r>
            <a:r>
              <a:rPr lang="en-US" altLang="en-US"/>
              <a:t>.</a:t>
            </a:r>
          </a:p>
          <a:p>
            <a:pPr>
              <a:buFont typeface="Wingdings 2" panose="05020102010507070707" pitchFamily="18" charset="2"/>
              <a:buNone/>
            </a:pPr>
            <a:r>
              <a:rPr lang="en-US" altLang="en-US"/>
              <a:t>   </a:t>
            </a:r>
            <a:r>
              <a:rPr lang="en-US" altLang="en-US" b="1"/>
              <a:t>Example</a:t>
            </a:r>
            <a:r>
              <a:rPr lang="en-US" altLang="en-US"/>
              <a:t>: If </a:t>
            </a:r>
            <a:r>
              <a:rPr lang="en-US" altLang="en-US" i="1"/>
              <a:t>A</a:t>
            </a:r>
            <a:r>
              <a:rPr lang="en-US" altLang="en-US"/>
              <a:t> = {a,b} then </a:t>
            </a:r>
          </a:p>
          <a:p>
            <a:pPr>
              <a:buFont typeface="Wingdings 2" panose="05020102010507070707" pitchFamily="18" charset="2"/>
              <a:buNone/>
            </a:pPr>
            <a:r>
              <a:rPr lang="en-US" altLang="en-US"/>
              <a:t>              </a:t>
            </a:r>
            <a:r>
              <a:rPr lang="en-US" altLang="en-US">
                <a:latin typeface="Brush Script MT" panose="03060802040406070304" pitchFamily="66" charset="0"/>
              </a:rPr>
              <a:t>P</a:t>
            </a:r>
            <a:r>
              <a:rPr lang="en-US" altLang="en-US"/>
              <a:t>(A) = {ø, {a},{b},{a,b}}</a:t>
            </a:r>
          </a:p>
          <a:p>
            <a:pPr>
              <a:buFont typeface="Wingdings 2" panose="05020102010507070707" pitchFamily="18" charset="2"/>
              <a:buNone/>
            </a:pPr>
            <a:endParaRPr lang="en-US" altLang="en-US"/>
          </a:p>
          <a:p>
            <a:r>
              <a:rPr lang="en-US" altLang="en-US"/>
              <a:t>If a set has </a:t>
            </a:r>
            <a:r>
              <a:rPr lang="en-US" altLang="en-US" i="1"/>
              <a:t>n</a:t>
            </a:r>
            <a:r>
              <a:rPr lang="en-US" altLang="en-US"/>
              <a:t> elements, then the cardinality of the power set is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t>ⁿ</a:t>
            </a:r>
            <a:r>
              <a:rPr lang="en-US" altLang="en-US"/>
              <a:t>. (In Chapters 5 and 6, we will discuss different ways to show this.)</a:t>
            </a:r>
          </a:p>
        </p:txBody>
      </p:sp>
    </p:spTree>
    <p:extLst>
      <p:ext uri="{BB962C8B-B14F-4D97-AF65-F5344CB8AC3E}">
        <p14:creationId xmlns:p14="http://schemas.microsoft.com/office/powerpoint/2010/main" val="271918067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557FB5B4-CF1A-4D18-A454-4D5E4FA77ECB}"/>
              </a:ext>
            </a:extLst>
          </p:cNvPr>
          <p:cNvSpPr>
            <a:spLocks noGrp="1"/>
          </p:cNvSpPr>
          <p:nvPr>
            <p:ph type="title"/>
          </p:nvPr>
        </p:nvSpPr>
        <p:spPr/>
        <p:txBody>
          <a:bodyPr/>
          <a:lstStyle/>
          <a:p>
            <a:r>
              <a:rPr lang="en-US" altLang="en-US"/>
              <a:t>Tuples</a:t>
            </a:r>
          </a:p>
        </p:txBody>
      </p:sp>
      <p:sp>
        <p:nvSpPr>
          <p:cNvPr id="29699" name="Content Placeholder 2">
            <a:extLst>
              <a:ext uri="{FF2B5EF4-FFF2-40B4-BE49-F238E27FC236}">
                <a16:creationId xmlns:a16="http://schemas.microsoft.com/office/drawing/2014/main" id="{61BEC4ED-0F47-4AD5-BD98-81DF0B8DA59C}"/>
              </a:ext>
            </a:extLst>
          </p:cNvPr>
          <p:cNvSpPr>
            <a:spLocks noGrp="1"/>
          </p:cNvSpPr>
          <p:nvPr>
            <p:ph idx="1"/>
          </p:nvPr>
        </p:nvSpPr>
        <p:spPr/>
        <p:txBody>
          <a:bodyPr/>
          <a:lstStyle/>
          <a:p>
            <a:r>
              <a:rPr lang="en-US" altLang="en-US"/>
              <a:t>The </a:t>
            </a:r>
            <a:r>
              <a:rPr lang="en-US" altLang="en-US" i="1"/>
              <a:t>ordered n-tuple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is the ordered collection that has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a:t> as its first element and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t>  as its second element and so on until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t>  as its last element.</a:t>
            </a:r>
          </a:p>
          <a:p>
            <a:r>
              <a:rPr lang="en-US" altLang="en-US"/>
              <a:t>Two n-tuples are equal if and only if their corresponding elements are equal.</a:t>
            </a:r>
          </a:p>
          <a:p>
            <a:r>
              <a:rPr lang="en-US" altLang="en-US"/>
              <a:t>2-tuples are called </a:t>
            </a:r>
            <a:r>
              <a:rPr lang="en-US" altLang="en-US" i="1"/>
              <a:t>ordered pairs</a:t>
            </a:r>
            <a:r>
              <a:rPr lang="en-US" altLang="en-US"/>
              <a:t>.</a:t>
            </a:r>
          </a:p>
          <a:p>
            <a:r>
              <a:rPr lang="en-US" altLang="en-US"/>
              <a:t>The ordered pairs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and (</a:t>
            </a:r>
            <a:r>
              <a:rPr lang="en-US" altLang="en-US" i="1">
                <a:latin typeface="Cambria Math" panose="02040503050406030204" pitchFamily="18" charset="0"/>
                <a:ea typeface="Cambria Math" panose="02040503050406030204" pitchFamily="18" charset="0"/>
                <a:cs typeface="Cambria Math" panose="02040503050406030204" pitchFamily="18" charset="0"/>
              </a:rPr>
              <a:t>c,d</a:t>
            </a:r>
            <a:r>
              <a:rPr lang="en-US" altLang="en-US"/>
              <a:t>) are equal if and only if </a:t>
            </a:r>
            <a:r>
              <a:rPr lang="en-US" altLang="en-US" i="1">
                <a:latin typeface="Cambria Math" panose="02040503050406030204" pitchFamily="18" charset="0"/>
                <a:ea typeface="Cambria Math" panose="02040503050406030204" pitchFamily="18" charset="0"/>
                <a:cs typeface="Cambria Math" panose="02040503050406030204" pitchFamily="18" charset="0"/>
              </a:rPr>
              <a:t>a = c </a:t>
            </a:r>
            <a:r>
              <a:rPr lang="en-US" altLang="en-US"/>
              <a:t>and </a:t>
            </a:r>
            <a:r>
              <a:rPr lang="en-US" altLang="en-US" i="1">
                <a:latin typeface="Cambria Math" panose="02040503050406030204" pitchFamily="18" charset="0"/>
                <a:ea typeface="Cambria Math" panose="02040503050406030204" pitchFamily="18" charset="0"/>
                <a:cs typeface="Cambria Math" panose="02040503050406030204" pitchFamily="18" charset="0"/>
              </a:rPr>
              <a:t>b = d</a:t>
            </a:r>
            <a:r>
              <a:rPr lang="en-US" altLang="en-US"/>
              <a:t>.</a:t>
            </a:r>
          </a:p>
          <a:p>
            <a:endParaRPr lang="en-US" altLang="en-US"/>
          </a:p>
        </p:txBody>
      </p:sp>
    </p:spTree>
    <p:extLst>
      <p:ext uri="{BB962C8B-B14F-4D97-AF65-F5344CB8AC3E}">
        <p14:creationId xmlns:p14="http://schemas.microsoft.com/office/powerpoint/2010/main" val="268006517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FF13733F-06FB-475D-8E9D-38A1232EEC29}"/>
              </a:ext>
            </a:extLst>
          </p:cNvPr>
          <p:cNvSpPr>
            <a:spLocks noGrp="1"/>
          </p:cNvSpPr>
          <p:nvPr>
            <p:ph type="title"/>
          </p:nvPr>
        </p:nvSpPr>
        <p:spPr/>
        <p:txBody>
          <a:bodyPr/>
          <a:lstStyle/>
          <a:p>
            <a:r>
              <a:rPr lang="en-US" altLang="en-US"/>
              <a:t>Cartesian Product</a:t>
            </a:r>
          </a:p>
        </p:txBody>
      </p:sp>
      <p:sp>
        <p:nvSpPr>
          <p:cNvPr id="3" name="Content Placeholder 2">
            <a:extLst>
              <a:ext uri="{FF2B5EF4-FFF2-40B4-BE49-F238E27FC236}">
                <a16:creationId xmlns:a16="http://schemas.microsoft.com/office/drawing/2014/main" id="{6982AB27-5BCA-442F-B32D-DB64CD9923D9}"/>
              </a:ext>
            </a:extLst>
          </p:cNvPr>
          <p:cNvSpPr>
            <a:spLocks noGrp="1"/>
          </p:cNvSpPr>
          <p:nvPr>
            <p:ph idx="1"/>
          </p:nvPr>
        </p:nvSpPr>
        <p:spPr>
          <a:xfrm>
            <a:off x="457200" y="1905000"/>
            <a:ext cx="8229600" cy="4648200"/>
          </a:xfrm>
        </p:spPr>
        <p:txBody>
          <a:bodyPr>
            <a:normAutofit/>
          </a:bodyPr>
          <a:lstStyle/>
          <a:p>
            <a:pPr>
              <a:lnSpc>
                <a:spcPct val="80000"/>
              </a:lnSpc>
              <a:buFont typeface="Wingdings 2" panose="05020102010507070707" pitchFamily="18" charset="2"/>
              <a:buNone/>
            </a:pPr>
            <a:r>
              <a:rPr lang="en-US" altLang="en-US" sz="2500" b="1">
                <a:ea typeface="Cambria Math" panose="02040503050406030204" pitchFamily="18" charset="0"/>
                <a:cs typeface="Cambria Math" panose="02040503050406030204" pitchFamily="18" charset="0"/>
              </a:rPr>
              <a:t>   Definition</a:t>
            </a:r>
            <a:r>
              <a:rPr lang="en-US" altLang="en-US" sz="2500">
                <a:ea typeface="Cambria Math" panose="02040503050406030204" pitchFamily="18" charset="0"/>
                <a:cs typeface="Cambria Math" panose="02040503050406030204" pitchFamily="18" charset="0"/>
              </a:rPr>
              <a:t>:  The </a:t>
            </a:r>
            <a:r>
              <a:rPr lang="en-US" altLang="en-US" sz="2500" i="1">
                <a:ea typeface="Cambria Math" panose="02040503050406030204" pitchFamily="18" charset="0"/>
                <a:cs typeface="Cambria Math" panose="02040503050406030204" pitchFamily="18" charset="0"/>
              </a:rPr>
              <a:t>Cartesian Product </a:t>
            </a:r>
            <a:r>
              <a:rPr lang="en-US" altLang="en-US" sz="2500">
                <a:ea typeface="Cambria Math" panose="02040503050406030204" pitchFamily="18" charset="0"/>
                <a:cs typeface="Cambria Math" panose="02040503050406030204" pitchFamily="18" charset="0"/>
              </a:rPr>
              <a:t>of two sets </a:t>
            </a:r>
            <a:r>
              <a:rPr lang="en-US" altLang="en-US" sz="2500" i="1">
                <a:ea typeface="Cambria Math" panose="02040503050406030204" pitchFamily="18" charset="0"/>
                <a:cs typeface="Cambria Math" panose="02040503050406030204" pitchFamily="18" charset="0"/>
              </a:rPr>
              <a:t>A</a:t>
            </a:r>
            <a:r>
              <a:rPr lang="en-US" altLang="en-US" sz="2500" b="1">
                <a:ea typeface="Cambria Math" panose="02040503050406030204" pitchFamily="18" charset="0"/>
                <a:cs typeface="Cambria Math" panose="02040503050406030204" pitchFamily="18" charset="0"/>
              </a:rPr>
              <a:t> </a:t>
            </a:r>
            <a:r>
              <a:rPr lang="en-US" altLang="en-US" sz="2500">
                <a:ea typeface="Cambria Math" panose="02040503050406030204" pitchFamily="18" charset="0"/>
                <a:cs typeface="Cambria Math" panose="02040503050406030204" pitchFamily="18" charset="0"/>
              </a:rPr>
              <a:t>and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denoted by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is the set of ordered pairs (a,b) where    </a:t>
            </a:r>
            <a:r>
              <a:rPr lang="en-US" altLang="en-US" sz="2500" i="1">
                <a:ea typeface="Cambria Math" panose="02040503050406030204" pitchFamily="18" charset="0"/>
                <a:cs typeface="Cambria Math" panose="02040503050406030204" pitchFamily="18" charset="0"/>
              </a:rPr>
              <a:t>a </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and </a:t>
            </a:r>
            <a:r>
              <a:rPr lang="en-US" altLang="en-US" sz="2500" i="1">
                <a:ea typeface="Cambria Math" panose="02040503050406030204" pitchFamily="18" charset="0"/>
                <a:cs typeface="Cambria Math" panose="02040503050406030204" pitchFamily="18" charset="0"/>
              </a:rPr>
              <a:t>b </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a:t>
            </a:r>
          </a:p>
          <a:p>
            <a:pPr>
              <a:lnSpc>
                <a:spcPct val="80000"/>
              </a:lnSpc>
              <a:buFont typeface="Wingdings 2" panose="05020102010507070707" pitchFamily="18" charset="2"/>
              <a:buNone/>
            </a:pPr>
            <a:endParaRPr lang="en-US" altLang="en-US" sz="2500">
              <a:ea typeface="Cambria Math" panose="02040503050406030204" pitchFamily="18" charset="0"/>
              <a:cs typeface="Cambria Math" panose="02040503050406030204" pitchFamily="18" charset="0"/>
            </a:endParaRPr>
          </a:p>
          <a:p>
            <a:pPr>
              <a:lnSpc>
                <a:spcPct val="80000"/>
              </a:lnSpc>
              <a:buFont typeface="Wingdings 2" panose="05020102010507070707" pitchFamily="18" charset="2"/>
              <a:buNone/>
            </a:pPr>
            <a:r>
              <a:rPr lang="en-US" altLang="en-US" sz="2500" b="1">
                <a:ea typeface="Cambria Math" panose="02040503050406030204" pitchFamily="18" charset="0"/>
                <a:cs typeface="Cambria Math" panose="02040503050406030204" pitchFamily="18" charset="0"/>
              </a:rPr>
              <a:t>   Example</a:t>
            </a:r>
            <a:r>
              <a:rPr lang="en-US" altLang="en-US" sz="2500">
                <a:ea typeface="Cambria Math" panose="02040503050406030204" pitchFamily="18" charset="0"/>
                <a:cs typeface="Cambria Math" panose="02040503050406030204" pitchFamily="18" charset="0"/>
              </a:rPr>
              <a:t>:</a:t>
            </a:r>
          </a:p>
          <a:p>
            <a:pPr>
              <a:lnSpc>
                <a:spcPct val="80000"/>
              </a:lnSpc>
              <a:buFont typeface="Wingdings 2" panose="05020102010507070707" pitchFamily="18" charset="2"/>
              <a:buNone/>
            </a:pP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a,b</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 {1,2,3}</a:t>
            </a:r>
          </a:p>
          <a:p>
            <a:pPr>
              <a:lnSpc>
                <a:spcPct val="80000"/>
              </a:lnSpc>
              <a:buFont typeface="Wingdings 2" panose="05020102010507070707" pitchFamily="18" charset="2"/>
              <a:buNone/>
            </a:pP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,1),(</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,2),(</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,3),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,1),(</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2),(</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3)}</a:t>
            </a:r>
          </a:p>
          <a:p>
            <a:pPr>
              <a:lnSpc>
                <a:spcPct val="80000"/>
              </a:lnSpc>
              <a:buFont typeface="Wingdings 2" panose="05020102010507070707" pitchFamily="18" charset="2"/>
              <a:buNone/>
            </a:pPr>
            <a:endParaRPr lang="en-US" altLang="en-US" sz="2500">
              <a:ea typeface="Cambria Math" panose="02040503050406030204" pitchFamily="18" charset="0"/>
              <a:cs typeface="Cambria Math" panose="02040503050406030204" pitchFamily="18" charset="0"/>
            </a:endParaRPr>
          </a:p>
          <a:p>
            <a:pPr>
              <a:lnSpc>
                <a:spcPct val="80000"/>
              </a:lnSpc>
            </a:pPr>
            <a:r>
              <a:rPr lang="en-US" altLang="en-US" sz="2500" b="1">
                <a:ea typeface="Cambria Math" panose="02040503050406030204" pitchFamily="18" charset="0"/>
                <a:cs typeface="Cambria Math" panose="02040503050406030204" pitchFamily="18" charset="0"/>
              </a:rPr>
              <a:t>Definition</a:t>
            </a:r>
            <a:r>
              <a:rPr lang="en-US" altLang="en-US" sz="2500">
                <a:ea typeface="Cambria Math" panose="02040503050406030204" pitchFamily="18" charset="0"/>
                <a:cs typeface="Cambria Math" panose="02040503050406030204" pitchFamily="18" charset="0"/>
              </a:rPr>
              <a:t>: A subset </a:t>
            </a:r>
            <a:r>
              <a:rPr lang="en-US" altLang="en-US" sz="2500" i="1">
                <a:ea typeface="Cambria Math" panose="02040503050406030204" pitchFamily="18" charset="0"/>
                <a:cs typeface="Cambria Math" panose="02040503050406030204" pitchFamily="18" charset="0"/>
              </a:rPr>
              <a:t>R</a:t>
            </a:r>
            <a:r>
              <a:rPr lang="en-US" altLang="en-US" sz="2500">
                <a:ea typeface="Cambria Math" panose="02040503050406030204" pitchFamily="18" charset="0"/>
                <a:cs typeface="Cambria Math" panose="02040503050406030204" pitchFamily="18" charset="0"/>
              </a:rPr>
              <a:t> of the Cartesian product</a:t>
            </a:r>
            <a:r>
              <a:rPr lang="en-US" altLang="en-US" sz="2500" b="1">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is called a </a:t>
            </a:r>
            <a:r>
              <a:rPr lang="en-US" altLang="en-US" sz="2500" i="1">
                <a:ea typeface="Cambria Math" panose="02040503050406030204" pitchFamily="18" charset="0"/>
                <a:cs typeface="Cambria Math" panose="02040503050406030204" pitchFamily="18" charset="0"/>
              </a:rPr>
              <a:t>relation </a:t>
            </a:r>
            <a:r>
              <a:rPr lang="en-US" altLang="en-US" sz="2500">
                <a:ea typeface="Cambria Math" panose="02040503050406030204" pitchFamily="18" charset="0"/>
                <a:cs typeface="Cambria Math" panose="02040503050406030204" pitchFamily="18" charset="0"/>
              </a:rPr>
              <a:t>from the set A to the set B. (Relations will be covered in depth in Chapter </a:t>
            </a:r>
            <a:r>
              <a:rPr lang="en-US" altLang="en-US" sz="2500">
                <a:latin typeface="Cambria Math" panose="02040503050406030204" pitchFamily="18" charset="0"/>
                <a:ea typeface="Cambria Math" panose="02040503050406030204" pitchFamily="18" charset="0"/>
                <a:cs typeface="Cambria Math" panose="02040503050406030204" pitchFamily="18" charset="0"/>
              </a:rPr>
              <a:t>9</a:t>
            </a:r>
            <a:r>
              <a:rPr lang="en-US" altLang="en-US" sz="2500">
                <a:ea typeface="Cambria Math" panose="02040503050406030204" pitchFamily="18" charset="0"/>
                <a:cs typeface="Cambria Math" panose="02040503050406030204" pitchFamily="18" charset="0"/>
              </a:rPr>
              <a:t>. )</a:t>
            </a:r>
          </a:p>
          <a:p>
            <a:pPr>
              <a:lnSpc>
                <a:spcPct val="80000"/>
              </a:lnSpc>
            </a:pPr>
            <a:endParaRPr lang="en-US" altLang="en-US" sz="1400"/>
          </a:p>
          <a:p>
            <a:pPr>
              <a:lnSpc>
                <a:spcPct val="80000"/>
              </a:lnSpc>
              <a:buFont typeface="Wingdings 2" panose="05020102010507070707" pitchFamily="18" charset="2"/>
              <a:buNone/>
            </a:pPr>
            <a:r>
              <a:rPr lang="en-US" altLang="en-US" sz="1400"/>
              <a:t>   </a:t>
            </a:r>
            <a:endParaRPr lang="en-US" altLang="en-US" sz="1400" i="1"/>
          </a:p>
        </p:txBody>
      </p:sp>
      <p:pic>
        <p:nvPicPr>
          <p:cNvPr id="30724" name="Picture 7" descr="addin_tmp.png">
            <a:extLst>
              <a:ext uri="{FF2B5EF4-FFF2-40B4-BE49-F238E27FC236}">
                <a16:creationId xmlns:a16="http://schemas.microsoft.com/office/drawing/2014/main" id="{6A04310A-BA1C-44C1-B97F-7428BB12CCFD}"/>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895600"/>
            <a:ext cx="51435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descr="0206.jpg">
            <a:extLst>
              <a:ext uri="{FF2B5EF4-FFF2-40B4-BE49-F238E27FC236}">
                <a16:creationId xmlns:a16="http://schemas.microsoft.com/office/drawing/2014/main" id="{7C751960-917D-4C97-BB05-1A13971CF9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81000"/>
            <a:ext cx="8985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5">
            <a:extLst>
              <a:ext uri="{FF2B5EF4-FFF2-40B4-BE49-F238E27FC236}">
                <a16:creationId xmlns:a16="http://schemas.microsoft.com/office/drawing/2014/main" id="{EBD46478-F50A-442B-A1C3-2542298970CE}"/>
              </a:ext>
            </a:extLst>
          </p:cNvPr>
          <p:cNvSpPr txBox="1">
            <a:spLocks noChangeArrowheads="1"/>
          </p:cNvSpPr>
          <p:nvPr/>
        </p:nvSpPr>
        <p:spPr bwMode="auto">
          <a:xfrm>
            <a:off x="6400800" y="533400"/>
            <a:ext cx="1752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Ren</a:t>
            </a:r>
            <a:r>
              <a:rPr lang="en-US" altLang="en-US">
                <a:latin typeface="Cambria Math" panose="02040503050406030204" pitchFamily="18" charset="0"/>
                <a:ea typeface="Cambria Math" panose="02040503050406030204" pitchFamily="18" charset="0"/>
                <a:cs typeface="Cambria Math" panose="02040503050406030204" pitchFamily="18" charset="0"/>
              </a:rPr>
              <a:t>é Descartes (1596-1650)</a:t>
            </a:r>
          </a:p>
        </p:txBody>
      </p:sp>
    </p:spTree>
    <p:extLst>
      <p:ext uri="{BB962C8B-B14F-4D97-AF65-F5344CB8AC3E}">
        <p14:creationId xmlns:p14="http://schemas.microsoft.com/office/powerpoint/2010/main" val="29440199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843F0AA7-65A0-49FF-A18A-906A1D0B37F8}"/>
              </a:ext>
            </a:extLst>
          </p:cNvPr>
          <p:cNvSpPr>
            <a:spLocks noGrp="1"/>
          </p:cNvSpPr>
          <p:nvPr>
            <p:ph type="title"/>
          </p:nvPr>
        </p:nvSpPr>
        <p:spPr/>
        <p:txBody>
          <a:bodyPr/>
          <a:lstStyle/>
          <a:p>
            <a:r>
              <a:rPr lang="en-US" altLang="en-US"/>
              <a:t>Cartesian Product </a:t>
            </a:r>
          </a:p>
        </p:txBody>
      </p:sp>
      <p:sp>
        <p:nvSpPr>
          <p:cNvPr id="3" name="Content Placeholder 2">
            <a:extLst>
              <a:ext uri="{FF2B5EF4-FFF2-40B4-BE49-F238E27FC236}">
                <a16:creationId xmlns:a16="http://schemas.microsoft.com/office/drawing/2014/main" id="{3C909D91-54B7-45D0-BD11-E71A594E6596}"/>
              </a:ext>
            </a:extLst>
          </p:cNvPr>
          <p:cNvSpPr>
            <a:spLocks noGrp="1"/>
          </p:cNvSpPr>
          <p:nvPr>
            <p:ph idx="1"/>
          </p:nvPr>
        </p:nvSpPr>
        <p:spPr/>
        <p:txBody>
          <a:bodyPr>
            <a:normAutofit/>
          </a:bodyPr>
          <a:lstStyle/>
          <a:p>
            <a:pPr>
              <a:lnSpc>
                <a:spcPct val="90000"/>
              </a:lnSpc>
              <a:buFont typeface="Wingdings 2" panose="05020102010507070707" pitchFamily="18" charset="2"/>
              <a:buNone/>
            </a:pPr>
            <a:r>
              <a:rPr lang="en-US" altLang="en-US" sz="2400"/>
              <a:t>   </a:t>
            </a:r>
            <a:r>
              <a:rPr lang="en-US" altLang="en-US" sz="2400" b="1"/>
              <a:t>Definition</a:t>
            </a:r>
            <a:r>
              <a:rPr lang="en-US" altLang="en-US" sz="2400"/>
              <a:t>: The cartesian products of the sets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4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4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4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400"/>
              <a:t>, denoted by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4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400" baseline="-25000">
                <a:latin typeface="Cambria Math" panose="02040503050406030204" pitchFamily="18" charset="0"/>
                <a:ea typeface="Cambria Math" panose="02040503050406030204" pitchFamily="18" charset="0"/>
                <a:cs typeface="Cambria Math" panose="02040503050406030204" pitchFamily="18" charset="0"/>
              </a:rPr>
              <a:t>2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b="1"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4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a:t>is the set of ordered           </a:t>
            </a:r>
            <a:r>
              <a:rPr lang="en-US" altLang="en-US" sz="2400" i="1"/>
              <a:t>n</a:t>
            </a:r>
            <a:r>
              <a:rPr lang="en-US" altLang="en-US" sz="2400"/>
              <a:t>-tuples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4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4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4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400"/>
              <a:t>)  where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400" i="1"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400"/>
              <a:t>   belongs to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400"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400"/>
              <a:t>                   for </a:t>
            </a:r>
            <a:r>
              <a:rPr lang="en-US" altLang="en-US" sz="2400" i="1"/>
              <a:t>i</a:t>
            </a:r>
            <a:r>
              <a:rPr lang="en-US" altLang="en-US" sz="2400"/>
              <a:t> = </a:t>
            </a:r>
            <a:r>
              <a:rPr lang="en-US" altLang="en-US" sz="2400">
                <a:latin typeface="Cambria Math" panose="02040503050406030204" pitchFamily="18" charset="0"/>
                <a:ea typeface="Cambria Math" panose="02040503050406030204" pitchFamily="18" charset="0"/>
                <a:cs typeface="Cambria Math" panose="02040503050406030204" pitchFamily="18" charset="0"/>
              </a:rPr>
              <a:t>1</a:t>
            </a:r>
            <a:r>
              <a:rPr lang="en-US" altLang="en-US" sz="2400"/>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400"/>
              <a:t>. </a:t>
            </a:r>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buFont typeface="Wingdings 2" panose="05020102010507070707" pitchFamily="18" charset="2"/>
              <a:buNone/>
            </a:pPr>
            <a:r>
              <a:rPr lang="en-US" altLang="en-US" sz="2400" b="1"/>
              <a:t>  Example</a:t>
            </a:r>
            <a:r>
              <a:rPr lang="en-US" altLang="en-US" sz="2400"/>
              <a:t>: What is </a:t>
            </a:r>
            <a:r>
              <a:rPr lang="en-US" altLang="en-US" sz="2400" i="1"/>
              <a:t>A</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b="1"/>
              <a:t> </a:t>
            </a:r>
            <a:r>
              <a:rPr lang="en-US" altLang="en-US" sz="2400" i="1"/>
              <a:t>B</a:t>
            </a:r>
            <a:r>
              <a:rPr lang="en-US" altLang="en-US" sz="2400" b="1"/>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b="1"/>
              <a:t> </a:t>
            </a:r>
            <a:r>
              <a:rPr lang="en-US" altLang="en-US" sz="2400"/>
              <a:t>C</a:t>
            </a:r>
            <a:r>
              <a:rPr lang="en-US" altLang="en-US" sz="2400" b="1"/>
              <a:t> </a:t>
            </a:r>
            <a:r>
              <a:rPr lang="en-US" altLang="en-US" sz="2400"/>
              <a:t>where </a:t>
            </a:r>
            <a:r>
              <a:rPr lang="en-US" altLang="en-US" sz="2400" i="1"/>
              <a:t>A</a:t>
            </a:r>
            <a:r>
              <a:rPr lang="en-US" altLang="en-US" sz="2400"/>
              <a:t> = {0,1}, </a:t>
            </a:r>
            <a:r>
              <a:rPr lang="en-US" altLang="en-US" sz="2400" i="1"/>
              <a:t>B</a:t>
            </a:r>
            <a:r>
              <a:rPr lang="en-US" altLang="en-US" sz="2400"/>
              <a:t> = {1,2} and    </a:t>
            </a:r>
            <a:r>
              <a:rPr lang="en-US" altLang="en-US" sz="2400" i="1"/>
              <a:t>C</a:t>
            </a:r>
            <a:r>
              <a:rPr lang="en-US" altLang="en-US" sz="2400"/>
              <a:t> = {0,1,2}</a:t>
            </a:r>
            <a:endParaRPr lang="en-US" altLang="en-US" sz="2400" b="1"/>
          </a:p>
          <a:p>
            <a:pPr>
              <a:lnSpc>
                <a:spcPct val="90000"/>
              </a:lnSpc>
              <a:buFont typeface="Wingdings 2" panose="05020102010507070707" pitchFamily="18" charset="2"/>
              <a:buNone/>
            </a:pPr>
            <a:r>
              <a:rPr lang="en-US" altLang="en-US" sz="2400" b="1"/>
              <a:t>  Solution: </a:t>
            </a:r>
            <a:r>
              <a:rPr lang="en-US" altLang="en-US" sz="2400" i="1"/>
              <a:t>A</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b="1"/>
              <a:t> </a:t>
            </a:r>
            <a:r>
              <a:rPr lang="en-US" altLang="en-US" sz="2400" i="1"/>
              <a:t>B</a:t>
            </a:r>
            <a:r>
              <a:rPr lang="en-US" altLang="en-US" sz="2400" b="1"/>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b="1"/>
              <a:t> </a:t>
            </a:r>
            <a:r>
              <a:rPr lang="en-US" altLang="en-US" sz="2400"/>
              <a:t>C</a:t>
            </a:r>
            <a:r>
              <a:rPr lang="en-US" altLang="en-US" sz="2400" b="1"/>
              <a:t> = </a:t>
            </a:r>
            <a:r>
              <a:rPr lang="en-US" altLang="en-US" sz="2400"/>
              <a:t>{(0,1,0), (0,1,1), (0,1,2),(0,2,0), (0,2,1), (0,2,2),(1,1,0), (1,1,1), (1,1,2), (1,2,0), (1,2,1), (1,1,2)}</a:t>
            </a:r>
            <a:endParaRPr lang="en-US" altLang="en-US" sz="2400" b="1"/>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a:p>
            <a:pPr>
              <a:lnSpc>
                <a:spcPct val="90000"/>
              </a:lnSpc>
            </a:pPr>
            <a:endParaRPr lang="en-US" altLang="en-US" sz="2400"/>
          </a:p>
        </p:txBody>
      </p:sp>
      <p:pic>
        <p:nvPicPr>
          <p:cNvPr id="31748" name="Picture 5" descr="addin_tmp.png">
            <a:extLst>
              <a:ext uri="{FF2B5EF4-FFF2-40B4-BE49-F238E27FC236}">
                <a16:creationId xmlns:a16="http://schemas.microsoft.com/office/drawing/2014/main" id="{3DDD92D1-30EF-4723-B183-745C1FFDC76B}"/>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429000"/>
            <a:ext cx="638651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5467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4F34793E-95AB-402C-A0DC-88BFF73D3D8E}"/>
              </a:ext>
            </a:extLst>
          </p:cNvPr>
          <p:cNvSpPr>
            <a:spLocks noGrp="1"/>
          </p:cNvSpPr>
          <p:nvPr>
            <p:ph type="title"/>
          </p:nvPr>
        </p:nvSpPr>
        <p:spPr/>
        <p:txBody>
          <a:bodyPr/>
          <a:lstStyle/>
          <a:p>
            <a:r>
              <a:rPr lang="en-US" altLang="en-US"/>
              <a:t>Truth Sets of Quantifiers</a:t>
            </a:r>
          </a:p>
        </p:txBody>
      </p:sp>
      <p:sp>
        <p:nvSpPr>
          <p:cNvPr id="32771" name="Content Placeholder 2">
            <a:extLst>
              <a:ext uri="{FF2B5EF4-FFF2-40B4-BE49-F238E27FC236}">
                <a16:creationId xmlns:a16="http://schemas.microsoft.com/office/drawing/2014/main" id="{CF316417-0489-42A5-9BF5-2C0022C61E1D}"/>
              </a:ext>
            </a:extLst>
          </p:cNvPr>
          <p:cNvSpPr>
            <a:spLocks noGrp="1"/>
          </p:cNvSpPr>
          <p:nvPr>
            <p:ph idx="1"/>
          </p:nvPr>
        </p:nvSpPr>
        <p:spPr/>
        <p:txBody>
          <a:bodyPr/>
          <a:lstStyle/>
          <a:p>
            <a:r>
              <a:rPr lang="en-US" altLang="en-US"/>
              <a:t>Given a predicate </a:t>
            </a:r>
            <a:r>
              <a:rPr lang="en-US" altLang="en-US" i="1"/>
              <a:t>P</a:t>
            </a:r>
            <a:r>
              <a:rPr lang="en-US" altLang="en-US"/>
              <a:t> and a domain </a:t>
            </a:r>
            <a:r>
              <a:rPr lang="en-US" altLang="en-US" i="1"/>
              <a:t>D</a:t>
            </a:r>
            <a:r>
              <a:rPr lang="en-US" altLang="en-US"/>
              <a:t>, we define the </a:t>
            </a:r>
            <a:r>
              <a:rPr lang="en-US" altLang="en-US" i="1"/>
              <a:t>truth set </a:t>
            </a:r>
            <a:r>
              <a:rPr lang="en-US" altLang="en-US"/>
              <a:t>of </a:t>
            </a:r>
            <a:r>
              <a:rPr lang="en-US" altLang="en-US" i="1"/>
              <a:t>P</a:t>
            </a:r>
            <a:r>
              <a:rPr lang="en-US" altLang="en-US"/>
              <a:t> to be the set of elements in </a:t>
            </a:r>
            <a:r>
              <a:rPr lang="en-US" altLang="en-US" i="1"/>
              <a:t>D</a:t>
            </a:r>
            <a:r>
              <a:rPr lang="en-US" altLang="en-US"/>
              <a:t> for which </a:t>
            </a:r>
            <a:r>
              <a:rPr lang="en-US" altLang="en-US" i="1"/>
              <a:t>P</a:t>
            </a:r>
            <a:r>
              <a:rPr lang="en-US" altLang="en-US"/>
              <a:t>(</a:t>
            </a:r>
            <a:r>
              <a:rPr lang="en-US" altLang="en-US" i="1"/>
              <a:t>x</a:t>
            </a:r>
            <a:r>
              <a:rPr lang="en-US" altLang="en-US"/>
              <a:t>) is true. The truth set of </a:t>
            </a:r>
            <a:r>
              <a:rPr lang="en-US" altLang="en-US" i="1"/>
              <a:t>P</a:t>
            </a:r>
            <a:r>
              <a:rPr lang="en-US" altLang="en-US"/>
              <a:t>(x) is denoted by </a:t>
            </a:r>
          </a:p>
          <a:p>
            <a:endParaRPr lang="en-US" altLang="en-US"/>
          </a:p>
          <a:p>
            <a:endParaRPr lang="en-US" altLang="en-US"/>
          </a:p>
          <a:p>
            <a:r>
              <a:rPr lang="en-US" altLang="en-US" b="1"/>
              <a:t>Example</a:t>
            </a:r>
            <a:r>
              <a:rPr lang="en-US" altLang="en-US"/>
              <a:t>: The truth set of </a:t>
            </a:r>
            <a:r>
              <a:rPr lang="en-US" altLang="en-US" i="1"/>
              <a:t>P</a:t>
            </a:r>
            <a:r>
              <a:rPr lang="en-US" altLang="en-US"/>
              <a:t>(</a:t>
            </a:r>
            <a:r>
              <a:rPr lang="en-US" altLang="en-US" i="1"/>
              <a:t>x</a:t>
            </a:r>
            <a:r>
              <a:rPr lang="en-US" altLang="en-US"/>
              <a:t>) where the domain is the integers and </a:t>
            </a:r>
            <a:r>
              <a:rPr lang="en-US" altLang="en-US" i="1"/>
              <a:t>P</a:t>
            </a:r>
            <a:r>
              <a:rPr lang="en-US" altLang="en-US"/>
              <a:t>(</a:t>
            </a:r>
            <a:r>
              <a:rPr lang="en-US" altLang="en-US" i="1"/>
              <a:t>x</a:t>
            </a:r>
            <a:r>
              <a:rPr lang="en-US" altLang="en-US"/>
              <a:t>) is “|</a:t>
            </a:r>
            <a:r>
              <a:rPr lang="en-US" altLang="en-US" i="1"/>
              <a:t>x</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is the set </a:t>
            </a:r>
            <a:r>
              <a:rPr lang="en-US" altLang="en-US">
                <a:latin typeface="Cambria Math" panose="02040503050406030204" pitchFamily="18" charset="0"/>
                <a:ea typeface="Cambria Math" panose="02040503050406030204" pitchFamily="18" charset="0"/>
                <a:cs typeface="Cambria Math" panose="02040503050406030204" pitchFamily="18" charset="0"/>
              </a:rPr>
              <a:t>{-1,1}</a:t>
            </a:r>
          </a:p>
        </p:txBody>
      </p:sp>
      <p:pic>
        <p:nvPicPr>
          <p:cNvPr id="32772" name="Picture 3" descr="addin_tmp.png">
            <a:extLst>
              <a:ext uri="{FF2B5EF4-FFF2-40B4-BE49-F238E27FC236}">
                <a16:creationId xmlns:a16="http://schemas.microsoft.com/office/drawing/2014/main" id="{F404D0B1-2E5F-4536-9863-DC15EAC3FF37}"/>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505200"/>
            <a:ext cx="224948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17870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197D-E2B0-4F7B-BCCE-1BE790A57372}"/>
              </a:ext>
            </a:extLst>
          </p:cNvPr>
          <p:cNvSpPr>
            <a:spLocks noGrp="1"/>
          </p:cNvSpPr>
          <p:nvPr>
            <p:ph type="ctrTitle"/>
          </p:nvPr>
        </p:nvSpPr>
        <p:spPr/>
        <p:txBody>
          <a:bodyPr/>
          <a:lstStyle/>
          <a:p>
            <a:pPr fontAlgn="auto">
              <a:spcAft>
                <a:spcPts val="0"/>
              </a:spcAft>
              <a:defRPr/>
            </a:pPr>
            <a:r>
              <a:rPr lang="en-US" dirty="0"/>
              <a:t>Set Operations</a:t>
            </a:r>
          </a:p>
        </p:txBody>
      </p:sp>
      <p:sp>
        <p:nvSpPr>
          <p:cNvPr id="33795" name="Subtitle 2">
            <a:extLst>
              <a:ext uri="{FF2B5EF4-FFF2-40B4-BE49-F238E27FC236}">
                <a16:creationId xmlns:a16="http://schemas.microsoft.com/office/drawing/2014/main" id="{EDC77919-F953-4255-9BC4-7FA19D96C972}"/>
              </a:ext>
            </a:extLst>
          </p:cNvPr>
          <p:cNvSpPr>
            <a:spLocks noGrp="1"/>
          </p:cNvSpPr>
          <p:nvPr>
            <p:ph type="subTitle" idx="1"/>
          </p:nvPr>
        </p:nvSpPr>
        <p:spPr>
          <a:xfrm>
            <a:off x="533400" y="3228975"/>
            <a:ext cx="7854950" cy="1752600"/>
          </a:xfrm>
        </p:spPr>
        <p:txBody>
          <a:bodyPr/>
          <a:lstStyle/>
          <a:p>
            <a:pPr marR="0"/>
            <a:r>
              <a:rPr lang="en-US" altLang="en-US"/>
              <a:t>Section 2.2</a:t>
            </a:r>
          </a:p>
        </p:txBody>
      </p:sp>
    </p:spTree>
    <p:extLst>
      <p:ext uri="{BB962C8B-B14F-4D97-AF65-F5344CB8AC3E}">
        <p14:creationId xmlns:p14="http://schemas.microsoft.com/office/powerpoint/2010/main" val="422780836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10B7B68B-299E-46AC-A54E-1C9F913C964C}"/>
              </a:ext>
            </a:extLst>
          </p:cNvPr>
          <p:cNvSpPr>
            <a:spLocks noGrp="1"/>
          </p:cNvSpPr>
          <p:nvPr>
            <p:ph type="title"/>
          </p:nvPr>
        </p:nvSpPr>
        <p:spPr/>
        <p:txBody>
          <a:bodyPr/>
          <a:lstStyle/>
          <a:p>
            <a:r>
              <a:rPr lang="en-US" altLang="en-US"/>
              <a:t>Section Summary</a:t>
            </a:r>
          </a:p>
        </p:txBody>
      </p:sp>
      <p:sp>
        <p:nvSpPr>
          <p:cNvPr id="34819" name="Content Placeholder 2">
            <a:extLst>
              <a:ext uri="{FF2B5EF4-FFF2-40B4-BE49-F238E27FC236}">
                <a16:creationId xmlns:a16="http://schemas.microsoft.com/office/drawing/2014/main" id="{3A132B55-544C-4607-9FF3-B2C182D18188}"/>
              </a:ext>
            </a:extLst>
          </p:cNvPr>
          <p:cNvSpPr>
            <a:spLocks noGrp="1"/>
          </p:cNvSpPr>
          <p:nvPr>
            <p:ph idx="1"/>
          </p:nvPr>
        </p:nvSpPr>
        <p:spPr/>
        <p:txBody>
          <a:bodyPr/>
          <a:lstStyle/>
          <a:p>
            <a:r>
              <a:rPr lang="en-US" altLang="en-US"/>
              <a:t>Set Operations</a:t>
            </a:r>
          </a:p>
          <a:p>
            <a:pPr lvl="1"/>
            <a:r>
              <a:rPr lang="en-US" altLang="en-US"/>
              <a:t>Union</a:t>
            </a:r>
          </a:p>
          <a:p>
            <a:pPr lvl="1"/>
            <a:r>
              <a:rPr lang="en-US" altLang="en-US"/>
              <a:t>Intersection</a:t>
            </a:r>
          </a:p>
          <a:p>
            <a:pPr lvl="1"/>
            <a:r>
              <a:rPr lang="en-US" altLang="en-US"/>
              <a:t>Complementation</a:t>
            </a:r>
          </a:p>
          <a:p>
            <a:pPr lvl="1"/>
            <a:r>
              <a:rPr lang="en-US" altLang="en-US"/>
              <a:t>Difference</a:t>
            </a:r>
          </a:p>
          <a:p>
            <a:r>
              <a:rPr lang="en-US" altLang="en-US"/>
              <a:t>More on Set Cardinality</a:t>
            </a:r>
          </a:p>
          <a:p>
            <a:r>
              <a:rPr lang="en-US" altLang="en-US"/>
              <a:t>Set Identities</a:t>
            </a:r>
          </a:p>
          <a:p>
            <a:r>
              <a:rPr lang="en-US" altLang="en-US"/>
              <a:t>Proving Identities</a:t>
            </a:r>
          </a:p>
          <a:p>
            <a:r>
              <a:rPr lang="en-US" altLang="en-US"/>
              <a:t>Membership Tables</a:t>
            </a:r>
          </a:p>
        </p:txBody>
      </p:sp>
    </p:spTree>
    <p:extLst>
      <p:ext uri="{BB962C8B-B14F-4D97-AF65-F5344CB8AC3E}">
        <p14:creationId xmlns:p14="http://schemas.microsoft.com/office/powerpoint/2010/main" val="4247535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1295400" y="457200"/>
            <a:ext cx="64897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Writing Logical Formula for a Truth Table</a:t>
            </a:r>
          </a:p>
        </p:txBody>
      </p:sp>
      <p:graphicFrame>
        <p:nvGraphicFramePr>
          <p:cNvPr id="95235" name="Group 3"/>
          <p:cNvGraphicFramePr>
            <a:graphicFrameLocks noGrp="1"/>
          </p:cNvGraphicFramePr>
          <p:nvPr/>
        </p:nvGraphicFramePr>
        <p:xfrm>
          <a:off x="2413000" y="2505075"/>
          <a:ext cx="2895600" cy="3291840"/>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33020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output</a:t>
                      </a:r>
                      <a:endParaRPr kumimoji="0" lang="en-US" altLang="zh-TW" sz="1800" b="0" i="0" u="none" strike="noStrike" cap="none" normalizeH="0" baseline="0">
                        <a:ln>
                          <a:noFill/>
                        </a:ln>
                        <a:solidFill>
                          <a:srgbClr val="000000"/>
                        </a:solidFill>
                        <a:effectLst/>
                        <a:latin typeface="Arial" charset="0"/>
                        <a:ea typeface="新細明體" pitchFamily="18" charset="-120"/>
                        <a:sym typeface="Euclid Symbol"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23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A5002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8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008000"/>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923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008000"/>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A5002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923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008000"/>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08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008000"/>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923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008000"/>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08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A5002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95289" name="Picture 57" descr="txp_fig"/>
          <p:cNvPicPr>
            <a:picLocks noChangeAspect="1" noChangeArrowheads="1"/>
          </p:cNvPicPr>
          <p:nvPr>
            <p:custDataLst>
              <p:tags r:id="rId1"/>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066800" y="2943225"/>
            <a:ext cx="1193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90" name="Picture 58" descr="txp_fig"/>
          <p:cNvPicPr>
            <a:picLocks noChangeAspect="1" noChangeArrowheads="1"/>
          </p:cNvPicPr>
          <p:nvPr>
            <p:custDataLst>
              <p:tags r:id="rId2"/>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38200" y="3289300"/>
            <a:ext cx="1408113"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91" name="Picture 59" descr="txp_fig"/>
          <p:cNvPicPr>
            <a:picLocks noChangeAspect="1" noChangeArrowheads="1"/>
          </p:cNvPicPr>
          <p:nvPr>
            <p:custDataLst>
              <p:tags r:id="rId3"/>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01688" y="3670300"/>
            <a:ext cx="140811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92" name="Picture 60" descr="txp_fig"/>
          <p:cNvPicPr>
            <a:picLocks noChangeAspect="1" noChangeArrowheads="1"/>
          </p:cNvPicPr>
          <p:nvPr>
            <p:custDataLst>
              <p:tags r:id="rId4"/>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587375" y="4006850"/>
            <a:ext cx="16224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93" name="Picture 61" descr="txp_fig"/>
          <p:cNvPicPr>
            <a:picLocks noChangeAspect="1" noChangeArrowheads="1"/>
          </p:cNvPicPr>
          <p:nvPr>
            <p:custDataLst>
              <p:tags r:id="rId5"/>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762000" y="4387850"/>
            <a:ext cx="13779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94" name="Picture 62" descr="txp_fig"/>
          <p:cNvPicPr>
            <a:picLocks noChangeAspect="1" noChangeArrowheads="1"/>
          </p:cNvPicPr>
          <p:nvPr>
            <p:custDataLst>
              <p:tags r:id="rId6"/>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563563" y="4737100"/>
            <a:ext cx="159226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95" name="Picture 63" descr="txp_fig"/>
          <p:cNvPicPr>
            <a:picLocks noChangeAspect="1" noChangeArrowheads="1"/>
          </p:cNvPicPr>
          <p:nvPr>
            <p:custDataLst>
              <p:tags r:id="rId7"/>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563563" y="5073650"/>
            <a:ext cx="159226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96" name="Picture 64" descr="txp_fig"/>
          <p:cNvPicPr>
            <a:picLocks noChangeAspect="1" noChangeArrowheads="1"/>
          </p:cNvPicPr>
          <p:nvPr>
            <p:custDataLst>
              <p:tags r:id="rId8"/>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304800" y="5454650"/>
            <a:ext cx="180657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99" name="Text Box 67"/>
          <p:cNvSpPr txBox="1">
            <a:spLocks noChangeArrowheads="1"/>
          </p:cNvSpPr>
          <p:nvPr/>
        </p:nvSpPr>
        <p:spPr bwMode="auto">
          <a:xfrm>
            <a:off x="736600" y="1447800"/>
            <a:ext cx="235267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Use idea 1 or idea 2.</a:t>
            </a:r>
          </a:p>
        </p:txBody>
      </p:sp>
      <p:sp>
        <p:nvSpPr>
          <p:cNvPr id="95300" name="Text Box 68"/>
          <p:cNvSpPr txBox="1">
            <a:spLocks noChangeArrowheads="1"/>
          </p:cNvSpPr>
          <p:nvPr/>
        </p:nvSpPr>
        <p:spPr bwMode="auto">
          <a:xfrm>
            <a:off x="5486400" y="1497013"/>
            <a:ext cx="3319463" cy="78898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1: Look at the true rows</a:t>
            </a:r>
          </a:p>
          <a:p>
            <a:pPr>
              <a:lnSpc>
                <a:spcPct val="150000"/>
              </a:lnSpc>
            </a:pPr>
            <a:r>
              <a:rPr lang="en-US" altLang="zh-TW"/>
              <a:t>            and take the </a:t>
            </a:r>
            <a:r>
              <a:rPr lang="en-US" altLang="zh-TW" b="1">
                <a:solidFill>
                  <a:srgbClr val="008000"/>
                </a:solidFill>
              </a:rPr>
              <a:t>“or”.</a:t>
            </a:r>
          </a:p>
        </p:txBody>
      </p:sp>
      <p:pic>
        <p:nvPicPr>
          <p:cNvPr id="95306" name="Picture 74" descr="txp_fig"/>
          <p:cNvPicPr>
            <a:picLocks noChangeAspect="1" noChangeArrowheads="1"/>
          </p:cNvPicPr>
          <p:nvPr>
            <p:custDataLst>
              <p:tags r:id="rId9"/>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6288088" y="3276600"/>
            <a:ext cx="1652587"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307" name="Picture 75" descr="txp_fig"/>
          <p:cNvPicPr>
            <a:picLocks noChangeAspect="1" noChangeArrowheads="1"/>
          </p:cNvPicPr>
          <p:nvPr>
            <p:custDataLst>
              <p:tags r:id="rId10"/>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6070600" y="3657600"/>
            <a:ext cx="1882775"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308" name="Picture 76" descr="txp_fig"/>
          <p:cNvPicPr>
            <a:picLocks noChangeAspect="1" noChangeArrowheads="1"/>
          </p:cNvPicPr>
          <p:nvPr>
            <p:custDataLst>
              <p:tags r:id="rId11"/>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6083300" y="4341813"/>
            <a:ext cx="188277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309" name="Picture 77" descr="txp_fig"/>
          <p:cNvPicPr>
            <a:picLocks noChangeAspect="1" noChangeArrowheads="1"/>
          </p:cNvPicPr>
          <p:nvPr>
            <p:custDataLst>
              <p:tags r:id="rId12"/>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6070600" y="4722813"/>
            <a:ext cx="2097088"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310" name="Picture 78" descr="txp_fig"/>
          <p:cNvPicPr>
            <a:picLocks noChangeAspect="1" noChangeArrowheads="1"/>
          </p:cNvPicPr>
          <p:nvPr>
            <p:custDataLst>
              <p:tags r:id="rId13"/>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6070600" y="5105400"/>
            <a:ext cx="2097088"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311" name="Text Box 79"/>
          <p:cNvSpPr txBox="1">
            <a:spLocks noChangeArrowheads="1"/>
          </p:cNvSpPr>
          <p:nvPr/>
        </p:nvSpPr>
        <p:spPr bwMode="auto">
          <a:xfrm>
            <a:off x="876300" y="6172200"/>
            <a:ext cx="7353300"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a:t>The formula is true exactly when the input is one of the true rows.</a:t>
            </a:r>
          </a:p>
        </p:txBody>
      </p:sp>
      <p:sp>
        <p:nvSpPr>
          <p:cNvPr id="95312" name="Line 80"/>
          <p:cNvSpPr>
            <a:spLocks noChangeShapeType="1"/>
          </p:cNvSpPr>
          <p:nvPr/>
        </p:nvSpPr>
        <p:spPr bwMode="auto">
          <a:xfrm flipV="1">
            <a:off x="6400800" y="53340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661942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3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528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52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52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2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52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529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2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529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953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53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30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30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531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53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99" grpId="0" animBg="1"/>
      <p:bldP spid="95300" grpId="0" animBg="1"/>
      <p:bldP spid="95311" grpId="0" animBg="1"/>
      <p:bldP spid="95312" grpId="0" animBg="1"/>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7041155C-BDD0-406D-95F1-0AFB0D282DE5}"/>
              </a:ext>
            </a:extLst>
          </p:cNvPr>
          <p:cNvSpPr>
            <a:spLocks noGrp="1"/>
          </p:cNvSpPr>
          <p:nvPr>
            <p:ph type="title"/>
          </p:nvPr>
        </p:nvSpPr>
        <p:spPr/>
        <p:txBody>
          <a:bodyPr/>
          <a:lstStyle/>
          <a:p>
            <a:r>
              <a:rPr lang="en-US" altLang="en-US"/>
              <a:t>Boolean Algebra</a:t>
            </a:r>
          </a:p>
        </p:txBody>
      </p:sp>
      <p:sp>
        <p:nvSpPr>
          <p:cNvPr id="35843" name="Content Placeholder 2">
            <a:extLst>
              <a:ext uri="{FF2B5EF4-FFF2-40B4-BE49-F238E27FC236}">
                <a16:creationId xmlns:a16="http://schemas.microsoft.com/office/drawing/2014/main" id="{E5C84798-5133-484F-8058-57D396D370A9}"/>
              </a:ext>
            </a:extLst>
          </p:cNvPr>
          <p:cNvSpPr>
            <a:spLocks noGrp="1"/>
          </p:cNvSpPr>
          <p:nvPr>
            <p:ph idx="1"/>
          </p:nvPr>
        </p:nvSpPr>
        <p:spPr/>
        <p:txBody>
          <a:bodyPr/>
          <a:lstStyle/>
          <a:p>
            <a:r>
              <a:rPr lang="en-US" altLang="en-US"/>
              <a:t>Propositional calculus and set theory are both instances of an algebraic system called a </a:t>
            </a:r>
            <a:r>
              <a:rPr lang="en-US" altLang="en-US" i="1"/>
              <a:t>Boolean Algebra</a:t>
            </a:r>
            <a:r>
              <a:rPr lang="en-US" altLang="en-US"/>
              <a:t>. This is discussed in CS2209.</a:t>
            </a:r>
          </a:p>
          <a:p>
            <a:r>
              <a:rPr lang="en-US" altLang="en-US"/>
              <a:t>The operators in set theory are analogous to the corresponding operator in propositional calculus.</a:t>
            </a:r>
          </a:p>
          <a:p>
            <a:r>
              <a:rPr lang="en-US" altLang="en-US"/>
              <a:t>As always there must be a universal set  </a:t>
            </a:r>
            <a:r>
              <a:rPr lang="en-US" altLang="en-US" i="1"/>
              <a:t>U</a:t>
            </a:r>
            <a:r>
              <a:rPr lang="en-US" altLang="en-US"/>
              <a:t>. All sets are assumed to be subsets of </a:t>
            </a:r>
            <a:r>
              <a:rPr lang="en-US" altLang="en-US" i="1"/>
              <a:t>U</a:t>
            </a:r>
            <a:r>
              <a:rPr lang="en-US" altLang="en-US"/>
              <a:t>.</a:t>
            </a:r>
          </a:p>
        </p:txBody>
      </p:sp>
    </p:spTree>
    <p:extLst>
      <p:ext uri="{BB962C8B-B14F-4D97-AF65-F5344CB8AC3E}">
        <p14:creationId xmlns:p14="http://schemas.microsoft.com/office/powerpoint/2010/main" val="150779346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13CE867A-FE44-4FDB-B0C9-F100716F951D}"/>
              </a:ext>
            </a:extLst>
          </p:cNvPr>
          <p:cNvSpPr>
            <a:spLocks noGrp="1"/>
          </p:cNvSpPr>
          <p:nvPr>
            <p:ph type="title"/>
          </p:nvPr>
        </p:nvSpPr>
        <p:spPr/>
        <p:txBody>
          <a:bodyPr/>
          <a:lstStyle/>
          <a:p>
            <a:r>
              <a:rPr lang="en-US" altLang="en-US"/>
              <a:t>Union</a:t>
            </a:r>
          </a:p>
        </p:txBody>
      </p:sp>
      <p:sp>
        <p:nvSpPr>
          <p:cNvPr id="3" name="Content Placeholder 2">
            <a:extLst>
              <a:ext uri="{FF2B5EF4-FFF2-40B4-BE49-F238E27FC236}">
                <a16:creationId xmlns:a16="http://schemas.microsoft.com/office/drawing/2014/main" id="{CAF6BF01-8040-445B-862E-78F35BBB67F3}"/>
              </a:ext>
            </a:extLst>
          </p:cNvPr>
          <p:cNvSpPr>
            <a:spLocks noGrp="1"/>
          </p:cNvSpPr>
          <p:nvPr>
            <p:ph idx="1"/>
          </p:nvPr>
        </p:nvSpPr>
        <p:spPr/>
        <p:txBody>
          <a:bodyPr/>
          <a:lstStyle/>
          <a:p>
            <a:r>
              <a:rPr lang="en-US" altLang="en-US" b="1"/>
              <a:t>Definition</a:t>
            </a:r>
            <a:r>
              <a:rPr lang="en-US" altLang="en-US"/>
              <a:t>: Let </a:t>
            </a:r>
            <a:r>
              <a:rPr lang="en-US" altLang="en-US" i="1"/>
              <a:t>A</a:t>
            </a:r>
            <a:r>
              <a:rPr lang="en-US" altLang="en-US"/>
              <a:t> and </a:t>
            </a:r>
            <a:r>
              <a:rPr lang="en-US" altLang="en-US" i="1"/>
              <a:t>B</a:t>
            </a:r>
            <a:r>
              <a:rPr lang="en-US" altLang="en-US"/>
              <a:t> be sets. The </a:t>
            </a:r>
            <a:r>
              <a:rPr lang="en-US" altLang="en-US" i="1"/>
              <a:t>union</a:t>
            </a:r>
            <a:r>
              <a:rPr lang="en-US" altLang="en-US"/>
              <a:t> of the sets </a:t>
            </a:r>
            <a:r>
              <a:rPr lang="en-US" altLang="en-US" i="1"/>
              <a:t>A</a:t>
            </a:r>
            <a:r>
              <a:rPr lang="en-US" altLang="en-US"/>
              <a:t> and </a:t>
            </a:r>
            <a:r>
              <a:rPr lang="en-US" altLang="en-US" i="1"/>
              <a:t>B</a:t>
            </a:r>
            <a:r>
              <a:rPr lang="en-US" altLang="en-US"/>
              <a:t>, denoted by </a:t>
            </a:r>
            <a:r>
              <a:rPr lang="en-US" altLang="en-US" i="1">
                <a:ea typeface="Cambria Math" panose="02040503050406030204" pitchFamily="18" charset="0"/>
                <a:cs typeface="Cambria Math" panose="02040503050406030204" pitchFamily="18" charset="0"/>
              </a:rPr>
              <a:t>A</a:t>
            </a: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B,</a:t>
            </a:r>
            <a:r>
              <a:rPr lang="en-US" altLang="en-US" i="1"/>
              <a:t> </a:t>
            </a:r>
            <a:r>
              <a:rPr lang="en-US" altLang="en-US"/>
              <a:t> is the set:</a:t>
            </a:r>
          </a:p>
          <a:p>
            <a:pPr>
              <a:buFont typeface="Wingdings 2" panose="05020102010507070707" pitchFamily="18" charset="2"/>
              <a:buNone/>
            </a:pPr>
            <a:endParaRPr lang="en-US" altLang="en-US"/>
          </a:p>
          <a:p>
            <a:pPr>
              <a:buFont typeface="Wingdings 2" panose="05020102010507070707" pitchFamily="18" charset="2"/>
              <a:buNone/>
            </a:pPr>
            <a:endParaRPr lang="en-US" altLang="en-US"/>
          </a:p>
          <a:p>
            <a:r>
              <a:rPr lang="en-US" altLang="en-US" b="1"/>
              <a:t>Example</a:t>
            </a:r>
            <a:r>
              <a:rPr lang="en-US" altLang="en-US"/>
              <a:t>: What is   {</a:t>
            </a:r>
            <a:r>
              <a:rPr lang="en-US" altLang="en-US">
                <a:latin typeface="Cambria Math" panose="02040503050406030204" pitchFamily="18" charset="0"/>
                <a:ea typeface="Cambria Math" panose="02040503050406030204" pitchFamily="18" charset="0"/>
                <a:cs typeface="Cambria Math" panose="02040503050406030204" pitchFamily="18" charset="0"/>
              </a:rPr>
              <a:t>1,2,3}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 {3, 4, 5}</a:t>
            </a:r>
            <a:r>
              <a:rPr lang="en-US" altLang="en-US"/>
              <a:t>?</a:t>
            </a:r>
          </a:p>
          <a:p>
            <a:pPr>
              <a:buFont typeface="Wingdings 2" panose="05020102010507070707" pitchFamily="18" charset="2"/>
              <a:buNone/>
            </a:pPr>
            <a:endParaRPr lang="en-US" altLang="en-US"/>
          </a:p>
          <a:p>
            <a:pPr>
              <a:buFont typeface="Wingdings 2" panose="05020102010507070707" pitchFamily="18" charset="2"/>
              <a:buNone/>
            </a:pPr>
            <a:r>
              <a:rPr lang="en-US" altLang="en-US"/>
              <a:t>               </a:t>
            </a:r>
            <a:r>
              <a:rPr lang="en-US" altLang="en-US" b="1"/>
              <a:t>Solution</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1,2,3,4,5}</a:t>
            </a:r>
            <a:endParaRPr lang="en-US" altLang="en-US"/>
          </a:p>
          <a:p>
            <a:pPr>
              <a:buFont typeface="Wingdings 2" panose="05020102010507070707" pitchFamily="18" charset="2"/>
              <a:buNone/>
            </a:pPr>
            <a:r>
              <a:rPr lang="en-US" altLang="en-US"/>
              <a:t>             </a:t>
            </a:r>
            <a:r>
              <a:rPr lang="en-US" altLang="en-US" sz="2400"/>
              <a:t>                                   </a:t>
            </a:r>
            <a:endParaRPr lang="en-US" altLang="en-US"/>
          </a:p>
          <a:p>
            <a:pPr>
              <a:buFont typeface="Wingdings 2" panose="05020102010507070707" pitchFamily="18" charset="2"/>
              <a:buNone/>
            </a:pPr>
            <a:r>
              <a:rPr lang="en-US" altLang="en-US"/>
              <a:t>   </a:t>
            </a:r>
          </a:p>
        </p:txBody>
      </p:sp>
      <p:pic>
        <p:nvPicPr>
          <p:cNvPr id="36868" name="Picture 4" descr="addin_tmp.png">
            <a:extLst>
              <a:ext uri="{FF2B5EF4-FFF2-40B4-BE49-F238E27FC236}">
                <a16:creationId xmlns:a16="http://schemas.microsoft.com/office/drawing/2014/main" id="{CBCAFF3F-03C6-454C-AE3A-E04A4336B22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9718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69" name="Group 20">
            <a:extLst>
              <a:ext uri="{FF2B5EF4-FFF2-40B4-BE49-F238E27FC236}">
                <a16:creationId xmlns:a16="http://schemas.microsoft.com/office/drawing/2014/main" id="{E6CE1230-E772-4B29-9FF5-575250C11C72}"/>
              </a:ext>
            </a:extLst>
          </p:cNvPr>
          <p:cNvGrpSpPr>
            <a:grpSpLocks/>
          </p:cNvGrpSpPr>
          <p:nvPr/>
        </p:nvGrpSpPr>
        <p:grpSpPr bwMode="auto">
          <a:xfrm>
            <a:off x="5562600" y="4724400"/>
            <a:ext cx="3429000" cy="1447800"/>
            <a:chOff x="5562600" y="4724400"/>
            <a:chExt cx="3429000" cy="1447800"/>
          </a:xfrm>
        </p:grpSpPr>
        <p:sp>
          <p:nvSpPr>
            <p:cNvPr id="36871" name="TextBox 10">
              <a:extLst>
                <a:ext uri="{FF2B5EF4-FFF2-40B4-BE49-F238E27FC236}">
                  <a16:creationId xmlns:a16="http://schemas.microsoft.com/office/drawing/2014/main" id="{015A54BF-41F5-4741-B194-EC065FCEFD63}"/>
                </a:ext>
              </a:extLst>
            </p:cNvPr>
            <p:cNvSpPr txBox="1">
              <a:spLocks noChangeArrowheads="1"/>
            </p:cNvSpPr>
            <p:nvPr/>
          </p:nvSpPr>
          <p:spPr bwMode="auto">
            <a:xfrm>
              <a:off x="81534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U</a:t>
              </a:r>
            </a:p>
          </p:txBody>
        </p:sp>
        <p:grpSp>
          <p:nvGrpSpPr>
            <p:cNvPr id="36872" name="Group 19">
              <a:extLst>
                <a:ext uri="{FF2B5EF4-FFF2-40B4-BE49-F238E27FC236}">
                  <a16:creationId xmlns:a16="http://schemas.microsoft.com/office/drawing/2014/main" id="{233A0823-1F9C-44BA-A256-C53D27A104CD}"/>
                </a:ext>
              </a:extLst>
            </p:cNvPr>
            <p:cNvGrpSpPr>
              <a:grpSpLocks/>
            </p:cNvGrpSpPr>
            <p:nvPr/>
          </p:nvGrpSpPr>
          <p:grpSpPr bwMode="auto">
            <a:xfrm>
              <a:off x="5562600" y="4724400"/>
              <a:ext cx="2971800" cy="1447800"/>
              <a:chOff x="5562600" y="4724400"/>
              <a:chExt cx="2971800" cy="1447800"/>
            </a:xfrm>
          </p:grpSpPr>
          <p:sp>
            <p:nvSpPr>
              <p:cNvPr id="10" name="Rectangle 9">
                <a:extLst>
                  <a:ext uri="{FF2B5EF4-FFF2-40B4-BE49-F238E27FC236}">
                    <a16:creationId xmlns:a16="http://schemas.microsoft.com/office/drawing/2014/main" id="{4F9E81CA-823D-4B64-AA62-C25306E763D8}"/>
                  </a:ext>
                </a:extLst>
              </p:cNvPr>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9" name="Group 18">
                <a:extLst>
                  <a:ext uri="{FF2B5EF4-FFF2-40B4-BE49-F238E27FC236}">
                    <a16:creationId xmlns:a16="http://schemas.microsoft.com/office/drawing/2014/main" id="{22379D79-DA2B-4654-A9B9-4D3E11EEC052}"/>
                  </a:ext>
                </a:extLst>
              </p:cNvPr>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a:extLst>
                    <a:ext uri="{FF2B5EF4-FFF2-40B4-BE49-F238E27FC236}">
                      <a16:creationId xmlns:a16="http://schemas.microsoft.com/office/drawing/2014/main" id="{619549AF-6AAC-467C-BB13-BA09F9CD0DD9}"/>
                    </a:ext>
                  </a:extLst>
                </p:cNvPr>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Oval 13">
                  <a:extLst>
                    <a:ext uri="{FF2B5EF4-FFF2-40B4-BE49-F238E27FC236}">
                      <a16:creationId xmlns:a16="http://schemas.microsoft.com/office/drawing/2014/main" id="{147F5B8B-6DA7-4F49-85F2-A7C96805006C}"/>
                    </a:ext>
                  </a:extLst>
                </p:cNvPr>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sp>
          <p:nvSpPr>
            <p:cNvPr id="36873" name="TextBox 16">
              <a:extLst>
                <a:ext uri="{FF2B5EF4-FFF2-40B4-BE49-F238E27FC236}">
                  <a16:creationId xmlns:a16="http://schemas.microsoft.com/office/drawing/2014/main" id="{622FAA44-717A-4B52-9BC2-E02206742757}"/>
                </a:ext>
              </a:extLst>
            </p:cNvPr>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A</a:t>
              </a:r>
            </a:p>
          </p:txBody>
        </p:sp>
        <p:sp>
          <p:nvSpPr>
            <p:cNvPr id="36874" name="TextBox 17">
              <a:extLst>
                <a:ext uri="{FF2B5EF4-FFF2-40B4-BE49-F238E27FC236}">
                  <a16:creationId xmlns:a16="http://schemas.microsoft.com/office/drawing/2014/main" id="{C18827BC-5A20-4962-865F-F90BFADC9C06}"/>
                </a:ext>
              </a:extLst>
            </p:cNvPr>
            <p:cNvSpPr txBox="1">
              <a:spLocks noChangeArrowheads="1"/>
            </p:cNvSpPr>
            <p:nvPr/>
          </p:nvSpPr>
          <p:spPr bwMode="auto">
            <a:xfrm>
              <a:off x="74676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B</a:t>
              </a:r>
            </a:p>
          </p:txBody>
        </p:sp>
      </p:grpSp>
      <p:sp>
        <p:nvSpPr>
          <p:cNvPr id="36870" name="TextBox 14">
            <a:extLst>
              <a:ext uri="{FF2B5EF4-FFF2-40B4-BE49-F238E27FC236}">
                <a16:creationId xmlns:a16="http://schemas.microsoft.com/office/drawing/2014/main" id="{DD8880D6-FFA9-41DA-B005-D72A7CD70BBB}"/>
              </a:ext>
            </a:extLst>
          </p:cNvPr>
          <p:cNvSpPr txBox="1">
            <a:spLocks noChangeArrowheads="1"/>
          </p:cNvSpPr>
          <p:nvPr/>
        </p:nvSpPr>
        <p:spPr bwMode="auto">
          <a:xfrm>
            <a:off x="5715000" y="4267200"/>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Venn Diagram for </a:t>
            </a:r>
            <a:r>
              <a:rPr lang="en-US" altLang="en-US" i="1"/>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extLst>
      <p:ext uri="{BB962C8B-B14F-4D97-AF65-F5344CB8AC3E}">
        <p14:creationId xmlns:p14="http://schemas.microsoft.com/office/powerpoint/2010/main" val="32701298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5E92EB9-517A-42BE-9B37-C742F49FA2F3}"/>
              </a:ext>
            </a:extLst>
          </p:cNvPr>
          <p:cNvSpPr>
            <a:spLocks noGrp="1"/>
          </p:cNvSpPr>
          <p:nvPr>
            <p:ph type="title"/>
          </p:nvPr>
        </p:nvSpPr>
        <p:spPr/>
        <p:txBody>
          <a:bodyPr/>
          <a:lstStyle/>
          <a:p>
            <a:r>
              <a:rPr lang="en-US" altLang="en-US"/>
              <a:t>Intersection</a:t>
            </a:r>
          </a:p>
        </p:txBody>
      </p:sp>
      <p:sp>
        <p:nvSpPr>
          <p:cNvPr id="3" name="Content Placeholder 2">
            <a:extLst>
              <a:ext uri="{FF2B5EF4-FFF2-40B4-BE49-F238E27FC236}">
                <a16:creationId xmlns:a16="http://schemas.microsoft.com/office/drawing/2014/main" id="{608B36EE-F450-4118-8D6D-7B49CDB00BE6}"/>
              </a:ext>
            </a:extLst>
          </p:cNvPr>
          <p:cNvSpPr>
            <a:spLocks noGrp="1"/>
          </p:cNvSpPr>
          <p:nvPr>
            <p:ph idx="1"/>
          </p:nvPr>
        </p:nvSpPr>
        <p:spPr/>
        <p:txBody>
          <a:bodyPr>
            <a:normAutofit fontScale="92500" lnSpcReduction="10000"/>
          </a:bodyPr>
          <a:lstStyle/>
          <a:p>
            <a:pPr>
              <a:lnSpc>
                <a:spcPct val="90000"/>
              </a:lnSpc>
            </a:pPr>
            <a:r>
              <a:rPr lang="en-US" altLang="en-US" b="1"/>
              <a:t>Definition</a:t>
            </a:r>
            <a:r>
              <a:rPr lang="en-US" altLang="en-US"/>
              <a:t>:  The </a:t>
            </a:r>
            <a:r>
              <a:rPr lang="en-US" altLang="en-US" i="1"/>
              <a:t>intersection</a:t>
            </a:r>
            <a:r>
              <a:rPr lang="en-US" altLang="en-US"/>
              <a:t> of sets </a:t>
            </a:r>
            <a:r>
              <a:rPr lang="en-US" altLang="en-US" i="1"/>
              <a:t>A</a:t>
            </a:r>
            <a:r>
              <a:rPr lang="en-US" altLang="en-US"/>
              <a:t> and </a:t>
            </a:r>
            <a:r>
              <a:rPr lang="en-US" altLang="en-US" i="1"/>
              <a:t>B</a:t>
            </a:r>
            <a:r>
              <a:rPr lang="en-US" altLang="en-US"/>
              <a:t>, denoted by   </a:t>
            </a:r>
            <a:r>
              <a:rPr lang="en-US" altLang="en-US" i="1">
                <a:ea typeface="Cambria Math" panose="02040503050406030204" pitchFamily="18" charset="0"/>
                <a:cs typeface="Cambria Math" panose="02040503050406030204" pitchFamily="18" charset="0"/>
              </a:rPr>
              <a:t>A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B,</a:t>
            </a:r>
            <a:r>
              <a:rPr lang="en-US" altLang="en-US"/>
              <a:t>  is</a:t>
            </a:r>
          </a:p>
          <a:p>
            <a:pPr>
              <a:lnSpc>
                <a:spcPct val="90000"/>
              </a:lnSpc>
            </a:pPr>
            <a:endParaRPr lang="en-US" altLang="en-US"/>
          </a:p>
          <a:p>
            <a:pPr>
              <a:lnSpc>
                <a:spcPct val="90000"/>
              </a:lnSpc>
            </a:pPr>
            <a:r>
              <a:rPr lang="en-US" altLang="en-US"/>
              <a:t>Note if the intersection is empty, then </a:t>
            </a:r>
            <a:r>
              <a:rPr lang="en-US" altLang="en-US" i="1"/>
              <a:t>A</a:t>
            </a:r>
            <a:r>
              <a:rPr lang="en-US" altLang="en-US" b="1"/>
              <a:t> </a:t>
            </a:r>
            <a:r>
              <a:rPr lang="en-US" altLang="en-US"/>
              <a:t>and </a:t>
            </a:r>
            <a:r>
              <a:rPr lang="en-US" altLang="en-US" i="1"/>
              <a:t>B</a:t>
            </a:r>
            <a:r>
              <a:rPr lang="en-US" altLang="en-US"/>
              <a:t> are said to be </a:t>
            </a:r>
            <a:r>
              <a:rPr lang="en-US" altLang="en-US" i="1"/>
              <a:t>disjoint</a:t>
            </a:r>
            <a:r>
              <a:rPr lang="en-US" altLang="en-US"/>
              <a:t>.</a:t>
            </a:r>
          </a:p>
          <a:p>
            <a:pPr>
              <a:lnSpc>
                <a:spcPct val="90000"/>
              </a:lnSpc>
            </a:pPr>
            <a:r>
              <a:rPr lang="en-US" altLang="en-US" b="1"/>
              <a:t>Example</a:t>
            </a:r>
            <a:r>
              <a:rPr lang="en-US" altLang="en-US"/>
              <a:t>: What is?  </a:t>
            </a:r>
            <a:r>
              <a:rPr lang="en-US" altLang="en-US">
                <a:latin typeface="Cambria Math" panose="02040503050406030204" pitchFamily="18" charset="0"/>
                <a:ea typeface="Cambria Math" panose="02040503050406030204" pitchFamily="18" charset="0"/>
                <a:cs typeface="Cambria Math" panose="02040503050406030204" pitchFamily="18" charset="0"/>
              </a:rPr>
              <a:t>{1,2,3} ∩ {3,4,5} ? </a:t>
            </a:r>
          </a:p>
          <a:p>
            <a:pPr>
              <a:lnSpc>
                <a:spcPct val="90000"/>
              </a:lnSpc>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a:latin typeface="Cambria Math" panose="02040503050406030204" pitchFamily="18" charset="0"/>
                <a:ea typeface="Cambria Math" panose="02040503050406030204" pitchFamily="18" charset="0"/>
                <a:cs typeface="Cambria Math" panose="02040503050406030204" pitchFamily="18" charset="0"/>
              </a:rPr>
              <a:t>:   {3}</a:t>
            </a:r>
          </a:p>
          <a:p>
            <a:pPr>
              <a:lnSpc>
                <a:spcPct val="90000"/>
              </a:lnSpc>
            </a:pPr>
            <a:r>
              <a:rPr lang="en-US" altLang="en-US" b="1"/>
              <a:t>Example:</a:t>
            </a:r>
            <a:r>
              <a:rPr lang="en-US" altLang="en-US"/>
              <a:t>What is?  </a:t>
            </a:r>
          </a:p>
          <a:p>
            <a:pPr>
              <a:lnSpc>
                <a:spcPct val="90000"/>
              </a:lnSpc>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{1,2,3} ∩ {4,5,6} ?    </a:t>
            </a:r>
          </a:p>
          <a:p>
            <a:pPr>
              <a:lnSpc>
                <a:spcPct val="90000"/>
              </a:lnSpc>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a:lnSpc>
                <a:spcPct val="90000"/>
              </a:lnSpc>
              <a:buFont typeface="Wingdings 2" panose="05020102010507070707" pitchFamily="18"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endParaRPr>
          </a:p>
          <a:p>
            <a:pPr>
              <a:lnSpc>
                <a:spcPct val="90000"/>
              </a:lnSpc>
              <a:buFont typeface="Wingdings 2" panose="05020102010507070707" pitchFamily="18"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pic>
        <p:nvPicPr>
          <p:cNvPr id="37892" name="Picture 4" descr="addin_tmp.png">
            <a:extLst>
              <a:ext uri="{FF2B5EF4-FFF2-40B4-BE49-F238E27FC236}">
                <a16:creationId xmlns:a16="http://schemas.microsoft.com/office/drawing/2014/main" id="{D0184ABD-E1F9-48D4-8F47-7A116E2A5025}"/>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28194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3" name="Group 35">
            <a:extLst>
              <a:ext uri="{FF2B5EF4-FFF2-40B4-BE49-F238E27FC236}">
                <a16:creationId xmlns:a16="http://schemas.microsoft.com/office/drawing/2014/main" id="{6ECF5890-F826-4FE0-A947-B6CA8516530E}"/>
              </a:ext>
            </a:extLst>
          </p:cNvPr>
          <p:cNvGrpSpPr>
            <a:grpSpLocks/>
          </p:cNvGrpSpPr>
          <p:nvPr/>
        </p:nvGrpSpPr>
        <p:grpSpPr bwMode="auto">
          <a:xfrm>
            <a:off x="5715000" y="4724400"/>
            <a:ext cx="3429000" cy="1447800"/>
            <a:chOff x="5715000" y="4724400"/>
            <a:chExt cx="3429000" cy="1447800"/>
          </a:xfrm>
        </p:grpSpPr>
        <p:sp>
          <p:nvSpPr>
            <p:cNvPr id="23" name="Oval 22">
              <a:extLst>
                <a:ext uri="{FF2B5EF4-FFF2-40B4-BE49-F238E27FC236}">
                  <a16:creationId xmlns:a16="http://schemas.microsoft.com/office/drawing/2014/main" id="{928BE191-16C6-420B-B0E3-016D9BE67514}"/>
                </a:ext>
              </a:extLst>
            </p:cNvPr>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7896" name="Group 20">
              <a:extLst>
                <a:ext uri="{FF2B5EF4-FFF2-40B4-BE49-F238E27FC236}">
                  <a16:creationId xmlns:a16="http://schemas.microsoft.com/office/drawing/2014/main" id="{B79AD7DD-A6EE-42C3-A152-7AEA92C9C988}"/>
                </a:ext>
              </a:extLst>
            </p:cNvPr>
            <p:cNvGrpSpPr>
              <a:grpSpLocks/>
            </p:cNvGrpSpPr>
            <p:nvPr/>
          </p:nvGrpSpPr>
          <p:grpSpPr bwMode="auto">
            <a:xfrm>
              <a:off x="5715000" y="4724400"/>
              <a:ext cx="2971800" cy="1447800"/>
              <a:chOff x="5715000" y="4724400"/>
              <a:chExt cx="2971800" cy="1447800"/>
            </a:xfrm>
          </p:grpSpPr>
          <p:sp>
            <p:nvSpPr>
              <p:cNvPr id="32" name="Rectangle 31">
                <a:extLst>
                  <a:ext uri="{FF2B5EF4-FFF2-40B4-BE49-F238E27FC236}">
                    <a16:creationId xmlns:a16="http://schemas.microsoft.com/office/drawing/2014/main" id="{661FD3CF-B69E-449F-B692-ECA169F96DED}"/>
                  </a:ext>
                </a:extLst>
              </p:cNvPr>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37902" name="Group 19">
                <a:extLst>
                  <a:ext uri="{FF2B5EF4-FFF2-40B4-BE49-F238E27FC236}">
                    <a16:creationId xmlns:a16="http://schemas.microsoft.com/office/drawing/2014/main" id="{DBEF364A-F7D8-4AAD-9ED0-D26EF32C62A8}"/>
                  </a:ext>
                </a:extLst>
              </p:cNvPr>
              <p:cNvGrpSpPr>
                <a:grpSpLocks/>
              </p:cNvGrpSpPr>
              <p:nvPr/>
            </p:nvGrpSpPr>
            <p:grpSpPr bwMode="auto">
              <a:xfrm>
                <a:off x="6248400" y="5029200"/>
                <a:ext cx="1905000" cy="990600"/>
                <a:chOff x="6248400" y="5029200"/>
                <a:chExt cx="1905000" cy="990600"/>
              </a:xfrm>
            </p:grpSpPr>
            <p:sp>
              <p:nvSpPr>
                <p:cNvPr id="34" name="Oval 33">
                  <a:extLst>
                    <a:ext uri="{FF2B5EF4-FFF2-40B4-BE49-F238E27FC236}">
                      <a16:creationId xmlns:a16="http://schemas.microsoft.com/office/drawing/2014/main" id="{E500808A-9399-4598-914D-92146950427D}"/>
                    </a:ext>
                  </a:extLst>
                </p:cNvPr>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Oval 34">
                  <a:extLst>
                    <a:ext uri="{FF2B5EF4-FFF2-40B4-BE49-F238E27FC236}">
                      <a16:creationId xmlns:a16="http://schemas.microsoft.com/office/drawing/2014/main" id="{066BB89F-338A-4D3B-AED5-79488174C3A3}"/>
                    </a:ext>
                  </a:extLst>
                </p:cNvPr>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grpSp>
          <p:nvGrpSpPr>
            <p:cNvPr id="37897" name="Group 21">
              <a:extLst>
                <a:ext uri="{FF2B5EF4-FFF2-40B4-BE49-F238E27FC236}">
                  <a16:creationId xmlns:a16="http://schemas.microsoft.com/office/drawing/2014/main" id="{0A52F486-B7CA-4A2B-A9FA-E7BCBB49CFF0}"/>
                </a:ext>
              </a:extLst>
            </p:cNvPr>
            <p:cNvGrpSpPr>
              <a:grpSpLocks/>
            </p:cNvGrpSpPr>
            <p:nvPr/>
          </p:nvGrpSpPr>
          <p:grpSpPr bwMode="auto">
            <a:xfrm>
              <a:off x="6400800" y="4800600"/>
              <a:ext cx="2743200" cy="826532"/>
              <a:chOff x="6400800" y="4800600"/>
              <a:chExt cx="2743200" cy="826532"/>
            </a:xfrm>
          </p:grpSpPr>
          <p:sp>
            <p:nvSpPr>
              <p:cNvPr id="37898" name="TextBox 28">
                <a:extLst>
                  <a:ext uri="{FF2B5EF4-FFF2-40B4-BE49-F238E27FC236}">
                    <a16:creationId xmlns:a16="http://schemas.microsoft.com/office/drawing/2014/main" id="{680F1112-8218-440C-A582-42A5BECFF439}"/>
                  </a:ext>
                </a:extLst>
              </p:cNvPr>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U</a:t>
                </a:r>
              </a:p>
            </p:txBody>
          </p:sp>
          <p:sp>
            <p:nvSpPr>
              <p:cNvPr id="37899" name="TextBox 29">
                <a:extLst>
                  <a:ext uri="{FF2B5EF4-FFF2-40B4-BE49-F238E27FC236}">
                    <a16:creationId xmlns:a16="http://schemas.microsoft.com/office/drawing/2014/main" id="{82A7E9B6-6A8D-4E7F-8515-47AAE7B8744E}"/>
                  </a:ext>
                </a:extLst>
              </p:cNvPr>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A</a:t>
                </a:r>
              </a:p>
            </p:txBody>
          </p:sp>
          <p:sp>
            <p:nvSpPr>
              <p:cNvPr id="37900" name="TextBox 30">
                <a:extLst>
                  <a:ext uri="{FF2B5EF4-FFF2-40B4-BE49-F238E27FC236}">
                    <a16:creationId xmlns:a16="http://schemas.microsoft.com/office/drawing/2014/main" id="{4C499AE4-CC9E-40B1-A796-6B65668608F6}"/>
                  </a:ext>
                </a:extLst>
              </p:cNvPr>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B</a:t>
                </a:r>
              </a:p>
            </p:txBody>
          </p:sp>
        </p:grpSp>
      </p:grpSp>
      <p:sp>
        <p:nvSpPr>
          <p:cNvPr id="37894" name="TextBox 15">
            <a:extLst>
              <a:ext uri="{FF2B5EF4-FFF2-40B4-BE49-F238E27FC236}">
                <a16:creationId xmlns:a16="http://schemas.microsoft.com/office/drawing/2014/main" id="{7F121AFF-27EC-48F2-9464-7636020386E1}"/>
              </a:ext>
            </a:extLst>
          </p:cNvPr>
          <p:cNvSpPr txBox="1">
            <a:spLocks noChangeArrowheads="1"/>
          </p:cNvSpPr>
          <p:nvPr/>
        </p:nvSpPr>
        <p:spPr bwMode="auto">
          <a:xfrm>
            <a:off x="6172200" y="4267200"/>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ea typeface="Cambria Math" panose="02040503050406030204" pitchFamily="18" charset="0"/>
                <a:cs typeface="Cambria Math" panose="02040503050406030204" pitchFamily="18" charset="0"/>
              </a:rPr>
              <a:t>A</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B</a:t>
            </a:r>
            <a:r>
              <a:rPr lang="en-US" altLang="en-US"/>
              <a:t>    </a:t>
            </a:r>
          </a:p>
        </p:txBody>
      </p:sp>
    </p:spTree>
    <p:extLst>
      <p:ext uri="{BB962C8B-B14F-4D97-AF65-F5344CB8AC3E}">
        <p14:creationId xmlns:p14="http://schemas.microsoft.com/office/powerpoint/2010/main" val="725898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559D752-9765-4C23-936D-10E548179FB1}"/>
              </a:ext>
            </a:extLst>
          </p:cNvPr>
          <p:cNvSpPr>
            <a:spLocks noGrp="1"/>
          </p:cNvSpPr>
          <p:nvPr>
            <p:ph type="title"/>
          </p:nvPr>
        </p:nvSpPr>
        <p:spPr/>
        <p:txBody>
          <a:bodyPr/>
          <a:lstStyle/>
          <a:p>
            <a:r>
              <a:rPr lang="en-US" altLang="en-US"/>
              <a:t>Complement</a:t>
            </a:r>
          </a:p>
        </p:txBody>
      </p:sp>
      <p:sp>
        <p:nvSpPr>
          <p:cNvPr id="3" name="Content Placeholder 2">
            <a:extLst>
              <a:ext uri="{FF2B5EF4-FFF2-40B4-BE49-F238E27FC236}">
                <a16:creationId xmlns:a16="http://schemas.microsoft.com/office/drawing/2014/main" id="{0CB4AFF1-97FF-4A4F-9A59-43E23D7C774B}"/>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If </a:t>
            </a:r>
            <a:r>
              <a:rPr lang="en-US" altLang="en-US" i="1"/>
              <a:t>A</a:t>
            </a:r>
            <a:r>
              <a:rPr lang="en-US" altLang="en-US"/>
              <a:t> is a set, then the complement of the </a:t>
            </a:r>
            <a:r>
              <a:rPr lang="en-US" altLang="en-US" i="1"/>
              <a:t>A</a:t>
            </a:r>
            <a:r>
              <a:rPr lang="en-US" altLang="en-US" b="1"/>
              <a:t> </a:t>
            </a:r>
            <a:r>
              <a:rPr lang="en-US" altLang="en-US"/>
              <a:t>(with respect to </a:t>
            </a:r>
            <a:r>
              <a:rPr lang="en-US" altLang="en-US" i="1">
                <a:ea typeface="Cambria Math" panose="02040503050406030204" pitchFamily="18" charset="0"/>
                <a:cs typeface="Cambria Math" panose="02040503050406030204" pitchFamily="18" charset="0"/>
              </a:rPr>
              <a:t>U</a:t>
            </a:r>
            <a:r>
              <a:rPr lang="en-US" altLang="en-US"/>
              <a:t>), denoted by </a:t>
            </a:r>
            <a:r>
              <a:rPr lang="en-US" altLang="en-US" i="1"/>
              <a:t>Ā</a:t>
            </a:r>
            <a:r>
              <a:rPr lang="en-US" altLang="en-US"/>
              <a:t> is the set  </a:t>
            </a:r>
            <a:r>
              <a:rPr lang="en-US" altLang="en-US" i="1">
                <a:ea typeface="Cambria Math" panose="02040503050406030204" pitchFamily="18" charset="0"/>
                <a:cs typeface="Cambria Math" panose="02040503050406030204" pitchFamily="18" charset="0"/>
              </a:rPr>
              <a:t>U</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A</a:t>
            </a:r>
          </a:p>
          <a:p>
            <a:pPr>
              <a:buFont typeface="Wingdings 2" panose="05020102010507070707" pitchFamily="18" charset="2"/>
              <a:buNone/>
            </a:pPr>
            <a:r>
              <a:rPr lang="en-US" altLang="en-US"/>
              <a:t>                       </a:t>
            </a:r>
            <a:r>
              <a:rPr lang="en-US" altLang="en-US" i="1">
                <a:ea typeface="Cambria Math" panose="02040503050406030204" pitchFamily="18" charset="0"/>
                <a:cs typeface="Cambria Math" panose="02040503050406030204" pitchFamily="18" charset="0"/>
              </a:rPr>
              <a:t>Ā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U</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2" panose="05020102010507070707" pitchFamily="18" charset="2"/>
              <a:buNone/>
            </a:pPr>
            <a:r>
              <a:rPr lang="en-US" altLang="en-US"/>
              <a:t>  (The complement of A is sometimes denoted by </a:t>
            </a:r>
            <a:r>
              <a:rPr lang="en-US" altLang="en-US" i="1"/>
              <a:t>A</a:t>
            </a:r>
            <a:r>
              <a:rPr lang="en-US" altLang="en-US" i="1" baseline="30000"/>
              <a:t>c </a:t>
            </a:r>
            <a:r>
              <a:rPr lang="en-US" altLang="en-US" i="1"/>
              <a:t>.</a:t>
            </a:r>
            <a:r>
              <a:rPr lang="en-US" altLang="en-US"/>
              <a:t>)</a:t>
            </a:r>
          </a:p>
          <a:p>
            <a:pPr>
              <a:buFont typeface="Wingdings 2" panose="05020102010507070707" pitchFamily="18" charset="2"/>
              <a:buNone/>
            </a:pPr>
            <a:r>
              <a:rPr lang="en-US" altLang="en-US" b="1"/>
              <a:t>  Example</a:t>
            </a:r>
            <a:r>
              <a:rPr lang="en-US" altLang="en-US"/>
              <a:t>: If </a:t>
            </a:r>
            <a:r>
              <a:rPr lang="en-US" altLang="en-US" i="1"/>
              <a:t>U</a:t>
            </a:r>
            <a:r>
              <a:rPr lang="en-US" altLang="en-US"/>
              <a:t> is the positive integers less than 100, what is the complement of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&gt; 70} </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Solution: {</a:t>
            </a:r>
            <a:r>
              <a:rPr lang="en-US" altLang="en-US" i="1">
                <a:ea typeface="Cambria Math" panose="02040503050406030204" pitchFamily="18" charset="0"/>
                <a:cs typeface="Cambria Math" panose="02040503050406030204" pitchFamily="18" charset="0"/>
              </a:rPr>
              <a:t>x</a:t>
            </a:r>
            <a:r>
              <a:rPr lang="en-US" altLang="en-US">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70} </a:t>
            </a:r>
          </a:p>
        </p:txBody>
      </p:sp>
      <p:grpSp>
        <p:nvGrpSpPr>
          <p:cNvPr id="38916" name="Group 24">
            <a:extLst>
              <a:ext uri="{FF2B5EF4-FFF2-40B4-BE49-F238E27FC236}">
                <a16:creationId xmlns:a16="http://schemas.microsoft.com/office/drawing/2014/main" id="{4F3CA86E-F39A-4158-B952-3092B791153D}"/>
              </a:ext>
            </a:extLst>
          </p:cNvPr>
          <p:cNvGrpSpPr>
            <a:grpSpLocks/>
          </p:cNvGrpSpPr>
          <p:nvPr/>
        </p:nvGrpSpPr>
        <p:grpSpPr bwMode="auto">
          <a:xfrm>
            <a:off x="5562600" y="5029200"/>
            <a:ext cx="3733800" cy="1676400"/>
            <a:chOff x="5562600" y="4495800"/>
            <a:chExt cx="3733800" cy="1676400"/>
          </a:xfrm>
        </p:grpSpPr>
        <p:grpSp>
          <p:nvGrpSpPr>
            <p:cNvPr id="38919" name="Group 19">
              <a:extLst>
                <a:ext uri="{FF2B5EF4-FFF2-40B4-BE49-F238E27FC236}">
                  <a16:creationId xmlns:a16="http://schemas.microsoft.com/office/drawing/2014/main" id="{955AFC33-7258-4180-806D-E6899D9B44FF}"/>
                </a:ext>
              </a:extLst>
            </p:cNvPr>
            <p:cNvGrpSpPr>
              <a:grpSpLocks/>
            </p:cNvGrpSpPr>
            <p:nvPr/>
          </p:nvGrpSpPr>
          <p:grpSpPr bwMode="auto">
            <a:xfrm>
              <a:off x="5562600" y="4724400"/>
              <a:ext cx="2971800" cy="1447800"/>
              <a:chOff x="5562600" y="4724400"/>
              <a:chExt cx="2971800" cy="1447800"/>
            </a:xfrm>
          </p:grpSpPr>
          <p:sp>
            <p:nvSpPr>
              <p:cNvPr id="30" name="Rectangle 29">
                <a:extLst>
                  <a:ext uri="{FF2B5EF4-FFF2-40B4-BE49-F238E27FC236}">
                    <a16:creationId xmlns:a16="http://schemas.microsoft.com/office/drawing/2014/main" id="{75E94E46-189B-4199-89EC-FB286651CBD6}"/>
                  </a:ext>
                </a:extLst>
              </p:cNvPr>
              <p:cNvSpPr/>
              <p:nvPr/>
            </p:nvSpPr>
            <p:spPr>
              <a:xfrm>
                <a:off x="5562600" y="4724400"/>
                <a:ext cx="2971800" cy="1447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31">
                <a:extLst>
                  <a:ext uri="{FF2B5EF4-FFF2-40B4-BE49-F238E27FC236}">
                    <a16:creationId xmlns:a16="http://schemas.microsoft.com/office/drawing/2014/main" id="{3A4304AC-E2A1-4AEC-9924-414EA8239B58}"/>
                  </a:ext>
                </a:extLst>
              </p:cNvPr>
              <p:cNvSpPr/>
              <p:nvPr/>
            </p:nvSpPr>
            <p:spPr>
              <a:xfrm>
                <a:off x="6096000" y="5029200"/>
                <a:ext cx="12192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8920" name="TextBox 27">
              <a:extLst>
                <a:ext uri="{FF2B5EF4-FFF2-40B4-BE49-F238E27FC236}">
                  <a16:creationId xmlns:a16="http://schemas.microsoft.com/office/drawing/2014/main" id="{64EE5D94-6A4B-43A8-BCC1-74FC5C863601}"/>
                </a:ext>
              </a:extLst>
            </p:cNvPr>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A</a:t>
              </a:r>
            </a:p>
          </p:txBody>
        </p:sp>
        <p:sp>
          <p:nvSpPr>
            <p:cNvPr id="38921" name="TextBox 25">
              <a:extLst>
                <a:ext uri="{FF2B5EF4-FFF2-40B4-BE49-F238E27FC236}">
                  <a16:creationId xmlns:a16="http://schemas.microsoft.com/office/drawing/2014/main" id="{E9EDBAA8-58EB-4296-B061-5B7F629A30D8}"/>
                </a:ext>
              </a:extLst>
            </p:cNvPr>
            <p:cNvSpPr txBox="1">
              <a:spLocks noChangeArrowheads="1"/>
            </p:cNvSpPr>
            <p:nvPr/>
          </p:nvSpPr>
          <p:spPr bwMode="auto">
            <a:xfrm>
              <a:off x="8458200" y="44958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U</a:t>
              </a:r>
            </a:p>
          </p:txBody>
        </p:sp>
      </p:grpSp>
      <p:sp>
        <p:nvSpPr>
          <p:cNvPr id="38917" name="TextBox 9">
            <a:extLst>
              <a:ext uri="{FF2B5EF4-FFF2-40B4-BE49-F238E27FC236}">
                <a16:creationId xmlns:a16="http://schemas.microsoft.com/office/drawing/2014/main" id="{404F214C-F849-4E44-A905-D36E3FB31609}"/>
              </a:ext>
            </a:extLst>
          </p:cNvPr>
          <p:cNvSpPr txBox="1">
            <a:spLocks noChangeArrowheads="1"/>
          </p:cNvSpPr>
          <p:nvPr/>
        </p:nvSpPr>
        <p:spPr bwMode="auto">
          <a:xfrm>
            <a:off x="5257800" y="4724400"/>
            <a:ext cx="358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Venn Diagram for Complement</a:t>
            </a:r>
          </a:p>
        </p:txBody>
      </p:sp>
      <p:sp>
        <p:nvSpPr>
          <p:cNvPr id="38918" name="Rectangle 10">
            <a:extLst>
              <a:ext uri="{FF2B5EF4-FFF2-40B4-BE49-F238E27FC236}">
                <a16:creationId xmlns:a16="http://schemas.microsoft.com/office/drawing/2014/main" id="{95175DA4-1E1B-44B8-9715-EBFABFB028B4}"/>
              </a:ext>
            </a:extLst>
          </p:cNvPr>
          <p:cNvSpPr>
            <a:spLocks noChangeArrowheads="1"/>
          </p:cNvSpPr>
          <p:nvPr/>
        </p:nvSpPr>
        <p:spPr bwMode="auto">
          <a:xfrm>
            <a:off x="5638800" y="5410200"/>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ea typeface="Cambria Math" panose="02040503050406030204" pitchFamily="18" charset="0"/>
                <a:cs typeface="Cambria Math" panose="02040503050406030204" pitchFamily="18" charset="0"/>
              </a:rPr>
              <a:t>Ā</a:t>
            </a:r>
            <a:endParaRPr lang="en-US" altLang="en-US"/>
          </a:p>
        </p:txBody>
      </p:sp>
    </p:spTree>
    <p:extLst>
      <p:ext uri="{BB962C8B-B14F-4D97-AF65-F5344CB8AC3E}">
        <p14:creationId xmlns:p14="http://schemas.microsoft.com/office/powerpoint/2010/main" val="41454040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AE04E301-8B5C-49DA-8A25-39901034D697}"/>
              </a:ext>
            </a:extLst>
          </p:cNvPr>
          <p:cNvSpPr>
            <a:spLocks noGrp="1"/>
          </p:cNvSpPr>
          <p:nvPr>
            <p:ph type="title"/>
          </p:nvPr>
        </p:nvSpPr>
        <p:spPr/>
        <p:txBody>
          <a:bodyPr/>
          <a:lstStyle/>
          <a:p>
            <a:r>
              <a:rPr lang="en-US" altLang="en-US"/>
              <a:t>Difference</a:t>
            </a:r>
          </a:p>
        </p:txBody>
      </p:sp>
      <p:sp>
        <p:nvSpPr>
          <p:cNvPr id="39939" name="Content Placeholder 2">
            <a:extLst>
              <a:ext uri="{FF2B5EF4-FFF2-40B4-BE49-F238E27FC236}">
                <a16:creationId xmlns:a16="http://schemas.microsoft.com/office/drawing/2014/main" id="{AFA27C7A-EC17-4E12-9707-DCB56B99BB19}"/>
              </a:ext>
            </a:extLst>
          </p:cNvPr>
          <p:cNvSpPr>
            <a:spLocks noGrp="1"/>
          </p:cNvSpPr>
          <p:nvPr>
            <p:ph idx="1"/>
          </p:nvPr>
        </p:nvSpPr>
        <p:spPr/>
        <p:txBody>
          <a:bodyPr/>
          <a:lstStyle/>
          <a:p>
            <a:r>
              <a:rPr lang="en-US" altLang="en-US" b="1"/>
              <a:t>Definition</a:t>
            </a:r>
            <a:r>
              <a:rPr lang="en-US" altLang="en-US"/>
              <a:t>: Let  </a:t>
            </a:r>
            <a:r>
              <a:rPr lang="en-US" altLang="en-US" i="1"/>
              <a:t>A </a:t>
            </a:r>
            <a:r>
              <a:rPr lang="en-US" altLang="en-US"/>
              <a:t>and </a:t>
            </a:r>
            <a:r>
              <a:rPr lang="en-US" altLang="en-US" i="1"/>
              <a:t>B</a:t>
            </a:r>
            <a:r>
              <a:rPr lang="en-US" altLang="en-US"/>
              <a:t> be sets. The </a:t>
            </a:r>
            <a:r>
              <a:rPr lang="en-US" altLang="en-US" i="1"/>
              <a:t>difference</a:t>
            </a:r>
            <a:r>
              <a:rPr lang="en-US" altLang="en-US"/>
              <a:t> of </a:t>
            </a:r>
            <a:r>
              <a:rPr lang="en-US" altLang="en-US" i="1"/>
              <a:t>A</a:t>
            </a:r>
            <a:r>
              <a:rPr lang="en-US" altLang="en-US"/>
              <a:t> and </a:t>
            </a:r>
            <a:r>
              <a:rPr lang="en-US" altLang="en-US" i="1"/>
              <a:t>B</a:t>
            </a:r>
            <a:r>
              <a:rPr lang="en-US" altLang="en-US"/>
              <a:t>, denoted by </a:t>
            </a:r>
            <a:r>
              <a:rPr lang="en-US" altLang="en-US" i="1"/>
              <a:t>A</a:t>
            </a:r>
            <a:r>
              <a:rPr lang="en-US" altLang="en-US"/>
              <a:t> – </a:t>
            </a:r>
            <a:r>
              <a:rPr lang="en-US" altLang="en-US" i="1"/>
              <a:t>B</a:t>
            </a:r>
            <a:r>
              <a:rPr lang="en-US" altLang="en-US"/>
              <a:t>, is the set containing the elements of </a:t>
            </a:r>
            <a:r>
              <a:rPr lang="en-US" altLang="en-US" i="1"/>
              <a:t>A</a:t>
            </a:r>
            <a:r>
              <a:rPr lang="en-US" altLang="en-US"/>
              <a:t> that are not in </a:t>
            </a:r>
            <a:r>
              <a:rPr lang="en-US" altLang="en-US" i="1"/>
              <a:t>B</a:t>
            </a:r>
            <a:r>
              <a:rPr lang="en-US" altLang="en-US"/>
              <a:t>. The difference of </a:t>
            </a:r>
            <a:r>
              <a:rPr lang="en-US" altLang="en-US" i="1"/>
              <a:t>A</a:t>
            </a:r>
            <a:r>
              <a:rPr lang="en-US" altLang="en-US"/>
              <a:t> and </a:t>
            </a:r>
            <a:r>
              <a:rPr lang="en-US" altLang="en-US" i="1"/>
              <a:t>B</a:t>
            </a:r>
            <a:r>
              <a:rPr lang="en-US" altLang="en-US"/>
              <a:t> is also called the complement of </a:t>
            </a:r>
            <a:r>
              <a:rPr lang="en-US" altLang="en-US" i="1"/>
              <a:t>B</a:t>
            </a:r>
            <a:r>
              <a:rPr lang="en-US" altLang="en-US"/>
              <a:t> with respect to </a:t>
            </a:r>
            <a:r>
              <a:rPr lang="en-US" altLang="en-US" i="1"/>
              <a:t>A</a:t>
            </a:r>
            <a:r>
              <a:rPr lang="en-US" altLang="en-US"/>
              <a:t>.</a:t>
            </a:r>
          </a:p>
          <a:p>
            <a:pPr>
              <a:buFont typeface="Wingdings 2" panose="05020102010507070707" pitchFamily="18" charset="2"/>
              <a:buNone/>
            </a:pPr>
            <a:r>
              <a:rPr lang="en-US" altLang="en-US"/>
              <a:t>               </a:t>
            </a:r>
            <a:r>
              <a:rPr lang="en-US" altLang="en-US" i="1"/>
              <a:t>A</a:t>
            </a:r>
            <a:r>
              <a:rPr lang="en-US" altLang="en-US"/>
              <a:t> – </a:t>
            </a:r>
            <a:r>
              <a:rPr lang="en-US" altLang="en-US" i="1"/>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B</a:t>
            </a:r>
            <a:endParaRPr lang="en-US" altLang="en-US" i="1">
              <a:ea typeface="Cambria Math" panose="02040503050406030204" pitchFamily="18" charset="0"/>
              <a:cs typeface="Cambria Math" panose="02040503050406030204" pitchFamily="18" charset="0"/>
            </a:endParaRPr>
          </a:p>
        </p:txBody>
      </p:sp>
      <p:grpSp>
        <p:nvGrpSpPr>
          <p:cNvPr id="39940" name="Group 37">
            <a:extLst>
              <a:ext uri="{FF2B5EF4-FFF2-40B4-BE49-F238E27FC236}">
                <a16:creationId xmlns:a16="http://schemas.microsoft.com/office/drawing/2014/main" id="{D7BA085F-C2A2-4B63-BAD8-F89621C8636B}"/>
              </a:ext>
            </a:extLst>
          </p:cNvPr>
          <p:cNvGrpSpPr>
            <a:grpSpLocks/>
          </p:cNvGrpSpPr>
          <p:nvPr/>
        </p:nvGrpSpPr>
        <p:grpSpPr bwMode="auto">
          <a:xfrm>
            <a:off x="1905000" y="4953000"/>
            <a:ext cx="3429000" cy="1447800"/>
            <a:chOff x="5410200" y="4876800"/>
            <a:chExt cx="3429000" cy="1447800"/>
          </a:xfrm>
        </p:grpSpPr>
        <p:sp>
          <p:nvSpPr>
            <p:cNvPr id="29" name="Rectangle 28">
              <a:extLst>
                <a:ext uri="{FF2B5EF4-FFF2-40B4-BE49-F238E27FC236}">
                  <a16:creationId xmlns:a16="http://schemas.microsoft.com/office/drawing/2014/main" id="{92B35525-2224-46CA-A767-2BDE15A8B141}"/>
                </a:ext>
              </a:extLst>
            </p:cNvPr>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Oval 30">
              <a:extLst>
                <a:ext uri="{FF2B5EF4-FFF2-40B4-BE49-F238E27FC236}">
                  <a16:creationId xmlns:a16="http://schemas.microsoft.com/office/drawing/2014/main" id="{C522CED3-B918-45D4-AAA2-D8436B21FC19}"/>
                </a:ext>
              </a:extLst>
            </p:cNvPr>
            <p:cNvSpPr/>
            <p:nvPr/>
          </p:nvSpPr>
          <p:spPr>
            <a:xfrm>
              <a:off x="5943600" y="5181600"/>
              <a:ext cx="1219200" cy="990600"/>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31">
              <a:extLst>
                <a:ext uri="{FF2B5EF4-FFF2-40B4-BE49-F238E27FC236}">
                  <a16:creationId xmlns:a16="http://schemas.microsoft.com/office/drawing/2014/main" id="{1F5A4FA4-D85C-44F5-ADDB-EDCAE67423D5}"/>
                </a:ext>
              </a:extLst>
            </p:cNvPr>
            <p:cNvSpPr/>
            <p:nvPr/>
          </p:nvSpPr>
          <p:spPr>
            <a:xfrm>
              <a:off x="6629400" y="51816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945" name="TextBox 33">
              <a:extLst>
                <a:ext uri="{FF2B5EF4-FFF2-40B4-BE49-F238E27FC236}">
                  <a16:creationId xmlns:a16="http://schemas.microsoft.com/office/drawing/2014/main" id="{6CC4424B-8CDE-4D20-810C-766CDB70BDF6}"/>
                </a:ext>
              </a:extLst>
            </p:cNvPr>
            <p:cNvSpPr txBox="1">
              <a:spLocks noChangeArrowheads="1"/>
            </p:cNvSpPr>
            <p:nvPr/>
          </p:nvSpPr>
          <p:spPr bwMode="auto">
            <a:xfrm>
              <a:off x="8001000" y="49530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U</a:t>
              </a:r>
            </a:p>
          </p:txBody>
        </p:sp>
        <p:sp>
          <p:nvSpPr>
            <p:cNvPr id="39946" name="TextBox 34">
              <a:extLst>
                <a:ext uri="{FF2B5EF4-FFF2-40B4-BE49-F238E27FC236}">
                  <a16:creationId xmlns:a16="http://schemas.microsoft.com/office/drawing/2014/main" id="{EDE9AB89-C3BE-4C34-A890-EC4333415545}"/>
                </a:ext>
              </a:extLst>
            </p:cNvPr>
            <p:cNvSpPr txBox="1">
              <a:spLocks noChangeArrowheads="1"/>
            </p:cNvSpPr>
            <p:nvPr/>
          </p:nvSpPr>
          <p:spPr bwMode="auto">
            <a:xfrm>
              <a:off x="57150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39947" name="TextBox 35">
              <a:extLst>
                <a:ext uri="{FF2B5EF4-FFF2-40B4-BE49-F238E27FC236}">
                  <a16:creationId xmlns:a16="http://schemas.microsoft.com/office/drawing/2014/main" id="{D51D0D18-174B-4B59-9CD4-78FFC37EB8D1}"/>
                </a:ext>
              </a:extLst>
            </p:cNvPr>
            <p:cNvSpPr txBox="1">
              <a:spLocks noChangeArrowheads="1"/>
            </p:cNvSpPr>
            <p:nvPr/>
          </p:nvSpPr>
          <p:spPr bwMode="auto">
            <a:xfrm>
              <a:off x="7315200" y="54102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37" name="Oval 36">
              <a:extLst>
                <a:ext uri="{FF2B5EF4-FFF2-40B4-BE49-F238E27FC236}">
                  <a16:creationId xmlns:a16="http://schemas.microsoft.com/office/drawing/2014/main" id="{FC0CA3DE-D68C-4E0A-B24F-038C03484957}"/>
                </a:ext>
              </a:extLst>
            </p:cNvPr>
            <p:cNvSpPr/>
            <p:nvPr/>
          </p:nvSpPr>
          <p:spPr>
            <a:xfrm>
              <a:off x="6629400" y="5257800"/>
              <a:ext cx="5334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9941" name="TextBox 11">
            <a:extLst>
              <a:ext uri="{FF2B5EF4-FFF2-40B4-BE49-F238E27FC236}">
                <a16:creationId xmlns:a16="http://schemas.microsoft.com/office/drawing/2014/main" id="{BA6C0F0E-9BE1-4FFA-921F-7D433E5A42E6}"/>
              </a:ext>
            </a:extLst>
          </p:cNvPr>
          <p:cNvSpPr txBox="1">
            <a:spLocks noChangeArrowheads="1"/>
          </p:cNvSpPr>
          <p:nvPr/>
        </p:nvSpPr>
        <p:spPr bwMode="auto">
          <a:xfrm>
            <a:off x="5181600" y="495300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extLst>
      <p:ext uri="{BB962C8B-B14F-4D97-AF65-F5344CB8AC3E}">
        <p14:creationId xmlns:p14="http://schemas.microsoft.com/office/powerpoint/2010/main" val="36414112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4C81F84B-A5D6-4142-8F53-5D6E63567C62}"/>
              </a:ext>
            </a:extLst>
          </p:cNvPr>
          <p:cNvSpPr>
            <a:spLocks noGrp="1"/>
          </p:cNvSpPr>
          <p:nvPr>
            <p:ph type="title"/>
          </p:nvPr>
        </p:nvSpPr>
        <p:spPr/>
        <p:txBody>
          <a:bodyPr/>
          <a:lstStyle/>
          <a:p>
            <a:r>
              <a:rPr lang="en-US" altLang="en-US" sz="4000"/>
              <a:t>The Cardinality of the Union of Two Sets</a:t>
            </a:r>
          </a:p>
        </p:txBody>
      </p:sp>
      <p:sp>
        <p:nvSpPr>
          <p:cNvPr id="13" name="Content Placeholder 2">
            <a:extLst>
              <a:ext uri="{FF2B5EF4-FFF2-40B4-BE49-F238E27FC236}">
                <a16:creationId xmlns:a16="http://schemas.microsoft.com/office/drawing/2014/main" id="{A54692AA-DCD3-4AA4-9D60-6B778832D6DE}"/>
              </a:ext>
            </a:extLst>
          </p:cNvPr>
          <p:cNvSpPr txBox="1">
            <a:spLocks/>
          </p:cNvSpPr>
          <p:nvPr/>
        </p:nvSpPr>
        <p:spPr>
          <a:xfrm>
            <a:off x="685800" y="1905000"/>
            <a:ext cx="8229600" cy="4389438"/>
          </a:xfrm>
          <a:prstGeom prst="rect">
            <a:avLst/>
          </a:prstGeom>
        </p:spPr>
        <p:txBody>
          <a:bodyPr>
            <a:normAutofit/>
          </a:bodyPr>
          <a:lstStyle>
            <a:lvl1pPr marL="273050" indent="-273050">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lnSpc>
                <a:spcPct val="80000"/>
              </a:lnSpc>
              <a:spcBef>
                <a:spcPct val="20000"/>
              </a:spcBef>
              <a:buClr>
                <a:srgbClr val="0BD0D9"/>
              </a:buClr>
              <a:buSzPct val="95000"/>
              <a:buFont typeface="Arial" panose="020B0604020202020204" pitchFamily="34" charset="0"/>
              <a:buChar char="•"/>
            </a:pPr>
            <a:r>
              <a:rPr lang="en-US" altLang="en-US"/>
              <a:t>Inclusion-Exclusion</a:t>
            </a:r>
          </a:p>
          <a:p>
            <a:pPr eaLnBrk="1" hangingPunct="1">
              <a:lnSpc>
                <a:spcPct val="80000"/>
              </a:lnSpc>
              <a:spcBef>
                <a:spcPct val="20000"/>
              </a:spcBef>
              <a:buClr>
                <a:srgbClr val="0BD0D9"/>
              </a:buClr>
              <a:buSzPct val="95000"/>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eaLnBrk="1" hangingPunct="1">
              <a:lnSpc>
                <a:spcPct val="80000"/>
              </a:lnSpc>
              <a:spcBef>
                <a:spcPct val="20000"/>
              </a:spcBef>
              <a:buClr>
                <a:srgbClr val="0BD0D9"/>
              </a:buClr>
              <a:buSzPct val="95000"/>
            </a:pPr>
            <a:endParaRPr lang="en-US" altLang="en-US"/>
          </a:p>
          <a:p>
            <a:pPr eaLnBrk="1" hangingPunct="1">
              <a:lnSpc>
                <a:spcPct val="80000"/>
              </a:lnSpc>
              <a:spcBef>
                <a:spcPct val="20000"/>
              </a:spcBef>
              <a:buClr>
                <a:srgbClr val="0BD0D9"/>
              </a:buClr>
              <a:buSzPct val="95000"/>
              <a:buFont typeface="Arial" panose="020B0604020202020204" pitchFamily="34" charset="0"/>
              <a:buChar char="•"/>
            </a:pPr>
            <a:endParaRPr lang="en-US" altLang="en-US"/>
          </a:p>
          <a:p>
            <a:pPr eaLnBrk="1" hangingPunct="1">
              <a:lnSpc>
                <a:spcPct val="80000"/>
              </a:lnSpc>
              <a:spcBef>
                <a:spcPct val="20000"/>
              </a:spcBef>
              <a:buClr>
                <a:srgbClr val="0BD0D9"/>
              </a:buClr>
              <a:buSzPct val="95000"/>
              <a:buFont typeface="Arial" panose="020B0604020202020204" pitchFamily="34" charset="0"/>
              <a:buChar char="•"/>
            </a:pPr>
            <a:endParaRPr lang="en-US" altLang="en-US"/>
          </a:p>
          <a:p>
            <a:pPr eaLnBrk="1" hangingPunct="1">
              <a:lnSpc>
                <a:spcPct val="80000"/>
              </a:lnSpc>
              <a:spcBef>
                <a:spcPct val="20000"/>
              </a:spcBef>
              <a:buClr>
                <a:srgbClr val="0BD0D9"/>
              </a:buClr>
              <a:buSzPct val="95000"/>
              <a:buFont typeface="Arial" panose="020B0604020202020204" pitchFamily="34" charset="0"/>
              <a:buChar char="•"/>
            </a:pPr>
            <a:endParaRPr lang="en-US" altLang="en-US"/>
          </a:p>
          <a:p>
            <a:pPr eaLnBrk="1" hangingPunct="1">
              <a:lnSpc>
                <a:spcPct val="80000"/>
              </a:lnSpc>
              <a:spcBef>
                <a:spcPct val="20000"/>
              </a:spcBef>
              <a:buClr>
                <a:srgbClr val="0BD0D9"/>
              </a:buClr>
              <a:buSzPct val="95000"/>
              <a:buFont typeface="Arial" panose="020B0604020202020204" pitchFamily="34" charset="0"/>
              <a:buChar char="•"/>
            </a:pPr>
            <a:endParaRPr lang="en-US" altLang="en-US"/>
          </a:p>
          <a:p>
            <a:pPr eaLnBrk="1" hangingPunct="1">
              <a:lnSpc>
                <a:spcPct val="80000"/>
              </a:lnSpc>
              <a:spcBef>
                <a:spcPct val="20000"/>
              </a:spcBef>
              <a:buClr>
                <a:srgbClr val="0BD0D9"/>
              </a:buClr>
              <a:buSzPct val="95000"/>
              <a:buFont typeface="Arial" panose="020B0604020202020204" pitchFamily="34" charset="0"/>
              <a:buChar char="•"/>
            </a:pPr>
            <a:endParaRPr lang="en-US" altLang="en-US"/>
          </a:p>
          <a:p>
            <a:pPr eaLnBrk="1" hangingPunct="1">
              <a:lnSpc>
                <a:spcPct val="80000"/>
              </a:lnSpc>
              <a:spcBef>
                <a:spcPct val="20000"/>
              </a:spcBef>
              <a:buClr>
                <a:srgbClr val="0BD0D9"/>
              </a:buClr>
              <a:buSzPct val="95000"/>
              <a:buFont typeface="Arial" panose="020B0604020202020204" pitchFamily="34" charset="0"/>
              <a:buChar char="•"/>
            </a:pPr>
            <a:r>
              <a:rPr lang="en-US" altLang="en-US" b="1"/>
              <a:t>Example</a:t>
            </a:r>
            <a:r>
              <a:rPr lang="en-US" altLang="en-US"/>
              <a:t>: Let </a:t>
            </a:r>
            <a:r>
              <a:rPr lang="en-US" altLang="en-US" i="1"/>
              <a:t>A</a:t>
            </a:r>
            <a:r>
              <a:rPr lang="en-US" altLang="en-US"/>
              <a:t> be the math majors in your class and </a:t>
            </a:r>
            <a:r>
              <a:rPr lang="en-US" altLang="en-US" i="1"/>
              <a:t>B</a:t>
            </a:r>
            <a:r>
              <a:rPr lang="en-US" altLang="en-US"/>
              <a:t> be the CS majors. To count the number of students who are either math majors or CS majors, add the number of math majors and the number of CS majors, and subtract the number of joint CS/math majors.</a:t>
            </a:r>
          </a:p>
          <a:p>
            <a:pPr eaLnBrk="1" hangingPunct="1">
              <a:lnSpc>
                <a:spcPct val="80000"/>
              </a:lnSpc>
              <a:spcBef>
                <a:spcPct val="20000"/>
              </a:spcBef>
              <a:buClr>
                <a:srgbClr val="0BD0D9"/>
              </a:buClr>
              <a:buSzPct val="95000"/>
              <a:buFont typeface="Arial" panose="020B0604020202020204" pitchFamily="34" charset="0"/>
              <a:buChar char="•"/>
            </a:pPr>
            <a:r>
              <a:rPr lang="en-US" altLang="en-US"/>
              <a:t>We will return to this principle in Chapter 6 and Chapter 8 where we will derive a formula for the cardinality of the union of </a:t>
            </a:r>
            <a:r>
              <a:rPr lang="en-US" altLang="en-US" i="1"/>
              <a:t>n</a:t>
            </a:r>
            <a:r>
              <a:rPr lang="en-US" altLang="en-US"/>
              <a:t> sets, where </a:t>
            </a:r>
            <a:r>
              <a:rPr lang="en-US" altLang="en-US" i="1"/>
              <a:t>n</a:t>
            </a:r>
            <a:r>
              <a:rPr lang="en-US" altLang="en-US"/>
              <a:t> is a positive integer.</a:t>
            </a:r>
          </a:p>
          <a:p>
            <a:pPr eaLnBrk="1" hangingPunct="1">
              <a:lnSpc>
                <a:spcPct val="80000"/>
              </a:lnSpc>
              <a:spcBef>
                <a:spcPct val="20000"/>
              </a:spcBef>
              <a:buClr>
                <a:srgbClr val="0BD0D9"/>
              </a:buClr>
              <a:buSzPct val="95000"/>
            </a:pPr>
            <a:r>
              <a:rPr lang="en-US" altLang="en-US"/>
              <a:t> </a:t>
            </a:r>
          </a:p>
        </p:txBody>
      </p:sp>
      <p:grpSp>
        <p:nvGrpSpPr>
          <p:cNvPr id="40964" name="Group 22">
            <a:extLst>
              <a:ext uri="{FF2B5EF4-FFF2-40B4-BE49-F238E27FC236}">
                <a16:creationId xmlns:a16="http://schemas.microsoft.com/office/drawing/2014/main" id="{F5315EF0-1B02-46ED-8C05-981FF84BFD08}"/>
              </a:ext>
            </a:extLst>
          </p:cNvPr>
          <p:cNvGrpSpPr>
            <a:grpSpLocks/>
          </p:cNvGrpSpPr>
          <p:nvPr/>
        </p:nvGrpSpPr>
        <p:grpSpPr bwMode="auto">
          <a:xfrm>
            <a:off x="5257800" y="1905000"/>
            <a:ext cx="3429000" cy="1447800"/>
            <a:chOff x="5715000" y="4724400"/>
            <a:chExt cx="3429000" cy="1447800"/>
          </a:xfrm>
        </p:grpSpPr>
        <p:sp>
          <p:nvSpPr>
            <p:cNvPr id="24" name="Oval 23">
              <a:extLst>
                <a:ext uri="{FF2B5EF4-FFF2-40B4-BE49-F238E27FC236}">
                  <a16:creationId xmlns:a16="http://schemas.microsoft.com/office/drawing/2014/main" id="{EE2B520E-016F-4B0A-98BC-EAFC4F913328}"/>
                </a:ext>
              </a:extLst>
            </p:cNvPr>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0967" name="Group 20">
              <a:extLst>
                <a:ext uri="{FF2B5EF4-FFF2-40B4-BE49-F238E27FC236}">
                  <a16:creationId xmlns:a16="http://schemas.microsoft.com/office/drawing/2014/main" id="{527195F8-813C-45BB-B487-698F99E80F57}"/>
                </a:ext>
              </a:extLst>
            </p:cNvPr>
            <p:cNvGrpSpPr>
              <a:grpSpLocks/>
            </p:cNvGrpSpPr>
            <p:nvPr/>
          </p:nvGrpSpPr>
          <p:grpSpPr bwMode="auto">
            <a:xfrm>
              <a:off x="5715000" y="4724400"/>
              <a:ext cx="2971800" cy="1447800"/>
              <a:chOff x="5715000" y="4724400"/>
              <a:chExt cx="2971800" cy="1447800"/>
            </a:xfrm>
          </p:grpSpPr>
          <p:sp>
            <p:nvSpPr>
              <p:cNvPr id="30" name="Rectangle 29">
                <a:extLst>
                  <a:ext uri="{FF2B5EF4-FFF2-40B4-BE49-F238E27FC236}">
                    <a16:creationId xmlns:a16="http://schemas.microsoft.com/office/drawing/2014/main" id="{4A4907E9-8D8E-4EE0-85C1-472D187F0D56}"/>
                  </a:ext>
                </a:extLst>
              </p:cNvPr>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40973" name="Group 19">
                <a:extLst>
                  <a:ext uri="{FF2B5EF4-FFF2-40B4-BE49-F238E27FC236}">
                    <a16:creationId xmlns:a16="http://schemas.microsoft.com/office/drawing/2014/main" id="{C721F1A9-5AD2-4147-8728-8DE4372C0319}"/>
                  </a:ext>
                </a:extLst>
              </p:cNvPr>
              <p:cNvGrpSpPr>
                <a:grpSpLocks/>
              </p:cNvGrpSpPr>
              <p:nvPr/>
            </p:nvGrpSpPr>
            <p:grpSpPr bwMode="auto">
              <a:xfrm>
                <a:off x="6248400" y="5029200"/>
                <a:ext cx="1905000" cy="990600"/>
                <a:chOff x="6248400" y="5029200"/>
                <a:chExt cx="1905000" cy="990600"/>
              </a:xfrm>
            </p:grpSpPr>
            <p:sp>
              <p:nvSpPr>
                <p:cNvPr id="32" name="Oval 31">
                  <a:extLst>
                    <a:ext uri="{FF2B5EF4-FFF2-40B4-BE49-F238E27FC236}">
                      <a16:creationId xmlns:a16="http://schemas.microsoft.com/office/drawing/2014/main" id="{B66671AB-DF50-49D4-A8EF-7C1F13D1FEDE}"/>
                    </a:ext>
                  </a:extLst>
                </p:cNvPr>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Oval 32">
                  <a:extLst>
                    <a:ext uri="{FF2B5EF4-FFF2-40B4-BE49-F238E27FC236}">
                      <a16:creationId xmlns:a16="http://schemas.microsoft.com/office/drawing/2014/main" id="{853F8AFB-C15D-4ACE-8F96-880CC9EB43BD}"/>
                    </a:ext>
                  </a:extLst>
                </p:cNvPr>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grpSp>
          <p:nvGrpSpPr>
            <p:cNvPr id="40968" name="Group 21">
              <a:extLst>
                <a:ext uri="{FF2B5EF4-FFF2-40B4-BE49-F238E27FC236}">
                  <a16:creationId xmlns:a16="http://schemas.microsoft.com/office/drawing/2014/main" id="{95BC5139-F871-4F8B-BB24-695E9B3F7F29}"/>
                </a:ext>
              </a:extLst>
            </p:cNvPr>
            <p:cNvGrpSpPr>
              <a:grpSpLocks/>
            </p:cNvGrpSpPr>
            <p:nvPr/>
          </p:nvGrpSpPr>
          <p:grpSpPr bwMode="auto">
            <a:xfrm>
              <a:off x="6400800" y="4800600"/>
              <a:ext cx="2743200" cy="826532"/>
              <a:chOff x="6400800" y="4800600"/>
              <a:chExt cx="2743200" cy="826532"/>
            </a:xfrm>
          </p:grpSpPr>
          <p:sp>
            <p:nvSpPr>
              <p:cNvPr id="40969" name="TextBox 26">
                <a:extLst>
                  <a:ext uri="{FF2B5EF4-FFF2-40B4-BE49-F238E27FC236}">
                    <a16:creationId xmlns:a16="http://schemas.microsoft.com/office/drawing/2014/main" id="{3D816E44-CB18-4404-BD46-FC4E25C97385}"/>
                  </a:ext>
                </a:extLst>
              </p:cNvPr>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U</a:t>
                </a:r>
              </a:p>
            </p:txBody>
          </p:sp>
          <p:sp>
            <p:nvSpPr>
              <p:cNvPr id="40970" name="TextBox 27">
                <a:extLst>
                  <a:ext uri="{FF2B5EF4-FFF2-40B4-BE49-F238E27FC236}">
                    <a16:creationId xmlns:a16="http://schemas.microsoft.com/office/drawing/2014/main" id="{FBB15348-5847-4943-BA42-AB24559C54CF}"/>
                  </a:ext>
                </a:extLst>
              </p:cNvPr>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A</a:t>
                </a:r>
              </a:p>
            </p:txBody>
          </p:sp>
          <p:sp>
            <p:nvSpPr>
              <p:cNvPr id="40971" name="TextBox 28">
                <a:extLst>
                  <a:ext uri="{FF2B5EF4-FFF2-40B4-BE49-F238E27FC236}">
                    <a16:creationId xmlns:a16="http://schemas.microsoft.com/office/drawing/2014/main" id="{3AB41280-27E1-4BC8-85C0-F93581984B2F}"/>
                  </a:ext>
                </a:extLst>
              </p:cNvPr>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B</a:t>
                </a:r>
              </a:p>
            </p:txBody>
          </p:sp>
        </p:grpSp>
      </p:grpSp>
      <p:sp>
        <p:nvSpPr>
          <p:cNvPr id="40965" name="TextBox 14">
            <a:extLst>
              <a:ext uri="{FF2B5EF4-FFF2-40B4-BE49-F238E27FC236}">
                <a16:creationId xmlns:a16="http://schemas.microsoft.com/office/drawing/2014/main" id="{27D4105C-A954-40C3-8A1F-426DA2D4A81F}"/>
              </a:ext>
            </a:extLst>
          </p:cNvPr>
          <p:cNvSpPr txBox="1">
            <a:spLocks noChangeArrowheads="1"/>
          </p:cNvSpPr>
          <p:nvPr/>
        </p:nvSpPr>
        <p:spPr bwMode="auto">
          <a:xfrm>
            <a:off x="5105400" y="3505200"/>
            <a:ext cx="396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p>
        </p:txBody>
      </p:sp>
    </p:spTree>
    <p:extLst>
      <p:ext uri="{BB962C8B-B14F-4D97-AF65-F5344CB8AC3E}">
        <p14:creationId xmlns:p14="http://schemas.microsoft.com/office/powerpoint/2010/main" val="340176016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87B60C94-9097-4785-AB81-5221FAEB2C85}"/>
              </a:ext>
            </a:extLst>
          </p:cNvPr>
          <p:cNvSpPr>
            <a:spLocks noGrp="1"/>
          </p:cNvSpPr>
          <p:nvPr>
            <p:ph type="title"/>
          </p:nvPr>
        </p:nvSpPr>
        <p:spPr/>
        <p:txBody>
          <a:bodyPr/>
          <a:lstStyle/>
          <a:p>
            <a:r>
              <a:rPr lang="en-US" altLang="en-US"/>
              <a:t>Review Questions</a:t>
            </a:r>
          </a:p>
        </p:txBody>
      </p:sp>
      <p:sp>
        <p:nvSpPr>
          <p:cNvPr id="3" name="Content Placeholder 2">
            <a:extLst>
              <a:ext uri="{FF2B5EF4-FFF2-40B4-BE49-F238E27FC236}">
                <a16:creationId xmlns:a16="http://schemas.microsoft.com/office/drawing/2014/main" id="{8211BAE5-711E-4B44-B2FC-0636BD9C380E}"/>
              </a:ext>
            </a:extLst>
          </p:cNvPr>
          <p:cNvSpPr>
            <a:spLocks noGrp="1"/>
          </p:cNvSpPr>
          <p:nvPr>
            <p:ph idx="1"/>
          </p:nvPr>
        </p:nvSpPr>
        <p:spPr/>
        <p:txBody>
          <a:bodyPr>
            <a:normAutofit/>
          </a:bodyPr>
          <a:lstStyle/>
          <a:p>
            <a:pPr>
              <a:buFont typeface="Wingdings 2" panose="05020102010507070707" pitchFamily="18" charset="2"/>
              <a:buNone/>
            </a:pPr>
            <a:r>
              <a:rPr lang="en-US" altLang="en-US" sz="2000" b="1"/>
              <a:t>Example</a:t>
            </a:r>
            <a:r>
              <a:rPr lang="en-US" altLang="en-US" sz="2000"/>
              <a:t>: </a:t>
            </a:r>
            <a:r>
              <a:rPr lang="en-US" altLang="en-US" sz="2000" i="1"/>
              <a:t>U</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0,1,2,3,4,5</a:t>
            </a:r>
            <a:r>
              <a:rPr lang="en-US" altLang="en-US" sz="2000"/>
              <a:t>,</a:t>
            </a:r>
            <a:r>
              <a:rPr lang="en-US" altLang="en-US" sz="2000">
                <a:latin typeface="Cambria Math" panose="02040503050406030204" pitchFamily="18" charset="0"/>
                <a:ea typeface="Cambria Math" panose="02040503050406030204" pitchFamily="18" charset="0"/>
                <a:cs typeface="Cambria Math" panose="02040503050406030204" pitchFamily="18" charset="0"/>
              </a:rPr>
              <a:t>6,7,8,9,10</a:t>
            </a:r>
            <a:r>
              <a:rPr lang="en-US" altLang="en-US" sz="2000"/>
              <a:t>}  </a:t>
            </a:r>
            <a:r>
              <a:rPr lang="en-US" altLang="en-US" sz="2000" i="1"/>
              <a:t>A</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2000"/>
              <a:t>},    </a:t>
            </a:r>
            <a:r>
              <a:rPr lang="en-US" altLang="en-US" sz="2000" i="1"/>
              <a:t>B</a:t>
            </a:r>
            <a:r>
              <a:rPr lang="en-US" altLang="en-US" sz="2000"/>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4,5,6,7,8</a:t>
            </a:r>
            <a:r>
              <a:rPr lang="en-US" altLang="en-US" sz="2000"/>
              <a:t>}</a:t>
            </a:r>
          </a:p>
          <a:p>
            <a:pPr marL="735013" lvl="1" indent="-342900">
              <a:buFont typeface="Calibri" panose="020F050202020403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2" panose="05020102010507070707" pitchFamily="18" charset="2"/>
              <a:buNone/>
            </a:pP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Calibri" panose="020F050202020403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2" panose="05020102010507070707" pitchFamily="18" charset="2"/>
              <a:buNone/>
            </a:pPr>
            <a:r>
              <a:rPr lang="en-US" altLang="en-US" sz="1600" b="1">
                <a:ea typeface="Cambria Math" panose="02040503050406030204" pitchFamily="18" charset="0"/>
                <a:cs typeface="Cambria Math" panose="02040503050406030204" pitchFamily="18" charset="0"/>
              </a:rPr>
              <a:t> </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Calibri" panose="020F0502020204030204" pitchFamily="34" charset="0"/>
              <a:buAutoNum type="arabicPeriod"/>
            </a:pPr>
            <a:r>
              <a:rPr lang="en-US" altLang="en-US" sz="1600" i="1">
                <a:ea typeface="Cambria Math" panose="02040503050406030204" pitchFamily="18" charset="0"/>
                <a:cs typeface="Cambria Math" panose="02040503050406030204" pitchFamily="18" charset="0"/>
              </a:rPr>
              <a:t>Ā</a:t>
            </a:r>
            <a:r>
              <a:rPr lang="en-US" altLang="en-US" sz="1600" b="1">
                <a:ea typeface="Cambria Math" panose="02040503050406030204" pitchFamily="18" charset="0"/>
                <a:cs typeface="Cambria Math" panose="02040503050406030204" pitchFamily="18" charset="0"/>
              </a:rPr>
              <a:t>                  </a:t>
            </a:r>
          </a:p>
          <a:p>
            <a:pPr marL="1009650" lvl="2" indent="-342900">
              <a:buFont typeface="Wingdings 2" panose="05020102010507070707" pitchFamily="18" charset="2"/>
              <a:buNone/>
            </a:pPr>
            <a:r>
              <a:rPr lang="en-US" altLang="en-US" sz="1600" b="1">
                <a:ea typeface="Cambria Math" panose="02040503050406030204" pitchFamily="18" charset="0"/>
                <a:cs typeface="Cambria Math" panose="02040503050406030204" pitchFamily="18" charset="0"/>
              </a:rPr>
              <a:t>  </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Calibri" panose="020F050202020403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marL="1009650" lvl="2" indent="-342900">
              <a:buFont typeface="Wingdings 2" panose="05020102010507070707" pitchFamily="18" charset="2"/>
              <a:buNone/>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marL="735013" lvl="1" indent="-342900">
              <a:buFont typeface="Calibri" panose="020F050202020403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2" panose="05020102010507070707" pitchFamily="18" charset="2"/>
              <a:buNone/>
            </a:pPr>
            <a:r>
              <a:rPr lang="en-US" altLang="en-US" sz="1600" b="1">
                <a:ea typeface="Cambria Math" panose="02040503050406030204" pitchFamily="18" charset="0"/>
                <a:cs typeface="Cambria Math" panose="02040503050406030204" pitchFamily="18" charset="0"/>
              </a:rPr>
              <a:t>  </a:t>
            </a:r>
            <a:r>
              <a:rPr lang="en-US" altLang="en-US" sz="1600"/>
              <a:t> </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Calibri" panose="020F0502020204030204" pitchFamily="34" charset="0"/>
              <a:buAutoNum type="arabicPeriod"/>
            </a:pP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2" panose="05020102010507070707" pitchFamily="18" charset="2"/>
              <a:buNone/>
            </a:pP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a:p>
          <a:p>
            <a:pPr marL="735013" lvl="1" indent="-342900">
              <a:buFont typeface="Wingdings 2" panose="05020102010507070707" pitchFamily="18" charset="2"/>
              <a:buNone/>
            </a:pPr>
            <a:endParaRPr lang="en-US" altLang="en-US"/>
          </a:p>
        </p:txBody>
      </p:sp>
      <p:pic>
        <p:nvPicPr>
          <p:cNvPr id="41988" name="Picture 6" descr="addin_tmp.png">
            <a:extLst>
              <a:ext uri="{FF2B5EF4-FFF2-40B4-BE49-F238E27FC236}">
                <a16:creationId xmlns:a16="http://schemas.microsoft.com/office/drawing/2014/main" id="{626CB8DA-06C1-48B6-86AA-2D0849A2778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295400" y="4114800"/>
            <a:ext cx="128588"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862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2C7DDC20-3427-4C79-85BD-43BC458C4586}"/>
              </a:ext>
            </a:extLst>
          </p:cNvPr>
          <p:cNvSpPr>
            <a:spLocks noGrp="1"/>
          </p:cNvSpPr>
          <p:nvPr>
            <p:ph type="title"/>
          </p:nvPr>
        </p:nvSpPr>
        <p:spPr/>
        <p:txBody>
          <a:bodyPr/>
          <a:lstStyle/>
          <a:p>
            <a:r>
              <a:rPr lang="en-US" altLang="en-US"/>
              <a:t>Review Questions</a:t>
            </a:r>
          </a:p>
        </p:txBody>
      </p:sp>
      <p:sp>
        <p:nvSpPr>
          <p:cNvPr id="3" name="Content Placeholder 2">
            <a:extLst>
              <a:ext uri="{FF2B5EF4-FFF2-40B4-BE49-F238E27FC236}">
                <a16:creationId xmlns:a16="http://schemas.microsoft.com/office/drawing/2014/main" id="{354504F2-ED1D-4E65-83E0-F1C7CC76E74E}"/>
              </a:ext>
            </a:extLst>
          </p:cNvPr>
          <p:cNvSpPr>
            <a:spLocks noGrp="1"/>
          </p:cNvSpPr>
          <p:nvPr>
            <p:ph idx="1"/>
          </p:nvPr>
        </p:nvSpPr>
        <p:spPr/>
        <p:txBody>
          <a:bodyPr>
            <a:normAutofit/>
          </a:bodyPr>
          <a:lstStyle/>
          <a:p>
            <a:pPr>
              <a:buFont typeface="Wingdings 2" panose="05020102010507070707" pitchFamily="18" charset="2"/>
              <a:buNone/>
            </a:pPr>
            <a:r>
              <a:rPr lang="en-US" altLang="en-US" sz="2000" b="1"/>
              <a:t>Example</a:t>
            </a:r>
            <a:r>
              <a:rPr lang="en-US" altLang="en-US" sz="2000"/>
              <a:t>: </a:t>
            </a:r>
            <a:r>
              <a:rPr lang="en-US" altLang="en-US" sz="2000" i="1"/>
              <a:t>U</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0,1,2,3,4,5</a:t>
            </a:r>
            <a:r>
              <a:rPr lang="en-US" altLang="en-US" sz="2000"/>
              <a:t>,</a:t>
            </a:r>
            <a:r>
              <a:rPr lang="en-US" altLang="en-US" sz="2000">
                <a:latin typeface="Cambria Math" panose="02040503050406030204" pitchFamily="18" charset="0"/>
                <a:ea typeface="Cambria Math" panose="02040503050406030204" pitchFamily="18" charset="0"/>
                <a:cs typeface="Cambria Math" panose="02040503050406030204" pitchFamily="18" charset="0"/>
              </a:rPr>
              <a:t>6,7,8,9,10</a:t>
            </a:r>
            <a:r>
              <a:rPr lang="en-US" altLang="en-US" sz="2000"/>
              <a:t>}  </a:t>
            </a:r>
            <a:r>
              <a:rPr lang="en-US" altLang="en-US" sz="2000" i="1"/>
              <a:t>A</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2000"/>
              <a:t>},    </a:t>
            </a:r>
            <a:r>
              <a:rPr lang="en-US" altLang="en-US" sz="2000" i="1"/>
              <a:t>B</a:t>
            </a:r>
            <a:r>
              <a:rPr lang="en-US" altLang="en-US" sz="2000"/>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4,5,6,7,8</a:t>
            </a:r>
            <a:r>
              <a:rPr lang="en-US" altLang="en-US" sz="2000"/>
              <a:t>}</a:t>
            </a:r>
          </a:p>
          <a:p>
            <a:pPr marL="735013" lvl="1" indent="-342900">
              <a:buFont typeface="Calibri" panose="020F050202020403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2" panose="05020102010507070707" pitchFamily="18" charset="2"/>
              <a:buNone/>
            </a:pP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Calibri" panose="020F050202020403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2" panose="05020102010507070707" pitchFamily="18"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4,5</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Calibri" panose="020F0502020204030204" pitchFamily="34" charset="0"/>
              <a:buAutoNum type="arabicPeriod"/>
            </a:pPr>
            <a:r>
              <a:rPr lang="en-US" altLang="en-US" sz="1600" i="1">
                <a:ea typeface="Cambria Math" panose="02040503050406030204" pitchFamily="18" charset="0"/>
                <a:cs typeface="Cambria Math" panose="02040503050406030204" pitchFamily="18" charset="0"/>
              </a:rPr>
              <a:t>Ā</a:t>
            </a:r>
            <a:r>
              <a:rPr lang="en-US" altLang="en-US" sz="1600" b="1">
                <a:ea typeface="Cambria Math" panose="02040503050406030204" pitchFamily="18" charset="0"/>
                <a:cs typeface="Cambria Math" panose="02040503050406030204" pitchFamily="18" charset="0"/>
              </a:rPr>
              <a:t>                  </a:t>
            </a:r>
          </a:p>
          <a:p>
            <a:pPr marL="1009650" lvl="2" indent="-342900">
              <a:buFont typeface="Wingdings 2" panose="05020102010507070707" pitchFamily="18"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0,6,7,8,9,10</a:t>
            </a:r>
            <a:r>
              <a:rPr lang="en-US" altLang="en-US" sz="1600"/>
              <a:t>}</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Calibri" panose="020F050202020403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marL="1009650" lvl="2" indent="-342900">
              <a:buFont typeface="Wingdings 2" panose="05020102010507070707" pitchFamily="18" charset="2"/>
              <a:buNone/>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b="1">
                <a:ea typeface="Cambria Math" panose="02040503050406030204" pitchFamily="18" charset="0"/>
                <a:cs typeface="Cambria Math" panose="02040503050406030204" pitchFamily="18" charset="0"/>
              </a:rPr>
              <a:t>Solution:</a:t>
            </a: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0,1,2,3,9,10</a:t>
            </a:r>
            <a:r>
              <a:rPr lang="en-US" altLang="en-US" sz="1600"/>
              <a:t>}</a:t>
            </a:r>
            <a:endPar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marL="735013" lvl="1" indent="-342900">
              <a:buFont typeface="Calibri" panose="020F050202020403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2" panose="05020102010507070707" pitchFamily="18"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a:t>
            </a:r>
            <a:r>
              <a:rPr lang="en-US" altLang="en-US" sz="1600"/>
              <a:t>} </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Calibri" panose="020F0502020204030204" pitchFamily="34" charset="0"/>
              <a:buAutoNum type="arabicPeriod"/>
            </a:pP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2" panose="05020102010507070707" pitchFamily="18" charset="2"/>
              <a:buNone/>
            </a:pP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 </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a:p>
          <a:p>
            <a:pPr marL="735013" lvl="1" indent="-342900">
              <a:buFont typeface="Wingdings 2" panose="05020102010507070707" pitchFamily="18" charset="2"/>
              <a:buNone/>
            </a:pPr>
            <a:endParaRPr lang="en-US" altLang="en-US"/>
          </a:p>
        </p:txBody>
      </p:sp>
      <p:pic>
        <p:nvPicPr>
          <p:cNvPr id="43012" name="Picture 6" descr="addin_tmp.png">
            <a:extLst>
              <a:ext uri="{FF2B5EF4-FFF2-40B4-BE49-F238E27FC236}">
                <a16:creationId xmlns:a16="http://schemas.microsoft.com/office/drawing/2014/main" id="{9B461428-6112-4C7A-A4B6-0D971FB0159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295400" y="4114800"/>
            <a:ext cx="128588"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668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4EAED04D-D957-41F6-91DC-CA69708E6D64}"/>
              </a:ext>
            </a:extLst>
          </p:cNvPr>
          <p:cNvSpPr>
            <a:spLocks noGrp="1"/>
          </p:cNvSpPr>
          <p:nvPr>
            <p:ph type="title"/>
          </p:nvPr>
        </p:nvSpPr>
        <p:spPr/>
        <p:txBody>
          <a:bodyPr/>
          <a:lstStyle/>
          <a:p>
            <a:r>
              <a:rPr lang="en-US" altLang="en-US"/>
              <a:t>Set Identities</a:t>
            </a:r>
          </a:p>
        </p:txBody>
      </p:sp>
      <p:sp>
        <p:nvSpPr>
          <p:cNvPr id="44035" name="Content Placeholder 2">
            <a:extLst>
              <a:ext uri="{FF2B5EF4-FFF2-40B4-BE49-F238E27FC236}">
                <a16:creationId xmlns:a16="http://schemas.microsoft.com/office/drawing/2014/main" id="{79DDF5FB-C2A7-4541-B5DE-D7680428111C}"/>
              </a:ext>
            </a:extLst>
          </p:cNvPr>
          <p:cNvSpPr>
            <a:spLocks noGrp="1"/>
          </p:cNvSpPr>
          <p:nvPr>
            <p:ph idx="1"/>
          </p:nvPr>
        </p:nvSpPr>
        <p:spPr/>
        <p:txBody>
          <a:bodyPr/>
          <a:lstStyle/>
          <a:p>
            <a:r>
              <a:rPr lang="en-US" altLang="en-US"/>
              <a:t>Identity laws</a:t>
            </a:r>
          </a:p>
          <a:p>
            <a:pPr>
              <a:buFont typeface="Wingdings 2" panose="05020102010507070707" pitchFamily="18" charset="2"/>
              <a:buNone/>
            </a:pPr>
            <a:r>
              <a:rPr lang="en-US" altLang="en-US"/>
              <a:t>                                           </a:t>
            </a:r>
          </a:p>
          <a:p>
            <a:r>
              <a:rPr lang="en-US" altLang="en-US"/>
              <a:t>Domination laws</a:t>
            </a:r>
          </a:p>
          <a:p>
            <a:pPr>
              <a:buFont typeface="Wingdings 2" panose="05020102010507070707" pitchFamily="18" charset="2"/>
              <a:buNone/>
            </a:pPr>
            <a:r>
              <a:rPr lang="en-US" altLang="en-US"/>
              <a:t>                                            </a:t>
            </a:r>
          </a:p>
          <a:p>
            <a:r>
              <a:rPr lang="en-US" altLang="en-US"/>
              <a:t>Idempotent laws</a:t>
            </a:r>
          </a:p>
          <a:p>
            <a:pPr>
              <a:buFont typeface="Wingdings 2" panose="05020102010507070707" pitchFamily="18" charset="2"/>
              <a:buNone/>
            </a:pPr>
            <a:r>
              <a:rPr lang="en-US" altLang="en-US"/>
              <a:t>                                           </a:t>
            </a:r>
          </a:p>
          <a:p>
            <a:r>
              <a:rPr lang="en-US" altLang="en-US"/>
              <a:t>Complementation law</a:t>
            </a:r>
          </a:p>
        </p:txBody>
      </p:sp>
      <p:pic>
        <p:nvPicPr>
          <p:cNvPr id="44036" name="Content Placeholder 3" descr="addin_tmp.png">
            <a:extLst>
              <a:ext uri="{FF2B5EF4-FFF2-40B4-BE49-F238E27FC236}">
                <a16:creationId xmlns:a16="http://schemas.microsoft.com/office/drawing/2014/main" id="{E6969CEF-03D7-4E7A-9ED2-B2A6FC273678}"/>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828800" y="2514600"/>
            <a:ext cx="16652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icture 4" descr="addin_tmp.png">
            <a:extLst>
              <a:ext uri="{FF2B5EF4-FFF2-40B4-BE49-F238E27FC236}">
                <a16:creationId xmlns:a16="http://schemas.microsoft.com/office/drawing/2014/main" id="{DE68F278-F37D-4D3C-9D72-E3E7A4ABCAF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191000" y="2514600"/>
            <a:ext cx="177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5" descr="addin_tmp.png">
            <a:extLst>
              <a:ext uri="{FF2B5EF4-FFF2-40B4-BE49-F238E27FC236}">
                <a16:creationId xmlns:a16="http://schemas.microsoft.com/office/drawing/2014/main" id="{6E61D59F-CE01-436C-BC33-6EFCB64E6BE6}"/>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828800" y="3505200"/>
            <a:ext cx="179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6" descr="addin_tmp.png">
            <a:extLst>
              <a:ext uri="{FF2B5EF4-FFF2-40B4-BE49-F238E27FC236}">
                <a16:creationId xmlns:a16="http://schemas.microsoft.com/office/drawing/2014/main" id="{9BFD81AE-B88E-49B0-AD91-C3CB1617A751}"/>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191000" y="3429000"/>
            <a:ext cx="15636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Content Placeholder 3" descr="addin_tmp.png">
            <a:extLst>
              <a:ext uri="{FF2B5EF4-FFF2-40B4-BE49-F238E27FC236}">
                <a16:creationId xmlns:a16="http://schemas.microsoft.com/office/drawing/2014/main" id="{2DC95EA5-4C4C-4CF8-8F75-A5AA2929CB18}"/>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8288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Picture 8" descr="addin_tmp.png">
            <a:extLst>
              <a:ext uri="{FF2B5EF4-FFF2-40B4-BE49-F238E27FC236}">
                <a16:creationId xmlns:a16="http://schemas.microsoft.com/office/drawing/2014/main" id="{F14092DF-C62A-425B-ABB3-CDA7C9242DBC}"/>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2672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9" descr="addin_tmp.png">
            <a:extLst>
              <a:ext uri="{FF2B5EF4-FFF2-40B4-BE49-F238E27FC236}">
                <a16:creationId xmlns:a16="http://schemas.microsoft.com/office/drawing/2014/main" id="{49BF1EBD-C071-4F49-A582-75FA95BD409C}"/>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895600" y="5562600"/>
            <a:ext cx="13604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3" name="TextBox 10">
            <a:extLst>
              <a:ext uri="{FF2B5EF4-FFF2-40B4-BE49-F238E27FC236}">
                <a16:creationId xmlns:a16="http://schemas.microsoft.com/office/drawing/2014/main" id="{F6A513C3-2C23-452F-B3C1-98AFD6E3E042}"/>
              </a:ext>
            </a:extLst>
          </p:cNvPr>
          <p:cNvSpPr txBox="1">
            <a:spLocks noChangeArrowheads="1"/>
          </p:cNvSpPr>
          <p:nvPr/>
        </p:nvSpPr>
        <p:spPr bwMode="auto">
          <a:xfrm>
            <a:off x="4267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Continued on next slide</a:t>
            </a:r>
            <a:r>
              <a:rPr lang="en-US" altLang="en-US"/>
              <a:t> </a:t>
            </a:r>
            <a:r>
              <a:rPr lang="en-US" altLang="en-US">
                <a:sym typeface="Wingdings" panose="05000000000000000000" pitchFamily="2" charset="2"/>
              </a:rPr>
              <a:t></a:t>
            </a:r>
            <a:endParaRPr lang="en-US" altLang="en-US"/>
          </a:p>
        </p:txBody>
      </p:sp>
    </p:spTree>
    <p:extLst>
      <p:ext uri="{BB962C8B-B14F-4D97-AF65-F5344CB8AC3E}">
        <p14:creationId xmlns:p14="http://schemas.microsoft.com/office/powerpoint/2010/main" val="136947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AE4384E9-09CD-42F3-8444-AC06170406D7}"/>
              </a:ext>
            </a:extLst>
          </p:cNvPr>
          <p:cNvSpPr>
            <a:spLocks noGrp="1"/>
          </p:cNvSpPr>
          <p:nvPr>
            <p:ph type="title"/>
          </p:nvPr>
        </p:nvSpPr>
        <p:spPr/>
        <p:txBody>
          <a:bodyPr/>
          <a:lstStyle/>
          <a:p>
            <a:r>
              <a:rPr lang="en-US" altLang="en-US"/>
              <a:t>Set Identities</a:t>
            </a:r>
          </a:p>
        </p:txBody>
      </p:sp>
      <p:sp>
        <p:nvSpPr>
          <p:cNvPr id="46083" name="Content Placeholder 2">
            <a:extLst>
              <a:ext uri="{FF2B5EF4-FFF2-40B4-BE49-F238E27FC236}">
                <a16:creationId xmlns:a16="http://schemas.microsoft.com/office/drawing/2014/main" id="{669D10BE-0238-4F4E-8C1F-6E86FD218B50}"/>
              </a:ext>
            </a:extLst>
          </p:cNvPr>
          <p:cNvSpPr>
            <a:spLocks noGrp="1"/>
          </p:cNvSpPr>
          <p:nvPr>
            <p:ph idx="1"/>
          </p:nvPr>
        </p:nvSpPr>
        <p:spPr/>
        <p:txBody>
          <a:bodyPr/>
          <a:lstStyle/>
          <a:p>
            <a:r>
              <a:rPr lang="en-US" altLang="en-US"/>
              <a:t>Commutative laws</a:t>
            </a:r>
          </a:p>
          <a:p>
            <a:pPr>
              <a:buFont typeface="Wingdings 2" panose="05020102010507070707" pitchFamily="18" charset="2"/>
              <a:buNone/>
            </a:pPr>
            <a:r>
              <a:rPr lang="en-US" altLang="en-US"/>
              <a:t>                                           </a:t>
            </a:r>
          </a:p>
          <a:p>
            <a:r>
              <a:rPr lang="en-US" altLang="en-US"/>
              <a:t>Associative laws</a:t>
            </a:r>
          </a:p>
          <a:p>
            <a:pPr>
              <a:buFont typeface="Wingdings 2" panose="05020102010507070707" pitchFamily="18" charset="2"/>
              <a:buNone/>
            </a:pPr>
            <a:r>
              <a:rPr lang="en-US" altLang="en-US"/>
              <a:t>    </a:t>
            </a:r>
          </a:p>
          <a:p>
            <a:pPr>
              <a:buFont typeface="Wingdings 2" panose="05020102010507070707" pitchFamily="18" charset="2"/>
              <a:buNone/>
            </a:pPr>
            <a:r>
              <a:rPr lang="en-US" altLang="en-US"/>
              <a:t>                                                                         </a:t>
            </a:r>
          </a:p>
          <a:p>
            <a:r>
              <a:rPr lang="en-US" altLang="en-US"/>
              <a:t>Distributive laws</a:t>
            </a:r>
          </a:p>
          <a:p>
            <a:pPr>
              <a:buFont typeface="Wingdings 2" panose="05020102010507070707" pitchFamily="18" charset="2"/>
              <a:buNone/>
            </a:pPr>
            <a:endParaRPr lang="en-US" altLang="en-US"/>
          </a:p>
          <a:p>
            <a:pPr>
              <a:buFont typeface="Wingdings 2" panose="05020102010507070707" pitchFamily="18" charset="2"/>
              <a:buNone/>
            </a:pPr>
            <a:endParaRPr lang="en-US" altLang="en-US"/>
          </a:p>
        </p:txBody>
      </p:sp>
      <p:pic>
        <p:nvPicPr>
          <p:cNvPr id="46084" name="Content Placeholder 3" descr="addin_tmp.png">
            <a:extLst>
              <a:ext uri="{FF2B5EF4-FFF2-40B4-BE49-F238E27FC236}">
                <a16:creationId xmlns:a16="http://schemas.microsoft.com/office/drawing/2014/main" id="{50458FD8-1B44-4D14-A929-F4FA081E43C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8288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11" descr="addin_tmp.png">
            <a:extLst>
              <a:ext uri="{FF2B5EF4-FFF2-40B4-BE49-F238E27FC236}">
                <a16:creationId xmlns:a16="http://schemas.microsoft.com/office/drawing/2014/main" id="{69F7409E-6FDE-4454-B508-466C3180263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1816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12" descr="addin_tmp.png">
            <a:extLst>
              <a:ext uri="{FF2B5EF4-FFF2-40B4-BE49-F238E27FC236}">
                <a16:creationId xmlns:a16="http://schemas.microsoft.com/office/drawing/2014/main" id="{47966FBD-AF8D-4FBB-9AE9-3E90B7D4CC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14400" y="34290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7" name="Content Placeholder 3" descr="addin_tmp.png">
            <a:extLst>
              <a:ext uri="{FF2B5EF4-FFF2-40B4-BE49-F238E27FC236}">
                <a16:creationId xmlns:a16="http://schemas.microsoft.com/office/drawing/2014/main" id="{F50F1CC1-778E-4038-AADD-32CBCCBAEDE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14400" y="38862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8" name="Content Placeholder 3" descr="addin_tmp.png">
            <a:extLst>
              <a:ext uri="{FF2B5EF4-FFF2-40B4-BE49-F238E27FC236}">
                <a16:creationId xmlns:a16="http://schemas.microsoft.com/office/drawing/2014/main" id="{FFF75AB0-20D3-4F68-9E0F-7149EA5D7BD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838200" y="49530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15" descr="addin_tmp.png">
            <a:extLst>
              <a:ext uri="{FF2B5EF4-FFF2-40B4-BE49-F238E27FC236}">
                <a16:creationId xmlns:a16="http://schemas.microsoft.com/office/drawing/2014/main" id="{11354652-71B7-467D-8923-369D546CE5A9}"/>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14400" y="55626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TextBox 9">
            <a:extLst>
              <a:ext uri="{FF2B5EF4-FFF2-40B4-BE49-F238E27FC236}">
                <a16:creationId xmlns:a16="http://schemas.microsoft.com/office/drawing/2014/main" id="{5EDCB6C2-BCB6-4F5B-BC33-C08E61DE3938}"/>
              </a:ext>
            </a:extLst>
          </p:cNvPr>
          <p:cNvSpPr txBox="1">
            <a:spLocks noChangeArrowheads="1"/>
          </p:cNvSpPr>
          <p:nvPr/>
        </p:nvSpPr>
        <p:spPr bwMode="auto">
          <a:xfrm>
            <a:off x="4648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Continued on next slide</a:t>
            </a:r>
            <a:r>
              <a:rPr lang="en-US" altLang="en-US"/>
              <a:t> </a:t>
            </a:r>
            <a:r>
              <a:rPr lang="en-US" altLang="en-US">
                <a:sym typeface="Wingdings" panose="05000000000000000000" pitchFamily="2" charset="2"/>
              </a:rPr>
              <a:t></a:t>
            </a:r>
            <a:endParaRPr lang="en-US" altLang="en-US"/>
          </a:p>
        </p:txBody>
      </p:sp>
    </p:spTree>
    <p:extLst>
      <p:ext uri="{BB962C8B-B14F-4D97-AF65-F5344CB8AC3E}">
        <p14:creationId xmlns:p14="http://schemas.microsoft.com/office/powerpoint/2010/main" val="16468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1295400" y="457200"/>
            <a:ext cx="64897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Writing Logical Formula for a Truth Table</a:t>
            </a:r>
          </a:p>
        </p:txBody>
      </p:sp>
      <p:sp>
        <p:nvSpPr>
          <p:cNvPr id="94417" name="Text Box 209"/>
          <p:cNvSpPr txBox="1">
            <a:spLocks noChangeArrowheads="1"/>
          </p:cNvSpPr>
          <p:nvPr/>
        </p:nvSpPr>
        <p:spPr bwMode="auto">
          <a:xfrm>
            <a:off x="5257800" y="1524000"/>
            <a:ext cx="3548063" cy="78898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2: Look at the false rows,</a:t>
            </a:r>
          </a:p>
          <a:p>
            <a:pPr>
              <a:lnSpc>
                <a:spcPct val="150000"/>
              </a:lnSpc>
            </a:pPr>
            <a:r>
              <a:rPr lang="en-US" altLang="zh-TW"/>
              <a:t>       </a:t>
            </a:r>
            <a:r>
              <a:rPr lang="en-US" altLang="zh-TW">
                <a:solidFill>
                  <a:srgbClr val="A50021"/>
                </a:solidFill>
              </a:rPr>
              <a:t>negate</a:t>
            </a:r>
            <a:r>
              <a:rPr lang="en-US" altLang="zh-TW"/>
              <a:t> and take the </a:t>
            </a:r>
            <a:r>
              <a:rPr lang="en-US" altLang="zh-TW" b="1">
                <a:solidFill>
                  <a:srgbClr val="A50021"/>
                </a:solidFill>
              </a:rPr>
              <a:t>“and”.</a:t>
            </a:r>
          </a:p>
        </p:txBody>
      </p:sp>
      <p:sp>
        <p:nvSpPr>
          <p:cNvPr id="94423" name="Text Box 215"/>
          <p:cNvSpPr txBox="1">
            <a:spLocks noChangeArrowheads="1"/>
          </p:cNvSpPr>
          <p:nvPr/>
        </p:nvSpPr>
        <p:spPr bwMode="auto">
          <a:xfrm>
            <a:off x="685800" y="6176963"/>
            <a:ext cx="7772400"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a:t>The formula is true exactly when the input is </a:t>
            </a:r>
            <a:r>
              <a:rPr lang="en-US" altLang="zh-TW">
                <a:solidFill>
                  <a:srgbClr val="A50021"/>
                </a:solidFill>
              </a:rPr>
              <a:t>not</a:t>
            </a:r>
            <a:r>
              <a:rPr lang="en-US" altLang="zh-TW"/>
              <a:t> one of the false row.</a:t>
            </a:r>
          </a:p>
        </p:txBody>
      </p:sp>
      <p:graphicFrame>
        <p:nvGraphicFramePr>
          <p:cNvPr id="94424" name="Group 216"/>
          <p:cNvGraphicFramePr>
            <a:graphicFrameLocks noGrp="1"/>
          </p:cNvGraphicFramePr>
          <p:nvPr/>
        </p:nvGraphicFramePr>
        <p:xfrm>
          <a:off x="2078038" y="2503488"/>
          <a:ext cx="2895600" cy="3291840"/>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33020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output</a:t>
                      </a:r>
                      <a:endParaRPr kumimoji="0" lang="en-US" altLang="zh-TW" sz="1800" b="0" i="0" u="none" strike="noStrike" cap="none" normalizeH="0" baseline="0">
                        <a:ln>
                          <a:noFill/>
                        </a:ln>
                        <a:solidFill>
                          <a:srgbClr val="000000"/>
                        </a:solidFill>
                        <a:effectLst/>
                        <a:latin typeface="Arial" charset="0"/>
                        <a:ea typeface="新細明體" pitchFamily="18" charset="-120"/>
                        <a:sym typeface="Euclid Symbol"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923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A5002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8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008000"/>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923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008000"/>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A5002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923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008000"/>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08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008000"/>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923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008000"/>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08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rgbClr val="A5002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94476" name="Picture 268" descr="txp_fig"/>
          <p:cNvPicPr>
            <a:picLocks noChangeAspect="1" noChangeArrowheads="1"/>
          </p:cNvPicPr>
          <p:nvPr>
            <p:custDataLst>
              <p:tags r:id="rId1"/>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31838" y="2970213"/>
            <a:ext cx="1193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477" name="Picture 269" descr="txp_fig"/>
          <p:cNvPicPr>
            <a:picLocks noChangeAspect="1" noChangeArrowheads="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503238" y="3316288"/>
            <a:ext cx="140811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478" name="Picture 270" descr="txp_fig"/>
          <p:cNvPicPr>
            <a:picLocks noChangeAspect="1" noChangeArrowheads="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66725" y="3697288"/>
            <a:ext cx="1408113"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479" name="Picture 271"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52413" y="4033838"/>
            <a:ext cx="16224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480" name="Picture 272" descr="txp_fig"/>
          <p:cNvPicPr>
            <a:picLocks noChangeAspect="1" noChangeArrowheads="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427038" y="4414838"/>
            <a:ext cx="137795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481" name="Picture 273" descr="txp_fig"/>
          <p:cNvPicPr>
            <a:picLocks noChangeAspect="1" noChangeArrowheads="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28600" y="4764088"/>
            <a:ext cx="1592263"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482" name="Picture 274" descr="txp_fig"/>
          <p:cNvPicPr>
            <a:picLocks noChangeAspect="1" noChangeArrowheads="1"/>
          </p:cNvPicPr>
          <p:nvPr>
            <p:custDataLst>
              <p:tags r:id="rId7"/>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228600" y="5100638"/>
            <a:ext cx="1592263"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483" name="Picture 275" descr="txp_fig"/>
          <p:cNvPicPr>
            <a:picLocks noChangeAspect="1" noChangeArrowheads="1"/>
          </p:cNvPicPr>
          <p:nvPr>
            <p:custDataLst>
              <p:tags r:id="rId8"/>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76200" y="5475288"/>
            <a:ext cx="180657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484" name="Picture 276" descr="txp_fig"/>
          <p:cNvPicPr>
            <a:picLocks noChangeAspect="1" noChangeArrowheads="1"/>
          </p:cNvPicPr>
          <p:nvPr>
            <p:custDataLst>
              <p:tags r:id="rId9"/>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5943600" y="2895600"/>
            <a:ext cx="1668463"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486" name="Picture 278" descr="txp_fig"/>
          <p:cNvPicPr>
            <a:picLocks noChangeAspect="1" noChangeArrowheads="1"/>
          </p:cNvPicPr>
          <p:nvPr>
            <p:custDataLst>
              <p:tags r:id="rId10"/>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5695950" y="3960813"/>
            <a:ext cx="23114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487" name="Picture 279" descr="txp_fig"/>
          <p:cNvPicPr>
            <a:picLocks noChangeAspect="1" noChangeArrowheads="1"/>
          </p:cNvPicPr>
          <p:nvPr>
            <p:custDataLst>
              <p:tags r:id="rId11"/>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5703888" y="5410200"/>
            <a:ext cx="2525712"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2655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4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44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4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48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17" grpId="0" animBg="1"/>
      <p:bldP spid="94423"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C4C4D7E-ED6D-4E56-A657-BAB598F8D8D2}"/>
              </a:ext>
            </a:extLst>
          </p:cNvPr>
          <p:cNvSpPr>
            <a:spLocks noGrp="1"/>
          </p:cNvSpPr>
          <p:nvPr>
            <p:ph type="title"/>
          </p:nvPr>
        </p:nvSpPr>
        <p:spPr/>
        <p:txBody>
          <a:bodyPr/>
          <a:lstStyle/>
          <a:p>
            <a:r>
              <a:rPr lang="en-US" altLang="en-US"/>
              <a:t>Set Identities</a:t>
            </a:r>
          </a:p>
        </p:txBody>
      </p:sp>
      <p:sp>
        <p:nvSpPr>
          <p:cNvPr id="48131" name="Content Placeholder 2">
            <a:extLst>
              <a:ext uri="{FF2B5EF4-FFF2-40B4-BE49-F238E27FC236}">
                <a16:creationId xmlns:a16="http://schemas.microsoft.com/office/drawing/2014/main" id="{C595B496-F588-463D-A70E-D4C86C84E0A1}"/>
              </a:ext>
            </a:extLst>
          </p:cNvPr>
          <p:cNvSpPr>
            <a:spLocks noGrp="1"/>
          </p:cNvSpPr>
          <p:nvPr>
            <p:ph idx="1"/>
          </p:nvPr>
        </p:nvSpPr>
        <p:spPr/>
        <p:txBody>
          <a:bodyPr/>
          <a:lstStyle/>
          <a:p>
            <a:r>
              <a:rPr lang="en-US" altLang="en-US"/>
              <a:t>De Morgan’s laws</a:t>
            </a:r>
          </a:p>
          <a:p>
            <a:endParaRPr lang="en-US" altLang="en-US"/>
          </a:p>
          <a:p>
            <a:pPr>
              <a:buFont typeface="Wingdings 2" panose="05020102010507070707" pitchFamily="18" charset="2"/>
              <a:buNone/>
            </a:pPr>
            <a:r>
              <a:rPr lang="en-US" altLang="en-US"/>
              <a:t>                                 </a:t>
            </a:r>
          </a:p>
          <a:p>
            <a:r>
              <a:rPr lang="en-US" altLang="en-US"/>
              <a:t>Absorption laws</a:t>
            </a:r>
          </a:p>
          <a:p>
            <a:pPr>
              <a:buFont typeface="Wingdings 2" panose="05020102010507070707" pitchFamily="18" charset="2"/>
              <a:buNone/>
            </a:pPr>
            <a:r>
              <a:rPr lang="en-US" altLang="en-US"/>
              <a:t>    </a:t>
            </a:r>
          </a:p>
          <a:p>
            <a:pPr>
              <a:buFont typeface="Wingdings 2" panose="05020102010507070707" pitchFamily="18" charset="2"/>
              <a:buNone/>
            </a:pPr>
            <a:r>
              <a:rPr lang="en-US" altLang="en-US"/>
              <a:t>                                                                         </a:t>
            </a:r>
          </a:p>
          <a:p>
            <a:r>
              <a:rPr lang="en-US" altLang="en-US"/>
              <a:t>Complement laws</a:t>
            </a:r>
          </a:p>
          <a:p>
            <a:pPr>
              <a:buFont typeface="Wingdings 2" panose="05020102010507070707" pitchFamily="18" charset="2"/>
              <a:buNone/>
            </a:pPr>
            <a:endParaRPr lang="en-US" altLang="en-US"/>
          </a:p>
          <a:p>
            <a:pPr>
              <a:buFont typeface="Wingdings 2" panose="05020102010507070707" pitchFamily="18" charset="2"/>
              <a:buNone/>
            </a:pPr>
            <a:endParaRPr lang="en-US" altLang="en-US"/>
          </a:p>
        </p:txBody>
      </p:sp>
      <p:pic>
        <p:nvPicPr>
          <p:cNvPr id="48132" name="Content Placeholder 3" descr="addin_tmp.png">
            <a:extLst>
              <a:ext uri="{FF2B5EF4-FFF2-40B4-BE49-F238E27FC236}">
                <a16:creationId xmlns:a16="http://schemas.microsoft.com/office/drawing/2014/main" id="{84C48641-1046-4648-AD7C-96BAFD3209F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954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16" descr="addin_tmp.png">
            <a:extLst>
              <a:ext uri="{FF2B5EF4-FFF2-40B4-BE49-F238E27FC236}">
                <a16:creationId xmlns:a16="http://schemas.microsoft.com/office/drawing/2014/main" id="{2F7A4C6C-F221-4648-9A63-A4DE06A26245}"/>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5720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Content Placeholder 3" descr="addin_tmp.png">
            <a:extLst>
              <a:ext uri="{FF2B5EF4-FFF2-40B4-BE49-F238E27FC236}">
                <a16:creationId xmlns:a16="http://schemas.microsoft.com/office/drawing/2014/main" id="{E7124E7C-A4E0-462D-91CB-D3D68D14BFB4}"/>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18" descr="addin_tmp.png">
            <a:extLst>
              <a:ext uri="{FF2B5EF4-FFF2-40B4-BE49-F238E27FC236}">
                <a16:creationId xmlns:a16="http://schemas.microsoft.com/office/drawing/2014/main" id="{F8664585-64C2-4FC2-8080-E13482478165}"/>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2672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19" descr="addin_tmp.png">
            <a:extLst>
              <a:ext uri="{FF2B5EF4-FFF2-40B4-BE49-F238E27FC236}">
                <a16:creationId xmlns:a16="http://schemas.microsoft.com/office/drawing/2014/main" id="{362F5E9A-971B-4A0F-A418-BBF3F9FCE30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295400" y="5562600"/>
            <a:ext cx="177482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20" descr="addin_tmp.png">
            <a:extLst>
              <a:ext uri="{FF2B5EF4-FFF2-40B4-BE49-F238E27FC236}">
                <a16:creationId xmlns:a16="http://schemas.microsoft.com/office/drawing/2014/main" id="{121DF78E-BD26-4D13-84B1-68E7DFB1132C}"/>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495800" y="5562600"/>
            <a:ext cx="16573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26190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0DEC3B4B-CBD2-4FF7-A360-DE642D761332}"/>
              </a:ext>
            </a:extLst>
          </p:cNvPr>
          <p:cNvSpPr>
            <a:spLocks noGrp="1"/>
          </p:cNvSpPr>
          <p:nvPr>
            <p:ph type="title"/>
          </p:nvPr>
        </p:nvSpPr>
        <p:spPr/>
        <p:txBody>
          <a:bodyPr/>
          <a:lstStyle/>
          <a:p>
            <a:r>
              <a:rPr lang="en-US" altLang="en-US"/>
              <a:t>Proving Set Identities</a:t>
            </a:r>
          </a:p>
        </p:txBody>
      </p:sp>
      <p:sp>
        <p:nvSpPr>
          <p:cNvPr id="50179" name="Content Placeholder 2">
            <a:extLst>
              <a:ext uri="{FF2B5EF4-FFF2-40B4-BE49-F238E27FC236}">
                <a16:creationId xmlns:a16="http://schemas.microsoft.com/office/drawing/2014/main" id="{B07E7A2F-6EE7-4FA9-8D17-4AD8E7ECDA9F}"/>
              </a:ext>
            </a:extLst>
          </p:cNvPr>
          <p:cNvSpPr>
            <a:spLocks noGrp="1"/>
          </p:cNvSpPr>
          <p:nvPr>
            <p:ph idx="1"/>
          </p:nvPr>
        </p:nvSpPr>
        <p:spPr/>
        <p:txBody>
          <a:bodyPr/>
          <a:lstStyle/>
          <a:p>
            <a:pPr marL="514350" indent="-514350"/>
            <a:r>
              <a:rPr lang="en-US" altLang="en-US"/>
              <a:t>Different ways to prove set identities:</a:t>
            </a:r>
          </a:p>
          <a:p>
            <a:pPr marL="879475" lvl="1" indent="-514350">
              <a:buFont typeface="Calibri" panose="020F0502020204030204" pitchFamily="34" charset="0"/>
              <a:buAutoNum type="arabicPeriod"/>
            </a:pPr>
            <a:r>
              <a:rPr lang="en-US" altLang="en-US"/>
              <a:t>Prove that each set (side of the identity) is a subset of the other.</a:t>
            </a:r>
          </a:p>
          <a:p>
            <a:pPr marL="879475" lvl="1" indent="-514350">
              <a:buFont typeface="Calibri" panose="020F0502020204030204" pitchFamily="34" charset="0"/>
              <a:buAutoNum type="arabicPeriod"/>
            </a:pPr>
            <a:r>
              <a:rPr lang="en-US" altLang="en-US"/>
              <a:t>Use set builder notation and propositional logic.</a:t>
            </a:r>
          </a:p>
          <a:p>
            <a:pPr marL="879475" lvl="1" indent="-514350">
              <a:buFont typeface="Calibri" panose="020F0502020204030204" pitchFamily="34" charset="0"/>
              <a:buAutoNum type="arabicPeriod"/>
            </a:pPr>
            <a:r>
              <a:rPr lang="en-US" altLang="en-US"/>
              <a:t>Membership Tables: Verify that elements in the same combination of sets always either belong or do not belong to the same side of the identity.  Use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to indicate it is in the set and a </a:t>
            </a:r>
            <a:r>
              <a:rPr lang="en-US" altLang="en-US">
                <a:latin typeface="Cambria Math" panose="02040503050406030204" pitchFamily="18" charset="0"/>
                <a:ea typeface="Cambria Math" panose="02040503050406030204" pitchFamily="18" charset="0"/>
                <a:cs typeface="Cambria Math" panose="02040503050406030204" pitchFamily="18" charset="0"/>
              </a:rPr>
              <a:t>0</a:t>
            </a:r>
            <a:r>
              <a:rPr lang="en-US" altLang="en-US"/>
              <a:t> to indicate that it is not.</a:t>
            </a:r>
          </a:p>
          <a:p>
            <a:pPr marL="514350" indent="-514350">
              <a:buFont typeface="Calibri" panose="020F0502020204030204" pitchFamily="34" charset="0"/>
              <a:buAutoNum type="arabicPeriod"/>
            </a:pPr>
            <a:endParaRPr lang="en-US" altLang="en-US"/>
          </a:p>
          <a:p>
            <a:pPr marL="514350" indent="-514350">
              <a:buFont typeface="Calibri" panose="020F0502020204030204" pitchFamily="34" charset="0"/>
              <a:buAutoNum type="arabicPeriod"/>
            </a:pPr>
            <a:endParaRPr lang="en-US" altLang="en-US"/>
          </a:p>
        </p:txBody>
      </p:sp>
    </p:spTree>
    <p:extLst>
      <p:ext uri="{BB962C8B-B14F-4D97-AF65-F5344CB8AC3E}">
        <p14:creationId xmlns:p14="http://schemas.microsoft.com/office/powerpoint/2010/main" val="294618187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2F1C3-A400-4F4A-8A41-72E13106C5B7}"/>
              </a:ext>
            </a:extLst>
          </p:cNvPr>
          <p:cNvSpPr>
            <a:spLocks noGrp="1"/>
          </p:cNvSpPr>
          <p:nvPr>
            <p:ph type="title"/>
          </p:nvPr>
        </p:nvSpPr>
        <p:spPr/>
        <p:txBody>
          <a:bodyPr>
            <a:normAutofit fontScale="90000"/>
          </a:bodyPr>
          <a:lstStyle/>
          <a:p>
            <a:pPr fontAlgn="auto">
              <a:spcAft>
                <a:spcPts val="0"/>
              </a:spcAft>
              <a:defRPr/>
            </a:pPr>
            <a:r>
              <a:rPr lang="en-US" dirty="0"/>
              <a:t>Proof of Second De Morgan Law</a:t>
            </a:r>
          </a:p>
        </p:txBody>
      </p:sp>
      <p:sp>
        <p:nvSpPr>
          <p:cNvPr id="3" name="Content Placeholder 2">
            <a:extLst>
              <a:ext uri="{FF2B5EF4-FFF2-40B4-BE49-F238E27FC236}">
                <a16:creationId xmlns:a16="http://schemas.microsoft.com/office/drawing/2014/main" id="{6141A956-0DA0-4FED-862C-E9B1F486B02C}"/>
              </a:ext>
            </a:extLst>
          </p:cNvPr>
          <p:cNvSpPr>
            <a:spLocks noGrp="1"/>
          </p:cNvSpPr>
          <p:nvPr>
            <p:ph idx="1"/>
          </p:nvPr>
        </p:nvSpPr>
        <p:spPr/>
        <p:txBody>
          <a:bodyPr>
            <a:normAutofit lnSpcReduction="10000"/>
          </a:bodyPr>
          <a:lstStyle/>
          <a:p>
            <a:pPr marL="274320" indent="-274320" fontAlgn="auto">
              <a:spcAft>
                <a:spcPts val="0"/>
              </a:spcAft>
              <a:buClr>
                <a:schemeClr val="accent3"/>
              </a:buClr>
              <a:buFont typeface="Wingdings 2"/>
              <a:buNone/>
              <a:defRPr/>
            </a:pPr>
            <a:r>
              <a:rPr lang="en-US" b="1" dirty="0"/>
              <a:t>Example</a:t>
            </a:r>
            <a:r>
              <a:rPr lang="en-US" dirty="0"/>
              <a:t>: Prove that</a:t>
            </a:r>
          </a:p>
          <a:p>
            <a:pPr marL="274320" indent="-274320" fontAlgn="auto">
              <a:spcAft>
                <a:spcPts val="0"/>
              </a:spcAft>
              <a:buClr>
                <a:schemeClr val="accent3"/>
              </a:buClr>
              <a:buFont typeface="Wingdings 2"/>
              <a:buNone/>
              <a:defRPr/>
            </a:pPr>
            <a:r>
              <a:rPr lang="en-US" b="1" dirty="0"/>
              <a:t>Solution</a:t>
            </a:r>
            <a:r>
              <a:rPr lang="en-US" dirty="0"/>
              <a:t>:   We prove this identity by showing that:</a:t>
            </a:r>
          </a:p>
          <a:p>
            <a:pPr marL="514350" indent="-514350" fontAlgn="auto">
              <a:spcAft>
                <a:spcPts val="0"/>
              </a:spcAft>
              <a:buClr>
                <a:schemeClr val="accent3"/>
              </a:buClr>
              <a:buFont typeface="Wingdings 2"/>
              <a:buNone/>
              <a:defRPr/>
            </a:pPr>
            <a:r>
              <a:rPr lang="en-US" dirty="0"/>
              <a:t>  </a:t>
            </a:r>
          </a:p>
          <a:p>
            <a:pPr marL="514350" indent="-514350" fontAlgn="auto">
              <a:spcAft>
                <a:spcPts val="0"/>
              </a:spcAft>
              <a:buClr>
                <a:schemeClr val="accent3"/>
              </a:buClr>
              <a:buFont typeface="Wingdings 2"/>
              <a:buNone/>
              <a:defRPr/>
            </a:pPr>
            <a:r>
              <a:rPr lang="en-US" dirty="0"/>
              <a:t>        1)                                           and</a:t>
            </a:r>
          </a:p>
          <a:p>
            <a:pPr marL="514350" indent="-514350" fontAlgn="auto">
              <a:spcAft>
                <a:spcPts val="0"/>
              </a:spcAft>
              <a:buClr>
                <a:schemeClr val="accent3"/>
              </a:buClr>
              <a:buFont typeface="Wingdings 2"/>
              <a:buNone/>
              <a:defRPr/>
            </a:pPr>
            <a:endParaRPr lang="en-US" dirty="0"/>
          </a:p>
          <a:p>
            <a:pPr marL="514350" indent="-514350" fontAlgn="auto">
              <a:spcAft>
                <a:spcPts val="0"/>
              </a:spcAft>
              <a:buClr>
                <a:schemeClr val="accent3"/>
              </a:buClr>
              <a:buFont typeface="Wingdings 2"/>
              <a:buNone/>
              <a:defRPr/>
            </a:pPr>
            <a:r>
              <a:rPr lang="en-US" dirty="0"/>
              <a:t>     </a:t>
            </a:r>
          </a:p>
          <a:p>
            <a:pPr marL="514350" indent="-514350" fontAlgn="auto">
              <a:spcAft>
                <a:spcPts val="0"/>
              </a:spcAft>
              <a:buClr>
                <a:schemeClr val="accent3"/>
              </a:buClr>
              <a:buFont typeface="Wingdings 2"/>
              <a:buNone/>
              <a:defRPr/>
            </a:pPr>
            <a:r>
              <a:rPr lang="en-US" dirty="0"/>
              <a:t>         2)</a:t>
            </a:r>
          </a:p>
          <a:p>
            <a:pPr marL="274320" indent="-274320" fontAlgn="auto">
              <a:spcAft>
                <a:spcPts val="0"/>
              </a:spcAft>
              <a:buClr>
                <a:schemeClr val="accent3"/>
              </a:buClr>
              <a:buFont typeface="Wingdings 2"/>
              <a:buNone/>
              <a:defRPr/>
            </a:pPr>
            <a:endParaRPr lang="en-US" dirty="0"/>
          </a:p>
        </p:txBody>
      </p:sp>
      <p:pic>
        <p:nvPicPr>
          <p:cNvPr id="51204" name="Picture 8" descr="addin_tmp.png">
            <a:extLst>
              <a:ext uri="{FF2B5EF4-FFF2-40B4-BE49-F238E27FC236}">
                <a16:creationId xmlns:a16="http://schemas.microsoft.com/office/drawing/2014/main" id="{817BC896-4ED7-4C6A-878A-D1AC8AAC9FA1}"/>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62400" y="20574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7" descr="addin_tmp.png">
            <a:extLst>
              <a:ext uri="{FF2B5EF4-FFF2-40B4-BE49-F238E27FC236}">
                <a16:creationId xmlns:a16="http://schemas.microsoft.com/office/drawing/2014/main" id="{226902A3-DF74-4DB1-BFA0-EB3DE9B8BE6F}"/>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48768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9" descr="addin_tmp.png">
            <a:extLst>
              <a:ext uri="{FF2B5EF4-FFF2-40B4-BE49-F238E27FC236}">
                <a16:creationId xmlns:a16="http://schemas.microsoft.com/office/drawing/2014/main" id="{205BC87B-D1C0-4FE2-AFF2-22FF6EE527C1}"/>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828800" y="34290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7" name="TextBox 6">
            <a:extLst>
              <a:ext uri="{FF2B5EF4-FFF2-40B4-BE49-F238E27FC236}">
                <a16:creationId xmlns:a16="http://schemas.microsoft.com/office/drawing/2014/main" id="{5EC2951A-2572-47BD-B4D3-81C1322C32EE}"/>
              </a:ext>
            </a:extLst>
          </p:cNvPr>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Continued on next slide</a:t>
            </a:r>
            <a:r>
              <a:rPr lang="en-US" altLang="en-US"/>
              <a:t> </a:t>
            </a:r>
            <a:r>
              <a:rPr lang="en-US" altLang="en-US">
                <a:sym typeface="Wingdings" panose="05000000000000000000" pitchFamily="2" charset="2"/>
              </a:rPr>
              <a:t></a:t>
            </a:r>
            <a:endParaRPr lang="en-US" altLang="en-US"/>
          </a:p>
        </p:txBody>
      </p:sp>
    </p:spTree>
    <p:extLst>
      <p:ext uri="{BB962C8B-B14F-4D97-AF65-F5344CB8AC3E}">
        <p14:creationId xmlns:p14="http://schemas.microsoft.com/office/powerpoint/2010/main" val="233726438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FC92-8149-480E-B5D2-C9FAEE3187FB}"/>
              </a:ext>
            </a:extLst>
          </p:cNvPr>
          <p:cNvSpPr>
            <a:spLocks noGrp="1"/>
          </p:cNvSpPr>
          <p:nvPr>
            <p:ph type="title"/>
          </p:nvPr>
        </p:nvSpPr>
        <p:spPr/>
        <p:txBody>
          <a:bodyPr>
            <a:normAutofit fontScale="90000"/>
          </a:bodyPr>
          <a:lstStyle/>
          <a:p>
            <a:pPr fontAlgn="auto">
              <a:spcAft>
                <a:spcPts val="0"/>
              </a:spcAft>
              <a:defRPr/>
            </a:pPr>
            <a:r>
              <a:rPr lang="en-US" dirty="0"/>
              <a:t>Proof of Second De Morgan Law </a:t>
            </a:r>
          </a:p>
        </p:txBody>
      </p:sp>
      <p:sp>
        <p:nvSpPr>
          <p:cNvPr id="52227" name="Content Placeholder 2">
            <a:extLst>
              <a:ext uri="{FF2B5EF4-FFF2-40B4-BE49-F238E27FC236}">
                <a16:creationId xmlns:a16="http://schemas.microsoft.com/office/drawing/2014/main" id="{4924C257-0C99-4B25-9D6B-79128A1BAE95}"/>
              </a:ext>
            </a:extLst>
          </p:cNvPr>
          <p:cNvSpPr>
            <a:spLocks noGrp="1"/>
          </p:cNvSpPr>
          <p:nvPr>
            <p:ph idx="1"/>
          </p:nvPr>
        </p:nvSpPr>
        <p:spPr/>
        <p:txBody>
          <a:bodyPr/>
          <a:lstStyle/>
          <a:p>
            <a:pPr>
              <a:buFont typeface="Wingdings 2" panose="05020102010507070707" pitchFamily="18" charset="2"/>
              <a:buNone/>
            </a:pPr>
            <a:r>
              <a:rPr lang="en-US" altLang="en-US"/>
              <a:t>    These steps show that:                                       </a:t>
            </a:r>
          </a:p>
          <a:p>
            <a:pPr>
              <a:buFont typeface="Wingdings 2" panose="05020102010507070707" pitchFamily="18" charset="2"/>
              <a:buNone/>
            </a:pPr>
            <a:endParaRPr lang="en-US" altLang="en-US"/>
          </a:p>
        </p:txBody>
      </p:sp>
      <p:pic>
        <p:nvPicPr>
          <p:cNvPr id="52228" name="Picture 8" descr="addin_tmp.png">
            <a:extLst>
              <a:ext uri="{FF2B5EF4-FFF2-40B4-BE49-F238E27FC236}">
                <a16:creationId xmlns:a16="http://schemas.microsoft.com/office/drawing/2014/main" id="{397CC8D7-F0F8-4327-ABE1-D159A7C4BE7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6" descr="addin_tmp.png">
            <a:extLst>
              <a:ext uri="{FF2B5EF4-FFF2-40B4-BE49-F238E27FC236}">
                <a16:creationId xmlns:a16="http://schemas.microsoft.com/office/drawing/2014/main" id="{3638BE59-48DE-4383-A6C2-FFEDDF4302EA}"/>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752600" y="2590800"/>
            <a:ext cx="651827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TextBox 5">
            <a:extLst>
              <a:ext uri="{FF2B5EF4-FFF2-40B4-BE49-F238E27FC236}">
                <a16:creationId xmlns:a16="http://schemas.microsoft.com/office/drawing/2014/main" id="{9F72B3E1-7880-4B78-B913-08C4F5BDAC0B}"/>
              </a:ext>
            </a:extLst>
          </p:cNvPr>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Continued on next slide</a:t>
            </a:r>
            <a:r>
              <a:rPr lang="en-US" altLang="en-US"/>
              <a:t> </a:t>
            </a:r>
            <a:r>
              <a:rPr lang="en-US" altLang="en-US">
                <a:sym typeface="Wingdings" panose="05000000000000000000" pitchFamily="2" charset="2"/>
              </a:rPr>
              <a:t></a:t>
            </a:r>
            <a:endParaRPr lang="en-US" altLang="en-US"/>
          </a:p>
        </p:txBody>
      </p:sp>
    </p:spTree>
    <p:extLst>
      <p:ext uri="{BB962C8B-B14F-4D97-AF65-F5344CB8AC3E}">
        <p14:creationId xmlns:p14="http://schemas.microsoft.com/office/powerpoint/2010/main" val="390640691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7D38F-9450-4BAD-803F-71741EA417C4}"/>
              </a:ext>
            </a:extLst>
          </p:cNvPr>
          <p:cNvSpPr>
            <a:spLocks noGrp="1"/>
          </p:cNvSpPr>
          <p:nvPr>
            <p:ph type="title"/>
          </p:nvPr>
        </p:nvSpPr>
        <p:spPr/>
        <p:txBody>
          <a:bodyPr>
            <a:normAutofit fontScale="90000"/>
          </a:bodyPr>
          <a:lstStyle/>
          <a:p>
            <a:pPr fontAlgn="auto">
              <a:spcAft>
                <a:spcPts val="0"/>
              </a:spcAft>
              <a:defRPr/>
            </a:pPr>
            <a:r>
              <a:rPr lang="en-US" dirty="0"/>
              <a:t>Proof of Second De Morgan Law </a:t>
            </a:r>
          </a:p>
        </p:txBody>
      </p:sp>
      <p:sp>
        <p:nvSpPr>
          <p:cNvPr id="53251" name="Content Placeholder 2">
            <a:extLst>
              <a:ext uri="{FF2B5EF4-FFF2-40B4-BE49-F238E27FC236}">
                <a16:creationId xmlns:a16="http://schemas.microsoft.com/office/drawing/2014/main" id="{6B871CA5-32C3-4968-B6BC-800B5E95DB02}"/>
              </a:ext>
            </a:extLst>
          </p:cNvPr>
          <p:cNvSpPr>
            <a:spLocks noGrp="1"/>
          </p:cNvSpPr>
          <p:nvPr>
            <p:ph idx="1"/>
          </p:nvPr>
        </p:nvSpPr>
        <p:spPr/>
        <p:txBody>
          <a:bodyPr/>
          <a:lstStyle/>
          <a:p>
            <a:pPr>
              <a:buFont typeface="Wingdings 2" panose="05020102010507070707" pitchFamily="18" charset="2"/>
              <a:buNone/>
            </a:pPr>
            <a:r>
              <a:rPr lang="en-US" altLang="en-US"/>
              <a:t>   These steps show that:                                       </a:t>
            </a:r>
          </a:p>
          <a:p>
            <a:pPr>
              <a:buFont typeface="Wingdings 2" panose="05020102010507070707" pitchFamily="18" charset="2"/>
              <a:buNone/>
            </a:pPr>
            <a:endParaRPr lang="en-US" altLang="en-US"/>
          </a:p>
        </p:txBody>
      </p:sp>
      <p:pic>
        <p:nvPicPr>
          <p:cNvPr id="53252" name="Picture 11" descr="addin_tmp.png">
            <a:extLst>
              <a:ext uri="{FF2B5EF4-FFF2-40B4-BE49-F238E27FC236}">
                <a16:creationId xmlns:a16="http://schemas.microsoft.com/office/drawing/2014/main" id="{B2035006-BF3C-4EBF-B76E-314785A827F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752600" y="2590800"/>
            <a:ext cx="6869113"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5" descr="addin_tmp.png">
            <a:extLst>
              <a:ext uri="{FF2B5EF4-FFF2-40B4-BE49-F238E27FC236}">
                <a16:creationId xmlns:a16="http://schemas.microsoft.com/office/drawing/2014/main" id="{6D40CAA2-6259-4AAA-B64B-790FB06BE4A5}"/>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Isosceles Triangle 8">
            <a:extLst>
              <a:ext uri="{FF2B5EF4-FFF2-40B4-BE49-F238E27FC236}">
                <a16:creationId xmlns:a16="http://schemas.microsoft.com/office/drawing/2014/main" id="{211EF9E9-9A05-4E8F-A1E6-74A67451F2D1}"/>
              </a:ext>
            </a:extLst>
          </p:cNvPr>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72276723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C04A-32AD-4B58-A9F3-17649DE37BD1}"/>
              </a:ext>
            </a:extLst>
          </p:cNvPr>
          <p:cNvSpPr>
            <a:spLocks noGrp="1"/>
          </p:cNvSpPr>
          <p:nvPr>
            <p:ph type="title"/>
          </p:nvPr>
        </p:nvSpPr>
        <p:spPr/>
        <p:txBody>
          <a:bodyPr>
            <a:normAutofit fontScale="90000"/>
          </a:bodyPr>
          <a:lstStyle/>
          <a:p>
            <a:pPr fontAlgn="auto">
              <a:spcAft>
                <a:spcPts val="0"/>
              </a:spcAft>
              <a:defRPr/>
            </a:pPr>
            <a:r>
              <a:rPr lang="en-US" dirty="0"/>
              <a:t>Set-Builder Notation: Second De Morgan Law</a:t>
            </a:r>
          </a:p>
        </p:txBody>
      </p:sp>
      <p:pic>
        <p:nvPicPr>
          <p:cNvPr id="54275" name="Content Placeholder 6" descr="addin_tmp.png">
            <a:extLst>
              <a:ext uri="{FF2B5EF4-FFF2-40B4-BE49-F238E27FC236}">
                <a16:creationId xmlns:a16="http://schemas.microsoft.com/office/drawing/2014/main" id="{69843B48-4233-4147-A0E0-7CF6EE3EF982}"/>
              </a:ext>
            </a:extLst>
          </p:cNvPr>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304800" y="1981200"/>
            <a:ext cx="8466138" cy="2732088"/>
          </a:xfrm>
        </p:spPr>
      </p:pic>
      <p:sp>
        <p:nvSpPr>
          <p:cNvPr id="4" name="Isosceles Triangle 3">
            <a:extLst>
              <a:ext uri="{FF2B5EF4-FFF2-40B4-BE49-F238E27FC236}">
                <a16:creationId xmlns:a16="http://schemas.microsoft.com/office/drawing/2014/main" id="{1F86CCD4-0DF5-489C-8DAD-B62BCE36EBC6}"/>
              </a:ext>
            </a:extLst>
          </p:cNvPr>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306909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7ABBBA9F-6FE4-4885-AFD1-217659A8ECA5}"/>
              </a:ext>
            </a:extLst>
          </p:cNvPr>
          <p:cNvSpPr>
            <a:spLocks noGrp="1"/>
          </p:cNvSpPr>
          <p:nvPr>
            <p:ph type="title"/>
          </p:nvPr>
        </p:nvSpPr>
        <p:spPr>
          <a:xfrm>
            <a:off x="533400" y="533400"/>
            <a:ext cx="8229600" cy="1143000"/>
          </a:xfrm>
        </p:spPr>
        <p:txBody>
          <a:bodyPr/>
          <a:lstStyle/>
          <a:p>
            <a:r>
              <a:rPr lang="en-US" altLang="en-US"/>
              <a:t>Membership Table</a:t>
            </a:r>
          </a:p>
        </p:txBody>
      </p:sp>
      <p:graphicFrame>
        <p:nvGraphicFramePr>
          <p:cNvPr id="4" name="Content Placeholder 3">
            <a:extLst>
              <a:ext uri="{FF2B5EF4-FFF2-40B4-BE49-F238E27FC236}">
                <a16:creationId xmlns:a16="http://schemas.microsoft.com/office/drawing/2014/main" id="{CE9296BB-803A-4FA4-9F7D-0F89C003A538}"/>
              </a:ext>
            </a:extLst>
          </p:cNvPr>
          <p:cNvGraphicFramePr>
            <a:graphicFrameLocks noGrp="1"/>
          </p:cNvGraphicFramePr>
          <p:nvPr>
            <p:ph idx="1"/>
          </p:nvPr>
        </p:nvGraphicFramePr>
        <p:xfrm>
          <a:off x="533400" y="3200400"/>
          <a:ext cx="8229600" cy="3332163"/>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20000"/>
                    </a:ext>
                  </a:extLst>
                </a:gridCol>
                <a:gridCol w="3048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gridCol w="2971800">
                  <a:extLst>
                    <a:ext uri="{9D8B030D-6E8A-4147-A177-3AD203B41FA5}">
                      <a16:colId xmlns:a16="http://schemas.microsoft.com/office/drawing/2014/main" val="20007"/>
                    </a:ext>
                  </a:extLst>
                </a:gridCol>
              </a:tblGrid>
              <a:tr h="365725">
                <a:tc>
                  <a:txBody>
                    <a:bodyPr/>
                    <a:lstStyle/>
                    <a:p>
                      <a:r>
                        <a:rPr lang="en-US" sz="1800" dirty="0">
                          <a:solidFill>
                            <a:schemeClr val="tx1"/>
                          </a:solidFill>
                        </a:rPr>
                        <a:t>A</a:t>
                      </a:r>
                    </a:p>
                  </a:txBody>
                  <a:tcPr marT="45716" marB="45716"/>
                </a:tc>
                <a:tc>
                  <a:txBody>
                    <a:bodyPr/>
                    <a:lstStyle/>
                    <a:p>
                      <a:r>
                        <a:rPr lang="en-US" sz="1800" dirty="0">
                          <a:solidFill>
                            <a:schemeClr val="tx1"/>
                          </a:solidFill>
                        </a:rPr>
                        <a:t>B</a:t>
                      </a:r>
                    </a:p>
                  </a:txBody>
                  <a:tcPr marT="45716" marB="45716"/>
                </a:tc>
                <a:tc>
                  <a:txBody>
                    <a:bodyPr/>
                    <a:lstStyle/>
                    <a:p>
                      <a:r>
                        <a:rPr lang="en-US" sz="1800" dirty="0">
                          <a:solidFill>
                            <a:schemeClr val="tx1"/>
                          </a:solidFill>
                        </a:rPr>
                        <a:t>C</a:t>
                      </a:r>
                    </a:p>
                  </a:txBody>
                  <a:tcPr marT="45716" marB="45716"/>
                </a:tc>
                <a:tc>
                  <a:txBody>
                    <a:bodyPr/>
                    <a:lstStyle/>
                    <a:p>
                      <a:endParaRPr lang="en-US" sz="1800" dirty="0"/>
                    </a:p>
                  </a:txBody>
                  <a:tcPr marT="45716" marB="45716"/>
                </a:tc>
                <a:tc>
                  <a:txBody>
                    <a:bodyPr/>
                    <a:lstStyle/>
                    <a:p>
                      <a:endParaRPr lang="en-US" sz="1800" dirty="0"/>
                    </a:p>
                  </a:txBody>
                  <a:tcPr marT="45716" marB="45716"/>
                </a:tc>
                <a:tc>
                  <a:txBody>
                    <a:bodyPr/>
                    <a:lstStyle/>
                    <a:p>
                      <a:endParaRPr lang="en-US" sz="1800"/>
                    </a:p>
                  </a:txBody>
                  <a:tcPr marT="45716" marB="45716"/>
                </a:tc>
                <a:tc>
                  <a:txBody>
                    <a:bodyPr/>
                    <a:lstStyle/>
                    <a:p>
                      <a:endParaRPr lang="en-US" sz="1800" dirty="0"/>
                    </a:p>
                  </a:txBody>
                  <a:tcPr marT="45716" marB="45716"/>
                </a:tc>
                <a:tc>
                  <a:txBody>
                    <a:bodyPr/>
                    <a:lstStyle/>
                    <a:p>
                      <a:endParaRPr lang="en-US" sz="1800" dirty="0"/>
                    </a:p>
                  </a:txBody>
                  <a:tcPr marT="45716" marB="45716"/>
                </a:tc>
                <a:extLst>
                  <a:ext uri="{0D108BD9-81ED-4DB2-BD59-A6C34878D82A}">
                    <a16:rowId xmlns:a16="http://schemas.microsoft.com/office/drawing/2014/main" val="10000"/>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1"/>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2"/>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3"/>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4"/>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val="10005"/>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val="10006"/>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extLst>
                  <a:ext uri="{0D108BD9-81ED-4DB2-BD59-A6C34878D82A}">
                    <a16:rowId xmlns:a16="http://schemas.microsoft.com/office/drawing/2014/main" val="10007"/>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val="10008"/>
                  </a:ext>
                </a:extLst>
              </a:tr>
            </a:tbl>
          </a:graphicData>
        </a:graphic>
      </p:graphicFrame>
      <p:pic>
        <p:nvPicPr>
          <p:cNvPr id="55391" name="Picture 5" descr="addin_tmp.png">
            <a:extLst>
              <a:ext uri="{FF2B5EF4-FFF2-40B4-BE49-F238E27FC236}">
                <a16:creationId xmlns:a16="http://schemas.microsoft.com/office/drawing/2014/main" id="{51E6C2FB-6BF4-4F19-92B5-ED22F74F9EC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76400" y="3276600"/>
            <a:ext cx="6683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2" name="Picture 6" descr="addin_tmp.png">
            <a:extLst>
              <a:ext uri="{FF2B5EF4-FFF2-40B4-BE49-F238E27FC236}">
                <a16:creationId xmlns:a16="http://schemas.microsoft.com/office/drawing/2014/main" id="{1C954010-A5E0-4710-B440-4680ED926B61}"/>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590800" y="3276600"/>
            <a:ext cx="1322388"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3" name="Picture 7" descr="addin_tmp.png">
            <a:extLst>
              <a:ext uri="{FF2B5EF4-FFF2-40B4-BE49-F238E27FC236}">
                <a16:creationId xmlns:a16="http://schemas.microsoft.com/office/drawing/2014/main" id="{9121856C-2F96-4E42-B778-B37D9E4AC12B}"/>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1148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4" name="Picture 8" descr="addin_tmp.png">
            <a:extLst>
              <a:ext uri="{FF2B5EF4-FFF2-40B4-BE49-F238E27FC236}">
                <a16:creationId xmlns:a16="http://schemas.microsoft.com/office/drawing/2014/main" id="{6B5095D5-7A77-445B-9BFE-A31A8E4CCDF9}"/>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49530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5" name="Picture 9" descr="addin_tmp.png">
            <a:extLst>
              <a:ext uri="{FF2B5EF4-FFF2-40B4-BE49-F238E27FC236}">
                <a16:creationId xmlns:a16="http://schemas.microsoft.com/office/drawing/2014/main" id="{73DB08A8-4C53-429C-A7B5-58BF0ADF1E32}"/>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943600" y="3276600"/>
            <a:ext cx="19716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96" name="Picture 10" descr="addin_tmp.png">
            <a:extLst>
              <a:ext uri="{FF2B5EF4-FFF2-40B4-BE49-F238E27FC236}">
                <a16:creationId xmlns:a16="http://schemas.microsoft.com/office/drawing/2014/main" id="{177C23DB-389C-4643-B167-C3E74369365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981200" y="23622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97" name="TextBox 11">
            <a:extLst>
              <a:ext uri="{FF2B5EF4-FFF2-40B4-BE49-F238E27FC236}">
                <a16:creationId xmlns:a16="http://schemas.microsoft.com/office/drawing/2014/main" id="{832ADDA7-9B51-41B7-8FD0-BA1304B4541A}"/>
              </a:ext>
            </a:extLst>
          </p:cNvPr>
          <p:cNvSpPr txBox="1">
            <a:spLocks noChangeArrowheads="1"/>
          </p:cNvSpPr>
          <p:nvPr/>
        </p:nvSpPr>
        <p:spPr bwMode="auto">
          <a:xfrm>
            <a:off x="457200" y="17526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b="1"/>
              <a:t>Example</a:t>
            </a:r>
            <a:r>
              <a:rPr lang="en-US" altLang="en-US"/>
              <a:t>:</a:t>
            </a:r>
          </a:p>
        </p:txBody>
      </p:sp>
      <p:sp>
        <p:nvSpPr>
          <p:cNvPr id="55398" name="TextBox 12">
            <a:extLst>
              <a:ext uri="{FF2B5EF4-FFF2-40B4-BE49-F238E27FC236}">
                <a16:creationId xmlns:a16="http://schemas.microsoft.com/office/drawing/2014/main" id="{03058F1F-DAF3-4EDC-BDD6-5EC053F45BBC}"/>
              </a:ext>
            </a:extLst>
          </p:cNvPr>
          <p:cNvSpPr txBox="1">
            <a:spLocks noChangeArrowheads="1"/>
          </p:cNvSpPr>
          <p:nvPr/>
        </p:nvSpPr>
        <p:spPr bwMode="auto">
          <a:xfrm>
            <a:off x="457200" y="27432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b="1"/>
              <a:t>Solution</a:t>
            </a:r>
            <a:r>
              <a:rPr lang="en-US" altLang="en-US"/>
              <a:t>:</a:t>
            </a:r>
          </a:p>
        </p:txBody>
      </p:sp>
      <p:sp>
        <p:nvSpPr>
          <p:cNvPr id="55399" name="TextBox 13">
            <a:extLst>
              <a:ext uri="{FF2B5EF4-FFF2-40B4-BE49-F238E27FC236}">
                <a16:creationId xmlns:a16="http://schemas.microsoft.com/office/drawing/2014/main" id="{D5B0EDD3-01A9-4EA1-806A-D95562E54EEA}"/>
              </a:ext>
            </a:extLst>
          </p:cNvPr>
          <p:cNvSpPr txBox="1">
            <a:spLocks noChangeArrowheads="1"/>
          </p:cNvSpPr>
          <p:nvPr/>
        </p:nvSpPr>
        <p:spPr bwMode="auto">
          <a:xfrm>
            <a:off x="1676400" y="1752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Construct a membership table to show that the distributive law holds.</a:t>
            </a:r>
          </a:p>
        </p:txBody>
      </p:sp>
    </p:spTree>
    <p:extLst>
      <p:ext uri="{BB962C8B-B14F-4D97-AF65-F5344CB8AC3E}">
        <p14:creationId xmlns:p14="http://schemas.microsoft.com/office/powerpoint/2010/main" val="23477170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83E2-492D-4D9D-BFE6-C036F54BA67D}"/>
              </a:ext>
            </a:extLst>
          </p:cNvPr>
          <p:cNvSpPr>
            <a:spLocks noGrp="1"/>
          </p:cNvSpPr>
          <p:nvPr>
            <p:ph type="title"/>
          </p:nvPr>
        </p:nvSpPr>
        <p:spPr/>
        <p:txBody>
          <a:bodyPr>
            <a:normAutofit fontScale="90000"/>
          </a:bodyPr>
          <a:lstStyle/>
          <a:p>
            <a:pPr fontAlgn="auto">
              <a:spcAft>
                <a:spcPts val="0"/>
              </a:spcAft>
              <a:defRPr/>
            </a:pPr>
            <a:r>
              <a:rPr lang="en-US" dirty="0"/>
              <a:t>Generalized Unions and Intersections</a:t>
            </a:r>
          </a:p>
        </p:txBody>
      </p:sp>
      <p:sp>
        <p:nvSpPr>
          <p:cNvPr id="3" name="Content Placeholder 2">
            <a:extLst>
              <a:ext uri="{FF2B5EF4-FFF2-40B4-BE49-F238E27FC236}">
                <a16:creationId xmlns:a16="http://schemas.microsoft.com/office/drawing/2014/main" id="{397C1AB2-66B8-4946-929A-FE785918B289}"/>
              </a:ext>
            </a:extLst>
          </p:cNvPr>
          <p:cNvSpPr>
            <a:spLocks noGrp="1"/>
          </p:cNvSpPr>
          <p:nvPr>
            <p:ph idx="1"/>
          </p:nvPr>
        </p:nvSpPr>
        <p:spPr/>
        <p:txBody>
          <a:bodyPr>
            <a:normAutofit fontScale="85000" lnSpcReduction="10000"/>
          </a:bodyPr>
          <a:lstStyle/>
          <a:p>
            <a:pPr marL="274320" indent="-274320" fontAlgn="auto">
              <a:spcAft>
                <a:spcPts val="0"/>
              </a:spcAft>
              <a:buClr>
                <a:schemeClr val="accent3"/>
              </a:buClr>
              <a:buFont typeface="Wingdings 2"/>
              <a:buChar char=""/>
              <a:defRPr/>
            </a:pPr>
            <a:r>
              <a:rPr lang="en-US" dirty="0"/>
              <a:t>Let </a:t>
            </a:r>
            <a:r>
              <a:rPr lang="en-US" i="1" dirty="0"/>
              <a:t>A</a:t>
            </a:r>
            <a:r>
              <a:rPr lang="en-US" baseline="-25000" dirty="0"/>
              <a:t>1</a:t>
            </a:r>
            <a:r>
              <a:rPr lang="en-US" dirty="0"/>
              <a:t>, </a:t>
            </a:r>
            <a:r>
              <a:rPr lang="en-US" i="1" dirty="0"/>
              <a:t>A</a:t>
            </a:r>
            <a:r>
              <a:rPr lang="en-US" baseline="-25000" dirty="0"/>
              <a:t>2</a:t>
            </a:r>
            <a:r>
              <a:rPr lang="en-US" dirty="0"/>
              <a:t> ,…, </a:t>
            </a:r>
            <a:r>
              <a:rPr lang="en-US" i="1" dirty="0"/>
              <a:t>A</a:t>
            </a:r>
            <a:r>
              <a:rPr lang="en-US" i="1" baseline="-25000" dirty="0"/>
              <a:t>n</a:t>
            </a:r>
            <a:r>
              <a:rPr lang="en-US" dirty="0"/>
              <a:t> be an indexed collection of sets.</a:t>
            </a:r>
          </a:p>
          <a:p>
            <a:pPr marL="274320" indent="-274320" fontAlgn="auto">
              <a:spcAft>
                <a:spcPts val="0"/>
              </a:spcAft>
              <a:buClr>
                <a:schemeClr val="accent3"/>
              </a:buClr>
              <a:buFont typeface="Wingdings 2"/>
              <a:buNone/>
              <a:defRPr/>
            </a:pPr>
            <a:r>
              <a:rPr lang="en-US" dirty="0"/>
              <a:t>    We define:</a:t>
            </a:r>
          </a:p>
          <a:p>
            <a:pPr marL="274320" indent="-274320" fontAlgn="auto">
              <a:spcAft>
                <a:spcPts val="0"/>
              </a:spcAft>
              <a:buClr>
                <a:schemeClr val="accent3"/>
              </a:buClr>
              <a:buFont typeface="Wingdings 2"/>
              <a:buNone/>
              <a:defRPr/>
            </a:pPr>
            <a:endParaRPr lang="en-US" dirty="0"/>
          </a:p>
          <a:p>
            <a:pPr marL="274320" indent="-274320" fontAlgn="auto">
              <a:spcAft>
                <a:spcPts val="0"/>
              </a:spcAft>
              <a:buClr>
                <a:schemeClr val="accent3"/>
              </a:buClr>
              <a:buFont typeface="Wingdings 2"/>
              <a:buNone/>
              <a:defRPr/>
            </a:pPr>
            <a:r>
              <a:rPr lang="en-US" dirty="0"/>
              <a:t>   </a:t>
            </a:r>
          </a:p>
          <a:p>
            <a:pPr marL="274320" indent="-274320" fontAlgn="auto">
              <a:spcAft>
                <a:spcPts val="0"/>
              </a:spcAft>
              <a:buClr>
                <a:schemeClr val="accent3"/>
              </a:buClr>
              <a:buFont typeface="Wingdings 2"/>
              <a:buNone/>
              <a:defRPr/>
            </a:pPr>
            <a:r>
              <a:rPr lang="en-US" dirty="0"/>
              <a:t>   These are well defined, since union and intersection are associative.</a:t>
            </a:r>
          </a:p>
          <a:p>
            <a:pPr marL="274320" indent="-274320" fontAlgn="auto">
              <a:spcAft>
                <a:spcPts val="0"/>
              </a:spcAft>
              <a:buClr>
                <a:schemeClr val="accent3"/>
              </a:buClr>
              <a:buFont typeface="Wingdings 2"/>
              <a:buChar char=""/>
              <a:defRPr/>
            </a:pPr>
            <a:r>
              <a:rPr lang="en-US" dirty="0"/>
              <a:t>For </a:t>
            </a:r>
            <a:r>
              <a:rPr lang="en-US" i="1" dirty="0"/>
              <a:t>i</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 let </a:t>
            </a:r>
            <a:r>
              <a:rPr lang="en-US" i="1" dirty="0"/>
              <a:t>A</a:t>
            </a:r>
            <a:r>
              <a:rPr lang="en-US" baseline="-25000" dirty="0"/>
              <a:t>i </a:t>
            </a:r>
            <a:r>
              <a:rPr lang="en-US" dirty="0"/>
              <a:t> = {</a:t>
            </a:r>
            <a:r>
              <a:rPr lang="en-US" i="1" dirty="0" err="1"/>
              <a:t>i</a:t>
            </a:r>
            <a:r>
              <a:rPr lang="en-US" dirty="0"/>
              <a:t>, </a:t>
            </a:r>
            <a:r>
              <a:rPr lang="en-US" i="1" dirty="0"/>
              <a:t>i</a:t>
            </a:r>
            <a:r>
              <a:rPr lang="en-US" dirty="0"/>
              <a:t> + </a:t>
            </a:r>
            <a:r>
              <a:rPr lang="en-US" dirty="0">
                <a:latin typeface="Cambria Math" pitchFamily="18" charset="0"/>
                <a:ea typeface="Cambria Math" pitchFamily="18" charset="0"/>
              </a:rPr>
              <a:t>1</a:t>
            </a:r>
            <a:r>
              <a:rPr lang="en-US" dirty="0"/>
              <a:t>, </a:t>
            </a:r>
            <a:r>
              <a:rPr lang="en-US" i="1" dirty="0" err="1"/>
              <a:t>i</a:t>
            </a:r>
            <a:r>
              <a:rPr lang="en-US" dirty="0"/>
              <a:t> + </a:t>
            </a:r>
            <a:r>
              <a:rPr lang="en-US" dirty="0">
                <a:latin typeface="Cambria Math" pitchFamily="18" charset="0"/>
                <a:ea typeface="Cambria Math" pitchFamily="18" charset="0"/>
              </a:rPr>
              <a:t>2</a:t>
            </a:r>
            <a:r>
              <a:rPr lang="en-US" dirty="0"/>
              <a:t>, ….}. Then,</a:t>
            </a:r>
          </a:p>
          <a:p>
            <a:pPr marL="274320" indent="-274320" fontAlgn="auto">
              <a:spcAft>
                <a:spcPts val="0"/>
              </a:spcAft>
              <a:buClr>
                <a:schemeClr val="accent3"/>
              </a:buClr>
              <a:buFont typeface="Wingdings 2"/>
              <a:buNone/>
              <a:defRPr/>
            </a:pPr>
            <a:endParaRPr lang="en-US" dirty="0"/>
          </a:p>
          <a:p>
            <a:pPr marL="274320" indent="-274320" fontAlgn="auto">
              <a:spcAft>
                <a:spcPts val="0"/>
              </a:spcAft>
              <a:buClr>
                <a:schemeClr val="accent3"/>
              </a:buClr>
              <a:buFont typeface="Wingdings 2"/>
              <a:buNone/>
              <a:defRPr/>
            </a:pPr>
            <a:endParaRPr lang="en-US" dirty="0"/>
          </a:p>
          <a:p>
            <a:pPr marL="274320" indent="-274320" fontAlgn="auto">
              <a:spcAft>
                <a:spcPts val="0"/>
              </a:spcAft>
              <a:buClr>
                <a:schemeClr val="accent3"/>
              </a:buClr>
              <a:buFont typeface="Wingdings 2"/>
              <a:buNone/>
              <a:defRPr/>
            </a:pPr>
            <a:r>
              <a:rPr lang="en-US" dirty="0"/>
              <a:t> </a:t>
            </a:r>
          </a:p>
        </p:txBody>
      </p:sp>
      <p:pic>
        <p:nvPicPr>
          <p:cNvPr id="56324" name="Picture 18" descr="addin_tmp.png">
            <a:extLst>
              <a:ext uri="{FF2B5EF4-FFF2-40B4-BE49-F238E27FC236}">
                <a16:creationId xmlns:a16="http://schemas.microsoft.com/office/drawing/2014/main" id="{5D5F22AB-A1D4-4E06-B9CD-685E460E7B3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2895600" y="2514600"/>
            <a:ext cx="22717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19" descr="addin_tmp.png">
            <a:extLst>
              <a:ext uri="{FF2B5EF4-FFF2-40B4-BE49-F238E27FC236}">
                <a16:creationId xmlns:a16="http://schemas.microsoft.com/office/drawing/2014/main" id="{D9179687-20B5-4A29-A0EB-8B021D72E576}"/>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2895600" y="3124200"/>
            <a:ext cx="22717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12" descr="addin_tmp.png">
            <a:extLst>
              <a:ext uri="{FF2B5EF4-FFF2-40B4-BE49-F238E27FC236}">
                <a16:creationId xmlns:a16="http://schemas.microsoft.com/office/drawing/2014/main" id="{5E7BD2C2-E9B6-47A4-838F-05FEC0116113}"/>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2286000" y="4953000"/>
            <a:ext cx="35528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15" descr="addin_tmp.png">
            <a:extLst>
              <a:ext uri="{FF2B5EF4-FFF2-40B4-BE49-F238E27FC236}">
                <a16:creationId xmlns:a16="http://schemas.microsoft.com/office/drawing/2014/main" id="{5F82BD06-D28A-407D-9F20-2C318035F8A0}"/>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2286000" y="5715000"/>
            <a:ext cx="48688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591554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F31C-8DB1-4F28-BA2A-C4CCE18C94AE}"/>
              </a:ext>
            </a:extLst>
          </p:cNvPr>
          <p:cNvSpPr>
            <a:spLocks noGrp="1"/>
          </p:cNvSpPr>
          <p:nvPr>
            <p:ph type="title"/>
          </p:nvPr>
        </p:nvSpPr>
        <p:spPr>
          <a:xfrm>
            <a:off x="457200" y="533400"/>
            <a:ext cx="8229600" cy="1143000"/>
          </a:xfrm>
        </p:spPr>
        <p:txBody>
          <a:bodyPr>
            <a:normAutofit fontScale="90000"/>
          </a:bodyPr>
          <a:lstStyle/>
          <a:p>
            <a:pPr fontAlgn="auto">
              <a:spcAft>
                <a:spcPts val="0"/>
              </a:spcAft>
              <a:defRPr/>
            </a:pPr>
            <a:r>
              <a:rPr lang="en-US" dirty="0"/>
              <a:t>Computer Representation of Sets</a:t>
            </a:r>
          </a:p>
        </p:txBody>
      </p:sp>
      <p:sp>
        <p:nvSpPr>
          <p:cNvPr id="3" name="Content Placeholder 2">
            <a:extLst>
              <a:ext uri="{FF2B5EF4-FFF2-40B4-BE49-F238E27FC236}">
                <a16:creationId xmlns:a16="http://schemas.microsoft.com/office/drawing/2014/main" id="{68C680C3-8B9E-4855-98A3-D7670D33036E}"/>
              </a:ext>
            </a:extLst>
          </p:cNvPr>
          <p:cNvSpPr>
            <a:spLocks noGrp="1"/>
          </p:cNvSpPr>
          <p:nvPr>
            <p:ph idx="1"/>
          </p:nvPr>
        </p:nvSpPr>
        <p:spPr/>
        <p:txBody>
          <a:bodyPr>
            <a:normAutofit fontScale="40000" lnSpcReduction="20000"/>
          </a:bodyPr>
          <a:lstStyle/>
          <a:p>
            <a:pPr marL="274320" indent="-274320" fontAlgn="auto">
              <a:spcAft>
                <a:spcPts val="0"/>
              </a:spcAft>
              <a:buClr>
                <a:schemeClr val="accent3"/>
              </a:buClr>
              <a:buFont typeface="Wingdings 2"/>
              <a:buChar char=""/>
              <a:defRPr/>
            </a:pPr>
            <a:r>
              <a:rPr lang="en-US" sz="4900" dirty="0"/>
              <a:t>Assume the universal set  </a:t>
            </a:r>
            <a:r>
              <a:rPr lang="en-US" sz="4900" i="1" dirty="0"/>
              <a:t>U</a:t>
            </a:r>
            <a:r>
              <a:rPr lang="en-US" sz="4900" dirty="0"/>
              <a:t> is finite (not larger than the memory size of the computer being used)</a:t>
            </a:r>
          </a:p>
          <a:p>
            <a:pPr marL="274320" indent="-274320" fontAlgn="auto">
              <a:spcAft>
                <a:spcPts val="0"/>
              </a:spcAft>
              <a:buClr>
                <a:schemeClr val="accent3"/>
              </a:buClr>
              <a:buFont typeface="Wingdings 2"/>
              <a:buChar char=""/>
              <a:defRPr/>
            </a:pPr>
            <a:r>
              <a:rPr lang="en-US" sz="4900" dirty="0"/>
              <a:t>First specify an arbitrary ordering  of the elements in </a:t>
            </a:r>
            <a:r>
              <a:rPr lang="en-US" sz="4900" i="1" dirty="0"/>
              <a:t>U</a:t>
            </a:r>
            <a:r>
              <a:rPr lang="en-US" sz="4900" dirty="0"/>
              <a:t>, for instance </a:t>
            </a:r>
            <a:r>
              <a:rPr lang="en-US" sz="4900" i="1" dirty="0"/>
              <a:t>a</a:t>
            </a:r>
            <a:r>
              <a:rPr lang="en-US" sz="3400" i="1" dirty="0"/>
              <a:t>1</a:t>
            </a:r>
            <a:r>
              <a:rPr lang="en-US" sz="4900" i="1" dirty="0"/>
              <a:t>, a</a:t>
            </a:r>
            <a:r>
              <a:rPr lang="en-US" sz="3400" i="1" dirty="0"/>
              <a:t>2</a:t>
            </a:r>
            <a:r>
              <a:rPr lang="en-US" sz="4900" i="1" dirty="0"/>
              <a:t>,…, a</a:t>
            </a:r>
            <a:r>
              <a:rPr lang="en-US" sz="3400" i="1" dirty="0"/>
              <a:t>n</a:t>
            </a:r>
            <a:endParaRPr lang="en-US" sz="4300" i="1" dirty="0"/>
          </a:p>
          <a:p>
            <a:pPr marL="274320" indent="-274320" fontAlgn="auto">
              <a:spcAft>
                <a:spcPts val="0"/>
              </a:spcAft>
              <a:buClr>
                <a:schemeClr val="accent3"/>
              </a:buClr>
              <a:buFont typeface="Wingdings 2"/>
              <a:buChar char=""/>
              <a:defRPr/>
            </a:pPr>
            <a:r>
              <a:rPr lang="en-US" sz="4900" dirty="0"/>
              <a:t>Represent a subset </a:t>
            </a:r>
            <a:r>
              <a:rPr lang="en-US" sz="4900" i="1" dirty="0"/>
              <a:t>A</a:t>
            </a:r>
            <a:r>
              <a:rPr lang="en-US" sz="4900" dirty="0"/>
              <a:t> of </a:t>
            </a:r>
            <a:r>
              <a:rPr lang="en-US" sz="4900" i="1" dirty="0"/>
              <a:t>U</a:t>
            </a:r>
            <a:r>
              <a:rPr lang="en-US" sz="4900" dirty="0"/>
              <a:t> with the bit string of length </a:t>
            </a:r>
            <a:r>
              <a:rPr lang="en-US" sz="4900" i="1" dirty="0"/>
              <a:t>n</a:t>
            </a:r>
            <a:r>
              <a:rPr lang="en-US" sz="4900" dirty="0"/>
              <a:t>, where the </a:t>
            </a:r>
            <a:r>
              <a:rPr lang="en-US" sz="4900" i="1" dirty="0" err="1"/>
              <a:t>i</a:t>
            </a:r>
            <a:r>
              <a:rPr lang="en-US" sz="4900" dirty="0" err="1"/>
              <a:t>th</a:t>
            </a:r>
            <a:r>
              <a:rPr lang="en-US" sz="4900" dirty="0"/>
              <a:t> bit is </a:t>
            </a:r>
            <a:r>
              <a:rPr lang="en-US" sz="4900" i="1" dirty="0"/>
              <a:t>1</a:t>
            </a:r>
            <a:r>
              <a:rPr lang="en-US" sz="4900" dirty="0"/>
              <a:t> if </a:t>
            </a:r>
            <a:r>
              <a:rPr lang="en-US" sz="4900" i="1" dirty="0" err="1"/>
              <a:t>a</a:t>
            </a:r>
            <a:r>
              <a:rPr lang="en-US" sz="3400" i="1" dirty="0" err="1"/>
              <a:t>i</a:t>
            </a:r>
            <a:r>
              <a:rPr lang="en-US" sz="4900" dirty="0"/>
              <a:t> belongs to </a:t>
            </a:r>
            <a:r>
              <a:rPr lang="en-US" sz="4900" i="1" dirty="0"/>
              <a:t>A</a:t>
            </a:r>
            <a:r>
              <a:rPr lang="en-US" sz="4900" dirty="0"/>
              <a:t> and is </a:t>
            </a:r>
            <a:r>
              <a:rPr lang="en-US" sz="4900" i="1" dirty="0"/>
              <a:t>0</a:t>
            </a:r>
            <a:r>
              <a:rPr lang="en-US" sz="4900" dirty="0"/>
              <a:t> if </a:t>
            </a:r>
            <a:r>
              <a:rPr lang="en-US" sz="4900" i="1" dirty="0" err="1"/>
              <a:t>a</a:t>
            </a:r>
            <a:r>
              <a:rPr lang="en-US" sz="3400" i="1" dirty="0" err="1"/>
              <a:t>i</a:t>
            </a:r>
            <a:r>
              <a:rPr lang="en-US" sz="4900" dirty="0"/>
              <a:t> does not belong to </a:t>
            </a:r>
            <a:r>
              <a:rPr lang="en-US" sz="4900" i="1" dirty="0"/>
              <a:t>A</a:t>
            </a:r>
          </a:p>
          <a:p>
            <a:pPr marL="274320" indent="-274320" fontAlgn="auto">
              <a:spcAft>
                <a:spcPts val="0"/>
              </a:spcAft>
              <a:buClr>
                <a:schemeClr val="accent3"/>
              </a:buClr>
              <a:buFont typeface="Wingdings 2"/>
              <a:buChar char=""/>
              <a:defRPr/>
            </a:pPr>
            <a:r>
              <a:rPr lang="en-US" sz="4900" i="1" u="sng" dirty="0"/>
              <a:t>Example</a:t>
            </a:r>
            <a:r>
              <a:rPr lang="en-US" sz="4900" dirty="0"/>
              <a:t>: Let </a:t>
            </a:r>
            <a:r>
              <a:rPr lang="en-US" sz="4900" i="1" dirty="0"/>
              <a:t>U ={1, 2, 3, 4, 5, 6, 7, 8, 9, 10}, </a:t>
            </a:r>
            <a:r>
              <a:rPr lang="en-US" sz="4900" dirty="0"/>
              <a:t>and the ordering of </a:t>
            </a:r>
            <a:r>
              <a:rPr lang="en-US" sz="4900" i="1" dirty="0"/>
              <a:t>U</a:t>
            </a:r>
            <a:r>
              <a:rPr lang="en-US" sz="4900" dirty="0"/>
              <a:t> has the elements  in the increasing order.</a:t>
            </a:r>
          </a:p>
          <a:p>
            <a:pPr marL="274320" indent="-274320" fontAlgn="auto">
              <a:spcAft>
                <a:spcPts val="0"/>
              </a:spcAft>
              <a:buClr>
                <a:schemeClr val="accent3"/>
              </a:buClr>
              <a:buFont typeface="Wingdings 2"/>
              <a:buNone/>
              <a:defRPr/>
            </a:pPr>
            <a:r>
              <a:rPr lang="en-US" sz="4000" dirty="0"/>
              <a:t>     </a:t>
            </a:r>
            <a:r>
              <a:rPr lang="en-US" sz="4500" dirty="0"/>
              <a:t>What bit strings represent the subset of all odd integers?</a:t>
            </a:r>
          </a:p>
          <a:p>
            <a:pPr marL="274320" indent="-274320" fontAlgn="auto">
              <a:spcAft>
                <a:spcPts val="0"/>
              </a:spcAft>
              <a:buClr>
                <a:schemeClr val="accent3"/>
              </a:buClr>
              <a:buFont typeface="Wingdings 2"/>
              <a:buNone/>
              <a:defRPr/>
            </a:pPr>
            <a:r>
              <a:rPr lang="en-US" sz="4500" dirty="0"/>
              <a:t>     What bit string represents the set of all even integers?</a:t>
            </a:r>
          </a:p>
          <a:p>
            <a:pPr marL="274320" indent="-274320" fontAlgn="auto">
              <a:spcAft>
                <a:spcPts val="0"/>
              </a:spcAft>
              <a:buClr>
                <a:schemeClr val="accent3"/>
              </a:buClr>
              <a:buFont typeface="Wingdings 2"/>
              <a:buNone/>
              <a:defRPr/>
            </a:pPr>
            <a:r>
              <a:rPr lang="en-US" sz="4500" dirty="0"/>
              <a:t>     What bit string represents the subset of integers not exceeding </a:t>
            </a:r>
            <a:r>
              <a:rPr lang="en-US" sz="4500" i="1" dirty="0"/>
              <a:t>5</a:t>
            </a:r>
            <a:r>
              <a:rPr lang="en-US" sz="4500" dirty="0"/>
              <a:t> in </a:t>
            </a:r>
            <a:r>
              <a:rPr lang="en-US" sz="4500" i="1" dirty="0"/>
              <a:t>U</a:t>
            </a:r>
            <a:r>
              <a:rPr lang="en-US" sz="4500" dirty="0"/>
              <a:t>?</a:t>
            </a:r>
          </a:p>
          <a:p>
            <a:pPr marL="274320" indent="-274320" fontAlgn="auto">
              <a:spcAft>
                <a:spcPts val="0"/>
              </a:spcAft>
              <a:buClr>
                <a:schemeClr val="accent3"/>
              </a:buClr>
              <a:buFont typeface="Wingdings 2"/>
              <a:buNone/>
              <a:defRPr/>
            </a:pPr>
            <a:endParaRPr lang="en-US" sz="4500" dirty="0"/>
          </a:p>
          <a:p>
            <a:pPr marL="274320" indent="-274320" fontAlgn="auto">
              <a:spcAft>
                <a:spcPts val="0"/>
              </a:spcAft>
              <a:buClr>
                <a:schemeClr val="accent3"/>
              </a:buClr>
              <a:buFont typeface="Wingdings 2"/>
              <a:buNone/>
              <a:defRPr/>
            </a:pPr>
            <a:r>
              <a:rPr lang="en-US" sz="4500" dirty="0"/>
              <a:t>      What is the bit string that represents the complement of a subset?</a:t>
            </a:r>
          </a:p>
          <a:p>
            <a:pPr marL="274320" indent="-274320" fontAlgn="auto">
              <a:spcAft>
                <a:spcPts val="0"/>
              </a:spcAft>
              <a:buClr>
                <a:schemeClr val="accent3"/>
              </a:buClr>
              <a:buFont typeface="Wingdings 2"/>
              <a:buNone/>
              <a:defRPr/>
            </a:pPr>
            <a:r>
              <a:rPr lang="en-US" sz="4500" dirty="0"/>
              <a:t>      What is the bit string that  represents the union of two subsets?</a:t>
            </a:r>
          </a:p>
          <a:p>
            <a:pPr marL="274320" indent="-274320" fontAlgn="auto">
              <a:spcAft>
                <a:spcPts val="0"/>
              </a:spcAft>
              <a:buClr>
                <a:schemeClr val="accent3"/>
              </a:buClr>
              <a:buFont typeface="Wingdings 2"/>
              <a:buNone/>
              <a:defRPr/>
            </a:pPr>
            <a:r>
              <a:rPr lang="en-US" sz="4500" dirty="0"/>
              <a:t>      What is the bit string that represents the intersection of two subsets?</a:t>
            </a:r>
          </a:p>
          <a:p>
            <a:pPr marL="274320" indent="-274320" fontAlgn="auto">
              <a:spcAft>
                <a:spcPts val="0"/>
              </a:spcAft>
              <a:buClr>
                <a:schemeClr val="accent3"/>
              </a:buClr>
              <a:buFont typeface="Wingdings 2"/>
              <a:buNone/>
              <a:defRPr/>
            </a:pPr>
            <a:r>
              <a:rPr lang="en-US" sz="4000" dirty="0"/>
              <a:t>   </a:t>
            </a:r>
          </a:p>
          <a:p>
            <a:pPr marL="274320" indent="-274320" fontAlgn="auto">
              <a:spcAft>
                <a:spcPts val="0"/>
              </a:spcAft>
              <a:buClr>
                <a:schemeClr val="accent3"/>
              </a:buClr>
              <a:buFont typeface="Wingdings 2"/>
              <a:buNone/>
              <a:defRPr/>
            </a:pPr>
            <a:endParaRPr lang="en-US" dirty="0"/>
          </a:p>
          <a:p>
            <a:pPr marL="274320" indent="-274320" fontAlgn="auto">
              <a:spcAft>
                <a:spcPts val="0"/>
              </a:spcAft>
              <a:buClr>
                <a:schemeClr val="accent3"/>
              </a:buClr>
              <a:buFont typeface="Wingdings 2"/>
              <a:buNone/>
              <a:defRPr/>
            </a:pPr>
            <a:endParaRPr lang="en-US" dirty="0"/>
          </a:p>
          <a:p>
            <a:pPr marL="274320" indent="-274320" fontAlgn="auto">
              <a:spcAft>
                <a:spcPts val="0"/>
              </a:spcAft>
              <a:buClr>
                <a:schemeClr val="accent3"/>
              </a:buClr>
              <a:buFont typeface="Wingdings 2"/>
              <a:buNone/>
              <a:defRPr/>
            </a:pPr>
            <a:endParaRPr lang="en-US" dirty="0"/>
          </a:p>
        </p:txBody>
      </p:sp>
    </p:spTree>
    <p:extLst>
      <p:ext uri="{BB962C8B-B14F-4D97-AF65-F5344CB8AC3E}">
        <p14:creationId xmlns:p14="http://schemas.microsoft.com/office/powerpoint/2010/main" val="134208798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2620F-528F-490B-995C-F4A5B424B6CF}"/>
              </a:ext>
            </a:extLst>
          </p:cNvPr>
          <p:cNvSpPr>
            <a:spLocks noGrp="1"/>
          </p:cNvSpPr>
          <p:nvPr>
            <p:ph type="ctrTitle"/>
          </p:nvPr>
        </p:nvSpPr>
        <p:spPr/>
        <p:txBody>
          <a:bodyPr/>
          <a:lstStyle/>
          <a:p>
            <a:pPr fontAlgn="auto">
              <a:spcAft>
                <a:spcPts val="0"/>
              </a:spcAft>
              <a:defRPr/>
            </a:pPr>
            <a:r>
              <a:rPr lang="en-US" dirty="0"/>
              <a:t>Functions</a:t>
            </a:r>
          </a:p>
        </p:txBody>
      </p:sp>
      <p:sp>
        <p:nvSpPr>
          <p:cNvPr id="58371" name="Subtitle 2">
            <a:extLst>
              <a:ext uri="{FF2B5EF4-FFF2-40B4-BE49-F238E27FC236}">
                <a16:creationId xmlns:a16="http://schemas.microsoft.com/office/drawing/2014/main" id="{11B7D077-53EC-4DA3-B3FF-F46724EF7E89}"/>
              </a:ext>
            </a:extLst>
          </p:cNvPr>
          <p:cNvSpPr>
            <a:spLocks noGrp="1"/>
          </p:cNvSpPr>
          <p:nvPr>
            <p:ph type="subTitle" idx="1"/>
          </p:nvPr>
        </p:nvSpPr>
        <p:spPr>
          <a:xfrm>
            <a:off x="533400" y="3228975"/>
            <a:ext cx="7854950" cy="1752600"/>
          </a:xfrm>
        </p:spPr>
        <p:txBody>
          <a:bodyPr/>
          <a:lstStyle/>
          <a:p>
            <a:pPr marR="0"/>
            <a:r>
              <a:rPr lang="en-US" altLang="en-US"/>
              <a:t>Section 2.3</a:t>
            </a:r>
          </a:p>
        </p:txBody>
      </p:sp>
    </p:spTree>
    <p:extLst>
      <p:ext uri="{BB962C8B-B14F-4D97-AF65-F5344CB8AC3E}">
        <p14:creationId xmlns:p14="http://schemas.microsoft.com/office/powerpoint/2010/main" val="2820344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3182938" y="457200"/>
            <a:ext cx="26844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DeMorgan’s Laws</a:t>
            </a:r>
          </a:p>
        </p:txBody>
      </p:sp>
      <p:sp>
        <p:nvSpPr>
          <p:cNvPr id="93187" name="Text Box 3"/>
          <p:cNvSpPr txBox="1">
            <a:spLocks noChangeArrowheads="1"/>
          </p:cNvSpPr>
          <p:nvPr/>
        </p:nvSpPr>
        <p:spPr bwMode="auto">
          <a:xfrm>
            <a:off x="1066800" y="1143000"/>
            <a:ext cx="695007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a:solidFill>
                  <a:srgbClr val="003366"/>
                </a:solidFill>
              </a:rPr>
              <a:t>Logical equivalence</a:t>
            </a:r>
            <a:r>
              <a:rPr lang="en-US" altLang="zh-TW"/>
              <a:t>: Two statements have the same truth table</a:t>
            </a:r>
          </a:p>
        </p:txBody>
      </p:sp>
      <p:pic>
        <p:nvPicPr>
          <p:cNvPr id="93188"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352800" y="1905000"/>
            <a:ext cx="1905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9" name="Picture 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372100" y="2057400"/>
            <a:ext cx="381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90" name="Picture 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943600" y="1943100"/>
            <a:ext cx="18034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223" name="Rectangle 39"/>
          <p:cNvSpPr>
            <a:spLocks noChangeArrowheads="1"/>
          </p:cNvSpPr>
          <p:nvPr/>
        </p:nvSpPr>
        <p:spPr bwMode="auto">
          <a:xfrm>
            <a:off x="3048000" y="1752600"/>
            <a:ext cx="4953000" cy="762000"/>
          </a:xfrm>
          <a:prstGeom prst="rect">
            <a:avLst/>
          </a:prstGeom>
          <a:noFill/>
          <a:ln w="19050">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3224" name="Picture 40" descr="txp_fi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372100" y="4419600"/>
            <a:ext cx="381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225" name="Rectangle 41"/>
          <p:cNvSpPr>
            <a:spLocks noChangeArrowheads="1"/>
          </p:cNvSpPr>
          <p:nvPr/>
        </p:nvSpPr>
        <p:spPr bwMode="auto">
          <a:xfrm>
            <a:off x="3048000" y="4114800"/>
            <a:ext cx="4953000" cy="762000"/>
          </a:xfrm>
          <a:prstGeom prst="rect">
            <a:avLst/>
          </a:prstGeom>
          <a:noFill/>
          <a:ln w="19050">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3226" name="Picture 42"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352800" y="4267200"/>
            <a:ext cx="1905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227" name="Picture 43" descr="txp_fig"/>
          <p:cNvPicPr>
            <a:picLocks noChangeAspect="1" noChangeArrowheads="1"/>
          </p:cNvPicPr>
          <p:nvPr>
            <p:custDataLst>
              <p:tags r:id="rId6"/>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943600" y="4305300"/>
            <a:ext cx="18034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228" name="Text Box 44"/>
          <p:cNvSpPr txBox="1">
            <a:spLocks noChangeArrowheads="1"/>
          </p:cNvSpPr>
          <p:nvPr/>
        </p:nvSpPr>
        <p:spPr bwMode="auto">
          <a:xfrm>
            <a:off x="714375" y="4267200"/>
            <a:ext cx="1952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De Morgan’s Law</a:t>
            </a:r>
          </a:p>
        </p:txBody>
      </p:sp>
      <p:sp>
        <p:nvSpPr>
          <p:cNvPr id="93229" name="Text Box 45"/>
          <p:cNvSpPr txBox="1">
            <a:spLocks noChangeArrowheads="1"/>
          </p:cNvSpPr>
          <p:nvPr/>
        </p:nvSpPr>
        <p:spPr bwMode="auto">
          <a:xfrm>
            <a:off x="762000" y="1981200"/>
            <a:ext cx="1952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De Morgan’s Law</a:t>
            </a:r>
          </a:p>
        </p:txBody>
      </p:sp>
      <p:sp>
        <p:nvSpPr>
          <p:cNvPr id="93234" name="Text Box 50"/>
          <p:cNvSpPr txBox="1">
            <a:spLocks noChangeArrowheads="1"/>
          </p:cNvSpPr>
          <p:nvPr/>
        </p:nvSpPr>
        <p:spPr bwMode="auto">
          <a:xfrm>
            <a:off x="658813" y="2878138"/>
            <a:ext cx="7799387"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006699"/>
                </a:solidFill>
              </a:rPr>
              <a:t>Statement:</a:t>
            </a:r>
            <a:r>
              <a:rPr lang="en-US" altLang="en-US"/>
              <a:t> Tom is in the football team and the basketball team.</a:t>
            </a:r>
            <a:endParaRPr lang="en-US" altLang="zh-TW"/>
          </a:p>
          <a:p>
            <a:pPr>
              <a:lnSpc>
                <a:spcPct val="150000"/>
              </a:lnSpc>
            </a:pPr>
            <a:r>
              <a:rPr lang="en-US" altLang="en-US">
                <a:solidFill>
                  <a:srgbClr val="A50021"/>
                </a:solidFill>
              </a:rPr>
              <a:t>Negation:</a:t>
            </a:r>
            <a:r>
              <a:rPr lang="en-US" altLang="en-US"/>
              <a:t> </a:t>
            </a:r>
            <a:r>
              <a:rPr lang="en-US" altLang="zh-TW"/>
              <a:t>Tom is not in the football team or not in the basketball team.</a:t>
            </a:r>
          </a:p>
        </p:txBody>
      </p:sp>
      <p:sp>
        <p:nvSpPr>
          <p:cNvPr id="93235" name="Text Box 51"/>
          <p:cNvSpPr txBox="1">
            <a:spLocks noChangeArrowheads="1"/>
          </p:cNvSpPr>
          <p:nvPr/>
        </p:nvSpPr>
        <p:spPr bwMode="auto">
          <a:xfrm>
            <a:off x="419100" y="5316538"/>
            <a:ext cx="8408988"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006699"/>
                </a:solidFill>
              </a:rPr>
              <a:t>Statement:</a:t>
            </a:r>
            <a:r>
              <a:rPr lang="en-US" altLang="en-US"/>
              <a:t> The number </a:t>
            </a:r>
            <a:r>
              <a:rPr lang="en-US" altLang="zh-TW"/>
              <a:t>783477841 is divisible by 7 or 11.</a:t>
            </a:r>
          </a:p>
          <a:p>
            <a:pPr>
              <a:lnSpc>
                <a:spcPct val="150000"/>
              </a:lnSpc>
            </a:pPr>
            <a:r>
              <a:rPr lang="en-US" altLang="en-US">
                <a:solidFill>
                  <a:srgbClr val="A50021"/>
                </a:solidFill>
              </a:rPr>
              <a:t>Negation:</a:t>
            </a:r>
            <a:r>
              <a:rPr lang="en-US" altLang="en-US"/>
              <a:t> </a:t>
            </a:r>
            <a:r>
              <a:rPr lang="en-US" altLang="zh-TW"/>
              <a:t>The number 783477841 is not divisible by 7 and not divisible by 11.</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F90277D0-8114-4D96-997E-95724508B63F}"/>
              </a:ext>
            </a:extLst>
          </p:cNvPr>
          <p:cNvSpPr>
            <a:spLocks noGrp="1"/>
          </p:cNvSpPr>
          <p:nvPr>
            <p:ph type="title"/>
          </p:nvPr>
        </p:nvSpPr>
        <p:spPr/>
        <p:txBody>
          <a:bodyPr/>
          <a:lstStyle/>
          <a:p>
            <a:r>
              <a:rPr lang="en-US" altLang="en-US"/>
              <a:t>Section Summary</a:t>
            </a:r>
          </a:p>
        </p:txBody>
      </p:sp>
      <p:sp>
        <p:nvSpPr>
          <p:cNvPr id="59395" name="Content Placeholder 2">
            <a:extLst>
              <a:ext uri="{FF2B5EF4-FFF2-40B4-BE49-F238E27FC236}">
                <a16:creationId xmlns:a16="http://schemas.microsoft.com/office/drawing/2014/main" id="{C84D0CA9-A4EE-49C7-AD41-15EABDC593FB}"/>
              </a:ext>
            </a:extLst>
          </p:cNvPr>
          <p:cNvSpPr>
            <a:spLocks noGrp="1"/>
          </p:cNvSpPr>
          <p:nvPr>
            <p:ph idx="1"/>
          </p:nvPr>
        </p:nvSpPr>
        <p:spPr/>
        <p:txBody>
          <a:bodyPr/>
          <a:lstStyle/>
          <a:p>
            <a:r>
              <a:rPr lang="en-US" altLang="en-US"/>
              <a:t>Definition of a Function.</a:t>
            </a:r>
          </a:p>
          <a:p>
            <a:pPr lvl="1"/>
            <a:r>
              <a:rPr lang="en-US" altLang="en-US"/>
              <a:t>Domain, Codomain</a:t>
            </a:r>
          </a:p>
          <a:p>
            <a:pPr lvl="1"/>
            <a:r>
              <a:rPr lang="en-US" altLang="en-US"/>
              <a:t>Image, Preimage</a:t>
            </a:r>
          </a:p>
          <a:p>
            <a:r>
              <a:rPr lang="en-US" altLang="en-US"/>
              <a:t>Injection, Surjection, Bijection</a:t>
            </a:r>
          </a:p>
          <a:p>
            <a:r>
              <a:rPr lang="en-US" altLang="en-US"/>
              <a:t>Inverse Function</a:t>
            </a:r>
          </a:p>
          <a:p>
            <a:r>
              <a:rPr lang="en-US" altLang="en-US"/>
              <a:t>Function Composition</a:t>
            </a:r>
          </a:p>
          <a:p>
            <a:r>
              <a:rPr lang="en-US" altLang="en-US"/>
              <a:t>Graphing Functions</a:t>
            </a:r>
          </a:p>
          <a:p>
            <a:r>
              <a:rPr lang="en-US" altLang="en-US"/>
              <a:t>Floor, Ceiling, Factorial</a:t>
            </a:r>
          </a:p>
        </p:txBody>
      </p:sp>
    </p:spTree>
    <p:extLst>
      <p:ext uri="{BB962C8B-B14F-4D97-AF65-F5344CB8AC3E}">
        <p14:creationId xmlns:p14="http://schemas.microsoft.com/office/powerpoint/2010/main" val="22713414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C9FEA152-5FB6-41EF-A065-2138567CA8B9}"/>
              </a:ext>
            </a:extLst>
          </p:cNvPr>
          <p:cNvSpPr>
            <a:spLocks noGrp="1"/>
          </p:cNvSpPr>
          <p:nvPr>
            <p:ph type="title"/>
          </p:nvPr>
        </p:nvSpPr>
        <p:spPr/>
        <p:txBody>
          <a:bodyPr/>
          <a:lstStyle/>
          <a:p>
            <a:r>
              <a:rPr lang="en-US" altLang="en-US"/>
              <a:t>Functions</a:t>
            </a:r>
          </a:p>
        </p:txBody>
      </p:sp>
      <p:sp>
        <p:nvSpPr>
          <p:cNvPr id="60419" name="Content Placeholder 2">
            <a:extLst>
              <a:ext uri="{FF2B5EF4-FFF2-40B4-BE49-F238E27FC236}">
                <a16:creationId xmlns:a16="http://schemas.microsoft.com/office/drawing/2014/main" id="{1EB36285-FF52-4B0A-8965-7E77C8678F68}"/>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Let </a:t>
            </a:r>
            <a:r>
              <a:rPr lang="en-US" altLang="en-US" i="1"/>
              <a:t>A</a:t>
            </a:r>
            <a:r>
              <a:rPr lang="en-US" altLang="en-US"/>
              <a:t> and </a:t>
            </a:r>
            <a:r>
              <a:rPr lang="en-US" altLang="en-US" i="1"/>
              <a:t>B </a:t>
            </a:r>
            <a:r>
              <a:rPr lang="en-US" altLang="en-US"/>
              <a:t>be nonempty sets. A </a:t>
            </a:r>
            <a:r>
              <a:rPr lang="en-US" altLang="en-US" i="1"/>
              <a:t>function</a:t>
            </a:r>
            <a:r>
              <a:rPr lang="en-US" altLang="en-US"/>
              <a:t> </a:t>
            </a:r>
            <a:r>
              <a:rPr lang="en-US" altLang="en-US" sz="2000">
                <a:latin typeface="Lucida Calligraphy" panose="03010101010101010101" pitchFamily="66" charset="0"/>
              </a:rPr>
              <a:t>f</a:t>
            </a:r>
            <a:r>
              <a:rPr lang="en-US" altLang="en-US">
                <a:latin typeface="Lucida Calligraphy" panose="03010101010101010101" pitchFamily="66" charset="0"/>
              </a:rPr>
              <a:t>  </a:t>
            </a:r>
            <a:r>
              <a:rPr lang="en-US" altLang="en-US"/>
              <a:t>from </a:t>
            </a:r>
            <a:r>
              <a:rPr lang="en-US" altLang="en-US" i="1"/>
              <a:t>A</a:t>
            </a:r>
            <a:r>
              <a:rPr lang="en-US" altLang="en-US"/>
              <a:t> to </a:t>
            </a:r>
            <a:r>
              <a:rPr lang="en-US" altLang="en-US" i="1"/>
              <a:t>B</a:t>
            </a:r>
            <a:r>
              <a:rPr lang="en-US" altLang="en-US"/>
              <a:t>, denoted </a:t>
            </a:r>
            <a:r>
              <a:rPr lang="en-US" altLang="en-US">
                <a:latin typeface="Lucida Calligraphy" panose="03010101010101010101" pitchFamily="66" charset="0"/>
              </a:rPr>
              <a:t> </a:t>
            </a:r>
            <a:r>
              <a:rPr lang="en-US" altLang="en-US" sz="2000">
                <a:latin typeface="Lucida Calligraphy" panose="03010101010101010101" pitchFamily="66" charset="0"/>
              </a:rPr>
              <a:t>f</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i="1">
                <a:ea typeface="Cambria Math" panose="02040503050406030204" pitchFamily="18" charset="0"/>
                <a:cs typeface="Cambria Math" panose="02040503050406030204" pitchFamily="18" charset="0"/>
                <a:sym typeface="Wingdings" panose="05000000000000000000" pitchFamily="2" charset="2"/>
              </a:rPr>
              <a:t>B</a:t>
            </a:r>
            <a:r>
              <a:rPr lang="en-US" altLang="en-US" b="1">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is an assignment of each element of </a:t>
            </a:r>
            <a:r>
              <a:rPr lang="en-US" altLang="en-US" i="1">
                <a:ea typeface="Cambria Math" panose="02040503050406030204" pitchFamily="18" charset="0"/>
                <a:cs typeface="Cambria Math" panose="02040503050406030204" pitchFamily="18" charset="0"/>
                <a:sym typeface="Wingdings" panose="05000000000000000000" pitchFamily="2" charset="2"/>
              </a:rPr>
              <a:t>A</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to exactly one element of </a:t>
            </a:r>
            <a:r>
              <a:rPr lang="en-US" altLang="en-US" i="1">
                <a:ea typeface="Cambria Math" panose="02040503050406030204" pitchFamily="18" charset="0"/>
                <a:cs typeface="Cambria Math" panose="02040503050406030204" pitchFamily="18" charset="0"/>
                <a:sym typeface="Wingdings" panose="05000000000000000000" pitchFamily="2" charset="2"/>
              </a:rPr>
              <a:t>B</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We write</a:t>
            </a:r>
            <a:r>
              <a:rPr lang="en-US" altLang="en-US">
                <a:sym typeface="Wingdings" panose="05000000000000000000" pitchFamily="2" charset="2"/>
              </a:rPr>
              <a:t>  </a:t>
            </a:r>
            <a:r>
              <a:rPr lang="en-US" altLang="en-US" sz="2000">
                <a:latin typeface="Lucida Calligraphy" panose="03010101010101010101" pitchFamily="66" charset="0"/>
              </a:rPr>
              <a:t>f</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b="1">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if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b</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is the unique element of </a:t>
            </a:r>
            <a:r>
              <a:rPr lang="en-US" altLang="en-US" i="1">
                <a:ea typeface="Cambria Math" panose="02040503050406030204" pitchFamily="18" charset="0"/>
                <a:cs typeface="Cambria Math" panose="02040503050406030204" pitchFamily="18" charset="0"/>
                <a:sym typeface="Wingdings" panose="05000000000000000000" pitchFamily="2" charset="2"/>
              </a:rPr>
              <a:t>B</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assigned by the function </a:t>
            </a:r>
            <a:r>
              <a:rPr lang="en-US" altLang="en-US" sz="2000">
                <a:latin typeface="Lucida Calligraphy" panose="03010101010101010101" pitchFamily="66" charset="0"/>
              </a:rPr>
              <a:t>f</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to the element </a:t>
            </a:r>
            <a:r>
              <a:rPr lang="en-US" altLang="en-US" i="1">
                <a:ea typeface="Cambria Math" panose="02040503050406030204" pitchFamily="18" charset="0"/>
                <a:cs typeface="Cambria Math" panose="02040503050406030204" pitchFamily="18" charset="0"/>
                <a:sym typeface="Wingdings" panose="05000000000000000000" pitchFamily="2" charset="2"/>
              </a:rPr>
              <a:t>a</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of </a:t>
            </a:r>
            <a:r>
              <a:rPr lang="en-US" altLang="en-US" i="1">
                <a:ea typeface="Cambria Math" panose="02040503050406030204" pitchFamily="18" charset="0"/>
                <a:cs typeface="Cambria Math" panose="02040503050406030204" pitchFamily="18" charset="0"/>
                <a:sym typeface="Wingdings" panose="05000000000000000000" pitchFamily="2" charset="2"/>
              </a:rPr>
              <a:t>A</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p>
          <a:p>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Functions are sometimes</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called </a:t>
            </a:r>
            <a:r>
              <a:rPr lang="en-US" altLang="en-US" i="1">
                <a:ea typeface="Cambria Math" panose="02040503050406030204" pitchFamily="18" charset="0"/>
                <a:cs typeface="Cambria Math" panose="02040503050406030204" pitchFamily="18" charset="0"/>
                <a:sym typeface="Wingdings" panose="05000000000000000000" pitchFamily="2" charset="2"/>
              </a:rPr>
              <a:t>mappings</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or </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i="1">
                <a:ea typeface="Cambria Math" panose="02040503050406030204" pitchFamily="18" charset="0"/>
                <a:cs typeface="Cambria Math" panose="02040503050406030204" pitchFamily="18" charset="0"/>
                <a:sym typeface="Wingdings" panose="05000000000000000000" pitchFamily="2" charset="2"/>
              </a:rPr>
              <a:t>transformations</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a:t>
            </a:r>
            <a:endParaRPr lang="en-US" altLang="en-US" b="1">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endParaRP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p>
          <a:p>
            <a:pPr>
              <a:buFont typeface="Wingdings 2" panose="05020102010507070707" pitchFamily="18"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endParaRPr>
          </a:p>
        </p:txBody>
      </p:sp>
      <p:sp>
        <p:nvSpPr>
          <p:cNvPr id="5" name="Flowchart: Connector 4">
            <a:extLst>
              <a:ext uri="{FF2B5EF4-FFF2-40B4-BE49-F238E27FC236}">
                <a16:creationId xmlns:a16="http://schemas.microsoft.com/office/drawing/2014/main" id="{C54FF890-7A5B-4440-8B72-C12F668892E0}"/>
              </a:ext>
            </a:extLst>
          </p:cNvPr>
          <p:cNvSpPr/>
          <p:nvPr/>
        </p:nvSpPr>
        <p:spPr>
          <a:xfrm>
            <a:off x="6629400" y="5105400"/>
            <a:ext cx="304800" cy="2984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lowchart: Connector 5">
            <a:extLst>
              <a:ext uri="{FF2B5EF4-FFF2-40B4-BE49-F238E27FC236}">
                <a16:creationId xmlns:a16="http://schemas.microsoft.com/office/drawing/2014/main" id="{C7820B16-BC93-41E6-98B5-804321E37799}"/>
              </a:ext>
            </a:extLst>
          </p:cNvPr>
          <p:cNvSpPr/>
          <p:nvPr/>
        </p:nvSpPr>
        <p:spPr>
          <a:xfrm>
            <a:off x="6629400" y="5715000"/>
            <a:ext cx="304800" cy="2984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lowchart: Connector 6">
            <a:extLst>
              <a:ext uri="{FF2B5EF4-FFF2-40B4-BE49-F238E27FC236}">
                <a16:creationId xmlns:a16="http://schemas.microsoft.com/office/drawing/2014/main" id="{F3B29E42-EACF-4584-B2BA-70F0F8263973}"/>
              </a:ext>
            </a:extLst>
          </p:cNvPr>
          <p:cNvSpPr/>
          <p:nvPr/>
        </p:nvSpPr>
        <p:spPr>
          <a:xfrm>
            <a:off x="6629400" y="4419600"/>
            <a:ext cx="304800" cy="2984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lowchart: Connector 7">
            <a:extLst>
              <a:ext uri="{FF2B5EF4-FFF2-40B4-BE49-F238E27FC236}">
                <a16:creationId xmlns:a16="http://schemas.microsoft.com/office/drawing/2014/main" id="{8788C1D1-7BF0-4D09-B4C2-484344271668}"/>
              </a:ext>
            </a:extLst>
          </p:cNvPr>
          <p:cNvSpPr/>
          <p:nvPr/>
        </p:nvSpPr>
        <p:spPr>
          <a:xfrm>
            <a:off x="6705600" y="6248400"/>
            <a:ext cx="304800" cy="2984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lowchart: Connector 8">
            <a:extLst>
              <a:ext uri="{FF2B5EF4-FFF2-40B4-BE49-F238E27FC236}">
                <a16:creationId xmlns:a16="http://schemas.microsoft.com/office/drawing/2014/main" id="{6243B86F-36A6-4963-A5A1-6DF55182EA1B}"/>
              </a:ext>
            </a:extLst>
          </p:cNvPr>
          <p:cNvSpPr/>
          <p:nvPr/>
        </p:nvSpPr>
        <p:spPr>
          <a:xfrm>
            <a:off x="8077200" y="4191000"/>
            <a:ext cx="304800" cy="2984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lowchart: Connector 9">
            <a:extLst>
              <a:ext uri="{FF2B5EF4-FFF2-40B4-BE49-F238E27FC236}">
                <a16:creationId xmlns:a16="http://schemas.microsoft.com/office/drawing/2014/main" id="{1CF7AE2B-2851-4D82-9773-1BE24B79013C}"/>
              </a:ext>
            </a:extLst>
          </p:cNvPr>
          <p:cNvSpPr/>
          <p:nvPr/>
        </p:nvSpPr>
        <p:spPr>
          <a:xfrm>
            <a:off x="8077200" y="5181600"/>
            <a:ext cx="304800" cy="2984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0426" name="TextBox 16">
            <a:extLst>
              <a:ext uri="{FF2B5EF4-FFF2-40B4-BE49-F238E27FC236}">
                <a16:creationId xmlns:a16="http://schemas.microsoft.com/office/drawing/2014/main" id="{A52FA66B-ADD5-4901-AA18-A2A4A46AC049}"/>
              </a:ext>
            </a:extLst>
          </p:cNvPr>
          <p:cNvSpPr txBox="1">
            <a:spLocks noChangeArrowheads="1"/>
          </p:cNvSpPr>
          <p:nvPr/>
        </p:nvSpPr>
        <p:spPr bwMode="auto">
          <a:xfrm>
            <a:off x="8458200" y="4114800"/>
            <a:ext cx="20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60427" name="TextBox 17">
            <a:extLst>
              <a:ext uri="{FF2B5EF4-FFF2-40B4-BE49-F238E27FC236}">
                <a16:creationId xmlns:a16="http://schemas.microsoft.com/office/drawing/2014/main" id="{AEDA6602-27F3-490B-B4D4-59C0D505BC31}"/>
              </a:ext>
            </a:extLst>
          </p:cNvPr>
          <p:cNvSpPr txBox="1">
            <a:spLocks noChangeArrowheads="1"/>
          </p:cNvSpPr>
          <p:nvPr/>
        </p:nvSpPr>
        <p:spPr bwMode="auto">
          <a:xfrm>
            <a:off x="8458200" y="4648200"/>
            <a:ext cx="20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60428" name="TextBox 18">
            <a:extLst>
              <a:ext uri="{FF2B5EF4-FFF2-40B4-BE49-F238E27FC236}">
                <a16:creationId xmlns:a16="http://schemas.microsoft.com/office/drawing/2014/main" id="{452CD62D-9683-4988-A150-39D55EEBCBC3}"/>
              </a:ext>
            </a:extLst>
          </p:cNvPr>
          <p:cNvSpPr txBox="1">
            <a:spLocks noChangeArrowheads="1"/>
          </p:cNvSpPr>
          <p:nvPr/>
        </p:nvSpPr>
        <p:spPr bwMode="auto">
          <a:xfrm>
            <a:off x="8534400" y="5181600"/>
            <a:ext cx="7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60429" name="TextBox 23">
            <a:extLst>
              <a:ext uri="{FF2B5EF4-FFF2-40B4-BE49-F238E27FC236}">
                <a16:creationId xmlns:a16="http://schemas.microsoft.com/office/drawing/2014/main" id="{1FD85AA4-D9FF-4A57-AC56-8284A7A79E46}"/>
              </a:ext>
            </a:extLst>
          </p:cNvPr>
          <p:cNvSpPr txBox="1">
            <a:spLocks noChangeArrowheads="1"/>
          </p:cNvSpPr>
          <p:nvPr/>
        </p:nvSpPr>
        <p:spPr bwMode="auto">
          <a:xfrm>
            <a:off x="6248400" y="3733800"/>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b="1"/>
              <a:t>Students</a:t>
            </a:r>
          </a:p>
        </p:txBody>
      </p:sp>
      <p:sp>
        <p:nvSpPr>
          <p:cNvPr id="60430" name="TextBox 24">
            <a:extLst>
              <a:ext uri="{FF2B5EF4-FFF2-40B4-BE49-F238E27FC236}">
                <a16:creationId xmlns:a16="http://schemas.microsoft.com/office/drawing/2014/main" id="{11DAF47D-EDDC-48D6-B37B-9557F41483A9}"/>
              </a:ext>
            </a:extLst>
          </p:cNvPr>
          <p:cNvSpPr txBox="1">
            <a:spLocks noChangeArrowheads="1"/>
          </p:cNvSpPr>
          <p:nvPr/>
        </p:nvSpPr>
        <p:spPr bwMode="auto">
          <a:xfrm>
            <a:off x="7772400" y="3733800"/>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b="1"/>
              <a:t>Grades</a:t>
            </a:r>
          </a:p>
        </p:txBody>
      </p:sp>
      <p:sp>
        <p:nvSpPr>
          <p:cNvPr id="26" name="Flowchart: Connector 25">
            <a:extLst>
              <a:ext uri="{FF2B5EF4-FFF2-40B4-BE49-F238E27FC236}">
                <a16:creationId xmlns:a16="http://schemas.microsoft.com/office/drawing/2014/main" id="{AED37D0B-6C64-48E8-9B63-5AEBDAB29443}"/>
              </a:ext>
            </a:extLst>
          </p:cNvPr>
          <p:cNvSpPr/>
          <p:nvPr/>
        </p:nvSpPr>
        <p:spPr>
          <a:xfrm>
            <a:off x="8077200" y="4724400"/>
            <a:ext cx="304800" cy="2984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Flowchart: Connector 26">
            <a:extLst>
              <a:ext uri="{FF2B5EF4-FFF2-40B4-BE49-F238E27FC236}">
                <a16:creationId xmlns:a16="http://schemas.microsoft.com/office/drawing/2014/main" id="{38E59FD3-BB00-4F16-8231-B1B6D787EA1D}"/>
              </a:ext>
            </a:extLst>
          </p:cNvPr>
          <p:cNvSpPr/>
          <p:nvPr/>
        </p:nvSpPr>
        <p:spPr>
          <a:xfrm>
            <a:off x="8077200" y="5638800"/>
            <a:ext cx="304800" cy="2984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Flowchart: Connector 27">
            <a:extLst>
              <a:ext uri="{FF2B5EF4-FFF2-40B4-BE49-F238E27FC236}">
                <a16:creationId xmlns:a16="http://schemas.microsoft.com/office/drawing/2014/main" id="{D4FADF6A-7159-4962-894F-C5886F559268}"/>
              </a:ext>
            </a:extLst>
          </p:cNvPr>
          <p:cNvSpPr/>
          <p:nvPr/>
        </p:nvSpPr>
        <p:spPr>
          <a:xfrm>
            <a:off x="8077200" y="6096000"/>
            <a:ext cx="304800" cy="2984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0434" name="TextBox 29">
            <a:extLst>
              <a:ext uri="{FF2B5EF4-FFF2-40B4-BE49-F238E27FC236}">
                <a16:creationId xmlns:a16="http://schemas.microsoft.com/office/drawing/2014/main" id="{EE910582-5760-40E2-AA01-CE7056D5B0E8}"/>
              </a:ext>
            </a:extLst>
          </p:cNvPr>
          <p:cNvSpPr txBox="1">
            <a:spLocks noChangeArrowheads="1"/>
          </p:cNvSpPr>
          <p:nvPr/>
        </p:nvSpPr>
        <p:spPr bwMode="auto">
          <a:xfrm>
            <a:off x="8458200" y="5638800"/>
            <a:ext cx="20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60435" name="TextBox 30">
            <a:extLst>
              <a:ext uri="{FF2B5EF4-FFF2-40B4-BE49-F238E27FC236}">
                <a16:creationId xmlns:a16="http://schemas.microsoft.com/office/drawing/2014/main" id="{BEAE037F-C465-4E56-9901-9BC213D70ED5}"/>
              </a:ext>
            </a:extLst>
          </p:cNvPr>
          <p:cNvSpPr txBox="1">
            <a:spLocks noChangeArrowheads="1"/>
          </p:cNvSpPr>
          <p:nvPr/>
        </p:nvSpPr>
        <p:spPr bwMode="auto">
          <a:xfrm>
            <a:off x="8534400" y="6096000"/>
            <a:ext cx="228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F</a:t>
            </a:r>
          </a:p>
        </p:txBody>
      </p:sp>
      <p:sp>
        <p:nvSpPr>
          <p:cNvPr id="60436" name="TextBox 32">
            <a:extLst>
              <a:ext uri="{FF2B5EF4-FFF2-40B4-BE49-F238E27FC236}">
                <a16:creationId xmlns:a16="http://schemas.microsoft.com/office/drawing/2014/main" id="{AD9F173F-484A-4F4C-8BAD-F13E803F79C3}"/>
              </a:ext>
            </a:extLst>
          </p:cNvPr>
          <p:cNvSpPr txBox="1">
            <a:spLocks noChangeArrowheads="1"/>
          </p:cNvSpPr>
          <p:nvPr/>
        </p:nvSpPr>
        <p:spPr bwMode="auto">
          <a:xfrm>
            <a:off x="4648200" y="624840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Kathy  Scott</a:t>
            </a:r>
          </a:p>
        </p:txBody>
      </p:sp>
      <p:sp>
        <p:nvSpPr>
          <p:cNvPr id="60437" name="TextBox 33">
            <a:extLst>
              <a:ext uri="{FF2B5EF4-FFF2-40B4-BE49-F238E27FC236}">
                <a16:creationId xmlns:a16="http://schemas.microsoft.com/office/drawing/2014/main" id="{0CFBA8EA-3DD9-444D-89F9-0358BCEC6BA6}"/>
              </a:ext>
            </a:extLst>
          </p:cNvPr>
          <p:cNvSpPr txBox="1">
            <a:spLocks noChangeArrowheads="1"/>
          </p:cNvSpPr>
          <p:nvPr/>
        </p:nvSpPr>
        <p:spPr bwMode="auto">
          <a:xfrm>
            <a:off x="4572000" y="51054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Sandeep Patel</a:t>
            </a:r>
          </a:p>
        </p:txBody>
      </p:sp>
      <p:sp>
        <p:nvSpPr>
          <p:cNvPr id="60438" name="TextBox 34">
            <a:extLst>
              <a:ext uri="{FF2B5EF4-FFF2-40B4-BE49-F238E27FC236}">
                <a16:creationId xmlns:a16="http://schemas.microsoft.com/office/drawing/2014/main" id="{2EFB24C2-EB2D-494C-BBBF-97A9DB061F5C}"/>
              </a:ext>
            </a:extLst>
          </p:cNvPr>
          <p:cNvSpPr txBox="1">
            <a:spLocks noChangeArrowheads="1"/>
          </p:cNvSpPr>
          <p:nvPr/>
        </p:nvSpPr>
        <p:spPr bwMode="auto">
          <a:xfrm>
            <a:off x="4495800" y="4419600"/>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Carlota Rodriguez</a:t>
            </a:r>
          </a:p>
        </p:txBody>
      </p:sp>
      <p:sp>
        <p:nvSpPr>
          <p:cNvPr id="60439" name="TextBox 35">
            <a:extLst>
              <a:ext uri="{FF2B5EF4-FFF2-40B4-BE49-F238E27FC236}">
                <a16:creationId xmlns:a16="http://schemas.microsoft.com/office/drawing/2014/main" id="{D7388067-8614-4DE5-BB3E-654782190236}"/>
              </a:ext>
            </a:extLst>
          </p:cNvPr>
          <p:cNvSpPr txBox="1">
            <a:spLocks noChangeArrowheads="1"/>
          </p:cNvSpPr>
          <p:nvPr/>
        </p:nvSpPr>
        <p:spPr bwMode="auto">
          <a:xfrm>
            <a:off x="4648200" y="5638800"/>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Jalen Williams</a:t>
            </a:r>
          </a:p>
        </p:txBody>
      </p:sp>
      <p:cxnSp>
        <p:nvCxnSpPr>
          <p:cNvPr id="38" name="Straight Arrow Connector 37">
            <a:extLst>
              <a:ext uri="{FF2B5EF4-FFF2-40B4-BE49-F238E27FC236}">
                <a16:creationId xmlns:a16="http://schemas.microsoft.com/office/drawing/2014/main" id="{E3567ED2-76DD-418A-8318-AD25D220BD53}"/>
              </a:ext>
            </a:extLst>
          </p:cNvPr>
          <p:cNvCxnSpPr>
            <a:stCxn id="7" idx="6"/>
          </p:cNvCxnSpPr>
          <p:nvPr/>
        </p:nvCxnSpPr>
        <p:spPr>
          <a:xfrm flipV="1">
            <a:off x="6934200" y="4419600"/>
            <a:ext cx="1143000" cy="149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4A127D1-3304-4F36-9858-722C3C9B181F}"/>
              </a:ext>
            </a:extLst>
          </p:cNvPr>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1BAD19F-4030-4947-935E-F9F6F0265510}"/>
              </a:ext>
            </a:extLst>
          </p:cNvPr>
          <p:cNvCxnSpPr/>
          <p:nvPr/>
        </p:nvCxnSpPr>
        <p:spPr>
          <a:xfrm rot="5400000" flipH="1" flipV="1">
            <a:off x="7275512" y="4383088"/>
            <a:ext cx="352425" cy="11874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B21586E-ACA1-44CC-920B-408BF2C63CD9}"/>
              </a:ext>
            </a:extLst>
          </p:cNvPr>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1404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E98FE71D-651F-45F5-93D7-E9DE720D6474}"/>
              </a:ext>
            </a:extLst>
          </p:cNvPr>
          <p:cNvSpPr>
            <a:spLocks noGrp="1"/>
          </p:cNvSpPr>
          <p:nvPr>
            <p:ph type="title"/>
          </p:nvPr>
        </p:nvSpPr>
        <p:spPr/>
        <p:txBody>
          <a:bodyPr/>
          <a:lstStyle/>
          <a:p>
            <a:r>
              <a:rPr lang="en-US" altLang="en-US"/>
              <a:t>Functions </a:t>
            </a:r>
          </a:p>
        </p:txBody>
      </p:sp>
      <p:sp>
        <p:nvSpPr>
          <p:cNvPr id="61443" name="Content Placeholder 2">
            <a:extLst>
              <a:ext uri="{FF2B5EF4-FFF2-40B4-BE49-F238E27FC236}">
                <a16:creationId xmlns:a16="http://schemas.microsoft.com/office/drawing/2014/main" id="{F6E8EB86-2D95-4D51-9219-F3DEA4F1027A}"/>
              </a:ext>
            </a:extLst>
          </p:cNvPr>
          <p:cNvSpPr>
            <a:spLocks noGrp="1"/>
          </p:cNvSpPr>
          <p:nvPr>
            <p:ph idx="1"/>
          </p:nvPr>
        </p:nvSpPr>
        <p:spPr/>
        <p:txBody>
          <a:bodyPr/>
          <a:lstStyle/>
          <a:p>
            <a:r>
              <a:rPr lang="en-US" altLang="en-US"/>
              <a:t>A function </a:t>
            </a:r>
            <a:r>
              <a:rPr lang="en-US" altLang="en-US">
                <a:latin typeface="Lucida Calligraphy" panose="03010101010101010101" pitchFamily="66" charset="0"/>
              </a:rPr>
              <a:t>f</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i="1">
                <a:ea typeface="Cambria Math" panose="02040503050406030204" pitchFamily="18" charset="0"/>
                <a:cs typeface="Cambria Math" panose="02040503050406030204" pitchFamily="18" charset="0"/>
                <a:sym typeface="Wingdings" panose="05000000000000000000" pitchFamily="2" charset="2"/>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can also be defined as a subset of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B</a:t>
            </a:r>
            <a:r>
              <a:rPr lang="en-US" altLang="en-US"/>
              <a:t> (a relation). This subset is restricted to be a relation where no two elements of the relation have the same first element. </a:t>
            </a:r>
          </a:p>
          <a:p>
            <a:r>
              <a:rPr lang="en-US" altLang="en-US"/>
              <a:t>Specifically, a function </a:t>
            </a:r>
            <a:r>
              <a:rPr lang="en-US" altLang="en-US">
                <a:latin typeface="Lucida Calligraphy" panose="03010101010101010101" pitchFamily="66" charset="0"/>
              </a:rPr>
              <a:t>f</a:t>
            </a:r>
            <a:r>
              <a:rPr lang="en-US" altLang="en-US"/>
              <a:t> from </a:t>
            </a:r>
            <a:r>
              <a:rPr lang="en-US" altLang="en-US" i="1"/>
              <a:t>A</a:t>
            </a:r>
            <a:r>
              <a:rPr lang="en-US" altLang="en-US"/>
              <a:t> to </a:t>
            </a:r>
            <a:r>
              <a:rPr lang="en-US" altLang="en-US" i="1"/>
              <a:t>B </a:t>
            </a:r>
            <a:r>
              <a:rPr lang="en-US" altLang="en-US"/>
              <a:t>contains one, and only one ordered pair (</a:t>
            </a:r>
            <a:r>
              <a:rPr lang="en-US" altLang="en-US" i="1">
                <a:ea typeface="Cambria Math" panose="02040503050406030204" pitchFamily="18" charset="0"/>
                <a:cs typeface="Cambria Math" panose="02040503050406030204" pitchFamily="18" charset="0"/>
              </a:rPr>
              <a:t>a, b</a:t>
            </a:r>
            <a:r>
              <a:rPr lang="en-US" altLang="en-US"/>
              <a:t>) for every element </a:t>
            </a:r>
            <a:r>
              <a:rPr lang="en-US" altLang="en-US" i="1"/>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a:t>
            </a:r>
            <a:r>
              <a:rPr lang="en-US" altLang="en-US" i="1"/>
              <a:t>A</a:t>
            </a:r>
            <a:r>
              <a:rPr lang="en-US" altLang="en-US"/>
              <a:t>. </a:t>
            </a:r>
          </a:p>
          <a:p>
            <a:endParaRPr lang="en-US" altLang="en-US"/>
          </a:p>
          <a:p>
            <a:pPr>
              <a:buFont typeface="Wingdings 2" panose="05020102010507070707" pitchFamily="18" charset="2"/>
              <a:buNone/>
            </a:pPr>
            <a:r>
              <a:rPr lang="en-US" altLang="en-US"/>
              <a:t> and</a:t>
            </a:r>
          </a:p>
          <a:p>
            <a:pPr>
              <a:buFont typeface="Wingdings 2" panose="05020102010507070707" pitchFamily="18" charset="2"/>
              <a:buNone/>
            </a:pPr>
            <a:endParaRPr lang="en-US" altLang="en-US"/>
          </a:p>
          <a:p>
            <a:pPr>
              <a:buFont typeface="Wingdings 2" panose="05020102010507070707" pitchFamily="18" charset="2"/>
              <a:buNone/>
            </a:pPr>
            <a:endParaRPr lang="en-US" altLang="en-US"/>
          </a:p>
        </p:txBody>
      </p:sp>
      <p:pic>
        <p:nvPicPr>
          <p:cNvPr id="61444" name="Picture 6" descr="addin_tmp.png">
            <a:extLst>
              <a:ext uri="{FF2B5EF4-FFF2-40B4-BE49-F238E27FC236}">
                <a16:creationId xmlns:a16="http://schemas.microsoft.com/office/drawing/2014/main" id="{EC8F79A4-CD04-4B0F-81C3-743955BE499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574800" y="4648200"/>
            <a:ext cx="57404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8" descr="addin_tmp.png">
            <a:extLst>
              <a:ext uri="{FF2B5EF4-FFF2-40B4-BE49-F238E27FC236}">
                <a16:creationId xmlns:a16="http://schemas.microsoft.com/office/drawing/2014/main" id="{2ADB7F53-A184-4C75-9F2F-2B6F554154A3}"/>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447800" y="5638800"/>
            <a:ext cx="68548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124765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B54CE9D3-D5A6-441C-BC85-077B78D6FD6B}"/>
              </a:ext>
            </a:extLst>
          </p:cNvPr>
          <p:cNvSpPr>
            <a:spLocks noGrp="1"/>
          </p:cNvSpPr>
          <p:nvPr>
            <p:ph type="title"/>
          </p:nvPr>
        </p:nvSpPr>
        <p:spPr/>
        <p:txBody>
          <a:bodyPr/>
          <a:lstStyle/>
          <a:p>
            <a:r>
              <a:rPr lang="en-US" altLang="en-US"/>
              <a:t>Functions</a:t>
            </a:r>
          </a:p>
        </p:txBody>
      </p:sp>
      <p:sp>
        <p:nvSpPr>
          <p:cNvPr id="3" name="Content Placeholder 2">
            <a:extLst>
              <a:ext uri="{FF2B5EF4-FFF2-40B4-BE49-F238E27FC236}">
                <a16:creationId xmlns:a16="http://schemas.microsoft.com/office/drawing/2014/main" id="{20A04AAD-4304-4AAA-8A9B-39D6D1A95FBD}"/>
              </a:ext>
            </a:extLst>
          </p:cNvPr>
          <p:cNvSpPr>
            <a:spLocks noGrp="1"/>
          </p:cNvSpPr>
          <p:nvPr>
            <p:ph idx="1"/>
          </p:nvPr>
        </p:nvSpPr>
        <p:spPr/>
        <p:txBody>
          <a:bodyPr>
            <a:normAutofit/>
          </a:bodyPr>
          <a:lstStyle/>
          <a:p>
            <a:pPr>
              <a:lnSpc>
                <a:spcPct val="80000"/>
              </a:lnSpc>
              <a:buFont typeface="Wingdings 2" panose="05020102010507070707" pitchFamily="18" charset="2"/>
              <a:buNone/>
            </a:pPr>
            <a:r>
              <a:rPr lang="en-US" altLang="en-US" sz="2200"/>
              <a:t>Given a function </a:t>
            </a:r>
            <a:r>
              <a:rPr lang="en-US" altLang="en-US" sz="2200" i="1"/>
              <a:t>f</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ea typeface="Cambria Math" panose="02040503050406030204" pitchFamily="18" charset="0"/>
                <a:cs typeface="Cambria Math" panose="02040503050406030204" pitchFamily="18" charset="0"/>
              </a:rPr>
              <a:t>A</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sz="2200" i="1">
                <a:ea typeface="Cambria Math" panose="02040503050406030204" pitchFamily="18" charset="0"/>
                <a:cs typeface="Cambria Math" panose="02040503050406030204" pitchFamily="18" charset="0"/>
                <a:sym typeface="Wingdings" panose="05000000000000000000" pitchFamily="2" charset="2"/>
              </a:rPr>
              <a:t>B</a:t>
            </a:r>
            <a:r>
              <a:rPr lang="en-US" altLang="en-US" sz="2200" b="1">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a:t>
            </a:r>
            <a:r>
              <a:rPr lang="en-US" altLang="en-US" sz="2200"/>
              <a:t> </a:t>
            </a:r>
          </a:p>
          <a:p>
            <a:pPr>
              <a:lnSpc>
                <a:spcPct val="80000"/>
              </a:lnSpc>
            </a:pPr>
            <a:r>
              <a:rPr lang="en-US" altLang="en-US" sz="2200"/>
              <a:t>We say </a:t>
            </a:r>
            <a:r>
              <a:rPr lang="en-US" altLang="en-US" sz="2200" i="1"/>
              <a:t>f</a:t>
            </a:r>
            <a:r>
              <a:rPr lang="en-US" altLang="en-US" sz="2200">
                <a:latin typeface="Lucida Calligraphy" panose="03010101010101010101" pitchFamily="66" charset="0"/>
              </a:rPr>
              <a:t> </a:t>
            </a:r>
            <a:r>
              <a:rPr lang="en-US" altLang="en-US" sz="2200" i="1"/>
              <a:t>maps</a:t>
            </a:r>
            <a:r>
              <a:rPr lang="en-US" altLang="en-US" sz="2200"/>
              <a:t> </a:t>
            </a:r>
            <a:r>
              <a:rPr lang="en-US" altLang="en-US" sz="2200" i="1"/>
              <a:t>A</a:t>
            </a:r>
            <a:r>
              <a:rPr lang="en-US" altLang="en-US" sz="2200"/>
              <a:t> to </a:t>
            </a:r>
            <a:r>
              <a:rPr lang="en-US" altLang="en-US" sz="2200" i="1"/>
              <a:t>B or </a:t>
            </a:r>
          </a:p>
          <a:p>
            <a:pPr>
              <a:lnSpc>
                <a:spcPct val="80000"/>
              </a:lnSpc>
              <a:buFont typeface="Wingdings 2" panose="05020102010507070707" pitchFamily="18" charset="2"/>
              <a:buNone/>
            </a:pPr>
            <a:r>
              <a:rPr lang="en-US" altLang="en-US" sz="2200" i="1"/>
              <a:t>        f </a:t>
            </a:r>
            <a:r>
              <a:rPr lang="en-US" altLang="en-US" sz="2200"/>
              <a:t>is a </a:t>
            </a:r>
            <a:r>
              <a:rPr lang="en-US" altLang="en-US" sz="2200" i="1"/>
              <a:t>mapping</a:t>
            </a:r>
            <a:r>
              <a:rPr lang="en-US" altLang="en-US" sz="2200"/>
              <a:t> from  </a:t>
            </a:r>
            <a:r>
              <a:rPr lang="en-US" altLang="en-US" sz="2200" i="1"/>
              <a:t>A</a:t>
            </a:r>
            <a:r>
              <a:rPr lang="en-US" altLang="en-US" sz="2200"/>
              <a:t> to </a:t>
            </a:r>
            <a:r>
              <a:rPr lang="en-US" altLang="en-US" sz="2200" i="1"/>
              <a:t>B</a:t>
            </a:r>
            <a:r>
              <a:rPr lang="en-US" altLang="en-US" sz="2200"/>
              <a:t>.</a:t>
            </a:r>
          </a:p>
          <a:p>
            <a:pPr>
              <a:lnSpc>
                <a:spcPct val="80000"/>
              </a:lnSpc>
            </a:pPr>
            <a:r>
              <a:rPr lang="en-US" altLang="en-US" sz="2200" i="1"/>
              <a:t>A</a:t>
            </a:r>
            <a:r>
              <a:rPr lang="en-US" altLang="en-US" sz="2200"/>
              <a:t> is called the </a:t>
            </a:r>
            <a:r>
              <a:rPr lang="en-US" altLang="en-US" sz="2200" i="1"/>
              <a:t>domain</a:t>
            </a:r>
            <a:r>
              <a:rPr lang="en-US" altLang="en-US" sz="2200"/>
              <a:t> of </a:t>
            </a:r>
            <a:r>
              <a:rPr lang="en-US" altLang="en-US" sz="2200" i="1"/>
              <a:t>f</a:t>
            </a:r>
            <a:r>
              <a:rPr lang="en-US" altLang="en-US" sz="2200"/>
              <a:t>.</a:t>
            </a:r>
          </a:p>
          <a:p>
            <a:pPr>
              <a:lnSpc>
                <a:spcPct val="80000"/>
              </a:lnSpc>
            </a:pPr>
            <a:r>
              <a:rPr lang="en-US" altLang="en-US" sz="2200" i="1"/>
              <a:t>B</a:t>
            </a:r>
            <a:r>
              <a:rPr lang="en-US" altLang="en-US" sz="2200"/>
              <a:t> is called the </a:t>
            </a:r>
            <a:r>
              <a:rPr lang="en-US" altLang="en-US" sz="2200" i="1"/>
              <a:t>codomain</a:t>
            </a:r>
            <a:r>
              <a:rPr lang="en-US" altLang="en-US" sz="2200"/>
              <a:t> of </a:t>
            </a:r>
            <a:r>
              <a:rPr lang="en-US" altLang="en-US" sz="2200" i="1"/>
              <a:t>f</a:t>
            </a:r>
            <a:r>
              <a:rPr lang="en-US" altLang="en-US" sz="2200"/>
              <a:t>.</a:t>
            </a:r>
          </a:p>
          <a:p>
            <a:pPr>
              <a:lnSpc>
                <a:spcPct val="80000"/>
              </a:lnSpc>
            </a:pPr>
            <a:r>
              <a:rPr lang="en-US" altLang="en-US" sz="2200"/>
              <a:t>If </a:t>
            </a:r>
            <a:r>
              <a:rPr lang="en-US" altLang="en-US" sz="2200" i="1"/>
              <a:t>f</a:t>
            </a:r>
            <a:r>
              <a:rPr lang="en-US" altLang="en-US" sz="2200"/>
              <a:t>(</a:t>
            </a:r>
            <a:r>
              <a:rPr lang="en-US" altLang="en-US" sz="2200" i="1">
                <a:ea typeface="Cambria Math" panose="02040503050406030204" pitchFamily="18" charset="0"/>
                <a:cs typeface="Cambria Math" panose="02040503050406030204" pitchFamily="18" charset="0"/>
              </a:rPr>
              <a:t>a</a:t>
            </a:r>
            <a:r>
              <a:rPr lang="en-US" altLang="en-US" sz="2200"/>
              <a:t>)</a:t>
            </a:r>
            <a:r>
              <a:rPr lang="en-US" altLang="en-US" sz="2200" i="1"/>
              <a:t> = </a:t>
            </a:r>
            <a:r>
              <a:rPr lang="en-US" altLang="en-US" sz="2200" i="1">
                <a:ea typeface="Cambria Math" panose="02040503050406030204" pitchFamily="18" charset="0"/>
                <a:cs typeface="Cambria Math" panose="02040503050406030204" pitchFamily="18" charset="0"/>
              </a:rPr>
              <a:t>b</a:t>
            </a:r>
            <a:r>
              <a:rPr lang="en-US" altLang="en-US" sz="2200"/>
              <a:t>, </a:t>
            </a:r>
          </a:p>
          <a:p>
            <a:pPr lvl="1">
              <a:lnSpc>
                <a:spcPct val="80000"/>
              </a:lnSpc>
            </a:pPr>
            <a:r>
              <a:rPr lang="en-US" altLang="en-US" sz="2200"/>
              <a:t>then </a:t>
            </a:r>
            <a:r>
              <a:rPr lang="en-US" altLang="en-US" sz="2200" i="1">
                <a:ea typeface="Cambria Math" panose="02040503050406030204" pitchFamily="18" charset="0"/>
                <a:cs typeface="Cambria Math" panose="02040503050406030204" pitchFamily="18" charset="0"/>
              </a:rPr>
              <a:t>b</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t>is called the </a:t>
            </a:r>
            <a:r>
              <a:rPr lang="en-US" altLang="en-US" sz="2200" i="1"/>
              <a:t>image</a:t>
            </a:r>
            <a:r>
              <a:rPr lang="en-US" altLang="en-US" sz="2200"/>
              <a:t> of </a:t>
            </a:r>
            <a:r>
              <a:rPr lang="en-US" altLang="en-US" sz="2200" i="1">
                <a:ea typeface="Cambria Math" panose="02040503050406030204" pitchFamily="18" charset="0"/>
                <a:cs typeface="Cambria Math" panose="02040503050406030204" pitchFamily="18" charset="0"/>
              </a:rPr>
              <a:t>a</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t>under </a:t>
            </a:r>
            <a:r>
              <a:rPr lang="en-US" altLang="en-US" sz="2200" i="1"/>
              <a:t>f</a:t>
            </a:r>
            <a:r>
              <a:rPr lang="en-US" altLang="en-US" sz="2200"/>
              <a:t>.</a:t>
            </a:r>
          </a:p>
          <a:p>
            <a:pPr lvl="1">
              <a:lnSpc>
                <a:spcPct val="80000"/>
              </a:lnSpc>
            </a:pPr>
            <a:r>
              <a:rPr lang="en-US" altLang="en-US" sz="2200" i="1">
                <a:ea typeface="Cambria Math" panose="02040503050406030204" pitchFamily="18" charset="0"/>
                <a:cs typeface="Cambria Math" panose="02040503050406030204" pitchFamily="18" charset="0"/>
              </a:rPr>
              <a:t>a</a:t>
            </a:r>
            <a:r>
              <a:rPr lang="en-US" altLang="en-US" sz="2200"/>
              <a:t> is called the </a:t>
            </a:r>
            <a:r>
              <a:rPr lang="en-US" altLang="en-US" sz="2200" i="1"/>
              <a:t>preimage</a:t>
            </a:r>
            <a:r>
              <a:rPr lang="en-US" altLang="en-US" sz="2200"/>
              <a:t> of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b.</a:t>
            </a:r>
          </a:p>
          <a:p>
            <a:pPr>
              <a:lnSpc>
                <a:spcPct val="80000"/>
              </a:lnSpc>
            </a:pPr>
            <a:r>
              <a:rPr lang="en-US" altLang="en-US" sz="2200"/>
              <a:t>The range of </a:t>
            </a:r>
            <a:r>
              <a:rPr lang="en-US" altLang="en-US" sz="2200" i="1"/>
              <a:t>f</a:t>
            </a:r>
            <a:r>
              <a:rPr lang="en-US" altLang="en-US" sz="2200"/>
              <a:t> is the set of all images of points in </a:t>
            </a:r>
            <a:r>
              <a:rPr lang="en-US" altLang="en-US" sz="2200" b="1"/>
              <a:t>A</a:t>
            </a:r>
            <a:r>
              <a:rPr lang="en-US" altLang="en-US" sz="2200"/>
              <a:t> under </a:t>
            </a:r>
            <a:r>
              <a:rPr lang="en-US" altLang="en-US" sz="2200" i="1"/>
              <a:t>f</a:t>
            </a:r>
            <a:r>
              <a:rPr lang="en-US" altLang="en-US" sz="2200"/>
              <a:t>. We denote it by </a:t>
            </a:r>
            <a:r>
              <a:rPr lang="en-US" altLang="en-US" sz="2200" i="1"/>
              <a:t>f</a:t>
            </a:r>
            <a:r>
              <a:rPr lang="en-US" altLang="en-US" sz="2200"/>
              <a:t>(</a:t>
            </a:r>
            <a:r>
              <a:rPr lang="en-US" altLang="en-US" sz="2200" i="1"/>
              <a:t>A</a:t>
            </a:r>
            <a:r>
              <a:rPr lang="en-US" altLang="en-US" sz="2200"/>
              <a:t>).</a:t>
            </a:r>
          </a:p>
          <a:p>
            <a:pPr>
              <a:lnSpc>
                <a:spcPct val="80000"/>
              </a:lnSpc>
            </a:pPr>
            <a:r>
              <a:rPr lang="en-US" altLang="en-US" sz="2200"/>
              <a:t>Two functions are </a:t>
            </a:r>
            <a:r>
              <a:rPr lang="en-US" altLang="en-US" sz="2200" i="1"/>
              <a:t>equal </a:t>
            </a:r>
            <a:r>
              <a:rPr lang="en-US" altLang="en-US" sz="2200"/>
              <a:t>when they have the same domain, the same codomain and map each element of the domain to the same element of the codomain. </a:t>
            </a:r>
          </a:p>
          <a:p>
            <a:pPr>
              <a:lnSpc>
                <a:spcPct val="80000"/>
              </a:lnSpc>
            </a:pPr>
            <a:endParaRPr lang="en-US" altLang="en-US" sz="2200"/>
          </a:p>
          <a:p>
            <a:pPr>
              <a:lnSpc>
                <a:spcPct val="80000"/>
              </a:lnSpc>
            </a:pPr>
            <a:endParaRPr lang="en-US" altLang="en-US" sz="2000"/>
          </a:p>
          <a:p>
            <a:pPr>
              <a:lnSpc>
                <a:spcPct val="80000"/>
              </a:lnSpc>
            </a:pPr>
            <a:endParaRPr lang="en-US" altLang="en-US" sz="2000"/>
          </a:p>
          <a:p>
            <a:pPr>
              <a:lnSpc>
                <a:spcPct val="80000"/>
              </a:lnSpc>
            </a:pPr>
            <a:endParaRPr lang="en-US" altLang="en-US" sz="2000"/>
          </a:p>
        </p:txBody>
      </p:sp>
      <p:pic>
        <p:nvPicPr>
          <p:cNvPr id="62468" name="Picture 5" descr="0213.jpg">
            <a:extLst>
              <a:ext uri="{FF2B5EF4-FFF2-40B4-BE49-F238E27FC236}">
                <a16:creationId xmlns:a16="http://schemas.microsoft.com/office/drawing/2014/main" id="{DD7F94F8-9387-49BA-AAC3-CCAA8BF173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981200"/>
            <a:ext cx="271145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2677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ACF18631-9129-42D9-A92B-0F1533423E75}"/>
              </a:ext>
            </a:extLst>
          </p:cNvPr>
          <p:cNvSpPr>
            <a:spLocks noGrp="1"/>
          </p:cNvSpPr>
          <p:nvPr>
            <p:ph type="title"/>
          </p:nvPr>
        </p:nvSpPr>
        <p:spPr/>
        <p:txBody>
          <a:bodyPr/>
          <a:lstStyle/>
          <a:p>
            <a:r>
              <a:rPr lang="en-US" altLang="en-US"/>
              <a:t>Representing Functions</a:t>
            </a:r>
          </a:p>
        </p:txBody>
      </p:sp>
      <p:sp>
        <p:nvSpPr>
          <p:cNvPr id="63491" name="Content Placeholder 2">
            <a:extLst>
              <a:ext uri="{FF2B5EF4-FFF2-40B4-BE49-F238E27FC236}">
                <a16:creationId xmlns:a16="http://schemas.microsoft.com/office/drawing/2014/main" id="{831CFADC-2559-4CE2-BB5B-0CC49520CD92}"/>
              </a:ext>
            </a:extLst>
          </p:cNvPr>
          <p:cNvSpPr>
            <a:spLocks noGrp="1"/>
          </p:cNvSpPr>
          <p:nvPr>
            <p:ph idx="1"/>
          </p:nvPr>
        </p:nvSpPr>
        <p:spPr/>
        <p:txBody>
          <a:bodyPr/>
          <a:lstStyle/>
          <a:p>
            <a:r>
              <a:rPr lang="en-US" altLang="en-US"/>
              <a:t>Functions may be specified in different ways:</a:t>
            </a:r>
          </a:p>
          <a:p>
            <a:pPr lvl="1"/>
            <a:r>
              <a:rPr lang="en-US" altLang="en-US"/>
              <a:t>An explicit statement of the assignment.</a:t>
            </a:r>
          </a:p>
          <a:p>
            <a:pPr lvl="2">
              <a:buFont typeface="Wingdings 2" panose="05020102010507070707" pitchFamily="18" charset="2"/>
              <a:buNone/>
            </a:pPr>
            <a:r>
              <a:rPr lang="en-US" altLang="en-US"/>
              <a:t>Students and grades example.</a:t>
            </a:r>
          </a:p>
          <a:p>
            <a:pPr lvl="1"/>
            <a:r>
              <a:rPr lang="en-US" altLang="en-US"/>
              <a:t>A formula. </a:t>
            </a:r>
          </a:p>
          <a:p>
            <a:pPr lvl="2">
              <a:buFont typeface="Wingdings 2" panose="05020102010507070707" pitchFamily="18" charset="2"/>
              <a:buNone/>
            </a:pPr>
            <a:r>
              <a:rPr lang="en-US" altLang="en-US" i="1">
                <a:ea typeface="Cambria Math" panose="02040503050406030204" pitchFamily="18" charset="0"/>
                <a:cs typeface="Cambria Math" panose="02040503050406030204" pitchFamily="18" charset="0"/>
              </a:rPr>
              <a:t>f</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+ 1</a:t>
            </a:r>
            <a:endParaRPr lang="en-US" altLang="en-US"/>
          </a:p>
          <a:p>
            <a:pPr lvl="1"/>
            <a:r>
              <a:rPr lang="en-US" altLang="en-US"/>
              <a:t>A computer program.</a:t>
            </a:r>
          </a:p>
          <a:p>
            <a:pPr lvl="2"/>
            <a:r>
              <a:rPr lang="en-US" altLang="en-US"/>
              <a:t>A Java program that when given an integer </a:t>
            </a:r>
            <a:r>
              <a:rPr lang="en-US" altLang="en-US" i="1"/>
              <a:t>n</a:t>
            </a:r>
            <a:r>
              <a:rPr lang="en-US" altLang="en-US"/>
              <a:t>, produces the </a:t>
            </a:r>
            <a:r>
              <a:rPr lang="en-US" altLang="en-US" i="1"/>
              <a:t>n</a:t>
            </a:r>
            <a:r>
              <a:rPr lang="en-US" altLang="en-US"/>
              <a:t>th Fibonacci Number (covered in the next section and also in Chapter </a:t>
            </a:r>
            <a:r>
              <a:rPr lang="en-US" altLang="en-US">
                <a:latin typeface="Cambria Math" panose="02040503050406030204" pitchFamily="18" charset="0"/>
                <a:ea typeface="Cambria Math" panose="02040503050406030204" pitchFamily="18" charset="0"/>
                <a:cs typeface="Cambria Math" panose="02040503050406030204" pitchFamily="18" charset="0"/>
              </a:rPr>
              <a:t>5</a:t>
            </a:r>
            <a:r>
              <a:rPr lang="en-US" altLang="en-US"/>
              <a:t>).</a:t>
            </a:r>
          </a:p>
        </p:txBody>
      </p:sp>
    </p:spTree>
    <p:extLst>
      <p:ext uri="{BB962C8B-B14F-4D97-AF65-F5344CB8AC3E}">
        <p14:creationId xmlns:p14="http://schemas.microsoft.com/office/powerpoint/2010/main" val="366924861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586D6F07-32FA-4E37-8552-2A0585F468F8}"/>
              </a:ext>
            </a:extLst>
          </p:cNvPr>
          <p:cNvSpPr>
            <a:spLocks noGrp="1"/>
          </p:cNvSpPr>
          <p:nvPr>
            <p:ph type="title"/>
          </p:nvPr>
        </p:nvSpPr>
        <p:spPr/>
        <p:txBody>
          <a:bodyPr/>
          <a:lstStyle/>
          <a:p>
            <a:r>
              <a:rPr lang="en-US" altLang="en-US"/>
              <a:t>Questions</a:t>
            </a:r>
          </a:p>
        </p:txBody>
      </p:sp>
      <p:sp>
        <p:nvSpPr>
          <p:cNvPr id="64515" name="TextBox 25">
            <a:extLst>
              <a:ext uri="{FF2B5EF4-FFF2-40B4-BE49-F238E27FC236}">
                <a16:creationId xmlns:a16="http://schemas.microsoft.com/office/drawing/2014/main" id="{6A63B21F-B41A-4289-85E4-448128EB4E23}"/>
              </a:ext>
            </a:extLst>
          </p:cNvPr>
          <p:cNvSpPr txBox="1">
            <a:spLocks noChangeArrowheads="1"/>
          </p:cNvSpPr>
          <p:nvPr/>
        </p:nvSpPr>
        <p:spPr bwMode="auto">
          <a:xfrm>
            <a:off x="457200" y="1905000"/>
            <a:ext cx="3886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i="1"/>
              <a:t>f</a:t>
            </a:r>
            <a:r>
              <a:rPr lang="en-US" altLang="en-US" sz="3200"/>
              <a:t>(a) = ?</a:t>
            </a:r>
          </a:p>
        </p:txBody>
      </p:sp>
      <p:grpSp>
        <p:nvGrpSpPr>
          <p:cNvPr id="64516" name="Group 28">
            <a:extLst>
              <a:ext uri="{FF2B5EF4-FFF2-40B4-BE49-F238E27FC236}">
                <a16:creationId xmlns:a16="http://schemas.microsoft.com/office/drawing/2014/main" id="{54EC0C4D-F451-4ADB-B100-55652EDEC570}"/>
              </a:ext>
            </a:extLst>
          </p:cNvPr>
          <p:cNvGrpSpPr>
            <a:grpSpLocks/>
          </p:cNvGrpSpPr>
          <p:nvPr/>
        </p:nvGrpSpPr>
        <p:grpSpPr bwMode="auto">
          <a:xfrm>
            <a:off x="5257800" y="1752600"/>
            <a:ext cx="2667000" cy="3200400"/>
            <a:chOff x="3048000" y="1219200"/>
            <a:chExt cx="3276600" cy="3733800"/>
          </a:xfrm>
        </p:grpSpPr>
        <p:sp>
          <p:nvSpPr>
            <p:cNvPr id="9" name="Flowchart: Connector 8">
              <a:extLst>
                <a:ext uri="{FF2B5EF4-FFF2-40B4-BE49-F238E27FC236}">
                  <a16:creationId xmlns:a16="http://schemas.microsoft.com/office/drawing/2014/main" id="{F70B55F3-F770-49E5-95E5-EBBDFF7B4A36}"/>
                </a:ext>
              </a:extLst>
            </p:cNvPr>
            <p:cNvSpPr/>
            <p:nvPr/>
          </p:nvSpPr>
          <p:spPr>
            <a:xfrm>
              <a:off x="5714139" y="3276865"/>
              <a:ext cx="458333"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Connector 3">
              <a:extLst>
                <a:ext uri="{FF2B5EF4-FFF2-40B4-BE49-F238E27FC236}">
                  <a16:creationId xmlns:a16="http://schemas.microsoft.com/office/drawing/2014/main" id="{DE7AC2B4-4BD6-45D5-ACB1-A8464B8EEF03}"/>
                </a:ext>
              </a:extLst>
            </p:cNvPr>
            <p:cNvSpPr/>
            <p:nvPr/>
          </p:nvSpPr>
          <p:spPr>
            <a:xfrm>
              <a:off x="3124065" y="2971271"/>
              <a:ext cx="456384"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lowchart: Connector 4">
              <a:extLst>
                <a:ext uri="{FF2B5EF4-FFF2-40B4-BE49-F238E27FC236}">
                  <a16:creationId xmlns:a16="http://schemas.microsoft.com/office/drawing/2014/main" id="{A0F711BD-0A63-4AE9-8BC4-0EA855128084}"/>
                </a:ext>
              </a:extLst>
            </p:cNvPr>
            <p:cNvSpPr/>
            <p:nvPr/>
          </p:nvSpPr>
          <p:spPr>
            <a:xfrm>
              <a:off x="3124065" y="3734329"/>
              <a:ext cx="456384"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lowchart: Connector 5">
              <a:extLst>
                <a:ext uri="{FF2B5EF4-FFF2-40B4-BE49-F238E27FC236}">
                  <a16:creationId xmlns:a16="http://schemas.microsoft.com/office/drawing/2014/main" id="{5D660F1C-E5E5-445F-B5F2-FDB79848E55A}"/>
                </a:ext>
              </a:extLst>
            </p:cNvPr>
            <p:cNvSpPr/>
            <p:nvPr/>
          </p:nvSpPr>
          <p:spPr>
            <a:xfrm>
              <a:off x="3124065" y="2058194"/>
              <a:ext cx="456384" cy="455613"/>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lowchart: Connector 6">
              <a:extLst>
                <a:ext uri="{FF2B5EF4-FFF2-40B4-BE49-F238E27FC236}">
                  <a16:creationId xmlns:a16="http://schemas.microsoft.com/office/drawing/2014/main" id="{7BDD33FA-FE2D-4846-A6AA-D7669D5681B6}"/>
                </a:ext>
              </a:extLst>
            </p:cNvPr>
            <p:cNvSpPr/>
            <p:nvPr/>
          </p:nvSpPr>
          <p:spPr>
            <a:xfrm>
              <a:off x="3124065" y="4495536"/>
              <a:ext cx="456384"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lowchart: Connector 7">
              <a:extLst>
                <a:ext uri="{FF2B5EF4-FFF2-40B4-BE49-F238E27FC236}">
                  <a16:creationId xmlns:a16="http://schemas.microsoft.com/office/drawing/2014/main" id="{2CE869C8-8643-48F0-891C-A2EFE6ED7524}"/>
                </a:ext>
              </a:extLst>
            </p:cNvPr>
            <p:cNvSpPr/>
            <p:nvPr/>
          </p:nvSpPr>
          <p:spPr>
            <a:xfrm>
              <a:off x="5714139" y="2437871"/>
              <a:ext cx="458333"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lowchart: Connector 10">
              <a:extLst>
                <a:ext uri="{FF2B5EF4-FFF2-40B4-BE49-F238E27FC236}">
                  <a16:creationId xmlns:a16="http://schemas.microsoft.com/office/drawing/2014/main" id="{4C3206DA-2FA6-4D5E-9EAF-17697CA868DC}"/>
                </a:ext>
              </a:extLst>
            </p:cNvPr>
            <p:cNvSpPr/>
            <p:nvPr/>
          </p:nvSpPr>
          <p:spPr>
            <a:xfrm>
              <a:off x="5714139" y="4343665"/>
              <a:ext cx="458333"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4530" name="TextBox 11">
              <a:extLst>
                <a:ext uri="{FF2B5EF4-FFF2-40B4-BE49-F238E27FC236}">
                  <a16:creationId xmlns:a16="http://schemas.microsoft.com/office/drawing/2014/main" id="{E6CA1A99-386E-4EE4-A8A0-BC7C73600103}"/>
                </a:ext>
              </a:extLst>
            </p:cNvPr>
            <p:cNvSpPr txBox="1">
              <a:spLocks noChangeArrowheads="1"/>
            </p:cNvSpPr>
            <p:nvPr/>
          </p:nvSpPr>
          <p:spPr bwMode="auto">
            <a:xfrm>
              <a:off x="3048000" y="1219200"/>
              <a:ext cx="685800" cy="82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i="1"/>
                <a:t>A</a:t>
              </a:r>
            </a:p>
          </p:txBody>
        </p:sp>
        <p:sp>
          <p:nvSpPr>
            <p:cNvPr id="64531" name="TextBox 17">
              <a:extLst>
                <a:ext uri="{FF2B5EF4-FFF2-40B4-BE49-F238E27FC236}">
                  <a16:creationId xmlns:a16="http://schemas.microsoft.com/office/drawing/2014/main" id="{75DA45B7-DF5B-45BE-A973-BF5B3035AA4E}"/>
                </a:ext>
              </a:extLst>
            </p:cNvPr>
            <p:cNvSpPr txBox="1">
              <a:spLocks noChangeArrowheads="1"/>
            </p:cNvSpPr>
            <p:nvPr/>
          </p:nvSpPr>
          <p:spPr bwMode="auto">
            <a:xfrm>
              <a:off x="5638800" y="1219200"/>
              <a:ext cx="685800" cy="82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i="1"/>
                <a:t>B</a:t>
              </a:r>
            </a:p>
          </p:txBody>
        </p:sp>
        <p:sp>
          <p:nvSpPr>
            <p:cNvPr id="64532" name="TextBox 18">
              <a:extLst>
                <a:ext uri="{FF2B5EF4-FFF2-40B4-BE49-F238E27FC236}">
                  <a16:creationId xmlns:a16="http://schemas.microsoft.com/office/drawing/2014/main" id="{2F0E051D-D4AF-470F-8B3C-82809B1BF86F}"/>
                </a:ext>
              </a:extLst>
            </p:cNvPr>
            <p:cNvSpPr txBox="1">
              <a:spLocks noChangeArrowheads="1"/>
            </p:cNvSpPr>
            <p:nvPr/>
          </p:nvSpPr>
          <p:spPr bwMode="auto">
            <a:xfrm>
              <a:off x="3200400" y="2133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64533" name="TextBox 19">
              <a:extLst>
                <a:ext uri="{FF2B5EF4-FFF2-40B4-BE49-F238E27FC236}">
                  <a16:creationId xmlns:a16="http://schemas.microsoft.com/office/drawing/2014/main" id="{C2E9F270-0C93-4EFA-8B99-3034CD258F2C}"/>
                </a:ext>
              </a:extLst>
            </p:cNvPr>
            <p:cNvSpPr txBox="1">
              <a:spLocks noChangeArrowheads="1"/>
            </p:cNvSpPr>
            <p:nvPr/>
          </p:nvSpPr>
          <p:spPr bwMode="auto">
            <a:xfrm>
              <a:off x="3200400" y="3048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64534" name="TextBox 20">
              <a:extLst>
                <a:ext uri="{FF2B5EF4-FFF2-40B4-BE49-F238E27FC236}">
                  <a16:creationId xmlns:a16="http://schemas.microsoft.com/office/drawing/2014/main" id="{EA5B5447-7A1B-4BD4-BE35-CFD50709C5A3}"/>
                </a:ext>
              </a:extLst>
            </p:cNvPr>
            <p:cNvSpPr txBox="1">
              <a:spLocks noChangeArrowheads="1"/>
            </p:cNvSpPr>
            <p:nvPr/>
          </p:nvSpPr>
          <p:spPr bwMode="auto">
            <a:xfrm>
              <a:off x="3200400" y="3810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64535" name="TextBox 21">
              <a:extLst>
                <a:ext uri="{FF2B5EF4-FFF2-40B4-BE49-F238E27FC236}">
                  <a16:creationId xmlns:a16="http://schemas.microsoft.com/office/drawing/2014/main" id="{EFEED183-B237-4595-BCAB-8FF54E18C2F1}"/>
                </a:ext>
              </a:extLst>
            </p:cNvPr>
            <p:cNvSpPr txBox="1">
              <a:spLocks noChangeArrowheads="1"/>
            </p:cNvSpPr>
            <p:nvPr/>
          </p:nvSpPr>
          <p:spPr bwMode="auto">
            <a:xfrm>
              <a:off x="3200400" y="4495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64536" name="TextBox 22">
              <a:extLst>
                <a:ext uri="{FF2B5EF4-FFF2-40B4-BE49-F238E27FC236}">
                  <a16:creationId xmlns:a16="http://schemas.microsoft.com/office/drawing/2014/main" id="{8B8A506D-A0C4-4033-A61E-DD634379CEE9}"/>
                </a:ext>
              </a:extLst>
            </p:cNvPr>
            <p:cNvSpPr txBox="1">
              <a:spLocks noChangeArrowheads="1"/>
            </p:cNvSpPr>
            <p:nvPr/>
          </p:nvSpPr>
          <p:spPr bwMode="auto">
            <a:xfrm>
              <a:off x="5791200" y="2514600"/>
              <a:ext cx="304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x</a:t>
              </a:r>
            </a:p>
          </p:txBody>
        </p:sp>
        <p:sp>
          <p:nvSpPr>
            <p:cNvPr id="64537" name="TextBox 23">
              <a:extLst>
                <a:ext uri="{FF2B5EF4-FFF2-40B4-BE49-F238E27FC236}">
                  <a16:creationId xmlns:a16="http://schemas.microsoft.com/office/drawing/2014/main" id="{95321B3A-B9A0-44DA-9614-D18E93C46C71}"/>
                </a:ext>
              </a:extLst>
            </p:cNvPr>
            <p:cNvSpPr txBox="1">
              <a:spLocks noChangeArrowheads="1"/>
            </p:cNvSpPr>
            <p:nvPr/>
          </p:nvSpPr>
          <p:spPr bwMode="auto">
            <a:xfrm>
              <a:off x="5791200" y="3352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y</a:t>
              </a:r>
            </a:p>
          </p:txBody>
        </p:sp>
        <p:sp>
          <p:nvSpPr>
            <p:cNvPr id="64538" name="TextBox 24">
              <a:extLst>
                <a:ext uri="{FF2B5EF4-FFF2-40B4-BE49-F238E27FC236}">
                  <a16:creationId xmlns:a16="http://schemas.microsoft.com/office/drawing/2014/main" id="{749D1D88-CF56-4333-8BD3-FC6635926AB5}"/>
                </a:ext>
              </a:extLst>
            </p:cNvPr>
            <p:cNvSpPr txBox="1">
              <a:spLocks noChangeArrowheads="1"/>
            </p:cNvSpPr>
            <p:nvPr/>
          </p:nvSpPr>
          <p:spPr bwMode="auto">
            <a:xfrm>
              <a:off x="5791200" y="4419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z</a:t>
              </a:r>
            </a:p>
          </p:txBody>
        </p:sp>
        <p:cxnSp>
          <p:nvCxnSpPr>
            <p:cNvPr id="28" name="Straight Arrow Connector 27">
              <a:extLst>
                <a:ext uri="{FF2B5EF4-FFF2-40B4-BE49-F238E27FC236}">
                  <a16:creationId xmlns:a16="http://schemas.microsoft.com/office/drawing/2014/main" id="{48F7CD76-937E-4009-98FA-3A90B7B9A866}"/>
                </a:ext>
              </a:extLst>
            </p:cNvPr>
            <p:cNvCxnSpPr/>
            <p:nvPr/>
          </p:nvCxnSpPr>
          <p:spPr>
            <a:xfrm>
              <a:off x="3658462" y="3200929"/>
              <a:ext cx="1979612" cy="3037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9DA490-969F-4FF8-961C-CE73A0488329}"/>
                </a:ext>
              </a:extLst>
            </p:cNvPr>
            <p:cNvCxnSpPr>
              <a:stCxn id="6" idx="6"/>
            </p:cNvCxnSpPr>
            <p:nvPr/>
          </p:nvCxnSpPr>
          <p:spPr>
            <a:xfrm>
              <a:off x="3580448" y="2286000"/>
              <a:ext cx="2211705" cy="19817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01F33B-5682-4BD0-AACC-240382435005}"/>
                </a:ext>
              </a:extLst>
            </p:cNvPr>
            <p:cNvCxnSpPr/>
            <p:nvPr/>
          </p:nvCxnSpPr>
          <p:spPr>
            <a:xfrm>
              <a:off x="3734526" y="4038071"/>
              <a:ext cx="1903549" cy="381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490C6BA-5D3C-4D2C-ACD8-5B27F6962C8F}"/>
                </a:ext>
              </a:extLst>
            </p:cNvPr>
            <p:cNvCxnSpPr/>
            <p:nvPr/>
          </p:nvCxnSpPr>
          <p:spPr>
            <a:xfrm>
              <a:off x="3658462" y="4725194"/>
              <a:ext cx="18274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CE51AB36-906E-4559-9490-420E7D3F5996}"/>
              </a:ext>
            </a:extLst>
          </p:cNvPr>
          <p:cNvSpPr txBox="1">
            <a:spLocks noChangeArrowheads="1"/>
          </p:cNvSpPr>
          <p:nvPr/>
        </p:nvSpPr>
        <p:spPr bwMode="auto">
          <a:xfrm>
            <a:off x="152400" y="2590800"/>
            <a:ext cx="3886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The image of d is ?</a:t>
            </a:r>
          </a:p>
        </p:txBody>
      </p:sp>
      <p:sp>
        <p:nvSpPr>
          <p:cNvPr id="36" name="TextBox 35">
            <a:extLst>
              <a:ext uri="{FF2B5EF4-FFF2-40B4-BE49-F238E27FC236}">
                <a16:creationId xmlns:a16="http://schemas.microsoft.com/office/drawing/2014/main" id="{A579618A-CFFB-4341-9A3D-FC68B44A069E}"/>
              </a:ext>
            </a:extLst>
          </p:cNvPr>
          <p:cNvSpPr txBox="1">
            <a:spLocks noChangeArrowheads="1"/>
          </p:cNvSpPr>
          <p:nvPr/>
        </p:nvSpPr>
        <p:spPr bwMode="auto">
          <a:xfrm>
            <a:off x="304800" y="3352800"/>
            <a:ext cx="3886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The domain of f is ?</a:t>
            </a:r>
          </a:p>
        </p:txBody>
      </p:sp>
      <p:sp>
        <p:nvSpPr>
          <p:cNvPr id="39" name="TextBox 38">
            <a:extLst>
              <a:ext uri="{FF2B5EF4-FFF2-40B4-BE49-F238E27FC236}">
                <a16:creationId xmlns:a16="http://schemas.microsoft.com/office/drawing/2014/main" id="{EB9A899F-34EA-4B95-AF99-55F5E6442DD7}"/>
              </a:ext>
            </a:extLst>
          </p:cNvPr>
          <p:cNvSpPr txBox="1">
            <a:spLocks noChangeArrowheads="1"/>
          </p:cNvSpPr>
          <p:nvPr/>
        </p:nvSpPr>
        <p:spPr bwMode="auto">
          <a:xfrm>
            <a:off x="152400" y="4038600"/>
            <a:ext cx="403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The codomain of f is ?</a:t>
            </a:r>
          </a:p>
        </p:txBody>
      </p:sp>
      <p:sp>
        <p:nvSpPr>
          <p:cNvPr id="41" name="TextBox 40">
            <a:extLst>
              <a:ext uri="{FF2B5EF4-FFF2-40B4-BE49-F238E27FC236}">
                <a16:creationId xmlns:a16="http://schemas.microsoft.com/office/drawing/2014/main" id="{E80385FE-2232-4EED-9B5B-814B6AF31EB2}"/>
              </a:ext>
            </a:extLst>
          </p:cNvPr>
          <p:cNvSpPr txBox="1">
            <a:spLocks noChangeArrowheads="1"/>
          </p:cNvSpPr>
          <p:nvPr/>
        </p:nvSpPr>
        <p:spPr bwMode="auto">
          <a:xfrm>
            <a:off x="152400" y="4724400"/>
            <a:ext cx="4114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The preimage of y is ?</a:t>
            </a:r>
          </a:p>
        </p:txBody>
      </p:sp>
      <p:sp>
        <p:nvSpPr>
          <p:cNvPr id="43" name="TextBox 42">
            <a:extLst>
              <a:ext uri="{FF2B5EF4-FFF2-40B4-BE49-F238E27FC236}">
                <a16:creationId xmlns:a16="http://schemas.microsoft.com/office/drawing/2014/main" id="{5D972DAA-5B47-4513-844A-0E7FCE588995}"/>
              </a:ext>
            </a:extLst>
          </p:cNvPr>
          <p:cNvSpPr txBox="1">
            <a:spLocks noChangeArrowheads="1"/>
          </p:cNvSpPr>
          <p:nvPr/>
        </p:nvSpPr>
        <p:spPr bwMode="auto">
          <a:xfrm>
            <a:off x="457200" y="5486400"/>
            <a:ext cx="1600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i="1"/>
              <a:t>f</a:t>
            </a:r>
            <a:r>
              <a:rPr lang="en-US" altLang="en-US" sz="3200"/>
              <a:t>(</a:t>
            </a:r>
            <a:r>
              <a:rPr lang="en-US" altLang="en-US" sz="3200" i="1"/>
              <a:t>A</a:t>
            </a:r>
            <a:r>
              <a:rPr lang="en-US" altLang="en-US" sz="3200"/>
              <a:t>) = ?</a:t>
            </a:r>
          </a:p>
        </p:txBody>
      </p:sp>
      <p:sp>
        <p:nvSpPr>
          <p:cNvPr id="45" name="TextBox 44">
            <a:extLst>
              <a:ext uri="{FF2B5EF4-FFF2-40B4-BE49-F238E27FC236}">
                <a16:creationId xmlns:a16="http://schemas.microsoft.com/office/drawing/2014/main" id="{09297079-8383-4A31-B8AF-41E55BDD4B31}"/>
              </a:ext>
            </a:extLst>
          </p:cNvPr>
          <p:cNvSpPr txBox="1">
            <a:spLocks noChangeArrowheads="1"/>
          </p:cNvSpPr>
          <p:nvPr/>
        </p:nvSpPr>
        <p:spPr bwMode="auto">
          <a:xfrm>
            <a:off x="304800" y="6096000"/>
            <a:ext cx="601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The preimage(s) of z is (are) ?</a:t>
            </a:r>
          </a:p>
        </p:txBody>
      </p:sp>
    </p:spTree>
    <p:extLst>
      <p:ext uri="{BB962C8B-B14F-4D97-AF65-F5344CB8AC3E}">
        <p14:creationId xmlns:p14="http://schemas.microsoft.com/office/powerpoint/2010/main" val="2682917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9" grpId="0"/>
      <p:bldP spid="41" grpId="0"/>
      <p:bldP spid="43" grpId="0"/>
      <p:bldP spid="45"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32591BCA-187D-4810-839C-FF4042A1D610}"/>
              </a:ext>
            </a:extLst>
          </p:cNvPr>
          <p:cNvSpPr>
            <a:spLocks noGrp="1"/>
          </p:cNvSpPr>
          <p:nvPr>
            <p:ph type="title"/>
          </p:nvPr>
        </p:nvSpPr>
        <p:spPr/>
        <p:txBody>
          <a:bodyPr/>
          <a:lstStyle/>
          <a:p>
            <a:r>
              <a:rPr lang="en-US" altLang="en-US"/>
              <a:t>Questions</a:t>
            </a:r>
          </a:p>
        </p:txBody>
      </p:sp>
      <p:sp>
        <p:nvSpPr>
          <p:cNvPr id="65539" name="TextBox 25">
            <a:extLst>
              <a:ext uri="{FF2B5EF4-FFF2-40B4-BE49-F238E27FC236}">
                <a16:creationId xmlns:a16="http://schemas.microsoft.com/office/drawing/2014/main" id="{25AF6A00-0EA1-4160-9293-750AE4387C45}"/>
              </a:ext>
            </a:extLst>
          </p:cNvPr>
          <p:cNvSpPr txBox="1">
            <a:spLocks noChangeArrowheads="1"/>
          </p:cNvSpPr>
          <p:nvPr/>
        </p:nvSpPr>
        <p:spPr bwMode="auto">
          <a:xfrm>
            <a:off x="457200" y="1905000"/>
            <a:ext cx="3886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i="1"/>
              <a:t>f</a:t>
            </a:r>
            <a:r>
              <a:rPr lang="en-US" altLang="en-US" sz="3200"/>
              <a:t>(a) = ?</a:t>
            </a:r>
          </a:p>
        </p:txBody>
      </p:sp>
      <p:grpSp>
        <p:nvGrpSpPr>
          <p:cNvPr id="65540" name="Group 28">
            <a:extLst>
              <a:ext uri="{FF2B5EF4-FFF2-40B4-BE49-F238E27FC236}">
                <a16:creationId xmlns:a16="http://schemas.microsoft.com/office/drawing/2014/main" id="{7FC319EA-C35C-41E5-B394-08820CC049AB}"/>
              </a:ext>
            </a:extLst>
          </p:cNvPr>
          <p:cNvGrpSpPr>
            <a:grpSpLocks/>
          </p:cNvGrpSpPr>
          <p:nvPr/>
        </p:nvGrpSpPr>
        <p:grpSpPr bwMode="auto">
          <a:xfrm>
            <a:off x="5257800" y="1752600"/>
            <a:ext cx="2667000" cy="3200400"/>
            <a:chOff x="3048000" y="1219200"/>
            <a:chExt cx="3276600" cy="3733800"/>
          </a:xfrm>
        </p:grpSpPr>
        <p:sp>
          <p:nvSpPr>
            <p:cNvPr id="9" name="Flowchart: Connector 8">
              <a:extLst>
                <a:ext uri="{FF2B5EF4-FFF2-40B4-BE49-F238E27FC236}">
                  <a16:creationId xmlns:a16="http://schemas.microsoft.com/office/drawing/2014/main" id="{CDD72FD2-1546-47D4-A654-C33EA33BB152}"/>
                </a:ext>
              </a:extLst>
            </p:cNvPr>
            <p:cNvSpPr/>
            <p:nvPr/>
          </p:nvSpPr>
          <p:spPr>
            <a:xfrm>
              <a:off x="5714139" y="3276865"/>
              <a:ext cx="458333"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lowchart: Connector 3">
              <a:extLst>
                <a:ext uri="{FF2B5EF4-FFF2-40B4-BE49-F238E27FC236}">
                  <a16:creationId xmlns:a16="http://schemas.microsoft.com/office/drawing/2014/main" id="{F7ACA3BB-4BDA-461D-9CB2-1A35D4B463E7}"/>
                </a:ext>
              </a:extLst>
            </p:cNvPr>
            <p:cNvSpPr/>
            <p:nvPr/>
          </p:nvSpPr>
          <p:spPr>
            <a:xfrm>
              <a:off x="3124065" y="2971271"/>
              <a:ext cx="456384"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lowchart: Connector 4">
              <a:extLst>
                <a:ext uri="{FF2B5EF4-FFF2-40B4-BE49-F238E27FC236}">
                  <a16:creationId xmlns:a16="http://schemas.microsoft.com/office/drawing/2014/main" id="{AC1D3DDF-A416-4827-AF86-8EFC177F9E6F}"/>
                </a:ext>
              </a:extLst>
            </p:cNvPr>
            <p:cNvSpPr/>
            <p:nvPr/>
          </p:nvSpPr>
          <p:spPr>
            <a:xfrm>
              <a:off x="3124065" y="3734329"/>
              <a:ext cx="456384"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lowchart: Connector 5">
              <a:extLst>
                <a:ext uri="{FF2B5EF4-FFF2-40B4-BE49-F238E27FC236}">
                  <a16:creationId xmlns:a16="http://schemas.microsoft.com/office/drawing/2014/main" id="{53036633-D44F-474E-84AE-D9BC3A9079D4}"/>
                </a:ext>
              </a:extLst>
            </p:cNvPr>
            <p:cNvSpPr/>
            <p:nvPr/>
          </p:nvSpPr>
          <p:spPr>
            <a:xfrm>
              <a:off x="3124065" y="2058194"/>
              <a:ext cx="456384" cy="455613"/>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lowchart: Connector 6">
              <a:extLst>
                <a:ext uri="{FF2B5EF4-FFF2-40B4-BE49-F238E27FC236}">
                  <a16:creationId xmlns:a16="http://schemas.microsoft.com/office/drawing/2014/main" id="{C3C19456-261A-4FA7-B94E-B72661B5652E}"/>
                </a:ext>
              </a:extLst>
            </p:cNvPr>
            <p:cNvSpPr/>
            <p:nvPr/>
          </p:nvSpPr>
          <p:spPr>
            <a:xfrm>
              <a:off x="3124065" y="4495536"/>
              <a:ext cx="456384"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lowchart: Connector 7">
              <a:extLst>
                <a:ext uri="{FF2B5EF4-FFF2-40B4-BE49-F238E27FC236}">
                  <a16:creationId xmlns:a16="http://schemas.microsoft.com/office/drawing/2014/main" id="{4BEE533F-A340-421D-8EA8-A2D72EFDDC35}"/>
                </a:ext>
              </a:extLst>
            </p:cNvPr>
            <p:cNvSpPr/>
            <p:nvPr/>
          </p:nvSpPr>
          <p:spPr>
            <a:xfrm>
              <a:off x="5714139" y="2437871"/>
              <a:ext cx="458333"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lowchart: Connector 10">
              <a:extLst>
                <a:ext uri="{FF2B5EF4-FFF2-40B4-BE49-F238E27FC236}">
                  <a16:creationId xmlns:a16="http://schemas.microsoft.com/office/drawing/2014/main" id="{65BA0DC2-34FF-43A9-8FD4-EC1B1F48555B}"/>
                </a:ext>
              </a:extLst>
            </p:cNvPr>
            <p:cNvSpPr/>
            <p:nvPr/>
          </p:nvSpPr>
          <p:spPr>
            <a:xfrm>
              <a:off x="5714139" y="4343665"/>
              <a:ext cx="458333"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5560" name="TextBox 11">
              <a:extLst>
                <a:ext uri="{FF2B5EF4-FFF2-40B4-BE49-F238E27FC236}">
                  <a16:creationId xmlns:a16="http://schemas.microsoft.com/office/drawing/2014/main" id="{A1EC1E3F-738D-4D43-8EC9-1E3EEBD649B2}"/>
                </a:ext>
              </a:extLst>
            </p:cNvPr>
            <p:cNvSpPr txBox="1">
              <a:spLocks noChangeArrowheads="1"/>
            </p:cNvSpPr>
            <p:nvPr/>
          </p:nvSpPr>
          <p:spPr bwMode="auto">
            <a:xfrm>
              <a:off x="3048000" y="1219200"/>
              <a:ext cx="685800" cy="82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i="1"/>
                <a:t>A</a:t>
              </a:r>
            </a:p>
          </p:txBody>
        </p:sp>
        <p:sp>
          <p:nvSpPr>
            <p:cNvPr id="65561" name="TextBox 17">
              <a:extLst>
                <a:ext uri="{FF2B5EF4-FFF2-40B4-BE49-F238E27FC236}">
                  <a16:creationId xmlns:a16="http://schemas.microsoft.com/office/drawing/2014/main" id="{2171ED19-17DC-4619-8563-23ED2E51BD34}"/>
                </a:ext>
              </a:extLst>
            </p:cNvPr>
            <p:cNvSpPr txBox="1">
              <a:spLocks noChangeArrowheads="1"/>
            </p:cNvSpPr>
            <p:nvPr/>
          </p:nvSpPr>
          <p:spPr bwMode="auto">
            <a:xfrm>
              <a:off x="5638800" y="1219200"/>
              <a:ext cx="685800" cy="82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i="1"/>
                <a:t>B</a:t>
              </a:r>
            </a:p>
          </p:txBody>
        </p:sp>
        <p:sp>
          <p:nvSpPr>
            <p:cNvPr id="65562" name="TextBox 18">
              <a:extLst>
                <a:ext uri="{FF2B5EF4-FFF2-40B4-BE49-F238E27FC236}">
                  <a16:creationId xmlns:a16="http://schemas.microsoft.com/office/drawing/2014/main" id="{48C42FD5-0D65-4CC3-8833-BD0DF7A9B52B}"/>
                </a:ext>
              </a:extLst>
            </p:cNvPr>
            <p:cNvSpPr txBox="1">
              <a:spLocks noChangeArrowheads="1"/>
            </p:cNvSpPr>
            <p:nvPr/>
          </p:nvSpPr>
          <p:spPr bwMode="auto">
            <a:xfrm>
              <a:off x="3200400" y="2133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65563" name="TextBox 19">
              <a:extLst>
                <a:ext uri="{FF2B5EF4-FFF2-40B4-BE49-F238E27FC236}">
                  <a16:creationId xmlns:a16="http://schemas.microsoft.com/office/drawing/2014/main" id="{6DE3DE58-E610-4569-AC52-0B2F82E29033}"/>
                </a:ext>
              </a:extLst>
            </p:cNvPr>
            <p:cNvSpPr txBox="1">
              <a:spLocks noChangeArrowheads="1"/>
            </p:cNvSpPr>
            <p:nvPr/>
          </p:nvSpPr>
          <p:spPr bwMode="auto">
            <a:xfrm>
              <a:off x="3200400" y="3048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65564" name="TextBox 20">
              <a:extLst>
                <a:ext uri="{FF2B5EF4-FFF2-40B4-BE49-F238E27FC236}">
                  <a16:creationId xmlns:a16="http://schemas.microsoft.com/office/drawing/2014/main" id="{9F58E854-55E1-4C85-A090-797C4796A50C}"/>
                </a:ext>
              </a:extLst>
            </p:cNvPr>
            <p:cNvSpPr txBox="1">
              <a:spLocks noChangeArrowheads="1"/>
            </p:cNvSpPr>
            <p:nvPr/>
          </p:nvSpPr>
          <p:spPr bwMode="auto">
            <a:xfrm>
              <a:off x="3200400" y="3810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65565" name="TextBox 21">
              <a:extLst>
                <a:ext uri="{FF2B5EF4-FFF2-40B4-BE49-F238E27FC236}">
                  <a16:creationId xmlns:a16="http://schemas.microsoft.com/office/drawing/2014/main" id="{769E7C3A-44D4-453F-969E-C55518724D51}"/>
                </a:ext>
              </a:extLst>
            </p:cNvPr>
            <p:cNvSpPr txBox="1">
              <a:spLocks noChangeArrowheads="1"/>
            </p:cNvSpPr>
            <p:nvPr/>
          </p:nvSpPr>
          <p:spPr bwMode="auto">
            <a:xfrm>
              <a:off x="3200400" y="4495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65566" name="TextBox 22">
              <a:extLst>
                <a:ext uri="{FF2B5EF4-FFF2-40B4-BE49-F238E27FC236}">
                  <a16:creationId xmlns:a16="http://schemas.microsoft.com/office/drawing/2014/main" id="{CD84DD6E-52ED-405C-9575-D573D217DBBD}"/>
                </a:ext>
              </a:extLst>
            </p:cNvPr>
            <p:cNvSpPr txBox="1">
              <a:spLocks noChangeArrowheads="1"/>
            </p:cNvSpPr>
            <p:nvPr/>
          </p:nvSpPr>
          <p:spPr bwMode="auto">
            <a:xfrm>
              <a:off x="5791200" y="2514600"/>
              <a:ext cx="304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x</a:t>
              </a:r>
            </a:p>
          </p:txBody>
        </p:sp>
        <p:sp>
          <p:nvSpPr>
            <p:cNvPr id="65567" name="TextBox 23">
              <a:extLst>
                <a:ext uri="{FF2B5EF4-FFF2-40B4-BE49-F238E27FC236}">
                  <a16:creationId xmlns:a16="http://schemas.microsoft.com/office/drawing/2014/main" id="{86FA3440-D2D5-46B5-A96B-F5DDE6B83681}"/>
                </a:ext>
              </a:extLst>
            </p:cNvPr>
            <p:cNvSpPr txBox="1">
              <a:spLocks noChangeArrowheads="1"/>
            </p:cNvSpPr>
            <p:nvPr/>
          </p:nvSpPr>
          <p:spPr bwMode="auto">
            <a:xfrm>
              <a:off x="5791200" y="3352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y</a:t>
              </a:r>
            </a:p>
          </p:txBody>
        </p:sp>
        <p:sp>
          <p:nvSpPr>
            <p:cNvPr id="65568" name="TextBox 24">
              <a:extLst>
                <a:ext uri="{FF2B5EF4-FFF2-40B4-BE49-F238E27FC236}">
                  <a16:creationId xmlns:a16="http://schemas.microsoft.com/office/drawing/2014/main" id="{AA2EF93D-D267-4238-9A16-CE0AB81C49CB}"/>
                </a:ext>
              </a:extLst>
            </p:cNvPr>
            <p:cNvSpPr txBox="1">
              <a:spLocks noChangeArrowheads="1"/>
            </p:cNvSpPr>
            <p:nvPr/>
          </p:nvSpPr>
          <p:spPr bwMode="auto">
            <a:xfrm>
              <a:off x="5791200" y="4419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z</a:t>
              </a:r>
            </a:p>
          </p:txBody>
        </p:sp>
        <p:cxnSp>
          <p:nvCxnSpPr>
            <p:cNvPr id="28" name="Straight Arrow Connector 27">
              <a:extLst>
                <a:ext uri="{FF2B5EF4-FFF2-40B4-BE49-F238E27FC236}">
                  <a16:creationId xmlns:a16="http://schemas.microsoft.com/office/drawing/2014/main" id="{642F0E3F-C4D8-4B2C-B802-20AF62926785}"/>
                </a:ext>
              </a:extLst>
            </p:cNvPr>
            <p:cNvCxnSpPr/>
            <p:nvPr/>
          </p:nvCxnSpPr>
          <p:spPr>
            <a:xfrm>
              <a:off x="3658462" y="3200929"/>
              <a:ext cx="1979612" cy="3037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DF955C-8664-4433-AF4B-F2FF24A22FA5}"/>
                </a:ext>
              </a:extLst>
            </p:cNvPr>
            <p:cNvCxnSpPr>
              <a:stCxn id="6" idx="6"/>
            </p:cNvCxnSpPr>
            <p:nvPr/>
          </p:nvCxnSpPr>
          <p:spPr>
            <a:xfrm>
              <a:off x="3580448" y="2286000"/>
              <a:ext cx="2211705" cy="19817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844618-3891-406F-8E47-F778A6E4E1C2}"/>
                </a:ext>
              </a:extLst>
            </p:cNvPr>
            <p:cNvCxnSpPr/>
            <p:nvPr/>
          </p:nvCxnSpPr>
          <p:spPr>
            <a:xfrm>
              <a:off x="3734526" y="4038071"/>
              <a:ext cx="1903549" cy="381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5D35764-AF4B-4B18-A09E-23D5E426EA8D}"/>
                </a:ext>
              </a:extLst>
            </p:cNvPr>
            <p:cNvCxnSpPr/>
            <p:nvPr/>
          </p:nvCxnSpPr>
          <p:spPr>
            <a:xfrm>
              <a:off x="3658462" y="4725194"/>
              <a:ext cx="18274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821962C8-AE75-4625-A4FF-70E90FCB1653}"/>
              </a:ext>
            </a:extLst>
          </p:cNvPr>
          <p:cNvSpPr txBox="1">
            <a:spLocks noChangeArrowheads="1"/>
          </p:cNvSpPr>
          <p:nvPr/>
        </p:nvSpPr>
        <p:spPr bwMode="auto">
          <a:xfrm>
            <a:off x="2133600" y="1828800"/>
            <a:ext cx="289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z</a:t>
            </a:r>
          </a:p>
        </p:txBody>
      </p:sp>
      <p:sp>
        <p:nvSpPr>
          <p:cNvPr id="33" name="TextBox 32">
            <a:extLst>
              <a:ext uri="{FF2B5EF4-FFF2-40B4-BE49-F238E27FC236}">
                <a16:creationId xmlns:a16="http://schemas.microsoft.com/office/drawing/2014/main" id="{CD14A405-D059-4DC6-AE04-283F46AF073A}"/>
              </a:ext>
            </a:extLst>
          </p:cNvPr>
          <p:cNvSpPr txBox="1">
            <a:spLocks noChangeArrowheads="1"/>
          </p:cNvSpPr>
          <p:nvPr/>
        </p:nvSpPr>
        <p:spPr bwMode="auto">
          <a:xfrm>
            <a:off x="152400" y="2590800"/>
            <a:ext cx="3886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The image of d is ?</a:t>
            </a:r>
          </a:p>
        </p:txBody>
      </p:sp>
      <p:sp>
        <p:nvSpPr>
          <p:cNvPr id="35" name="TextBox 34">
            <a:extLst>
              <a:ext uri="{FF2B5EF4-FFF2-40B4-BE49-F238E27FC236}">
                <a16:creationId xmlns:a16="http://schemas.microsoft.com/office/drawing/2014/main" id="{2B51A4F3-A50C-4989-A247-029C9A06CF71}"/>
              </a:ext>
            </a:extLst>
          </p:cNvPr>
          <p:cNvSpPr txBox="1">
            <a:spLocks noChangeArrowheads="1"/>
          </p:cNvSpPr>
          <p:nvPr/>
        </p:nvSpPr>
        <p:spPr bwMode="auto">
          <a:xfrm>
            <a:off x="3733800" y="2590800"/>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z</a:t>
            </a:r>
          </a:p>
        </p:txBody>
      </p:sp>
      <p:sp>
        <p:nvSpPr>
          <p:cNvPr id="36" name="TextBox 35">
            <a:extLst>
              <a:ext uri="{FF2B5EF4-FFF2-40B4-BE49-F238E27FC236}">
                <a16:creationId xmlns:a16="http://schemas.microsoft.com/office/drawing/2014/main" id="{FD2B6D6D-C69F-4C68-A45F-A7D28A178B9D}"/>
              </a:ext>
            </a:extLst>
          </p:cNvPr>
          <p:cNvSpPr txBox="1">
            <a:spLocks noChangeArrowheads="1"/>
          </p:cNvSpPr>
          <p:nvPr/>
        </p:nvSpPr>
        <p:spPr bwMode="auto">
          <a:xfrm>
            <a:off x="304800" y="3352800"/>
            <a:ext cx="3886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The domain of f is ?</a:t>
            </a:r>
          </a:p>
        </p:txBody>
      </p:sp>
      <p:sp>
        <p:nvSpPr>
          <p:cNvPr id="38" name="TextBox 37">
            <a:extLst>
              <a:ext uri="{FF2B5EF4-FFF2-40B4-BE49-F238E27FC236}">
                <a16:creationId xmlns:a16="http://schemas.microsoft.com/office/drawing/2014/main" id="{5F3B6C0A-8933-41A1-AE77-E7DF7A9C9FF5}"/>
              </a:ext>
            </a:extLst>
          </p:cNvPr>
          <p:cNvSpPr txBox="1">
            <a:spLocks noChangeArrowheads="1"/>
          </p:cNvSpPr>
          <p:nvPr/>
        </p:nvSpPr>
        <p:spPr bwMode="auto">
          <a:xfrm>
            <a:off x="3962400" y="3352800"/>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i="1"/>
              <a:t>A</a:t>
            </a:r>
          </a:p>
        </p:txBody>
      </p:sp>
      <p:sp>
        <p:nvSpPr>
          <p:cNvPr id="39" name="TextBox 38">
            <a:extLst>
              <a:ext uri="{FF2B5EF4-FFF2-40B4-BE49-F238E27FC236}">
                <a16:creationId xmlns:a16="http://schemas.microsoft.com/office/drawing/2014/main" id="{6915C1E5-1C1E-4416-BA9C-D54542A6DE9A}"/>
              </a:ext>
            </a:extLst>
          </p:cNvPr>
          <p:cNvSpPr txBox="1">
            <a:spLocks noChangeArrowheads="1"/>
          </p:cNvSpPr>
          <p:nvPr/>
        </p:nvSpPr>
        <p:spPr bwMode="auto">
          <a:xfrm>
            <a:off x="152400" y="4038600"/>
            <a:ext cx="4038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The codomain of f is ?</a:t>
            </a:r>
          </a:p>
        </p:txBody>
      </p:sp>
      <p:sp>
        <p:nvSpPr>
          <p:cNvPr id="40" name="TextBox 39">
            <a:extLst>
              <a:ext uri="{FF2B5EF4-FFF2-40B4-BE49-F238E27FC236}">
                <a16:creationId xmlns:a16="http://schemas.microsoft.com/office/drawing/2014/main" id="{7DD96B2A-A63D-46B1-8287-08AA0729E895}"/>
              </a:ext>
            </a:extLst>
          </p:cNvPr>
          <p:cNvSpPr txBox="1">
            <a:spLocks noChangeArrowheads="1"/>
          </p:cNvSpPr>
          <p:nvPr/>
        </p:nvSpPr>
        <p:spPr bwMode="auto">
          <a:xfrm>
            <a:off x="4267200" y="4038600"/>
            <a:ext cx="381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i="1"/>
              <a:t>B</a:t>
            </a:r>
          </a:p>
        </p:txBody>
      </p:sp>
      <p:sp>
        <p:nvSpPr>
          <p:cNvPr id="41" name="TextBox 40">
            <a:extLst>
              <a:ext uri="{FF2B5EF4-FFF2-40B4-BE49-F238E27FC236}">
                <a16:creationId xmlns:a16="http://schemas.microsoft.com/office/drawing/2014/main" id="{3D9953B8-0735-4493-AF1D-41E4F81DCD17}"/>
              </a:ext>
            </a:extLst>
          </p:cNvPr>
          <p:cNvSpPr txBox="1">
            <a:spLocks noChangeArrowheads="1"/>
          </p:cNvSpPr>
          <p:nvPr/>
        </p:nvSpPr>
        <p:spPr bwMode="auto">
          <a:xfrm>
            <a:off x="152400" y="4724400"/>
            <a:ext cx="4114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The preimage of y is ?</a:t>
            </a:r>
          </a:p>
        </p:txBody>
      </p:sp>
      <p:sp>
        <p:nvSpPr>
          <p:cNvPr id="42" name="TextBox 41">
            <a:extLst>
              <a:ext uri="{FF2B5EF4-FFF2-40B4-BE49-F238E27FC236}">
                <a16:creationId xmlns:a16="http://schemas.microsoft.com/office/drawing/2014/main" id="{D2C1FD89-6EF3-41CF-8DDB-55EB6B4E17CD}"/>
              </a:ext>
            </a:extLst>
          </p:cNvPr>
          <p:cNvSpPr txBox="1">
            <a:spLocks noChangeArrowheads="1"/>
          </p:cNvSpPr>
          <p:nvPr/>
        </p:nvSpPr>
        <p:spPr bwMode="auto">
          <a:xfrm>
            <a:off x="4114800" y="4724400"/>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b</a:t>
            </a:r>
          </a:p>
        </p:txBody>
      </p:sp>
      <p:sp>
        <p:nvSpPr>
          <p:cNvPr id="43" name="TextBox 42">
            <a:extLst>
              <a:ext uri="{FF2B5EF4-FFF2-40B4-BE49-F238E27FC236}">
                <a16:creationId xmlns:a16="http://schemas.microsoft.com/office/drawing/2014/main" id="{F228E954-AC7E-40E3-AD4F-D6C74CC3331D}"/>
              </a:ext>
            </a:extLst>
          </p:cNvPr>
          <p:cNvSpPr txBox="1">
            <a:spLocks noChangeArrowheads="1"/>
          </p:cNvSpPr>
          <p:nvPr/>
        </p:nvSpPr>
        <p:spPr bwMode="auto">
          <a:xfrm>
            <a:off x="457200" y="5486400"/>
            <a:ext cx="3048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i="1"/>
              <a:t>f</a:t>
            </a:r>
            <a:r>
              <a:rPr lang="en-US" altLang="en-US" sz="3200"/>
              <a:t>(</a:t>
            </a:r>
            <a:r>
              <a:rPr lang="en-US" altLang="en-US" sz="3200" i="1"/>
              <a:t>A</a:t>
            </a:r>
            <a:r>
              <a:rPr lang="en-US" altLang="en-US" sz="3200"/>
              <a:t>) = ?     {y, z}   </a:t>
            </a:r>
          </a:p>
        </p:txBody>
      </p:sp>
      <p:sp>
        <p:nvSpPr>
          <p:cNvPr id="45" name="TextBox 44">
            <a:extLst>
              <a:ext uri="{FF2B5EF4-FFF2-40B4-BE49-F238E27FC236}">
                <a16:creationId xmlns:a16="http://schemas.microsoft.com/office/drawing/2014/main" id="{5EA8E249-EE22-44FB-980D-E7BA79F52E09}"/>
              </a:ext>
            </a:extLst>
          </p:cNvPr>
          <p:cNvSpPr txBox="1">
            <a:spLocks noChangeArrowheads="1"/>
          </p:cNvSpPr>
          <p:nvPr/>
        </p:nvSpPr>
        <p:spPr bwMode="auto">
          <a:xfrm>
            <a:off x="304800" y="6096000"/>
            <a:ext cx="601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The preimage(s) of z is (are) ? </a:t>
            </a:r>
          </a:p>
        </p:txBody>
      </p:sp>
      <p:sp>
        <p:nvSpPr>
          <p:cNvPr id="37" name="TextBox 36">
            <a:extLst>
              <a:ext uri="{FF2B5EF4-FFF2-40B4-BE49-F238E27FC236}">
                <a16:creationId xmlns:a16="http://schemas.microsoft.com/office/drawing/2014/main" id="{36545D01-424E-46A3-AA63-3D09E9B77377}"/>
              </a:ext>
            </a:extLst>
          </p:cNvPr>
          <p:cNvSpPr txBox="1">
            <a:spLocks noChangeArrowheads="1"/>
          </p:cNvSpPr>
          <p:nvPr/>
        </p:nvSpPr>
        <p:spPr bwMode="auto">
          <a:xfrm>
            <a:off x="6477000" y="6019800"/>
            <a:ext cx="266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a:t>{a,c,d}</a:t>
            </a:r>
          </a:p>
        </p:txBody>
      </p:sp>
    </p:spTree>
    <p:extLst>
      <p:ext uri="{BB962C8B-B14F-4D97-AF65-F5344CB8AC3E}">
        <p14:creationId xmlns:p14="http://schemas.microsoft.com/office/powerpoint/2010/main" val="3997367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5" grpId="0"/>
      <p:bldP spid="37"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0A25650A-05A4-4A43-AFED-E3A2001D7D52}"/>
              </a:ext>
            </a:extLst>
          </p:cNvPr>
          <p:cNvSpPr>
            <a:spLocks noGrp="1"/>
          </p:cNvSpPr>
          <p:nvPr>
            <p:ph type="title"/>
          </p:nvPr>
        </p:nvSpPr>
        <p:spPr/>
        <p:txBody>
          <a:bodyPr/>
          <a:lstStyle/>
          <a:p>
            <a:r>
              <a:rPr lang="en-US" altLang="en-US"/>
              <a:t>Question on Functions and Sets </a:t>
            </a:r>
          </a:p>
        </p:txBody>
      </p:sp>
      <p:sp>
        <p:nvSpPr>
          <p:cNvPr id="66563" name="Content Placeholder 2">
            <a:extLst>
              <a:ext uri="{FF2B5EF4-FFF2-40B4-BE49-F238E27FC236}">
                <a16:creationId xmlns:a16="http://schemas.microsoft.com/office/drawing/2014/main" id="{AB949BD2-1FDF-4A2F-81AD-1A1370D86A73}"/>
              </a:ext>
            </a:extLst>
          </p:cNvPr>
          <p:cNvSpPr>
            <a:spLocks noGrp="1"/>
          </p:cNvSpPr>
          <p:nvPr>
            <p:ph idx="1"/>
          </p:nvPr>
        </p:nvSpPr>
        <p:spPr/>
        <p:txBody>
          <a:bodyPr/>
          <a:lstStyle/>
          <a:p>
            <a:r>
              <a:rPr lang="en-US" altLang="en-US"/>
              <a:t>If                         and  S is a subset of A, then </a:t>
            </a:r>
          </a:p>
          <a:p>
            <a:endParaRPr lang="en-US" altLang="en-US"/>
          </a:p>
          <a:p>
            <a:pPr>
              <a:buFont typeface="Wingdings 2" panose="05020102010507070707" pitchFamily="18" charset="2"/>
              <a:buNone/>
            </a:pPr>
            <a:endParaRPr lang="en-US" altLang="en-US"/>
          </a:p>
        </p:txBody>
      </p:sp>
      <p:pic>
        <p:nvPicPr>
          <p:cNvPr id="66564" name="Picture 3" descr="addin_tmp.png">
            <a:extLst>
              <a:ext uri="{FF2B5EF4-FFF2-40B4-BE49-F238E27FC236}">
                <a16:creationId xmlns:a16="http://schemas.microsoft.com/office/drawing/2014/main" id="{3ABA5AB1-F605-4CB7-9E1F-462BA74555B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2895600"/>
            <a:ext cx="33178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4" descr="addin_tmp.png">
            <a:extLst>
              <a:ext uri="{FF2B5EF4-FFF2-40B4-BE49-F238E27FC236}">
                <a16:creationId xmlns:a16="http://schemas.microsoft.com/office/drawing/2014/main" id="{D60E9234-F27E-47F6-8EE5-8408BCEC3B9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2057400"/>
            <a:ext cx="16891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66" name="Group 5">
            <a:extLst>
              <a:ext uri="{FF2B5EF4-FFF2-40B4-BE49-F238E27FC236}">
                <a16:creationId xmlns:a16="http://schemas.microsoft.com/office/drawing/2014/main" id="{FF3F3F36-4F33-477C-ACD9-3DDCD594B02D}"/>
              </a:ext>
            </a:extLst>
          </p:cNvPr>
          <p:cNvGrpSpPr>
            <a:grpSpLocks/>
          </p:cNvGrpSpPr>
          <p:nvPr/>
        </p:nvGrpSpPr>
        <p:grpSpPr bwMode="auto">
          <a:xfrm>
            <a:off x="5943600" y="2971800"/>
            <a:ext cx="2667000" cy="3200400"/>
            <a:chOff x="3048000" y="1219200"/>
            <a:chExt cx="3276600" cy="3733800"/>
          </a:xfrm>
        </p:grpSpPr>
        <p:sp>
          <p:nvSpPr>
            <p:cNvPr id="7" name="Flowchart: Connector 6">
              <a:extLst>
                <a:ext uri="{FF2B5EF4-FFF2-40B4-BE49-F238E27FC236}">
                  <a16:creationId xmlns:a16="http://schemas.microsoft.com/office/drawing/2014/main" id="{39150C12-9CC3-4EB8-975E-31EBA8ED532B}"/>
                </a:ext>
              </a:extLst>
            </p:cNvPr>
            <p:cNvSpPr/>
            <p:nvPr/>
          </p:nvSpPr>
          <p:spPr>
            <a:xfrm>
              <a:off x="5714139" y="3276865"/>
              <a:ext cx="458333"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lowchart: Connector 7">
              <a:extLst>
                <a:ext uri="{FF2B5EF4-FFF2-40B4-BE49-F238E27FC236}">
                  <a16:creationId xmlns:a16="http://schemas.microsoft.com/office/drawing/2014/main" id="{B29E4CB5-F870-4777-9DB2-6FA30EF20C22}"/>
                </a:ext>
              </a:extLst>
            </p:cNvPr>
            <p:cNvSpPr/>
            <p:nvPr/>
          </p:nvSpPr>
          <p:spPr>
            <a:xfrm>
              <a:off x="3124065" y="2971271"/>
              <a:ext cx="456384"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lowchart: Connector 8">
              <a:extLst>
                <a:ext uri="{FF2B5EF4-FFF2-40B4-BE49-F238E27FC236}">
                  <a16:creationId xmlns:a16="http://schemas.microsoft.com/office/drawing/2014/main" id="{0F899DB4-95C1-4AA2-9EE4-D38C51A7B3EB}"/>
                </a:ext>
              </a:extLst>
            </p:cNvPr>
            <p:cNvSpPr/>
            <p:nvPr/>
          </p:nvSpPr>
          <p:spPr>
            <a:xfrm>
              <a:off x="3124065" y="3734329"/>
              <a:ext cx="456384"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lowchart: Connector 9">
              <a:extLst>
                <a:ext uri="{FF2B5EF4-FFF2-40B4-BE49-F238E27FC236}">
                  <a16:creationId xmlns:a16="http://schemas.microsoft.com/office/drawing/2014/main" id="{F617C68E-7352-4CC1-A304-011EA22756C4}"/>
                </a:ext>
              </a:extLst>
            </p:cNvPr>
            <p:cNvSpPr/>
            <p:nvPr/>
          </p:nvSpPr>
          <p:spPr>
            <a:xfrm>
              <a:off x="3124065" y="2058194"/>
              <a:ext cx="456384" cy="455613"/>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lowchart: Connector 10">
              <a:extLst>
                <a:ext uri="{FF2B5EF4-FFF2-40B4-BE49-F238E27FC236}">
                  <a16:creationId xmlns:a16="http://schemas.microsoft.com/office/drawing/2014/main" id="{A2308B76-85BC-448A-A818-AF6E131E20DD}"/>
                </a:ext>
              </a:extLst>
            </p:cNvPr>
            <p:cNvSpPr/>
            <p:nvPr/>
          </p:nvSpPr>
          <p:spPr>
            <a:xfrm>
              <a:off x="3124065" y="4495536"/>
              <a:ext cx="456384"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Flowchart: Connector 11">
              <a:extLst>
                <a:ext uri="{FF2B5EF4-FFF2-40B4-BE49-F238E27FC236}">
                  <a16:creationId xmlns:a16="http://schemas.microsoft.com/office/drawing/2014/main" id="{FB8540C9-C8D2-4BD7-AB7E-9FF208152C77}"/>
                </a:ext>
              </a:extLst>
            </p:cNvPr>
            <p:cNvSpPr/>
            <p:nvPr/>
          </p:nvSpPr>
          <p:spPr>
            <a:xfrm>
              <a:off x="5714139" y="2437871"/>
              <a:ext cx="458333"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lowchart: Connector 12">
              <a:extLst>
                <a:ext uri="{FF2B5EF4-FFF2-40B4-BE49-F238E27FC236}">
                  <a16:creationId xmlns:a16="http://schemas.microsoft.com/office/drawing/2014/main" id="{83CEAB8B-A65E-4292-99F8-6C04CCF3A67E}"/>
                </a:ext>
              </a:extLst>
            </p:cNvPr>
            <p:cNvSpPr/>
            <p:nvPr/>
          </p:nvSpPr>
          <p:spPr>
            <a:xfrm>
              <a:off x="5714139" y="4343665"/>
              <a:ext cx="458333"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6576" name="TextBox 13">
              <a:extLst>
                <a:ext uri="{FF2B5EF4-FFF2-40B4-BE49-F238E27FC236}">
                  <a16:creationId xmlns:a16="http://schemas.microsoft.com/office/drawing/2014/main" id="{AA86DBF6-2BD6-404A-B400-0264BB76A38B}"/>
                </a:ext>
              </a:extLst>
            </p:cNvPr>
            <p:cNvSpPr txBox="1">
              <a:spLocks noChangeArrowheads="1"/>
            </p:cNvSpPr>
            <p:nvPr/>
          </p:nvSpPr>
          <p:spPr bwMode="auto">
            <a:xfrm>
              <a:off x="3048000" y="1219200"/>
              <a:ext cx="685800" cy="82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i="1"/>
                <a:t>A</a:t>
              </a:r>
            </a:p>
          </p:txBody>
        </p:sp>
        <p:sp>
          <p:nvSpPr>
            <p:cNvPr id="66577" name="TextBox 14">
              <a:extLst>
                <a:ext uri="{FF2B5EF4-FFF2-40B4-BE49-F238E27FC236}">
                  <a16:creationId xmlns:a16="http://schemas.microsoft.com/office/drawing/2014/main" id="{95276B37-C28D-4BF1-A6B2-2EF4085F18F8}"/>
                </a:ext>
              </a:extLst>
            </p:cNvPr>
            <p:cNvSpPr txBox="1">
              <a:spLocks noChangeArrowheads="1"/>
            </p:cNvSpPr>
            <p:nvPr/>
          </p:nvSpPr>
          <p:spPr bwMode="auto">
            <a:xfrm>
              <a:off x="5638800" y="1219200"/>
              <a:ext cx="685800" cy="82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i="1"/>
                <a:t>B</a:t>
              </a:r>
            </a:p>
          </p:txBody>
        </p:sp>
        <p:sp>
          <p:nvSpPr>
            <p:cNvPr id="66578" name="TextBox 15">
              <a:extLst>
                <a:ext uri="{FF2B5EF4-FFF2-40B4-BE49-F238E27FC236}">
                  <a16:creationId xmlns:a16="http://schemas.microsoft.com/office/drawing/2014/main" id="{9AF2AA71-9C65-4B4F-A7B5-2F853D69EADC}"/>
                </a:ext>
              </a:extLst>
            </p:cNvPr>
            <p:cNvSpPr txBox="1">
              <a:spLocks noChangeArrowheads="1"/>
            </p:cNvSpPr>
            <p:nvPr/>
          </p:nvSpPr>
          <p:spPr bwMode="auto">
            <a:xfrm>
              <a:off x="3200400" y="2133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66579" name="TextBox 16">
              <a:extLst>
                <a:ext uri="{FF2B5EF4-FFF2-40B4-BE49-F238E27FC236}">
                  <a16:creationId xmlns:a16="http://schemas.microsoft.com/office/drawing/2014/main" id="{500F384E-D6A6-45CC-ACF2-36C2CEC38E5A}"/>
                </a:ext>
              </a:extLst>
            </p:cNvPr>
            <p:cNvSpPr txBox="1">
              <a:spLocks noChangeArrowheads="1"/>
            </p:cNvSpPr>
            <p:nvPr/>
          </p:nvSpPr>
          <p:spPr bwMode="auto">
            <a:xfrm>
              <a:off x="3200400" y="3048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66580" name="TextBox 17">
              <a:extLst>
                <a:ext uri="{FF2B5EF4-FFF2-40B4-BE49-F238E27FC236}">
                  <a16:creationId xmlns:a16="http://schemas.microsoft.com/office/drawing/2014/main" id="{58CDF0B9-8579-4849-9D63-ADAE3E5FCA2E}"/>
                </a:ext>
              </a:extLst>
            </p:cNvPr>
            <p:cNvSpPr txBox="1">
              <a:spLocks noChangeArrowheads="1"/>
            </p:cNvSpPr>
            <p:nvPr/>
          </p:nvSpPr>
          <p:spPr bwMode="auto">
            <a:xfrm>
              <a:off x="3200400" y="3810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66581" name="TextBox 18">
              <a:extLst>
                <a:ext uri="{FF2B5EF4-FFF2-40B4-BE49-F238E27FC236}">
                  <a16:creationId xmlns:a16="http://schemas.microsoft.com/office/drawing/2014/main" id="{FCA9C250-E882-4B01-81D2-3EE16D42F739}"/>
                </a:ext>
              </a:extLst>
            </p:cNvPr>
            <p:cNvSpPr txBox="1">
              <a:spLocks noChangeArrowheads="1"/>
            </p:cNvSpPr>
            <p:nvPr/>
          </p:nvSpPr>
          <p:spPr bwMode="auto">
            <a:xfrm>
              <a:off x="3200400" y="4495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66582" name="TextBox 19">
              <a:extLst>
                <a:ext uri="{FF2B5EF4-FFF2-40B4-BE49-F238E27FC236}">
                  <a16:creationId xmlns:a16="http://schemas.microsoft.com/office/drawing/2014/main" id="{F129D396-563B-4991-B42B-E9D6D81B0BD2}"/>
                </a:ext>
              </a:extLst>
            </p:cNvPr>
            <p:cNvSpPr txBox="1">
              <a:spLocks noChangeArrowheads="1"/>
            </p:cNvSpPr>
            <p:nvPr/>
          </p:nvSpPr>
          <p:spPr bwMode="auto">
            <a:xfrm>
              <a:off x="5791200" y="2514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x</a:t>
              </a:r>
            </a:p>
          </p:txBody>
        </p:sp>
        <p:sp>
          <p:nvSpPr>
            <p:cNvPr id="66583" name="TextBox 20">
              <a:extLst>
                <a:ext uri="{FF2B5EF4-FFF2-40B4-BE49-F238E27FC236}">
                  <a16:creationId xmlns:a16="http://schemas.microsoft.com/office/drawing/2014/main" id="{D2B580DB-402F-4546-BD31-638B2708D21D}"/>
                </a:ext>
              </a:extLst>
            </p:cNvPr>
            <p:cNvSpPr txBox="1">
              <a:spLocks noChangeArrowheads="1"/>
            </p:cNvSpPr>
            <p:nvPr/>
          </p:nvSpPr>
          <p:spPr bwMode="auto">
            <a:xfrm>
              <a:off x="5791200" y="3352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y</a:t>
              </a:r>
            </a:p>
          </p:txBody>
        </p:sp>
        <p:sp>
          <p:nvSpPr>
            <p:cNvPr id="66584" name="TextBox 21">
              <a:extLst>
                <a:ext uri="{FF2B5EF4-FFF2-40B4-BE49-F238E27FC236}">
                  <a16:creationId xmlns:a16="http://schemas.microsoft.com/office/drawing/2014/main" id="{3E760EAC-4C76-4072-995B-CAAF43493625}"/>
                </a:ext>
              </a:extLst>
            </p:cNvPr>
            <p:cNvSpPr txBox="1">
              <a:spLocks noChangeArrowheads="1"/>
            </p:cNvSpPr>
            <p:nvPr/>
          </p:nvSpPr>
          <p:spPr bwMode="auto">
            <a:xfrm>
              <a:off x="5791200" y="4419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z</a:t>
              </a:r>
            </a:p>
          </p:txBody>
        </p:sp>
        <p:cxnSp>
          <p:nvCxnSpPr>
            <p:cNvPr id="23" name="Straight Arrow Connector 22">
              <a:extLst>
                <a:ext uri="{FF2B5EF4-FFF2-40B4-BE49-F238E27FC236}">
                  <a16:creationId xmlns:a16="http://schemas.microsoft.com/office/drawing/2014/main" id="{EB659AA3-1F00-4120-8F4A-5A041F1E96A5}"/>
                </a:ext>
              </a:extLst>
            </p:cNvPr>
            <p:cNvCxnSpPr/>
            <p:nvPr/>
          </p:nvCxnSpPr>
          <p:spPr>
            <a:xfrm>
              <a:off x="3658462" y="3200929"/>
              <a:ext cx="1979612" cy="3037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92E3E07-3FF1-451C-A109-D96CF5528E68}"/>
                </a:ext>
              </a:extLst>
            </p:cNvPr>
            <p:cNvCxnSpPr>
              <a:stCxn id="10" idx="6"/>
            </p:cNvCxnSpPr>
            <p:nvPr/>
          </p:nvCxnSpPr>
          <p:spPr>
            <a:xfrm>
              <a:off x="3580448" y="2286000"/>
              <a:ext cx="2211705" cy="19817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19D9AD3-89BE-4409-970E-44CAA0DF06F7}"/>
                </a:ext>
              </a:extLst>
            </p:cNvPr>
            <p:cNvCxnSpPr/>
            <p:nvPr/>
          </p:nvCxnSpPr>
          <p:spPr>
            <a:xfrm>
              <a:off x="3734526" y="4038071"/>
              <a:ext cx="1903549" cy="381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CD718A1-6915-44AA-AF3B-0FDD5A4B8B5A}"/>
                </a:ext>
              </a:extLst>
            </p:cNvPr>
            <p:cNvCxnSpPr/>
            <p:nvPr/>
          </p:nvCxnSpPr>
          <p:spPr>
            <a:xfrm>
              <a:off x="3658462" y="4725194"/>
              <a:ext cx="18274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6567" name="TextBox 26">
            <a:extLst>
              <a:ext uri="{FF2B5EF4-FFF2-40B4-BE49-F238E27FC236}">
                <a16:creationId xmlns:a16="http://schemas.microsoft.com/office/drawing/2014/main" id="{A78E070A-70B7-4D7C-925B-9B593FB4F24B}"/>
              </a:ext>
            </a:extLst>
          </p:cNvPr>
          <p:cNvSpPr txBox="1">
            <a:spLocks noChangeArrowheads="1"/>
          </p:cNvSpPr>
          <p:nvPr/>
        </p:nvSpPr>
        <p:spPr bwMode="auto">
          <a:xfrm>
            <a:off x="1524000" y="4648200"/>
            <a:ext cx="251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i="1"/>
              <a:t>f </a:t>
            </a:r>
            <a:r>
              <a:rPr lang="en-US" altLang="en-US" sz="3200"/>
              <a:t>{c,d} is ?</a:t>
            </a:r>
          </a:p>
        </p:txBody>
      </p:sp>
      <p:sp>
        <p:nvSpPr>
          <p:cNvPr id="66568" name="TextBox 28">
            <a:extLst>
              <a:ext uri="{FF2B5EF4-FFF2-40B4-BE49-F238E27FC236}">
                <a16:creationId xmlns:a16="http://schemas.microsoft.com/office/drawing/2014/main" id="{6EA8DF5D-2761-48D0-BACB-01FB847ADCDB}"/>
              </a:ext>
            </a:extLst>
          </p:cNvPr>
          <p:cNvSpPr txBox="1">
            <a:spLocks noChangeArrowheads="1"/>
          </p:cNvSpPr>
          <p:nvPr/>
        </p:nvSpPr>
        <p:spPr bwMode="auto">
          <a:xfrm>
            <a:off x="1524000" y="3733800"/>
            <a:ext cx="251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i="1"/>
              <a:t>f </a:t>
            </a:r>
            <a:r>
              <a:rPr lang="en-US" altLang="en-US" sz="3200"/>
              <a:t>{a,b,c,} is ?</a:t>
            </a:r>
          </a:p>
        </p:txBody>
      </p:sp>
    </p:spTree>
    <p:extLst>
      <p:ext uri="{BB962C8B-B14F-4D97-AF65-F5344CB8AC3E}">
        <p14:creationId xmlns:p14="http://schemas.microsoft.com/office/powerpoint/2010/main" val="2738764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A287923A-E172-4BE8-9951-B96E3FCC4809}"/>
              </a:ext>
            </a:extLst>
          </p:cNvPr>
          <p:cNvSpPr>
            <a:spLocks noGrp="1"/>
          </p:cNvSpPr>
          <p:nvPr>
            <p:ph type="title"/>
          </p:nvPr>
        </p:nvSpPr>
        <p:spPr/>
        <p:txBody>
          <a:bodyPr/>
          <a:lstStyle/>
          <a:p>
            <a:r>
              <a:rPr lang="en-US" altLang="en-US"/>
              <a:t>Question on Functions and Sets </a:t>
            </a:r>
          </a:p>
        </p:txBody>
      </p:sp>
      <p:sp>
        <p:nvSpPr>
          <p:cNvPr id="67587" name="Content Placeholder 2">
            <a:extLst>
              <a:ext uri="{FF2B5EF4-FFF2-40B4-BE49-F238E27FC236}">
                <a16:creationId xmlns:a16="http://schemas.microsoft.com/office/drawing/2014/main" id="{7825AFC1-C078-4FA5-87B3-C42B06008EC8}"/>
              </a:ext>
            </a:extLst>
          </p:cNvPr>
          <p:cNvSpPr>
            <a:spLocks noGrp="1"/>
          </p:cNvSpPr>
          <p:nvPr>
            <p:ph idx="1"/>
          </p:nvPr>
        </p:nvSpPr>
        <p:spPr/>
        <p:txBody>
          <a:bodyPr/>
          <a:lstStyle/>
          <a:p>
            <a:r>
              <a:rPr lang="en-US" altLang="en-US"/>
              <a:t>If                         and  S is a subset of A, then </a:t>
            </a:r>
          </a:p>
          <a:p>
            <a:endParaRPr lang="en-US" altLang="en-US"/>
          </a:p>
          <a:p>
            <a:pPr>
              <a:buFont typeface="Wingdings 2" panose="05020102010507070707" pitchFamily="18" charset="2"/>
              <a:buNone/>
            </a:pPr>
            <a:endParaRPr lang="en-US" altLang="en-US"/>
          </a:p>
        </p:txBody>
      </p:sp>
      <p:pic>
        <p:nvPicPr>
          <p:cNvPr id="67588" name="Picture 3" descr="addin_tmp.png">
            <a:extLst>
              <a:ext uri="{FF2B5EF4-FFF2-40B4-BE49-F238E27FC236}">
                <a16:creationId xmlns:a16="http://schemas.microsoft.com/office/drawing/2014/main" id="{99F10CB4-C233-4E37-8527-D77851D90C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2895600"/>
            <a:ext cx="33178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4" descr="addin_tmp.png">
            <a:extLst>
              <a:ext uri="{FF2B5EF4-FFF2-40B4-BE49-F238E27FC236}">
                <a16:creationId xmlns:a16="http://schemas.microsoft.com/office/drawing/2014/main" id="{608F69EB-1AFA-49CE-836A-24EECDB5274E}"/>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43000" y="2057400"/>
            <a:ext cx="16891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590" name="Group 5">
            <a:extLst>
              <a:ext uri="{FF2B5EF4-FFF2-40B4-BE49-F238E27FC236}">
                <a16:creationId xmlns:a16="http://schemas.microsoft.com/office/drawing/2014/main" id="{28C32371-0C2A-4D8E-9246-C2586DFE5CD2}"/>
              </a:ext>
            </a:extLst>
          </p:cNvPr>
          <p:cNvGrpSpPr>
            <a:grpSpLocks/>
          </p:cNvGrpSpPr>
          <p:nvPr/>
        </p:nvGrpSpPr>
        <p:grpSpPr bwMode="auto">
          <a:xfrm>
            <a:off x="5943600" y="2971800"/>
            <a:ext cx="2667000" cy="3200400"/>
            <a:chOff x="3048000" y="1219200"/>
            <a:chExt cx="3276600" cy="3733800"/>
          </a:xfrm>
        </p:grpSpPr>
        <p:sp>
          <p:nvSpPr>
            <p:cNvPr id="7" name="Flowchart: Connector 6">
              <a:extLst>
                <a:ext uri="{FF2B5EF4-FFF2-40B4-BE49-F238E27FC236}">
                  <a16:creationId xmlns:a16="http://schemas.microsoft.com/office/drawing/2014/main" id="{B3D3D4D0-5CCD-4E5A-B173-87002E4C018C}"/>
                </a:ext>
              </a:extLst>
            </p:cNvPr>
            <p:cNvSpPr/>
            <p:nvPr/>
          </p:nvSpPr>
          <p:spPr>
            <a:xfrm>
              <a:off x="5714139" y="3276865"/>
              <a:ext cx="458333"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lowchart: Connector 7">
              <a:extLst>
                <a:ext uri="{FF2B5EF4-FFF2-40B4-BE49-F238E27FC236}">
                  <a16:creationId xmlns:a16="http://schemas.microsoft.com/office/drawing/2014/main" id="{39910631-1D06-48C5-B2D5-29F7279F5003}"/>
                </a:ext>
              </a:extLst>
            </p:cNvPr>
            <p:cNvSpPr/>
            <p:nvPr/>
          </p:nvSpPr>
          <p:spPr>
            <a:xfrm>
              <a:off x="3124065" y="2971271"/>
              <a:ext cx="456384"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lowchart: Connector 8">
              <a:extLst>
                <a:ext uri="{FF2B5EF4-FFF2-40B4-BE49-F238E27FC236}">
                  <a16:creationId xmlns:a16="http://schemas.microsoft.com/office/drawing/2014/main" id="{9BE61681-C6D3-4A55-8B65-73B197D961EE}"/>
                </a:ext>
              </a:extLst>
            </p:cNvPr>
            <p:cNvSpPr/>
            <p:nvPr/>
          </p:nvSpPr>
          <p:spPr>
            <a:xfrm>
              <a:off x="3124065" y="3734329"/>
              <a:ext cx="456384"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lowchart: Connector 9">
              <a:extLst>
                <a:ext uri="{FF2B5EF4-FFF2-40B4-BE49-F238E27FC236}">
                  <a16:creationId xmlns:a16="http://schemas.microsoft.com/office/drawing/2014/main" id="{4DC735EE-0707-4C0C-8779-F4DECD24E59E}"/>
                </a:ext>
              </a:extLst>
            </p:cNvPr>
            <p:cNvSpPr/>
            <p:nvPr/>
          </p:nvSpPr>
          <p:spPr>
            <a:xfrm>
              <a:off x="3124065" y="2058194"/>
              <a:ext cx="456384" cy="455613"/>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lowchart: Connector 10">
              <a:extLst>
                <a:ext uri="{FF2B5EF4-FFF2-40B4-BE49-F238E27FC236}">
                  <a16:creationId xmlns:a16="http://schemas.microsoft.com/office/drawing/2014/main" id="{747C2CE5-7779-4B78-A605-D49D6EB0D98E}"/>
                </a:ext>
              </a:extLst>
            </p:cNvPr>
            <p:cNvSpPr/>
            <p:nvPr/>
          </p:nvSpPr>
          <p:spPr>
            <a:xfrm>
              <a:off x="3124065" y="4495536"/>
              <a:ext cx="456384"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Flowchart: Connector 11">
              <a:extLst>
                <a:ext uri="{FF2B5EF4-FFF2-40B4-BE49-F238E27FC236}">
                  <a16:creationId xmlns:a16="http://schemas.microsoft.com/office/drawing/2014/main" id="{F9268BB1-C703-4868-BDE1-C393EB7E0BAD}"/>
                </a:ext>
              </a:extLst>
            </p:cNvPr>
            <p:cNvSpPr/>
            <p:nvPr/>
          </p:nvSpPr>
          <p:spPr>
            <a:xfrm>
              <a:off x="5714139" y="2437871"/>
              <a:ext cx="458333" cy="45746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lowchart: Connector 12">
              <a:extLst>
                <a:ext uri="{FF2B5EF4-FFF2-40B4-BE49-F238E27FC236}">
                  <a16:creationId xmlns:a16="http://schemas.microsoft.com/office/drawing/2014/main" id="{0EEE69F6-69C7-4895-8E65-67FEDCE2D086}"/>
                </a:ext>
              </a:extLst>
            </p:cNvPr>
            <p:cNvSpPr/>
            <p:nvPr/>
          </p:nvSpPr>
          <p:spPr>
            <a:xfrm>
              <a:off x="5714139" y="4343665"/>
              <a:ext cx="458333" cy="45746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7602" name="TextBox 13">
              <a:extLst>
                <a:ext uri="{FF2B5EF4-FFF2-40B4-BE49-F238E27FC236}">
                  <a16:creationId xmlns:a16="http://schemas.microsoft.com/office/drawing/2014/main" id="{D1338255-C990-4817-9FE0-F48EF9E8BC4C}"/>
                </a:ext>
              </a:extLst>
            </p:cNvPr>
            <p:cNvSpPr txBox="1">
              <a:spLocks noChangeArrowheads="1"/>
            </p:cNvSpPr>
            <p:nvPr/>
          </p:nvSpPr>
          <p:spPr bwMode="auto">
            <a:xfrm>
              <a:off x="3048000" y="1219200"/>
              <a:ext cx="685800" cy="82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i="1"/>
                <a:t>A</a:t>
              </a:r>
            </a:p>
          </p:txBody>
        </p:sp>
        <p:sp>
          <p:nvSpPr>
            <p:cNvPr id="67603" name="TextBox 14">
              <a:extLst>
                <a:ext uri="{FF2B5EF4-FFF2-40B4-BE49-F238E27FC236}">
                  <a16:creationId xmlns:a16="http://schemas.microsoft.com/office/drawing/2014/main" id="{C64A5BBA-0E11-4C6F-8712-7AE1F995908F}"/>
                </a:ext>
              </a:extLst>
            </p:cNvPr>
            <p:cNvSpPr txBox="1">
              <a:spLocks noChangeArrowheads="1"/>
            </p:cNvSpPr>
            <p:nvPr/>
          </p:nvSpPr>
          <p:spPr bwMode="auto">
            <a:xfrm>
              <a:off x="5638800" y="1219200"/>
              <a:ext cx="685800" cy="82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i="1"/>
                <a:t>B</a:t>
              </a:r>
            </a:p>
          </p:txBody>
        </p:sp>
        <p:sp>
          <p:nvSpPr>
            <p:cNvPr id="67604" name="TextBox 15">
              <a:extLst>
                <a:ext uri="{FF2B5EF4-FFF2-40B4-BE49-F238E27FC236}">
                  <a16:creationId xmlns:a16="http://schemas.microsoft.com/office/drawing/2014/main" id="{F54156F9-458E-4110-B42D-D7792A8057C7}"/>
                </a:ext>
              </a:extLst>
            </p:cNvPr>
            <p:cNvSpPr txBox="1">
              <a:spLocks noChangeArrowheads="1"/>
            </p:cNvSpPr>
            <p:nvPr/>
          </p:nvSpPr>
          <p:spPr bwMode="auto">
            <a:xfrm>
              <a:off x="3200400" y="2133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67605" name="TextBox 16">
              <a:extLst>
                <a:ext uri="{FF2B5EF4-FFF2-40B4-BE49-F238E27FC236}">
                  <a16:creationId xmlns:a16="http://schemas.microsoft.com/office/drawing/2014/main" id="{305332FB-B77C-4889-A6F4-F35BF35BBEA1}"/>
                </a:ext>
              </a:extLst>
            </p:cNvPr>
            <p:cNvSpPr txBox="1">
              <a:spLocks noChangeArrowheads="1"/>
            </p:cNvSpPr>
            <p:nvPr/>
          </p:nvSpPr>
          <p:spPr bwMode="auto">
            <a:xfrm>
              <a:off x="3200400" y="3048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67606" name="TextBox 17">
              <a:extLst>
                <a:ext uri="{FF2B5EF4-FFF2-40B4-BE49-F238E27FC236}">
                  <a16:creationId xmlns:a16="http://schemas.microsoft.com/office/drawing/2014/main" id="{D97CB546-E05F-4291-91E1-45A7C8C73756}"/>
                </a:ext>
              </a:extLst>
            </p:cNvPr>
            <p:cNvSpPr txBox="1">
              <a:spLocks noChangeArrowheads="1"/>
            </p:cNvSpPr>
            <p:nvPr/>
          </p:nvSpPr>
          <p:spPr bwMode="auto">
            <a:xfrm>
              <a:off x="3200400" y="3810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67607" name="TextBox 18">
              <a:extLst>
                <a:ext uri="{FF2B5EF4-FFF2-40B4-BE49-F238E27FC236}">
                  <a16:creationId xmlns:a16="http://schemas.microsoft.com/office/drawing/2014/main" id="{CBFB85DC-A016-42D7-A324-DD8CF8BE6A65}"/>
                </a:ext>
              </a:extLst>
            </p:cNvPr>
            <p:cNvSpPr txBox="1">
              <a:spLocks noChangeArrowheads="1"/>
            </p:cNvSpPr>
            <p:nvPr/>
          </p:nvSpPr>
          <p:spPr bwMode="auto">
            <a:xfrm>
              <a:off x="3200400" y="4495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67608" name="TextBox 19">
              <a:extLst>
                <a:ext uri="{FF2B5EF4-FFF2-40B4-BE49-F238E27FC236}">
                  <a16:creationId xmlns:a16="http://schemas.microsoft.com/office/drawing/2014/main" id="{87DAD45A-4E9C-4CA3-A5E1-A08776433B69}"/>
                </a:ext>
              </a:extLst>
            </p:cNvPr>
            <p:cNvSpPr txBox="1">
              <a:spLocks noChangeArrowheads="1"/>
            </p:cNvSpPr>
            <p:nvPr/>
          </p:nvSpPr>
          <p:spPr bwMode="auto">
            <a:xfrm>
              <a:off x="5791200" y="2514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x</a:t>
              </a:r>
            </a:p>
          </p:txBody>
        </p:sp>
        <p:sp>
          <p:nvSpPr>
            <p:cNvPr id="67609" name="TextBox 20">
              <a:extLst>
                <a:ext uri="{FF2B5EF4-FFF2-40B4-BE49-F238E27FC236}">
                  <a16:creationId xmlns:a16="http://schemas.microsoft.com/office/drawing/2014/main" id="{4A48B347-FE49-4B8D-81EC-CB336F597F0B}"/>
                </a:ext>
              </a:extLst>
            </p:cNvPr>
            <p:cNvSpPr txBox="1">
              <a:spLocks noChangeArrowheads="1"/>
            </p:cNvSpPr>
            <p:nvPr/>
          </p:nvSpPr>
          <p:spPr bwMode="auto">
            <a:xfrm>
              <a:off x="5791200" y="3352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y</a:t>
              </a:r>
            </a:p>
          </p:txBody>
        </p:sp>
        <p:sp>
          <p:nvSpPr>
            <p:cNvPr id="67610" name="TextBox 21">
              <a:extLst>
                <a:ext uri="{FF2B5EF4-FFF2-40B4-BE49-F238E27FC236}">
                  <a16:creationId xmlns:a16="http://schemas.microsoft.com/office/drawing/2014/main" id="{A644E548-F884-4A7F-BE77-8FB5AAA8A825}"/>
                </a:ext>
              </a:extLst>
            </p:cNvPr>
            <p:cNvSpPr txBox="1">
              <a:spLocks noChangeArrowheads="1"/>
            </p:cNvSpPr>
            <p:nvPr/>
          </p:nvSpPr>
          <p:spPr bwMode="auto">
            <a:xfrm>
              <a:off x="5791200" y="4419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z</a:t>
              </a:r>
            </a:p>
          </p:txBody>
        </p:sp>
        <p:cxnSp>
          <p:nvCxnSpPr>
            <p:cNvPr id="23" name="Straight Arrow Connector 22">
              <a:extLst>
                <a:ext uri="{FF2B5EF4-FFF2-40B4-BE49-F238E27FC236}">
                  <a16:creationId xmlns:a16="http://schemas.microsoft.com/office/drawing/2014/main" id="{D930371F-0A46-48DD-A19E-B24D2FC0AF68}"/>
                </a:ext>
              </a:extLst>
            </p:cNvPr>
            <p:cNvCxnSpPr/>
            <p:nvPr/>
          </p:nvCxnSpPr>
          <p:spPr>
            <a:xfrm>
              <a:off x="3658462" y="3200929"/>
              <a:ext cx="1979612" cy="3037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7B9EB53-13E7-49D3-8FD8-874AD970A0ED}"/>
                </a:ext>
              </a:extLst>
            </p:cNvPr>
            <p:cNvCxnSpPr>
              <a:stCxn id="10" idx="6"/>
            </p:cNvCxnSpPr>
            <p:nvPr/>
          </p:nvCxnSpPr>
          <p:spPr>
            <a:xfrm>
              <a:off x="3580448" y="2286000"/>
              <a:ext cx="2211705" cy="19817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6428757-17C7-4A37-874C-260AA8EA4599}"/>
                </a:ext>
              </a:extLst>
            </p:cNvPr>
            <p:cNvCxnSpPr/>
            <p:nvPr/>
          </p:nvCxnSpPr>
          <p:spPr>
            <a:xfrm>
              <a:off x="3734526" y="4038071"/>
              <a:ext cx="1903549" cy="381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53B7F4E-3D9F-4A24-8BA6-98A965FB7E71}"/>
                </a:ext>
              </a:extLst>
            </p:cNvPr>
            <p:cNvCxnSpPr/>
            <p:nvPr/>
          </p:nvCxnSpPr>
          <p:spPr>
            <a:xfrm>
              <a:off x="3658462" y="4725194"/>
              <a:ext cx="18274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7591" name="TextBox 26">
            <a:extLst>
              <a:ext uri="{FF2B5EF4-FFF2-40B4-BE49-F238E27FC236}">
                <a16:creationId xmlns:a16="http://schemas.microsoft.com/office/drawing/2014/main" id="{6D0062B9-2E4E-4B90-BD21-259B01BFD6AE}"/>
              </a:ext>
            </a:extLst>
          </p:cNvPr>
          <p:cNvSpPr txBox="1">
            <a:spLocks noChangeArrowheads="1"/>
          </p:cNvSpPr>
          <p:nvPr/>
        </p:nvSpPr>
        <p:spPr bwMode="auto">
          <a:xfrm>
            <a:off x="1524000" y="4648200"/>
            <a:ext cx="251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i="1"/>
              <a:t>f </a:t>
            </a:r>
            <a:r>
              <a:rPr lang="en-US" altLang="en-US" sz="3200"/>
              <a:t>{c,d} is ?</a:t>
            </a:r>
          </a:p>
        </p:txBody>
      </p:sp>
      <p:sp>
        <p:nvSpPr>
          <p:cNvPr id="28" name="TextBox 27">
            <a:extLst>
              <a:ext uri="{FF2B5EF4-FFF2-40B4-BE49-F238E27FC236}">
                <a16:creationId xmlns:a16="http://schemas.microsoft.com/office/drawing/2014/main" id="{127121BF-0505-4C2F-AE6E-EA513085D131}"/>
              </a:ext>
            </a:extLst>
          </p:cNvPr>
          <p:cNvSpPr txBox="1">
            <a:spLocks noChangeArrowheads="1"/>
          </p:cNvSpPr>
          <p:nvPr/>
        </p:nvSpPr>
        <p:spPr bwMode="auto">
          <a:xfrm>
            <a:off x="3962400" y="3810000"/>
            <a:ext cx="106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2400"/>
              <a:t>{y,z}</a:t>
            </a:r>
          </a:p>
        </p:txBody>
      </p:sp>
      <p:sp>
        <p:nvSpPr>
          <p:cNvPr id="67593" name="TextBox 28">
            <a:extLst>
              <a:ext uri="{FF2B5EF4-FFF2-40B4-BE49-F238E27FC236}">
                <a16:creationId xmlns:a16="http://schemas.microsoft.com/office/drawing/2014/main" id="{B65A4856-D2F6-4E9C-9AE9-F09B78C11F56}"/>
              </a:ext>
            </a:extLst>
          </p:cNvPr>
          <p:cNvSpPr txBox="1">
            <a:spLocks noChangeArrowheads="1"/>
          </p:cNvSpPr>
          <p:nvPr/>
        </p:nvSpPr>
        <p:spPr bwMode="auto">
          <a:xfrm>
            <a:off x="1524000" y="3733800"/>
            <a:ext cx="251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i="1"/>
              <a:t>f </a:t>
            </a:r>
            <a:r>
              <a:rPr lang="en-US" altLang="en-US" sz="3200"/>
              <a:t>{a,b,c,} is ?</a:t>
            </a:r>
          </a:p>
        </p:txBody>
      </p:sp>
      <p:sp>
        <p:nvSpPr>
          <p:cNvPr id="30" name="TextBox 29">
            <a:extLst>
              <a:ext uri="{FF2B5EF4-FFF2-40B4-BE49-F238E27FC236}">
                <a16:creationId xmlns:a16="http://schemas.microsoft.com/office/drawing/2014/main" id="{F802AF09-EF6D-4829-8BC0-94332CE33A72}"/>
              </a:ext>
            </a:extLst>
          </p:cNvPr>
          <p:cNvSpPr txBox="1">
            <a:spLocks noChangeArrowheads="1"/>
          </p:cNvSpPr>
          <p:nvPr/>
        </p:nvSpPr>
        <p:spPr bwMode="auto">
          <a:xfrm>
            <a:off x="4038600" y="47244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2400"/>
              <a:t>{</a:t>
            </a:r>
            <a:r>
              <a:rPr lang="en-US" altLang="en-US" sz="2400" i="1"/>
              <a:t>z</a:t>
            </a:r>
            <a:r>
              <a:rPr lang="en-US" altLang="en-US" sz="2400"/>
              <a:t>}</a:t>
            </a:r>
          </a:p>
        </p:txBody>
      </p:sp>
    </p:spTree>
    <p:extLst>
      <p:ext uri="{BB962C8B-B14F-4D97-AF65-F5344CB8AC3E}">
        <p14:creationId xmlns:p14="http://schemas.microsoft.com/office/powerpoint/2010/main" val="3355724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3484B744-1106-4404-A963-E2A1F3C538DF}"/>
              </a:ext>
            </a:extLst>
          </p:cNvPr>
          <p:cNvSpPr>
            <a:spLocks noGrp="1"/>
          </p:cNvSpPr>
          <p:nvPr>
            <p:ph type="title"/>
          </p:nvPr>
        </p:nvSpPr>
        <p:spPr/>
        <p:txBody>
          <a:bodyPr/>
          <a:lstStyle/>
          <a:p>
            <a:r>
              <a:rPr lang="en-US" altLang="en-US"/>
              <a:t>Injections</a:t>
            </a:r>
          </a:p>
        </p:txBody>
      </p:sp>
      <p:sp>
        <p:nvSpPr>
          <p:cNvPr id="68611" name="Content Placeholder 4">
            <a:extLst>
              <a:ext uri="{FF2B5EF4-FFF2-40B4-BE49-F238E27FC236}">
                <a16:creationId xmlns:a16="http://schemas.microsoft.com/office/drawing/2014/main" id="{2A92B117-DF51-429D-A31D-716810DB32EE}"/>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A function f is said to be </a:t>
            </a:r>
            <a:r>
              <a:rPr lang="en-US" altLang="en-US" i="1"/>
              <a:t>one-to-one</a:t>
            </a:r>
            <a:r>
              <a:rPr lang="en-US" altLang="en-US"/>
              <a:t> ,  or </a:t>
            </a:r>
            <a:r>
              <a:rPr lang="en-US" altLang="en-US" i="1"/>
              <a:t>injective</a:t>
            </a:r>
            <a:r>
              <a:rPr lang="en-US" altLang="en-US"/>
              <a:t>, if and only if </a:t>
            </a:r>
            <a:r>
              <a:rPr lang="en-US" altLang="en-US" i="1"/>
              <a:t>f</a:t>
            </a:r>
            <a:r>
              <a:rPr lang="en-US" altLang="en-US"/>
              <a:t>(</a:t>
            </a:r>
            <a:r>
              <a:rPr lang="en-US" altLang="en-US" i="1"/>
              <a:t>a</a:t>
            </a:r>
            <a:r>
              <a:rPr lang="en-US" altLang="en-US"/>
              <a:t>) = </a:t>
            </a:r>
            <a:r>
              <a:rPr lang="en-US" altLang="en-US" i="1"/>
              <a:t>f</a:t>
            </a:r>
            <a:r>
              <a:rPr lang="en-US" altLang="en-US"/>
              <a:t>(</a:t>
            </a:r>
            <a:r>
              <a:rPr lang="en-US" altLang="en-US" i="1"/>
              <a:t>b</a:t>
            </a:r>
            <a:r>
              <a:rPr lang="en-US" altLang="en-US"/>
              <a:t>) implies that  </a:t>
            </a:r>
            <a:r>
              <a:rPr lang="en-US" altLang="en-US" i="1"/>
              <a:t>a</a:t>
            </a:r>
            <a:r>
              <a:rPr lang="en-US" altLang="en-US"/>
              <a:t> = </a:t>
            </a:r>
            <a:r>
              <a:rPr lang="en-US" altLang="en-US" i="1"/>
              <a:t>b</a:t>
            </a:r>
            <a:r>
              <a:rPr lang="en-US" altLang="en-US"/>
              <a:t> for all </a:t>
            </a:r>
            <a:r>
              <a:rPr lang="en-US" altLang="en-US" i="1"/>
              <a:t>a</a:t>
            </a:r>
            <a:r>
              <a:rPr lang="en-US" altLang="en-US"/>
              <a:t> and </a:t>
            </a:r>
            <a:r>
              <a:rPr lang="en-US" altLang="en-US" i="1"/>
              <a:t>b</a:t>
            </a:r>
            <a:r>
              <a:rPr lang="en-US" altLang="en-US"/>
              <a:t> in the domain of </a:t>
            </a:r>
            <a:r>
              <a:rPr lang="en-US" altLang="en-US" i="1"/>
              <a:t>f</a:t>
            </a:r>
            <a:r>
              <a:rPr lang="en-US" altLang="en-US"/>
              <a:t>. A function is said to be an </a:t>
            </a:r>
            <a:r>
              <a:rPr lang="en-US" altLang="en-US" i="1"/>
              <a:t>injection</a:t>
            </a:r>
            <a:r>
              <a:rPr lang="en-US" altLang="en-US"/>
              <a:t> if it is one-to-one.</a:t>
            </a:r>
          </a:p>
        </p:txBody>
      </p:sp>
      <p:grpSp>
        <p:nvGrpSpPr>
          <p:cNvPr id="68612" name="Group 6">
            <a:extLst>
              <a:ext uri="{FF2B5EF4-FFF2-40B4-BE49-F238E27FC236}">
                <a16:creationId xmlns:a16="http://schemas.microsoft.com/office/drawing/2014/main" id="{54FEFDAA-8EDC-46C6-9497-81D7562018F9}"/>
              </a:ext>
            </a:extLst>
          </p:cNvPr>
          <p:cNvGrpSpPr>
            <a:grpSpLocks/>
          </p:cNvGrpSpPr>
          <p:nvPr/>
        </p:nvGrpSpPr>
        <p:grpSpPr bwMode="auto">
          <a:xfrm>
            <a:off x="5638800" y="3352800"/>
            <a:ext cx="2438400" cy="3276600"/>
            <a:chOff x="3048000" y="1219200"/>
            <a:chExt cx="3429000" cy="4495800"/>
          </a:xfrm>
        </p:grpSpPr>
        <p:sp>
          <p:nvSpPr>
            <p:cNvPr id="8" name="Flowchart: Connector 7">
              <a:extLst>
                <a:ext uri="{FF2B5EF4-FFF2-40B4-BE49-F238E27FC236}">
                  <a16:creationId xmlns:a16="http://schemas.microsoft.com/office/drawing/2014/main" id="{B848E99E-B5FE-41BD-A92C-11A50DFE510B}"/>
                </a:ext>
              </a:extLst>
            </p:cNvPr>
            <p:cNvSpPr/>
            <p:nvPr/>
          </p:nvSpPr>
          <p:spPr>
            <a:xfrm>
              <a:off x="5791647" y="1981569"/>
              <a:ext cx="457646" cy="45742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8615" name="TextBox 8">
              <a:extLst>
                <a:ext uri="{FF2B5EF4-FFF2-40B4-BE49-F238E27FC236}">
                  <a16:creationId xmlns:a16="http://schemas.microsoft.com/office/drawing/2014/main" id="{F7DA0578-A703-4F65-9147-3754E4A4DFD7}"/>
                </a:ext>
              </a:extLst>
            </p:cNvPr>
            <p:cNvSpPr txBox="1">
              <a:spLocks noChangeArrowheads="1"/>
            </p:cNvSpPr>
            <p:nvPr/>
          </p:nvSpPr>
          <p:spPr bwMode="auto">
            <a:xfrm>
              <a:off x="5867400" y="27432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v</a:t>
              </a:r>
            </a:p>
          </p:txBody>
        </p:sp>
        <p:sp>
          <p:nvSpPr>
            <p:cNvPr id="10" name="Flowchart: Connector 9">
              <a:extLst>
                <a:ext uri="{FF2B5EF4-FFF2-40B4-BE49-F238E27FC236}">
                  <a16:creationId xmlns:a16="http://schemas.microsoft.com/office/drawing/2014/main" id="{273FDE12-A8AF-4BDA-86DF-12D78F8066BC}"/>
                </a:ext>
              </a:extLst>
            </p:cNvPr>
            <p:cNvSpPr/>
            <p:nvPr/>
          </p:nvSpPr>
          <p:spPr>
            <a:xfrm>
              <a:off x="5791647" y="5257578"/>
              <a:ext cx="457646" cy="45742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8617" name="TextBox 10">
              <a:extLst>
                <a:ext uri="{FF2B5EF4-FFF2-40B4-BE49-F238E27FC236}">
                  <a16:creationId xmlns:a16="http://schemas.microsoft.com/office/drawing/2014/main" id="{FE71ABF0-D1A9-4A53-8081-43681FEBD95C}"/>
                </a:ext>
              </a:extLst>
            </p:cNvPr>
            <p:cNvSpPr txBox="1">
              <a:spLocks noChangeArrowheads="1"/>
            </p:cNvSpPr>
            <p:nvPr/>
          </p:nvSpPr>
          <p:spPr bwMode="auto">
            <a:xfrm>
              <a:off x="5867400" y="5334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w</a:t>
              </a:r>
            </a:p>
          </p:txBody>
        </p:sp>
        <p:grpSp>
          <p:nvGrpSpPr>
            <p:cNvPr id="68618" name="Group 34">
              <a:extLst>
                <a:ext uri="{FF2B5EF4-FFF2-40B4-BE49-F238E27FC236}">
                  <a16:creationId xmlns:a16="http://schemas.microsoft.com/office/drawing/2014/main" id="{FB27F1A7-96B7-47F6-B604-F5EAAF36F7B9}"/>
                </a:ext>
              </a:extLst>
            </p:cNvPr>
            <p:cNvGrpSpPr>
              <a:grpSpLocks/>
            </p:cNvGrpSpPr>
            <p:nvPr/>
          </p:nvGrpSpPr>
          <p:grpSpPr bwMode="auto">
            <a:xfrm>
              <a:off x="3048000" y="1219200"/>
              <a:ext cx="3429000" cy="4114800"/>
              <a:chOff x="3048000" y="1219200"/>
              <a:chExt cx="3429000" cy="4114800"/>
            </a:xfrm>
          </p:grpSpPr>
          <p:sp>
            <p:nvSpPr>
              <p:cNvPr id="13" name="Flowchart: Connector 12">
                <a:extLst>
                  <a:ext uri="{FF2B5EF4-FFF2-40B4-BE49-F238E27FC236}">
                    <a16:creationId xmlns:a16="http://schemas.microsoft.com/office/drawing/2014/main" id="{A43370FB-A504-47B4-AB12-A9E1F0526048}"/>
                  </a:ext>
                </a:extLst>
              </p:cNvPr>
              <p:cNvSpPr/>
              <p:nvPr/>
            </p:nvSpPr>
            <p:spPr>
              <a:xfrm>
                <a:off x="3123902" y="2972650"/>
                <a:ext cx="457647" cy="455243"/>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Flowchart: Connector 13">
                <a:extLst>
                  <a:ext uri="{FF2B5EF4-FFF2-40B4-BE49-F238E27FC236}">
                    <a16:creationId xmlns:a16="http://schemas.microsoft.com/office/drawing/2014/main" id="{1A154D93-CC92-44C0-9EA3-F01F80CC3C64}"/>
                  </a:ext>
                </a:extLst>
              </p:cNvPr>
              <p:cNvSpPr/>
              <p:nvPr/>
            </p:nvSpPr>
            <p:spPr>
              <a:xfrm>
                <a:off x="3123902" y="3732840"/>
                <a:ext cx="457647" cy="45742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Flowchart: Connector 14">
                <a:extLst>
                  <a:ext uri="{FF2B5EF4-FFF2-40B4-BE49-F238E27FC236}">
                    <a16:creationId xmlns:a16="http://schemas.microsoft.com/office/drawing/2014/main" id="{E1D9BE38-6E2B-4AD9-B1DB-4AB8292545D4}"/>
                  </a:ext>
                </a:extLst>
              </p:cNvPr>
              <p:cNvSpPr/>
              <p:nvPr/>
            </p:nvSpPr>
            <p:spPr>
              <a:xfrm>
                <a:off x="3123902" y="2057807"/>
                <a:ext cx="457647" cy="45742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Flowchart: Connector 6">
                <a:extLst>
                  <a:ext uri="{FF2B5EF4-FFF2-40B4-BE49-F238E27FC236}">
                    <a16:creationId xmlns:a16="http://schemas.microsoft.com/office/drawing/2014/main" id="{B074A7A1-BD77-4327-A98D-7B0E3D204032}"/>
                  </a:ext>
                </a:extLst>
              </p:cNvPr>
              <p:cNvSpPr/>
              <p:nvPr/>
            </p:nvSpPr>
            <p:spPr>
              <a:xfrm>
                <a:off x="3123902" y="4495209"/>
                <a:ext cx="457647" cy="45742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Flowchart: Connector 16">
                <a:extLst>
                  <a:ext uri="{FF2B5EF4-FFF2-40B4-BE49-F238E27FC236}">
                    <a16:creationId xmlns:a16="http://schemas.microsoft.com/office/drawing/2014/main" id="{F17E89E3-03D7-4296-93EE-3389D0A426A5}"/>
                  </a:ext>
                </a:extLst>
              </p:cNvPr>
              <p:cNvSpPr/>
              <p:nvPr/>
            </p:nvSpPr>
            <p:spPr>
              <a:xfrm>
                <a:off x="5715745" y="3277598"/>
                <a:ext cx="455414" cy="455243"/>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Flowchart: Connector 17">
                <a:extLst>
                  <a:ext uri="{FF2B5EF4-FFF2-40B4-BE49-F238E27FC236}">
                    <a16:creationId xmlns:a16="http://schemas.microsoft.com/office/drawing/2014/main" id="{EFD49A4A-7BC0-42BE-82B2-F3A69C1807EB}"/>
                  </a:ext>
                </a:extLst>
              </p:cNvPr>
              <p:cNvSpPr/>
              <p:nvPr/>
            </p:nvSpPr>
            <p:spPr>
              <a:xfrm>
                <a:off x="5791647" y="4190262"/>
                <a:ext cx="457646" cy="45742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8625" name="TextBox 18">
                <a:extLst>
                  <a:ext uri="{FF2B5EF4-FFF2-40B4-BE49-F238E27FC236}">
                    <a16:creationId xmlns:a16="http://schemas.microsoft.com/office/drawing/2014/main" id="{FB7814C3-D290-4484-878A-E217238DC833}"/>
                  </a:ext>
                </a:extLst>
              </p:cNvPr>
              <p:cNvSpPr txBox="1">
                <a:spLocks noChangeArrowheads="1"/>
              </p:cNvSpPr>
              <p:nvPr/>
            </p:nvSpPr>
            <p:spPr bwMode="auto">
              <a:xfrm>
                <a:off x="3048000" y="1219200"/>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A</a:t>
                </a:r>
              </a:p>
            </p:txBody>
          </p:sp>
          <p:sp>
            <p:nvSpPr>
              <p:cNvPr id="68626" name="TextBox 19">
                <a:extLst>
                  <a:ext uri="{FF2B5EF4-FFF2-40B4-BE49-F238E27FC236}">
                    <a16:creationId xmlns:a16="http://schemas.microsoft.com/office/drawing/2014/main" id="{E49EDDE3-201B-4087-9160-20BED5AF2DC8}"/>
                  </a:ext>
                </a:extLst>
              </p:cNvPr>
              <p:cNvSpPr txBox="1">
                <a:spLocks noChangeArrowheads="1"/>
              </p:cNvSpPr>
              <p:nvPr/>
            </p:nvSpPr>
            <p:spPr bwMode="auto">
              <a:xfrm>
                <a:off x="5791200" y="1219200"/>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B</a:t>
                </a:r>
              </a:p>
            </p:txBody>
          </p:sp>
          <p:sp>
            <p:nvSpPr>
              <p:cNvPr id="68627" name="TextBox 20">
                <a:extLst>
                  <a:ext uri="{FF2B5EF4-FFF2-40B4-BE49-F238E27FC236}">
                    <a16:creationId xmlns:a16="http://schemas.microsoft.com/office/drawing/2014/main" id="{7781BCC8-945F-4A81-9ACF-027162480CB2}"/>
                  </a:ext>
                </a:extLst>
              </p:cNvPr>
              <p:cNvSpPr txBox="1">
                <a:spLocks noChangeArrowheads="1"/>
              </p:cNvSpPr>
              <p:nvPr/>
            </p:nvSpPr>
            <p:spPr bwMode="auto">
              <a:xfrm>
                <a:off x="3200400" y="2133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68628" name="TextBox 21">
                <a:extLst>
                  <a:ext uri="{FF2B5EF4-FFF2-40B4-BE49-F238E27FC236}">
                    <a16:creationId xmlns:a16="http://schemas.microsoft.com/office/drawing/2014/main" id="{1246F349-0594-4FB7-8846-FC442C42259E}"/>
                  </a:ext>
                </a:extLst>
              </p:cNvPr>
              <p:cNvSpPr txBox="1">
                <a:spLocks noChangeArrowheads="1"/>
              </p:cNvSpPr>
              <p:nvPr/>
            </p:nvSpPr>
            <p:spPr bwMode="auto">
              <a:xfrm>
                <a:off x="3200400" y="3048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68629" name="TextBox 22">
                <a:extLst>
                  <a:ext uri="{FF2B5EF4-FFF2-40B4-BE49-F238E27FC236}">
                    <a16:creationId xmlns:a16="http://schemas.microsoft.com/office/drawing/2014/main" id="{16B64DD6-44BE-4868-A9CA-80918B5C4153}"/>
                  </a:ext>
                </a:extLst>
              </p:cNvPr>
              <p:cNvSpPr txBox="1">
                <a:spLocks noChangeArrowheads="1"/>
              </p:cNvSpPr>
              <p:nvPr/>
            </p:nvSpPr>
            <p:spPr bwMode="auto">
              <a:xfrm>
                <a:off x="3200400" y="3810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68630" name="TextBox 23">
                <a:extLst>
                  <a:ext uri="{FF2B5EF4-FFF2-40B4-BE49-F238E27FC236}">
                    <a16:creationId xmlns:a16="http://schemas.microsoft.com/office/drawing/2014/main" id="{6AA3C9CF-F0E1-423B-8321-1250C624390B}"/>
                  </a:ext>
                </a:extLst>
              </p:cNvPr>
              <p:cNvSpPr txBox="1">
                <a:spLocks noChangeArrowheads="1"/>
              </p:cNvSpPr>
              <p:nvPr/>
            </p:nvSpPr>
            <p:spPr bwMode="auto">
              <a:xfrm>
                <a:off x="3200400" y="4495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68631" name="TextBox 24">
                <a:extLst>
                  <a:ext uri="{FF2B5EF4-FFF2-40B4-BE49-F238E27FC236}">
                    <a16:creationId xmlns:a16="http://schemas.microsoft.com/office/drawing/2014/main" id="{E39407DC-42E1-479F-B924-202DA77E41B7}"/>
                  </a:ext>
                </a:extLst>
              </p:cNvPr>
              <p:cNvSpPr txBox="1">
                <a:spLocks noChangeArrowheads="1"/>
              </p:cNvSpPr>
              <p:nvPr/>
            </p:nvSpPr>
            <p:spPr bwMode="auto">
              <a:xfrm>
                <a:off x="5867400" y="20574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x</a:t>
                </a:r>
              </a:p>
            </p:txBody>
          </p:sp>
          <p:sp>
            <p:nvSpPr>
              <p:cNvPr id="68632" name="TextBox 25">
                <a:extLst>
                  <a:ext uri="{FF2B5EF4-FFF2-40B4-BE49-F238E27FC236}">
                    <a16:creationId xmlns:a16="http://schemas.microsoft.com/office/drawing/2014/main" id="{C1A9D831-4CC8-4EE8-A235-A6AFA79AA5BB}"/>
                  </a:ext>
                </a:extLst>
              </p:cNvPr>
              <p:cNvSpPr txBox="1">
                <a:spLocks noChangeArrowheads="1"/>
              </p:cNvSpPr>
              <p:nvPr/>
            </p:nvSpPr>
            <p:spPr bwMode="auto">
              <a:xfrm>
                <a:off x="5791200" y="3352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y</a:t>
                </a:r>
              </a:p>
            </p:txBody>
          </p:sp>
          <p:sp>
            <p:nvSpPr>
              <p:cNvPr id="68633" name="TextBox 26">
                <a:extLst>
                  <a:ext uri="{FF2B5EF4-FFF2-40B4-BE49-F238E27FC236}">
                    <a16:creationId xmlns:a16="http://schemas.microsoft.com/office/drawing/2014/main" id="{5FE46E34-1685-47D8-9AE9-87B03526FC85}"/>
                  </a:ext>
                </a:extLst>
              </p:cNvPr>
              <p:cNvSpPr txBox="1">
                <a:spLocks noChangeArrowheads="1"/>
              </p:cNvSpPr>
              <p:nvPr/>
            </p:nvSpPr>
            <p:spPr bwMode="auto">
              <a:xfrm>
                <a:off x="5867400" y="42672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z</a:t>
                </a:r>
              </a:p>
            </p:txBody>
          </p:sp>
          <p:cxnSp>
            <p:nvCxnSpPr>
              <p:cNvPr id="28" name="Straight Arrow Connector 27">
                <a:extLst>
                  <a:ext uri="{FF2B5EF4-FFF2-40B4-BE49-F238E27FC236}">
                    <a16:creationId xmlns:a16="http://schemas.microsoft.com/office/drawing/2014/main" id="{088F9A86-6C3D-4CD4-8231-44EB3D2FC534}"/>
                  </a:ext>
                </a:extLst>
              </p:cNvPr>
              <p:cNvCxnSpPr/>
              <p:nvPr/>
            </p:nvCxnSpPr>
            <p:spPr>
              <a:xfrm>
                <a:off x="3657452" y="3201360"/>
                <a:ext cx="1982391" cy="302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BEDF290-16C0-4DDA-B102-59B302A3B6C6}"/>
                  </a:ext>
                </a:extLst>
              </p:cNvPr>
              <p:cNvCxnSpPr>
                <a:stCxn id="15" idx="6"/>
              </p:cNvCxnSpPr>
              <p:nvPr/>
            </p:nvCxnSpPr>
            <p:spPr>
              <a:xfrm>
                <a:off x="3581550" y="2286517"/>
                <a:ext cx="2210098" cy="19799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a:extLst>
                  <a:ext uri="{FF2B5EF4-FFF2-40B4-BE49-F238E27FC236}">
                    <a16:creationId xmlns:a16="http://schemas.microsoft.com/office/drawing/2014/main" id="{3D40C618-665A-47CC-AC10-2ABCD35DB847}"/>
                  </a:ext>
                </a:extLst>
              </p:cNvPr>
              <p:cNvSpPr/>
              <p:nvPr/>
            </p:nvSpPr>
            <p:spPr>
              <a:xfrm>
                <a:off x="5791647" y="2667702"/>
                <a:ext cx="457646" cy="45742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1" name="Straight Arrow Connector 30">
                <a:extLst>
                  <a:ext uri="{FF2B5EF4-FFF2-40B4-BE49-F238E27FC236}">
                    <a16:creationId xmlns:a16="http://schemas.microsoft.com/office/drawing/2014/main" id="{B940C42B-DAF0-4471-B55E-FD0510A5D7B7}"/>
                  </a:ext>
                </a:extLst>
              </p:cNvPr>
              <p:cNvCxnSpPr/>
              <p:nvPr/>
            </p:nvCxnSpPr>
            <p:spPr>
              <a:xfrm flipV="1">
                <a:off x="3657452" y="2286517"/>
                <a:ext cx="2058293" cy="15225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E70FD64-7944-4A89-A31B-DC22E396FACB}"/>
                  </a:ext>
                </a:extLst>
              </p:cNvPr>
              <p:cNvCxnSpPr/>
              <p:nvPr/>
            </p:nvCxnSpPr>
            <p:spPr>
              <a:xfrm>
                <a:off x="3657452" y="4723921"/>
                <a:ext cx="2058293" cy="609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68613" name="Picture 2" descr="C:\Documents and Settings\Richard Scherl\Local Settings\Temporary Internet Files\Content.IE5\X53FR289\MC900347475[1].wmf">
            <a:extLst>
              <a:ext uri="{FF2B5EF4-FFF2-40B4-BE49-F238E27FC236}">
                <a16:creationId xmlns:a16="http://schemas.microsoft.com/office/drawing/2014/main" id="{73437E7A-0DFD-4A8F-B0E3-D12EBFFAB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343400"/>
            <a:ext cx="18065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321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3182938" y="457200"/>
            <a:ext cx="268446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DeMorgan’s Laws</a:t>
            </a:r>
          </a:p>
        </p:txBody>
      </p:sp>
      <p:sp>
        <p:nvSpPr>
          <p:cNvPr id="70659" name="Text Box 3"/>
          <p:cNvSpPr txBox="1">
            <a:spLocks noChangeArrowheads="1"/>
          </p:cNvSpPr>
          <p:nvPr/>
        </p:nvSpPr>
        <p:spPr bwMode="auto">
          <a:xfrm>
            <a:off x="1066800" y="1143000"/>
            <a:ext cx="695007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a:solidFill>
                  <a:srgbClr val="003366"/>
                </a:solidFill>
              </a:rPr>
              <a:t>Logical equivalence</a:t>
            </a:r>
            <a:r>
              <a:rPr lang="en-US" altLang="zh-TW"/>
              <a:t>: Two statements have the same truth table</a:t>
            </a:r>
          </a:p>
        </p:txBody>
      </p:sp>
      <p:pic>
        <p:nvPicPr>
          <p:cNvPr id="70660" name="Picture 4"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52800" y="1905000"/>
            <a:ext cx="1905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1" name="Picture 5" descr="txp_fig"/>
          <p:cNvPicPr>
            <a:picLocks noChangeAspect="1" noChangeArrowheads="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372100" y="2057400"/>
            <a:ext cx="381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4" name="Picture 8" descr="txp_fig"/>
          <p:cNvPicPr>
            <a:picLocks noChangeAspect="1" noChangeArrowheads="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5943600" y="1943100"/>
            <a:ext cx="18034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0726" name="Group 70"/>
          <p:cNvGraphicFramePr>
            <a:graphicFrameLocks noGrp="1"/>
          </p:cNvGraphicFramePr>
          <p:nvPr/>
        </p:nvGraphicFramePr>
        <p:xfrm>
          <a:off x="1295400" y="2743200"/>
          <a:ext cx="6515100" cy="2819402"/>
        </p:xfrm>
        <a:graphic>
          <a:graphicData uri="http://schemas.openxmlformats.org/drawingml/2006/table">
            <a:tbl>
              <a:tblPr/>
              <a:tblGrid>
                <a:gridCol w="1630363">
                  <a:extLst>
                    <a:ext uri="{9D8B030D-6E8A-4147-A177-3AD203B41FA5}">
                      <a16:colId xmlns:a16="http://schemas.microsoft.com/office/drawing/2014/main" val="20000"/>
                    </a:ext>
                  </a:extLst>
                </a:gridCol>
                <a:gridCol w="1627187">
                  <a:extLst>
                    <a:ext uri="{9D8B030D-6E8A-4147-A177-3AD203B41FA5}">
                      <a16:colId xmlns:a16="http://schemas.microsoft.com/office/drawing/2014/main" val="20001"/>
                    </a:ext>
                  </a:extLst>
                </a:gridCol>
                <a:gridCol w="1630363">
                  <a:extLst>
                    <a:ext uri="{9D8B030D-6E8A-4147-A177-3AD203B41FA5}">
                      <a16:colId xmlns:a16="http://schemas.microsoft.com/office/drawing/2014/main" val="20002"/>
                    </a:ext>
                  </a:extLst>
                </a:gridCol>
                <a:gridCol w="1627187">
                  <a:extLst>
                    <a:ext uri="{9D8B030D-6E8A-4147-A177-3AD203B41FA5}">
                      <a16:colId xmlns:a16="http://schemas.microsoft.com/office/drawing/2014/main" val="20003"/>
                    </a:ext>
                  </a:extLst>
                </a:gridCol>
              </a:tblGrid>
              <a:tr h="5635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35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515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35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5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0716" name="Rectangle 60"/>
          <p:cNvSpPr>
            <a:spLocks noChangeArrowheads="1"/>
          </p:cNvSpPr>
          <p:nvPr/>
        </p:nvSpPr>
        <p:spPr bwMode="auto">
          <a:xfrm>
            <a:off x="3048000" y="1752600"/>
            <a:ext cx="4953000" cy="762000"/>
          </a:xfrm>
          <a:prstGeom prst="rect">
            <a:avLst/>
          </a:prstGeom>
          <a:noFill/>
          <a:ln w="19050">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0718" name="Picture 62" descr="txp_fig"/>
          <p:cNvPicPr>
            <a:picLocks noChangeAspect="1" noChangeArrowheads="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372100" y="6096000"/>
            <a:ext cx="381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720" name="Rectangle 64"/>
          <p:cNvSpPr>
            <a:spLocks noChangeArrowheads="1"/>
          </p:cNvSpPr>
          <p:nvPr/>
        </p:nvSpPr>
        <p:spPr bwMode="auto">
          <a:xfrm>
            <a:off x="3048000" y="5791200"/>
            <a:ext cx="4953000" cy="762000"/>
          </a:xfrm>
          <a:prstGeom prst="rect">
            <a:avLst/>
          </a:prstGeom>
          <a:noFill/>
          <a:ln w="19050">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0721" name="Picture 65" descr="txp_fig"/>
          <p:cNvPicPr>
            <a:picLocks noChangeAspect="1" noChangeArrowheads="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352800" y="5943600"/>
            <a:ext cx="1905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723" name="Picture 67" descr="txp_fig"/>
          <p:cNvPicPr>
            <a:picLocks noChangeAspect="1" noChangeArrowheads="1"/>
          </p:cNvPicPr>
          <p:nvPr>
            <p:custDataLst>
              <p:tags r:id="rId6"/>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5943600" y="5981700"/>
            <a:ext cx="18034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724" name="Text Box 68"/>
          <p:cNvSpPr txBox="1">
            <a:spLocks noChangeArrowheads="1"/>
          </p:cNvSpPr>
          <p:nvPr/>
        </p:nvSpPr>
        <p:spPr bwMode="auto">
          <a:xfrm>
            <a:off x="714375" y="5943600"/>
            <a:ext cx="1952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De Morgan’s Law</a:t>
            </a:r>
          </a:p>
        </p:txBody>
      </p:sp>
      <p:sp>
        <p:nvSpPr>
          <p:cNvPr id="70725" name="Text Box 69"/>
          <p:cNvSpPr txBox="1">
            <a:spLocks noChangeArrowheads="1"/>
          </p:cNvSpPr>
          <p:nvPr/>
        </p:nvSpPr>
        <p:spPr bwMode="auto">
          <a:xfrm>
            <a:off x="762000" y="1981200"/>
            <a:ext cx="1952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De Morgan’s Law</a:t>
            </a:r>
          </a:p>
        </p:txBody>
      </p:sp>
      <p:pic>
        <p:nvPicPr>
          <p:cNvPr id="70728" name="Picture 72" descr="txp_fig"/>
          <p:cNvPicPr>
            <a:picLocks noChangeAspect="1" noChangeArrowheads="1"/>
          </p:cNvPicPr>
          <p:nvPr>
            <p:custDataLst>
              <p:tags r:id="rId7"/>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4724400" y="2895600"/>
            <a:ext cx="1319213"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730" name="Picture 74" descr="txp_fig"/>
          <p:cNvPicPr>
            <a:picLocks noChangeAspect="1" noChangeArrowheads="1"/>
          </p:cNvPicPr>
          <p:nvPr>
            <p:custDataLst>
              <p:tags r:id="rId8"/>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6400800" y="2924175"/>
            <a:ext cx="1249363"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733" name="Picture 77" descr="txp_fig"/>
          <p:cNvPicPr>
            <a:picLocks noChangeAspect="1" noChangeArrowheads="1"/>
          </p:cNvPicPr>
          <p:nvPr>
            <p:custDataLst>
              <p:tags r:id="rId9"/>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1978025" y="2932113"/>
            <a:ext cx="211138"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734" name="Picture 78" descr="txp_fig"/>
          <p:cNvPicPr>
            <a:picLocks noChangeAspect="1" noChangeArrowheads="1"/>
          </p:cNvPicPr>
          <p:nvPr>
            <p:custDataLst>
              <p:tags r:id="rId10"/>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3606800" y="2925763"/>
            <a:ext cx="176213"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7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7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7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07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7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7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7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16" grpId="0" animBg="1"/>
      <p:bldP spid="70720" grpId="0" animBg="1"/>
      <p:bldP spid="70724" grpId="0"/>
      <p:bldP spid="70725"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83FA49C5-9737-4460-B240-F5B1BA69D593}"/>
              </a:ext>
            </a:extLst>
          </p:cNvPr>
          <p:cNvSpPr>
            <a:spLocks noGrp="1"/>
          </p:cNvSpPr>
          <p:nvPr>
            <p:ph type="title"/>
          </p:nvPr>
        </p:nvSpPr>
        <p:spPr/>
        <p:txBody>
          <a:bodyPr/>
          <a:lstStyle/>
          <a:p>
            <a:r>
              <a:rPr lang="en-US" altLang="en-US"/>
              <a:t>Surjections</a:t>
            </a:r>
          </a:p>
        </p:txBody>
      </p:sp>
      <p:sp>
        <p:nvSpPr>
          <p:cNvPr id="69635" name="Content Placeholder 2">
            <a:extLst>
              <a:ext uri="{FF2B5EF4-FFF2-40B4-BE49-F238E27FC236}">
                <a16:creationId xmlns:a16="http://schemas.microsoft.com/office/drawing/2014/main" id="{A24C039D-59FD-4752-A0FC-F992F7561BF7}"/>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A function </a:t>
            </a:r>
            <a:r>
              <a:rPr lang="en-US" altLang="en-US" i="1"/>
              <a:t>f</a:t>
            </a:r>
            <a:r>
              <a:rPr lang="en-US" altLang="en-US"/>
              <a:t> from </a:t>
            </a:r>
            <a:r>
              <a:rPr lang="en-US" altLang="en-US" i="1"/>
              <a:t>A</a:t>
            </a:r>
            <a:r>
              <a:rPr lang="en-US" altLang="en-US"/>
              <a:t> to </a:t>
            </a:r>
            <a:r>
              <a:rPr lang="en-US" altLang="en-US" i="1"/>
              <a:t>B</a:t>
            </a:r>
            <a:r>
              <a:rPr lang="en-US" altLang="en-US"/>
              <a:t> is called </a:t>
            </a:r>
            <a:r>
              <a:rPr lang="en-US" altLang="en-US" i="1"/>
              <a:t>onto</a:t>
            </a:r>
            <a:r>
              <a:rPr lang="en-US" altLang="en-US"/>
              <a:t> or </a:t>
            </a:r>
            <a:r>
              <a:rPr lang="en-US" altLang="en-US" i="1"/>
              <a:t>surjective</a:t>
            </a:r>
            <a:r>
              <a:rPr lang="en-US" altLang="en-US"/>
              <a:t>, if and only if for every element               there is an element               with                   .  A function </a:t>
            </a:r>
            <a:r>
              <a:rPr lang="en-US" altLang="en-US" i="1"/>
              <a:t>f</a:t>
            </a:r>
            <a:r>
              <a:rPr lang="en-US" altLang="en-US" b="1"/>
              <a:t> </a:t>
            </a:r>
            <a:r>
              <a:rPr lang="en-US" altLang="en-US"/>
              <a:t>is called a </a:t>
            </a:r>
            <a:r>
              <a:rPr lang="en-US" altLang="en-US" i="1"/>
              <a:t>surjection</a:t>
            </a:r>
            <a:r>
              <a:rPr lang="en-US" altLang="en-US"/>
              <a:t> if it is onto.</a:t>
            </a:r>
          </a:p>
        </p:txBody>
      </p:sp>
      <p:pic>
        <p:nvPicPr>
          <p:cNvPr id="69636" name="Picture 3" descr="addin_tmp.png">
            <a:extLst>
              <a:ext uri="{FF2B5EF4-FFF2-40B4-BE49-F238E27FC236}">
                <a16:creationId xmlns:a16="http://schemas.microsoft.com/office/drawing/2014/main" id="{0E4F3251-4DDE-4617-94F7-85FF128BE90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6934200" y="2438400"/>
            <a:ext cx="9001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4" descr="addin_tmp.png">
            <a:extLst>
              <a:ext uri="{FF2B5EF4-FFF2-40B4-BE49-F238E27FC236}">
                <a16:creationId xmlns:a16="http://schemas.microsoft.com/office/drawing/2014/main" id="{09FEAA60-03DE-4CFD-826B-C1561A3D05C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657600" y="2819400"/>
            <a:ext cx="9255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5" descr="addin_tmp.png">
            <a:extLst>
              <a:ext uri="{FF2B5EF4-FFF2-40B4-BE49-F238E27FC236}">
                <a16:creationId xmlns:a16="http://schemas.microsoft.com/office/drawing/2014/main" id="{1CAB598F-CC01-442D-873E-73BC3C47EFEE}"/>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86400" y="2819400"/>
            <a:ext cx="13652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9" name="Group 6">
            <a:extLst>
              <a:ext uri="{FF2B5EF4-FFF2-40B4-BE49-F238E27FC236}">
                <a16:creationId xmlns:a16="http://schemas.microsoft.com/office/drawing/2014/main" id="{DE6AA933-8E3E-480B-A234-2079B5B905EE}"/>
              </a:ext>
            </a:extLst>
          </p:cNvPr>
          <p:cNvGrpSpPr>
            <a:grpSpLocks/>
          </p:cNvGrpSpPr>
          <p:nvPr/>
        </p:nvGrpSpPr>
        <p:grpSpPr bwMode="auto">
          <a:xfrm>
            <a:off x="4724400" y="3886200"/>
            <a:ext cx="2574925" cy="2590800"/>
            <a:chOff x="3048000" y="985838"/>
            <a:chExt cx="3408829" cy="3967162"/>
          </a:xfrm>
        </p:grpSpPr>
        <p:sp>
          <p:nvSpPr>
            <p:cNvPr id="8" name="Flowchart: Connector 7">
              <a:extLst>
                <a:ext uri="{FF2B5EF4-FFF2-40B4-BE49-F238E27FC236}">
                  <a16:creationId xmlns:a16="http://schemas.microsoft.com/office/drawing/2014/main" id="{0A4D96A8-C43C-4060-A942-08D00FE53F4E}"/>
                </a:ext>
              </a:extLst>
            </p:cNvPr>
            <p:cNvSpPr/>
            <p:nvPr/>
          </p:nvSpPr>
          <p:spPr>
            <a:xfrm>
              <a:off x="3123658" y="2971851"/>
              <a:ext cx="458153" cy="45700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lowchart: Connector 8">
              <a:extLst>
                <a:ext uri="{FF2B5EF4-FFF2-40B4-BE49-F238E27FC236}">
                  <a16:creationId xmlns:a16="http://schemas.microsoft.com/office/drawing/2014/main" id="{D8EF14F0-5CA8-41BE-AE50-C58595285BD7}"/>
                </a:ext>
              </a:extLst>
            </p:cNvPr>
            <p:cNvSpPr/>
            <p:nvPr/>
          </p:nvSpPr>
          <p:spPr>
            <a:xfrm>
              <a:off x="3123658" y="3732709"/>
              <a:ext cx="458153" cy="459433"/>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lowchart: Connector 9">
              <a:extLst>
                <a:ext uri="{FF2B5EF4-FFF2-40B4-BE49-F238E27FC236}">
                  <a16:creationId xmlns:a16="http://schemas.microsoft.com/office/drawing/2014/main" id="{DFF21D6C-87A0-4113-A580-4294336B1963}"/>
                </a:ext>
              </a:extLst>
            </p:cNvPr>
            <p:cNvSpPr/>
            <p:nvPr/>
          </p:nvSpPr>
          <p:spPr>
            <a:xfrm>
              <a:off x="3123658" y="2057848"/>
              <a:ext cx="458153" cy="45700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lowchart: Connector 10">
              <a:extLst>
                <a:ext uri="{FF2B5EF4-FFF2-40B4-BE49-F238E27FC236}">
                  <a16:creationId xmlns:a16="http://schemas.microsoft.com/office/drawing/2014/main" id="{92FAAB1D-202D-44B0-84BE-8CA888067BCB}"/>
                </a:ext>
              </a:extLst>
            </p:cNvPr>
            <p:cNvSpPr/>
            <p:nvPr/>
          </p:nvSpPr>
          <p:spPr>
            <a:xfrm>
              <a:off x="3123658" y="4495998"/>
              <a:ext cx="458153" cy="45700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Flowchart: Connector 11">
              <a:extLst>
                <a:ext uri="{FF2B5EF4-FFF2-40B4-BE49-F238E27FC236}">
                  <a16:creationId xmlns:a16="http://schemas.microsoft.com/office/drawing/2014/main" id="{FC23FB47-0B10-455C-81FE-BCDD302B7CB3}"/>
                </a:ext>
              </a:extLst>
            </p:cNvPr>
            <p:cNvSpPr/>
            <p:nvPr/>
          </p:nvSpPr>
          <p:spPr>
            <a:xfrm>
              <a:off x="5790616" y="1980060"/>
              <a:ext cx="458153" cy="45943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lowchart: Connector 12">
              <a:extLst>
                <a:ext uri="{FF2B5EF4-FFF2-40B4-BE49-F238E27FC236}">
                  <a16:creationId xmlns:a16="http://schemas.microsoft.com/office/drawing/2014/main" id="{3A0FD2AF-5562-4C11-8716-2FC879CDD5C8}"/>
                </a:ext>
              </a:extLst>
            </p:cNvPr>
            <p:cNvSpPr/>
            <p:nvPr/>
          </p:nvSpPr>
          <p:spPr>
            <a:xfrm>
              <a:off x="5714958" y="3275707"/>
              <a:ext cx="458153" cy="45700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Flowchart: Connector 13">
              <a:extLst>
                <a:ext uri="{FF2B5EF4-FFF2-40B4-BE49-F238E27FC236}">
                  <a16:creationId xmlns:a16="http://schemas.microsoft.com/office/drawing/2014/main" id="{57F995BE-E874-463C-9E12-2AE5877E1648}"/>
                </a:ext>
              </a:extLst>
            </p:cNvPr>
            <p:cNvSpPr/>
            <p:nvPr/>
          </p:nvSpPr>
          <p:spPr>
            <a:xfrm>
              <a:off x="5714958" y="4342855"/>
              <a:ext cx="458153" cy="45700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9647" name="TextBox 14">
              <a:extLst>
                <a:ext uri="{FF2B5EF4-FFF2-40B4-BE49-F238E27FC236}">
                  <a16:creationId xmlns:a16="http://schemas.microsoft.com/office/drawing/2014/main" id="{BA35B377-6D04-447C-AEB2-59D3E562F66A}"/>
                </a:ext>
              </a:extLst>
            </p:cNvPr>
            <p:cNvSpPr txBox="1">
              <a:spLocks noChangeArrowheads="1"/>
            </p:cNvSpPr>
            <p:nvPr/>
          </p:nvSpPr>
          <p:spPr bwMode="auto">
            <a:xfrm>
              <a:off x="3048000" y="985838"/>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A</a:t>
              </a:r>
            </a:p>
          </p:txBody>
        </p:sp>
        <p:sp>
          <p:nvSpPr>
            <p:cNvPr id="69648" name="TextBox 15">
              <a:extLst>
                <a:ext uri="{FF2B5EF4-FFF2-40B4-BE49-F238E27FC236}">
                  <a16:creationId xmlns:a16="http://schemas.microsoft.com/office/drawing/2014/main" id="{68BB71F6-E79A-4301-B94B-E75CB555D066}"/>
                </a:ext>
              </a:extLst>
            </p:cNvPr>
            <p:cNvSpPr txBox="1">
              <a:spLocks noChangeArrowheads="1"/>
            </p:cNvSpPr>
            <p:nvPr/>
          </p:nvSpPr>
          <p:spPr bwMode="auto">
            <a:xfrm>
              <a:off x="5771029" y="985838"/>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B</a:t>
              </a:r>
            </a:p>
          </p:txBody>
        </p:sp>
        <p:sp>
          <p:nvSpPr>
            <p:cNvPr id="69649" name="TextBox 16">
              <a:extLst>
                <a:ext uri="{FF2B5EF4-FFF2-40B4-BE49-F238E27FC236}">
                  <a16:creationId xmlns:a16="http://schemas.microsoft.com/office/drawing/2014/main" id="{88DFE510-B332-4EDD-9E17-84B65A8C6362}"/>
                </a:ext>
              </a:extLst>
            </p:cNvPr>
            <p:cNvSpPr txBox="1">
              <a:spLocks noChangeArrowheads="1"/>
            </p:cNvSpPr>
            <p:nvPr/>
          </p:nvSpPr>
          <p:spPr bwMode="auto">
            <a:xfrm>
              <a:off x="3148853" y="2035969"/>
              <a:ext cx="30480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69650" name="TextBox 17">
              <a:extLst>
                <a:ext uri="{FF2B5EF4-FFF2-40B4-BE49-F238E27FC236}">
                  <a16:creationId xmlns:a16="http://schemas.microsoft.com/office/drawing/2014/main" id="{0187BA68-E427-4DE4-BF37-8B4FE312C9C5}"/>
                </a:ext>
              </a:extLst>
            </p:cNvPr>
            <p:cNvSpPr txBox="1">
              <a:spLocks noChangeArrowheads="1"/>
            </p:cNvSpPr>
            <p:nvPr/>
          </p:nvSpPr>
          <p:spPr bwMode="auto">
            <a:xfrm>
              <a:off x="3148853" y="2969419"/>
              <a:ext cx="30480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69651" name="TextBox 18">
              <a:extLst>
                <a:ext uri="{FF2B5EF4-FFF2-40B4-BE49-F238E27FC236}">
                  <a16:creationId xmlns:a16="http://schemas.microsoft.com/office/drawing/2014/main" id="{692DA270-FDB2-4FEB-BB56-2DD52987D576}"/>
                </a:ext>
              </a:extLst>
            </p:cNvPr>
            <p:cNvSpPr txBox="1">
              <a:spLocks noChangeArrowheads="1"/>
            </p:cNvSpPr>
            <p:nvPr/>
          </p:nvSpPr>
          <p:spPr bwMode="auto">
            <a:xfrm>
              <a:off x="3148853" y="3669506"/>
              <a:ext cx="304800" cy="565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69652" name="TextBox 19">
              <a:extLst>
                <a:ext uri="{FF2B5EF4-FFF2-40B4-BE49-F238E27FC236}">
                  <a16:creationId xmlns:a16="http://schemas.microsoft.com/office/drawing/2014/main" id="{393F8FD7-9F73-4882-B900-D3A83792F2A5}"/>
                </a:ext>
              </a:extLst>
            </p:cNvPr>
            <p:cNvSpPr txBox="1">
              <a:spLocks noChangeArrowheads="1"/>
            </p:cNvSpPr>
            <p:nvPr/>
          </p:nvSpPr>
          <p:spPr bwMode="auto">
            <a:xfrm>
              <a:off x="3148853" y="4486275"/>
              <a:ext cx="30480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69653" name="TextBox 20">
              <a:extLst>
                <a:ext uri="{FF2B5EF4-FFF2-40B4-BE49-F238E27FC236}">
                  <a16:creationId xmlns:a16="http://schemas.microsoft.com/office/drawing/2014/main" id="{3E2849CD-F1D0-4229-A3CB-C07F74F8DA33}"/>
                </a:ext>
              </a:extLst>
            </p:cNvPr>
            <p:cNvSpPr txBox="1">
              <a:spLocks noChangeArrowheads="1"/>
            </p:cNvSpPr>
            <p:nvPr/>
          </p:nvSpPr>
          <p:spPr bwMode="auto">
            <a:xfrm>
              <a:off x="5871882" y="1919288"/>
              <a:ext cx="30480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x</a:t>
              </a:r>
            </a:p>
          </p:txBody>
        </p:sp>
        <p:sp>
          <p:nvSpPr>
            <p:cNvPr id="69654" name="TextBox 21">
              <a:extLst>
                <a:ext uri="{FF2B5EF4-FFF2-40B4-BE49-F238E27FC236}">
                  <a16:creationId xmlns:a16="http://schemas.microsoft.com/office/drawing/2014/main" id="{F8E6F3C3-74CB-453C-AA53-4214E27A40A6}"/>
                </a:ext>
              </a:extLst>
            </p:cNvPr>
            <p:cNvSpPr txBox="1">
              <a:spLocks noChangeArrowheads="1"/>
            </p:cNvSpPr>
            <p:nvPr/>
          </p:nvSpPr>
          <p:spPr bwMode="auto">
            <a:xfrm>
              <a:off x="5771029" y="3202781"/>
              <a:ext cx="30480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y</a:t>
              </a:r>
            </a:p>
          </p:txBody>
        </p:sp>
        <p:sp>
          <p:nvSpPr>
            <p:cNvPr id="69655" name="TextBox 22">
              <a:extLst>
                <a:ext uri="{FF2B5EF4-FFF2-40B4-BE49-F238E27FC236}">
                  <a16:creationId xmlns:a16="http://schemas.microsoft.com/office/drawing/2014/main" id="{BDD303DF-BB92-4EA5-8790-EEA3536FBE9F}"/>
                </a:ext>
              </a:extLst>
            </p:cNvPr>
            <p:cNvSpPr txBox="1">
              <a:spLocks noChangeArrowheads="1"/>
            </p:cNvSpPr>
            <p:nvPr/>
          </p:nvSpPr>
          <p:spPr bwMode="auto">
            <a:xfrm>
              <a:off x="5771029" y="4252913"/>
              <a:ext cx="30480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z</a:t>
              </a:r>
            </a:p>
          </p:txBody>
        </p:sp>
        <p:cxnSp>
          <p:nvCxnSpPr>
            <p:cNvPr id="24" name="Straight Arrow Connector 23">
              <a:extLst>
                <a:ext uri="{FF2B5EF4-FFF2-40B4-BE49-F238E27FC236}">
                  <a16:creationId xmlns:a16="http://schemas.microsoft.com/office/drawing/2014/main" id="{783C3BAA-E574-4CF8-BDDB-4AEB4648CEF6}"/>
                </a:ext>
              </a:extLst>
            </p:cNvPr>
            <p:cNvCxnSpPr/>
            <p:nvPr/>
          </p:nvCxnSpPr>
          <p:spPr>
            <a:xfrm>
              <a:off x="3657470" y="3200351"/>
              <a:ext cx="1981829" cy="3038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FB15978-C8B9-4AF9-9A3D-64643AC78FC9}"/>
                </a:ext>
              </a:extLst>
            </p:cNvPr>
            <p:cNvCxnSpPr>
              <a:stCxn id="10" idx="6"/>
            </p:cNvCxnSpPr>
            <p:nvPr/>
          </p:nvCxnSpPr>
          <p:spPr>
            <a:xfrm>
              <a:off x="3581812" y="2286348"/>
              <a:ext cx="2208804" cy="19811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5DB9345-711D-437D-8A7C-B7A43A0B7551}"/>
                </a:ext>
              </a:extLst>
            </p:cNvPr>
            <p:cNvCxnSpPr/>
            <p:nvPr/>
          </p:nvCxnSpPr>
          <p:spPr>
            <a:xfrm flipV="1">
              <a:off x="3657470" y="2286348"/>
              <a:ext cx="2057487" cy="15241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C22D4A-48FF-4C92-B624-2024E3F2C8D4}"/>
                </a:ext>
              </a:extLst>
            </p:cNvPr>
            <p:cNvCxnSpPr/>
            <p:nvPr/>
          </p:nvCxnSpPr>
          <p:spPr>
            <a:xfrm flipV="1">
              <a:off x="3657470" y="4571356"/>
              <a:ext cx="1981829" cy="2285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787821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1ED3291A-121E-4B9F-82A7-AAB27AD8487E}"/>
              </a:ext>
            </a:extLst>
          </p:cNvPr>
          <p:cNvSpPr>
            <a:spLocks noGrp="1"/>
          </p:cNvSpPr>
          <p:nvPr>
            <p:ph type="title"/>
          </p:nvPr>
        </p:nvSpPr>
        <p:spPr/>
        <p:txBody>
          <a:bodyPr/>
          <a:lstStyle/>
          <a:p>
            <a:r>
              <a:rPr lang="en-US" altLang="en-US"/>
              <a:t>Bijections</a:t>
            </a:r>
          </a:p>
        </p:txBody>
      </p:sp>
      <p:sp>
        <p:nvSpPr>
          <p:cNvPr id="70659" name="Content Placeholder 2">
            <a:extLst>
              <a:ext uri="{FF2B5EF4-FFF2-40B4-BE49-F238E27FC236}">
                <a16:creationId xmlns:a16="http://schemas.microsoft.com/office/drawing/2014/main" id="{AD95130E-83BC-449F-B25D-091AFCE4E662}"/>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A function f is a </a:t>
            </a:r>
            <a:r>
              <a:rPr lang="en-US" altLang="en-US" i="1"/>
              <a:t>one-to-one correspondence</a:t>
            </a:r>
            <a:r>
              <a:rPr lang="en-US" altLang="en-US"/>
              <a:t>, or a </a:t>
            </a:r>
            <a:r>
              <a:rPr lang="en-US" altLang="en-US" i="1"/>
              <a:t>bijection</a:t>
            </a:r>
            <a:r>
              <a:rPr lang="en-US" altLang="en-US"/>
              <a:t>, if it is both one-to-one and onto (surjective and injective).</a:t>
            </a:r>
          </a:p>
        </p:txBody>
      </p:sp>
      <p:grpSp>
        <p:nvGrpSpPr>
          <p:cNvPr id="70660" name="Group 3">
            <a:extLst>
              <a:ext uri="{FF2B5EF4-FFF2-40B4-BE49-F238E27FC236}">
                <a16:creationId xmlns:a16="http://schemas.microsoft.com/office/drawing/2014/main" id="{F6459FED-FAD2-49C8-A1C2-63FB2A323294}"/>
              </a:ext>
            </a:extLst>
          </p:cNvPr>
          <p:cNvGrpSpPr>
            <a:grpSpLocks/>
          </p:cNvGrpSpPr>
          <p:nvPr/>
        </p:nvGrpSpPr>
        <p:grpSpPr bwMode="auto">
          <a:xfrm>
            <a:off x="4648200" y="3429000"/>
            <a:ext cx="2955925" cy="3048000"/>
            <a:chOff x="3048000" y="1219200"/>
            <a:chExt cx="3411415" cy="4495800"/>
          </a:xfrm>
        </p:grpSpPr>
        <p:sp>
          <p:nvSpPr>
            <p:cNvPr id="5" name="Flowchart: Connector 4">
              <a:extLst>
                <a:ext uri="{FF2B5EF4-FFF2-40B4-BE49-F238E27FC236}">
                  <a16:creationId xmlns:a16="http://schemas.microsoft.com/office/drawing/2014/main" id="{77DD7489-055F-4F57-9925-B60110E4F6D2}"/>
                </a:ext>
              </a:extLst>
            </p:cNvPr>
            <p:cNvSpPr/>
            <p:nvPr/>
          </p:nvSpPr>
          <p:spPr>
            <a:xfrm>
              <a:off x="3124949" y="2970689"/>
              <a:ext cx="456199" cy="458946"/>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lowchart: Connector 5">
              <a:extLst>
                <a:ext uri="{FF2B5EF4-FFF2-40B4-BE49-F238E27FC236}">
                  <a16:creationId xmlns:a16="http://schemas.microsoft.com/office/drawing/2014/main" id="{145F0544-EFE8-418B-A89D-97F13157C8E1}"/>
                </a:ext>
              </a:extLst>
            </p:cNvPr>
            <p:cNvSpPr/>
            <p:nvPr/>
          </p:nvSpPr>
          <p:spPr>
            <a:xfrm>
              <a:off x="3124949" y="3734038"/>
              <a:ext cx="456199" cy="45660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lowchart: Connector 6">
              <a:extLst>
                <a:ext uri="{FF2B5EF4-FFF2-40B4-BE49-F238E27FC236}">
                  <a16:creationId xmlns:a16="http://schemas.microsoft.com/office/drawing/2014/main" id="{C7AAE8FF-F130-4AA2-A59A-A305C0503D6F}"/>
                </a:ext>
              </a:extLst>
            </p:cNvPr>
            <p:cNvSpPr/>
            <p:nvPr/>
          </p:nvSpPr>
          <p:spPr>
            <a:xfrm>
              <a:off x="3124949" y="2057479"/>
              <a:ext cx="456199" cy="45660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lowchart: Connector 7">
              <a:extLst>
                <a:ext uri="{FF2B5EF4-FFF2-40B4-BE49-F238E27FC236}">
                  <a16:creationId xmlns:a16="http://schemas.microsoft.com/office/drawing/2014/main" id="{FA5E6155-6F8C-4AC7-B4CD-3AD5E80DB0C1}"/>
                </a:ext>
              </a:extLst>
            </p:cNvPr>
            <p:cNvSpPr/>
            <p:nvPr/>
          </p:nvSpPr>
          <p:spPr>
            <a:xfrm>
              <a:off x="3124949" y="4495047"/>
              <a:ext cx="456199" cy="458946"/>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lowchart: Connector 8">
              <a:extLst>
                <a:ext uri="{FF2B5EF4-FFF2-40B4-BE49-F238E27FC236}">
                  <a16:creationId xmlns:a16="http://schemas.microsoft.com/office/drawing/2014/main" id="{2846C7B4-0821-402E-B334-732F232EA741}"/>
                </a:ext>
              </a:extLst>
            </p:cNvPr>
            <p:cNvSpPr/>
            <p:nvPr/>
          </p:nvSpPr>
          <p:spPr>
            <a:xfrm>
              <a:off x="5774201" y="2118360"/>
              <a:ext cx="456199" cy="45660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lowchart: Connector 9">
              <a:extLst>
                <a:ext uri="{FF2B5EF4-FFF2-40B4-BE49-F238E27FC236}">
                  <a16:creationId xmlns:a16="http://schemas.microsoft.com/office/drawing/2014/main" id="{C5315E62-FE18-4B25-8D77-A41D2857B28D}"/>
                </a:ext>
              </a:extLst>
            </p:cNvPr>
            <p:cNvSpPr/>
            <p:nvPr/>
          </p:nvSpPr>
          <p:spPr>
            <a:xfrm>
              <a:off x="5715573" y="3277434"/>
              <a:ext cx="456199" cy="45660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lowchart: Connector 10">
              <a:extLst>
                <a:ext uri="{FF2B5EF4-FFF2-40B4-BE49-F238E27FC236}">
                  <a16:creationId xmlns:a16="http://schemas.microsoft.com/office/drawing/2014/main" id="{965C2867-7A3F-4555-8FCD-A3C104E6BA7D}"/>
                </a:ext>
              </a:extLst>
            </p:cNvPr>
            <p:cNvSpPr/>
            <p:nvPr/>
          </p:nvSpPr>
          <p:spPr>
            <a:xfrm>
              <a:off x="5715573" y="4342844"/>
              <a:ext cx="456199" cy="456605"/>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0668" name="TextBox 11">
              <a:extLst>
                <a:ext uri="{FF2B5EF4-FFF2-40B4-BE49-F238E27FC236}">
                  <a16:creationId xmlns:a16="http://schemas.microsoft.com/office/drawing/2014/main" id="{446BC44C-2E7D-4307-B4A9-C74B460E0B68}"/>
                </a:ext>
              </a:extLst>
            </p:cNvPr>
            <p:cNvSpPr txBox="1">
              <a:spLocks noChangeArrowheads="1"/>
            </p:cNvSpPr>
            <p:nvPr/>
          </p:nvSpPr>
          <p:spPr bwMode="auto">
            <a:xfrm>
              <a:off x="3048000" y="1219200"/>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A</a:t>
              </a:r>
            </a:p>
          </p:txBody>
        </p:sp>
        <p:sp>
          <p:nvSpPr>
            <p:cNvPr id="70669" name="TextBox 12">
              <a:extLst>
                <a:ext uri="{FF2B5EF4-FFF2-40B4-BE49-F238E27FC236}">
                  <a16:creationId xmlns:a16="http://schemas.microsoft.com/office/drawing/2014/main" id="{9C23F666-2483-4973-A7A6-D186B730162D}"/>
                </a:ext>
              </a:extLst>
            </p:cNvPr>
            <p:cNvSpPr txBox="1">
              <a:spLocks noChangeArrowheads="1"/>
            </p:cNvSpPr>
            <p:nvPr/>
          </p:nvSpPr>
          <p:spPr bwMode="auto">
            <a:xfrm>
              <a:off x="5773615" y="1219200"/>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B</a:t>
              </a:r>
            </a:p>
          </p:txBody>
        </p:sp>
        <p:sp>
          <p:nvSpPr>
            <p:cNvPr id="70670" name="TextBox 13">
              <a:extLst>
                <a:ext uri="{FF2B5EF4-FFF2-40B4-BE49-F238E27FC236}">
                  <a16:creationId xmlns:a16="http://schemas.microsoft.com/office/drawing/2014/main" id="{67E88619-C814-4F07-AA09-5B9E8AAF6100}"/>
                </a:ext>
              </a:extLst>
            </p:cNvPr>
            <p:cNvSpPr txBox="1">
              <a:spLocks noChangeArrowheads="1"/>
            </p:cNvSpPr>
            <p:nvPr/>
          </p:nvSpPr>
          <p:spPr bwMode="auto">
            <a:xfrm>
              <a:off x="3135923" y="2005965"/>
              <a:ext cx="30480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70671" name="TextBox 14">
              <a:extLst>
                <a:ext uri="{FF2B5EF4-FFF2-40B4-BE49-F238E27FC236}">
                  <a16:creationId xmlns:a16="http://schemas.microsoft.com/office/drawing/2014/main" id="{DBE57772-F696-41CB-8E87-1F0374EFE444}"/>
                </a:ext>
              </a:extLst>
            </p:cNvPr>
            <p:cNvSpPr txBox="1">
              <a:spLocks noChangeArrowheads="1"/>
            </p:cNvSpPr>
            <p:nvPr/>
          </p:nvSpPr>
          <p:spPr bwMode="auto">
            <a:xfrm>
              <a:off x="3223846" y="3017520"/>
              <a:ext cx="30480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70672" name="TextBox 15">
              <a:extLst>
                <a:ext uri="{FF2B5EF4-FFF2-40B4-BE49-F238E27FC236}">
                  <a16:creationId xmlns:a16="http://schemas.microsoft.com/office/drawing/2014/main" id="{DD3EB9F5-495E-47DA-BB16-15898A438C55}"/>
                </a:ext>
              </a:extLst>
            </p:cNvPr>
            <p:cNvSpPr txBox="1">
              <a:spLocks noChangeArrowheads="1"/>
            </p:cNvSpPr>
            <p:nvPr/>
          </p:nvSpPr>
          <p:spPr bwMode="auto">
            <a:xfrm>
              <a:off x="3223846" y="3691890"/>
              <a:ext cx="30480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70673" name="TextBox 16">
              <a:extLst>
                <a:ext uri="{FF2B5EF4-FFF2-40B4-BE49-F238E27FC236}">
                  <a16:creationId xmlns:a16="http://schemas.microsoft.com/office/drawing/2014/main" id="{2FB08A82-8AAB-4994-A106-F95AE906451C}"/>
                </a:ext>
              </a:extLst>
            </p:cNvPr>
            <p:cNvSpPr txBox="1">
              <a:spLocks noChangeArrowheads="1"/>
            </p:cNvSpPr>
            <p:nvPr/>
          </p:nvSpPr>
          <p:spPr bwMode="auto">
            <a:xfrm>
              <a:off x="3200400" y="4495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70674" name="TextBox 17">
              <a:extLst>
                <a:ext uri="{FF2B5EF4-FFF2-40B4-BE49-F238E27FC236}">
                  <a16:creationId xmlns:a16="http://schemas.microsoft.com/office/drawing/2014/main" id="{AC6C51DB-BD52-4999-9EDB-B85CF1F726DC}"/>
                </a:ext>
              </a:extLst>
            </p:cNvPr>
            <p:cNvSpPr txBox="1">
              <a:spLocks noChangeArrowheads="1"/>
            </p:cNvSpPr>
            <p:nvPr/>
          </p:nvSpPr>
          <p:spPr bwMode="auto">
            <a:xfrm>
              <a:off x="5861538" y="2005965"/>
              <a:ext cx="30480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x</a:t>
              </a:r>
            </a:p>
          </p:txBody>
        </p:sp>
        <p:sp>
          <p:nvSpPr>
            <p:cNvPr id="70675" name="TextBox 18">
              <a:extLst>
                <a:ext uri="{FF2B5EF4-FFF2-40B4-BE49-F238E27FC236}">
                  <a16:creationId xmlns:a16="http://schemas.microsoft.com/office/drawing/2014/main" id="{456C448E-3004-4139-B798-587DEB29A401}"/>
                </a:ext>
              </a:extLst>
            </p:cNvPr>
            <p:cNvSpPr txBox="1">
              <a:spLocks noChangeArrowheads="1"/>
            </p:cNvSpPr>
            <p:nvPr/>
          </p:nvSpPr>
          <p:spPr bwMode="auto">
            <a:xfrm>
              <a:off x="5773615" y="3242310"/>
              <a:ext cx="30480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y</a:t>
              </a:r>
            </a:p>
          </p:txBody>
        </p:sp>
        <p:sp>
          <p:nvSpPr>
            <p:cNvPr id="70676" name="TextBox 19">
              <a:extLst>
                <a:ext uri="{FF2B5EF4-FFF2-40B4-BE49-F238E27FC236}">
                  <a16:creationId xmlns:a16="http://schemas.microsoft.com/office/drawing/2014/main" id="{4B86977A-E2CA-4802-938B-9A6E49F007F3}"/>
                </a:ext>
              </a:extLst>
            </p:cNvPr>
            <p:cNvSpPr txBox="1">
              <a:spLocks noChangeArrowheads="1"/>
            </p:cNvSpPr>
            <p:nvPr/>
          </p:nvSpPr>
          <p:spPr bwMode="auto">
            <a:xfrm>
              <a:off x="5773615" y="4366260"/>
              <a:ext cx="30480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z</a:t>
              </a:r>
            </a:p>
          </p:txBody>
        </p:sp>
        <p:cxnSp>
          <p:nvCxnSpPr>
            <p:cNvPr id="21" name="Straight Arrow Connector 20">
              <a:extLst>
                <a:ext uri="{FF2B5EF4-FFF2-40B4-BE49-F238E27FC236}">
                  <a16:creationId xmlns:a16="http://schemas.microsoft.com/office/drawing/2014/main" id="{56D35ECB-F07B-4CC4-B715-96CC00FDEC4E}"/>
                </a:ext>
              </a:extLst>
            </p:cNvPr>
            <p:cNvCxnSpPr/>
            <p:nvPr/>
          </p:nvCxnSpPr>
          <p:spPr>
            <a:xfrm>
              <a:off x="3658098" y="3200162"/>
              <a:ext cx="1980526" cy="3044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A4D48FA-AB25-4EC1-AF09-A90337BD4C7A}"/>
                </a:ext>
              </a:extLst>
            </p:cNvPr>
            <p:cNvCxnSpPr>
              <a:stCxn id="7" idx="6"/>
            </p:cNvCxnSpPr>
            <p:nvPr/>
          </p:nvCxnSpPr>
          <p:spPr>
            <a:xfrm>
              <a:off x="3581149" y="2286952"/>
              <a:ext cx="2209542" cy="1980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6D73FDB2-3211-4355-868E-4A44DE45D22D}"/>
                </a:ext>
              </a:extLst>
            </p:cNvPr>
            <p:cNvSpPr/>
            <p:nvPr/>
          </p:nvSpPr>
          <p:spPr>
            <a:xfrm>
              <a:off x="5790690" y="5258396"/>
              <a:ext cx="458031" cy="456604"/>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0680" name="TextBox 23">
              <a:extLst>
                <a:ext uri="{FF2B5EF4-FFF2-40B4-BE49-F238E27FC236}">
                  <a16:creationId xmlns:a16="http://schemas.microsoft.com/office/drawing/2014/main" id="{488BE0BE-28E4-4F7F-9A28-696540CEF0A0}"/>
                </a:ext>
              </a:extLst>
            </p:cNvPr>
            <p:cNvSpPr txBox="1">
              <a:spLocks noChangeArrowheads="1"/>
            </p:cNvSpPr>
            <p:nvPr/>
          </p:nvSpPr>
          <p:spPr bwMode="auto">
            <a:xfrm>
              <a:off x="5861538" y="5265420"/>
              <a:ext cx="30480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w</a:t>
              </a:r>
            </a:p>
          </p:txBody>
        </p:sp>
        <p:cxnSp>
          <p:nvCxnSpPr>
            <p:cNvPr id="25" name="Straight Arrow Connector 24">
              <a:extLst>
                <a:ext uri="{FF2B5EF4-FFF2-40B4-BE49-F238E27FC236}">
                  <a16:creationId xmlns:a16="http://schemas.microsoft.com/office/drawing/2014/main" id="{8D482D93-A951-4640-92CE-54B7C9755639}"/>
                </a:ext>
              </a:extLst>
            </p:cNvPr>
            <p:cNvCxnSpPr/>
            <p:nvPr/>
          </p:nvCxnSpPr>
          <p:spPr>
            <a:xfrm flipV="1">
              <a:off x="3658098" y="2286952"/>
              <a:ext cx="2057475" cy="1522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4D927F6-C2D2-4A09-A29A-10068768607E}"/>
                </a:ext>
              </a:extLst>
            </p:cNvPr>
            <p:cNvCxnSpPr/>
            <p:nvPr/>
          </p:nvCxnSpPr>
          <p:spPr>
            <a:xfrm>
              <a:off x="3658098" y="4724520"/>
              <a:ext cx="2057475" cy="6088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67088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C5A5-0CCD-4B0E-B402-E7C5FACA457D}"/>
              </a:ext>
            </a:extLst>
          </p:cNvPr>
          <p:cNvSpPr>
            <a:spLocks noGrp="1"/>
          </p:cNvSpPr>
          <p:nvPr>
            <p:ph type="title"/>
          </p:nvPr>
        </p:nvSpPr>
        <p:spPr>
          <a:xfrm>
            <a:off x="304800" y="1219200"/>
            <a:ext cx="8229600" cy="1143000"/>
          </a:xfrm>
        </p:spPr>
        <p:txBody>
          <a:bodyPr>
            <a:normAutofit fontScale="90000"/>
          </a:bodyPr>
          <a:lstStyle/>
          <a:p>
            <a:pPr fontAlgn="auto">
              <a:spcAft>
                <a:spcPts val="0"/>
              </a:spcAft>
              <a:defRPr/>
            </a:pPr>
            <a:r>
              <a:rPr lang="en-US" b="1" dirty="0"/>
              <a:t>Examples of Different Types of Correspondences.</a:t>
            </a:r>
            <a:r>
              <a:rPr lang="en-US" dirty="0"/>
              <a:t> </a:t>
            </a:r>
            <a:br>
              <a:rPr lang="en-US" dirty="0"/>
            </a:br>
            <a:endParaRPr lang="en-US" dirty="0"/>
          </a:p>
        </p:txBody>
      </p:sp>
      <p:pic>
        <p:nvPicPr>
          <p:cNvPr id="71683" name="Picture 4">
            <a:extLst>
              <a:ext uri="{FF2B5EF4-FFF2-40B4-BE49-F238E27FC236}">
                <a16:creationId xmlns:a16="http://schemas.microsoft.com/office/drawing/2014/main" id="{A97CEDA1-5D29-40EC-889B-C6891F0177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3352800"/>
            <a:ext cx="8778875"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75101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4BD142DE-FCFF-4C41-BACD-9E4850503922}"/>
              </a:ext>
            </a:extLst>
          </p:cNvPr>
          <p:cNvSpPr>
            <a:spLocks noGrp="1"/>
          </p:cNvSpPr>
          <p:nvPr>
            <p:ph type="title"/>
          </p:nvPr>
        </p:nvSpPr>
        <p:spPr/>
        <p:txBody>
          <a:bodyPr/>
          <a:lstStyle/>
          <a:p>
            <a:r>
              <a:rPr lang="en-US" altLang="en-US" sz="4000"/>
              <a:t>Showing that </a:t>
            </a:r>
            <a:r>
              <a:rPr lang="en-US" altLang="en-US" sz="4000" i="1"/>
              <a:t>f</a:t>
            </a:r>
            <a:r>
              <a:rPr lang="en-US" altLang="en-US" sz="4000"/>
              <a:t> is one-to-one or onto</a:t>
            </a:r>
          </a:p>
        </p:txBody>
      </p:sp>
      <p:pic>
        <p:nvPicPr>
          <p:cNvPr id="72707" name="Content Placeholder 3" descr="Rosen_page_145_screen.jpg">
            <a:extLst>
              <a:ext uri="{FF2B5EF4-FFF2-40B4-BE49-F238E27FC236}">
                <a16:creationId xmlns:a16="http://schemas.microsoft.com/office/drawing/2014/main" id="{AC2C70A8-23F2-4F0F-A024-C01219D56FA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2514600"/>
            <a:ext cx="8318500" cy="3160713"/>
          </a:xfrm>
        </p:spPr>
      </p:pic>
    </p:spTree>
    <p:extLst>
      <p:ext uri="{BB962C8B-B14F-4D97-AF65-F5344CB8AC3E}">
        <p14:creationId xmlns:p14="http://schemas.microsoft.com/office/powerpoint/2010/main" val="128272244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1FE5FA1-57D8-48D7-A491-751BC1361E95}"/>
              </a:ext>
            </a:extLst>
          </p:cNvPr>
          <p:cNvSpPr>
            <a:spLocks noGrp="1"/>
          </p:cNvSpPr>
          <p:nvPr>
            <p:ph type="title"/>
          </p:nvPr>
        </p:nvSpPr>
        <p:spPr/>
        <p:txBody>
          <a:bodyPr/>
          <a:lstStyle/>
          <a:p>
            <a:r>
              <a:rPr lang="en-US" altLang="en-US" sz="4000"/>
              <a:t>Showing that </a:t>
            </a:r>
            <a:r>
              <a:rPr lang="en-US" altLang="en-US" sz="4000" i="1"/>
              <a:t>f</a:t>
            </a:r>
            <a:r>
              <a:rPr lang="en-US" altLang="en-US" sz="4000"/>
              <a:t> is one-to-one or onto</a:t>
            </a:r>
          </a:p>
        </p:txBody>
      </p:sp>
      <p:sp>
        <p:nvSpPr>
          <p:cNvPr id="73731" name="Content Placeholder 4">
            <a:extLst>
              <a:ext uri="{FF2B5EF4-FFF2-40B4-BE49-F238E27FC236}">
                <a16:creationId xmlns:a16="http://schemas.microsoft.com/office/drawing/2014/main" id="{8EB137C0-F309-4C2B-9436-C8FF6C66AD90}"/>
              </a:ext>
            </a:extLst>
          </p:cNvPr>
          <p:cNvSpPr>
            <a:spLocks noGrp="1"/>
          </p:cNvSpPr>
          <p:nvPr>
            <p:ph idx="1"/>
          </p:nvPr>
        </p:nvSpPr>
        <p:spPr/>
        <p:txBody>
          <a:bodyPr/>
          <a:lstStyle/>
          <a:p>
            <a:pPr>
              <a:buFont typeface="Wingdings 2" panose="05020102010507070707" pitchFamily="18" charset="2"/>
              <a:buNone/>
            </a:pPr>
            <a:r>
              <a:rPr lang="en-US" altLang="en-US"/>
              <a:t>   </a:t>
            </a:r>
            <a:r>
              <a:rPr lang="en-US" altLang="en-US" b="1"/>
              <a:t>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1</a:t>
            </a:r>
            <a:r>
              <a:rPr lang="en-US" altLang="en-US"/>
              <a:t>: Let </a:t>
            </a:r>
            <a:r>
              <a:rPr lang="en-US" altLang="en-US" i="1"/>
              <a:t>f </a:t>
            </a:r>
            <a:r>
              <a:rPr lang="en-US" altLang="en-US"/>
              <a:t>be the function from {</a:t>
            </a:r>
            <a:r>
              <a:rPr lang="en-US" altLang="en-US" i="1"/>
              <a:t>a,b,c,d</a:t>
            </a:r>
            <a:r>
              <a:rPr lang="en-US" altLang="en-US"/>
              <a:t>} to {</a:t>
            </a:r>
            <a:r>
              <a:rPr lang="en-US" altLang="en-US">
                <a:latin typeface="Cambria Math" panose="02040503050406030204" pitchFamily="18" charset="0"/>
                <a:ea typeface="Cambria Math" panose="02040503050406030204" pitchFamily="18" charset="0"/>
                <a:cs typeface="Cambria Math" panose="02040503050406030204" pitchFamily="18" charset="0"/>
              </a:rPr>
              <a:t>1,2,3</a:t>
            </a:r>
            <a:r>
              <a:rPr lang="en-US" altLang="en-US"/>
              <a:t>} defined by </a:t>
            </a:r>
            <a:r>
              <a:rPr lang="en-US" altLang="en-US" i="1"/>
              <a:t>f</a:t>
            </a:r>
            <a:r>
              <a:rPr lang="en-US" altLang="en-US"/>
              <a:t>(</a:t>
            </a:r>
            <a:r>
              <a:rPr lang="en-US" altLang="en-US" i="1"/>
              <a:t>a</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a:t>, </a:t>
            </a:r>
            <a:r>
              <a:rPr lang="en-US" altLang="en-US" i="1"/>
              <a:t>f</a:t>
            </a:r>
            <a:r>
              <a:rPr lang="en-US" altLang="en-US"/>
              <a:t>(</a:t>
            </a:r>
            <a:r>
              <a:rPr lang="en-US" altLang="en-US" i="1"/>
              <a:t>b</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a:t>, </a:t>
            </a:r>
            <a:r>
              <a:rPr lang="en-US" altLang="en-US" i="1"/>
              <a:t>f</a:t>
            </a:r>
            <a:r>
              <a:rPr lang="en-US" altLang="en-US"/>
              <a:t>(</a:t>
            </a:r>
            <a:r>
              <a:rPr lang="en-US" altLang="en-US" i="1"/>
              <a:t>c</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and </a:t>
            </a:r>
            <a:r>
              <a:rPr lang="en-US" altLang="en-US" i="1"/>
              <a:t>f</a:t>
            </a:r>
            <a:r>
              <a:rPr lang="en-US" altLang="en-US"/>
              <a:t>(</a:t>
            </a:r>
            <a:r>
              <a:rPr lang="en-US" altLang="en-US" i="1"/>
              <a:t>d</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a:t>. Is </a:t>
            </a:r>
            <a:r>
              <a:rPr lang="en-US" altLang="en-US" i="1"/>
              <a:t>f</a:t>
            </a:r>
            <a:r>
              <a:rPr lang="en-US" altLang="en-US"/>
              <a:t> an onto function?</a:t>
            </a:r>
          </a:p>
          <a:p>
            <a:pPr>
              <a:buFont typeface="Wingdings 2" panose="05020102010507070707" pitchFamily="18" charset="2"/>
              <a:buNone/>
            </a:pPr>
            <a:r>
              <a:rPr lang="en-US" altLang="en-US"/>
              <a:t>     </a:t>
            </a:r>
          </a:p>
          <a:p>
            <a:pPr>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2</a:t>
            </a:r>
            <a:r>
              <a:rPr lang="en-US" altLang="en-US"/>
              <a:t>: Is the function  </a:t>
            </a:r>
            <a:r>
              <a:rPr lang="en-US" altLang="en-US" i="1"/>
              <a:t>f</a:t>
            </a:r>
            <a:r>
              <a:rPr lang="en-US" altLang="en-US"/>
              <a:t>(</a:t>
            </a:r>
            <a:r>
              <a:rPr lang="en-US" altLang="en-US" i="1"/>
              <a:t>x</a:t>
            </a:r>
            <a:r>
              <a:rPr lang="en-US" altLang="en-US"/>
              <a:t>)</a:t>
            </a:r>
            <a:r>
              <a:rPr lang="en-US" altLang="en-US" i="1"/>
              <a:t> = x</a:t>
            </a:r>
            <a:r>
              <a:rPr lang="en-US" altLang="en-US" baseline="30000"/>
              <a:t>2</a:t>
            </a:r>
            <a:r>
              <a:rPr lang="en-US" altLang="en-US" i="1" baseline="30000"/>
              <a:t>   </a:t>
            </a:r>
            <a:r>
              <a:rPr lang="en-US" altLang="en-US"/>
              <a:t> from the set of integers onto?  </a:t>
            </a:r>
          </a:p>
          <a:p>
            <a:pPr>
              <a:buFont typeface="Wingdings 2" panose="05020102010507070707" pitchFamily="18" charset="2"/>
              <a:buNone/>
            </a:pPr>
            <a:r>
              <a:rPr lang="en-US" altLang="en-US" b="1"/>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i="1"/>
          </a:p>
        </p:txBody>
      </p:sp>
    </p:spTree>
    <p:extLst>
      <p:ext uri="{BB962C8B-B14F-4D97-AF65-F5344CB8AC3E}">
        <p14:creationId xmlns:p14="http://schemas.microsoft.com/office/powerpoint/2010/main" val="4617922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305E93C9-1C60-4DA9-BDE6-87BE03FE7A82}"/>
              </a:ext>
            </a:extLst>
          </p:cNvPr>
          <p:cNvSpPr>
            <a:spLocks noGrp="1"/>
          </p:cNvSpPr>
          <p:nvPr>
            <p:ph type="title"/>
          </p:nvPr>
        </p:nvSpPr>
        <p:spPr/>
        <p:txBody>
          <a:bodyPr/>
          <a:lstStyle/>
          <a:p>
            <a:r>
              <a:rPr lang="en-US" altLang="en-US" sz="4000"/>
              <a:t>Showing that </a:t>
            </a:r>
            <a:r>
              <a:rPr lang="en-US" altLang="en-US" sz="4000" i="1"/>
              <a:t>f</a:t>
            </a:r>
            <a:r>
              <a:rPr lang="en-US" altLang="en-US" sz="4000"/>
              <a:t> is one-to-one or onto</a:t>
            </a:r>
          </a:p>
        </p:txBody>
      </p:sp>
      <p:sp>
        <p:nvSpPr>
          <p:cNvPr id="5" name="Content Placeholder 4">
            <a:extLst>
              <a:ext uri="{FF2B5EF4-FFF2-40B4-BE49-F238E27FC236}">
                <a16:creationId xmlns:a16="http://schemas.microsoft.com/office/drawing/2014/main" id="{D5092000-A432-4088-8982-4882A7A56233}"/>
              </a:ext>
            </a:extLst>
          </p:cNvPr>
          <p:cNvSpPr>
            <a:spLocks noGrp="1"/>
          </p:cNvSpPr>
          <p:nvPr>
            <p:ph idx="1"/>
          </p:nvPr>
        </p:nvSpPr>
        <p:spPr/>
        <p:txBody>
          <a:bodyPr>
            <a:normAutofit fontScale="92500" lnSpcReduction="10000"/>
          </a:bodyPr>
          <a:lstStyle/>
          <a:p>
            <a:pPr>
              <a:lnSpc>
                <a:spcPct val="90000"/>
              </a:lnSpc>
              <a:buFont typeface="Wingdings 2" panose="05020102010507070707" pitchFamily="18" charset="2"/>
              <a:buNone/>
            </a:pPr>
            <a:r>
              <a:rPr lang="en-US" altLang="en-US"/>
              <a:t>   </a:t>
            </a:r>
            <a:r>
              <a:rPr lang="en-US" altLang="en-US" b="1"/>
              <a:t>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1</a:t>
            </a:r>
            <a:r>
              <a:rPr lang="en-US" altLang="en-US"/>
              <a:t>: Let </a:t>
            </a:r>
            <a:r>
              <a:rPr lang="en-US" altLang="en-US" i="1"/>
              <a:t>f </a:t>
            </a:r>
            <a:r>
              <a:rPr lang="en-US" altLang="en-US"/>
              <a:t>be the function from {</a:t>
            </a:r>
            <a:r>
              <a:rPr lang="en-US" altLang="en-US" i="1"/>
              <a:t>a,b,c,d</a:t>
            </a:r>
            <a:r>
              <a:rPr lang="en-US" altLang="en-US"/>
              <a:t>} to {</a:t>
            </a:r>
            <a:r>
              <a:rPr lang="en-US" altLang="en-US">
                <a:latin typeface="Cambria Math" panose="02040503050406030204" pitchFamily="18" charset="0"/>
                <a:ea typeface="Cambria Math" panose="02040503050406030204" pitchFamily="18" charset="0"/>
                <a:cs typeface="Cambria Math" panose="02040503050406030204" pitchFamily="18" charset="0"/>
              </a:rPr>
              <a:t>1,2,3</a:t>
            </a:r>
            <a:r>
              <a:rPr lang="en-US" altLang="en-US"/>
              <a:t>} defined by </a:t>
            </a:r>
            <a:r>
              <a:rPr lang="en-US" altLang="en-US" i="1"/>
              <a:t>f</a:t>
            </a:r>
            <a:r>
              <a:rPr lang="en-US" altLang="en-US"/>
              <a:t>(</a:t>
            </a:r>
            <a:r>
              <a:rPr lang="en-US" altLang="en-US" i="1"/>
              <a:t>a</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a:t>, </a:t>
            </a:r>
            <a:r>
              <a:rPr lang="en-US" altLang="en-US" i="1"/>
              <a:t>f</a:t>
            </a:r>
            <a:r>
              <a:rPr lang="en-US" altLang="en-US"/>
              <a:t>(</a:t>
            </a:r>
            <a:r>
              <a:rPr lang="en-US" altLang="en-US" i="1"/>
              <a:t>b</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a:t>, </a:t>
            </a:r>
            <a:r>
              <a:rPr lang="en-US" altLang="en-US" i="1"/>
              <a:t>f</a:t>
            </a:r>
            <a:r>
              <a:rPr lang="en-US" altLang="en-US"/>
              <a:t>(</a:t>
            </a:r>
            <a:r>
              <a:rPr lang="en-US" altLang="en-US" i="1"/>
              <a:t>c</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and </a:t>
            </a:r>
            <a:r>
              <a:rPr lang="en-US" altLang="en-US" i="1"/>
              <a:t>f</a:t>
            </a:r>
            <a:r>
              <a:rPr lang="en-US" altLang="en-US"/>
              <a:t>(</a:t>
            </a:r>
            <a:r>
              <a:rPr lang="en-US" altLang="en-US" i="1"/>
              <a:t>d</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a:t>. Is </a:t>
            </a:r>
            <a:r>
              <a:rPr lang="en-US" altLang="en-US" i="1"/>
              <a:t>f</a:t>
            </a:r>
            <a:r>
              <a:rPr lang="en-US" altLang="en-US"/>
              <a:t> an onto function?</a:t>
            </a:r>
          </a:p>
          <a:p>
            <a:pPr>
              <a:lnSpc>
                <a:spcPct val="90000"/>
              </a:lnSpc>
              <a:buFont typeface="Wingdings 2" panose="05020102010507070707" pitchFamily="18" charset="2"/>
              <a:buNone/>
            </a:pPr>
            <a:r>
              <a:rPr lang="en-US" altLang="en-US"/>
              <a:t>    </a:t>
            </a:r>
            <a:r>
              <a:rPr lang="en-US" altLang="en-US" b="1"/>
              <a:t>Solution</a:t>
            </a:r>
            <a:r>
              <a:rPr lang="en-US" altLang="en-US"/>
              <a:t>: Yes, </a:t>
            </a:r>
            <a:r>
              <a:rPr lang="en-US" altLang="en-US" i="1"/>
              <a:t>f </a:t>
            </a:r>
            <a:r>
              <a:rPr lang="en-US" altLang="en-US"/>
              <a:t>is onto since all three elements of the codomain are images of elements in the domain. If the codomain were changed to {</a:t>
            </a:r>
            <a:r>
              <a:rPr lang="en-US" altLang="en-US">
                <a:latin typeface="Cambria Math" panose="02040503050406030204" pitchFamily="18" charset="0"/>
                <a:ea typeface="Cambria Math" panose="02040503050406030204" pitchFamily="18" charset="0"/>
                <a:cs typeface="Cambria Math" panose="02040503050406030204" pitchFamily="18" charset="0"/>
              </a:rPr>
              <a:t>1,2,3,4</a:t>
            </a:r>
            <a:r>
              <a:rPr lang="en-US" altLang="en-US"/>
              <a:t>}, </a:t>
            </a:r>
            <a:r>
              <a:rPr lang="en-US" altLang="en-US" i="1"/>
              <a:t>f  </a:t>
            </a:r>
            <a:r>
              <a:rPr lang="en-US" altLang="en-US"/>
              <a:t>would not be onto. </a:t>
            </a:r>
          </a:p>
          <a:p>
            <a:pPr>
              <a:lnSpc>
                <a:spcPct val="90000"/>
              </a:lnSpc>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2</a:t>
            </a:r>
            <a:r>
              <a:rPr lang="en-US" altLang="en-US"/>
              <a:t>: Is the function  </a:t>
            </a:r>
            <a:r>
              <a:rPr lang="en-US" altLang="en-US" i="1"/>
              <a:t>f</a:t>
            </a:r>
            <a:r>
              <a:rPr lang="en-US" altLang="en-US"/>
              <a:t>(</a:t>
            </a:r>
            <a:r>
              <a:rPr lang="en-US" altLang="en-US" i="1"/>
              <a:t>x</a:t>
            </a:r>
            <a:r>
              <a:rPr lang="en-US" altLang="en-US"/>
              <a:t>)</a:t>
            </a:r>
            <a:r>
              <a:rPr lang="en-US" altLang="en-US" i="1"/>
              <a:t> = x</a:t>
            </a:r>
            <a:r>
              <a:rPr lang="en-US" altLang="en-US" baseline="30000"/>
              <a:t>2</a:t>
            </a:r>
            <a:r>
              <a:rPr lang="en-US" altLang="en-US" i="1" baseline="30000"/>
              <a:t>   </a:t>
            </a:r>
            <a:r>
              <a:rPr lang="en-US" altLang="en-US"/>
              <a:t> from the set of integers onto?  </a:t>
            </a:r>
          </a:p>
          <a:p>
            <a:pPr>
              <a:lnSpc>
                <a:spcPct val="90000"/>
              </a:lnSpc>
              <a:buFont typeface="Wingdings 2" panose="05020102010507070707" pitchFamily="18" charset="2"/>
              <a:buNone/>
            </a:pPr>
            <a:r>
              <a:rPr lang="en-US" altLang="en-US" b="1"/>
              <a:t>   Solution</a:t>
            </a:r>
            <a:r>
              <a:rPr lang="en-US" altLang="en-US"/>
              <a:t>: No, </a:t>
            </a:r>
            <a:r>
              <a:rPr lang="en-US" altLang="en-US" i="1"/>
              <a:t>f</a:t>
            </a:r>
            <a:r>
              <a:rPr lang="en-US" altLang="en-US"/>
              <a:t> is  not onto because there is no integer </a:t>
            </a:r>
            <a:r>
              <a:rPr lang="en-US" altLang="en-US" i="1"/>
              <a:t>x </a:t>
            </a:r>
            <a:r>
              <a:rPr lang="en-US" altLang="en-US"/>
              <a:t>with </a:t>
            </a:r>
            <a:r>
              <a:rPr lang="en-US" altLang="en-US" i="1"/>
              <a:t>x</a:t>
            </a:r>
            <a:r>
              <a:rPr lang="en-US" altLang="en-US" baseline="30000"/>
              <a:t>2</a:t>
            </a:r>
            <a:r>
              <a:rPr lang="en-US" altLang="en-US" i="1" baseline="30000"/>
              <a:t>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 for example. </a:t>
            </a:r>
            <a:endParaRPr lang="en-US" altLang="en-US" i="1"/>
          </a:p>
        </p:txBody>
      </p:sp>
    </p:spTree>
    <p:extLst>
      <p:ext uri="{BB962C8B-B14F-4D97-AF65-F5344CB8AC3E}">
        <p14:creationId xmlns:p14="http://schemas.microsoft.com/office/powerpoint/2010/main" val="350727585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FAB55BD8-73A8-43FA-BB3C-7ED684175688}"/>
              </a:ext>
            </a:extLst>
          </p:cNvPr>
          <p:cNvSpPr>
            <a:spLocks noGrp="1"/>
          </p:cNvSpPr>
          <p:nvPr>
            <p:ph type="title"/>
          </p:nvPr>
        </p:nvSpPr>
        <p:spPr/>
        <p:txBody>
          <a:bodyPr/>
          <a:lstStyle/>
          <a:p>
            <a:r>
              <a:rPr lang="en-US" altLang="en-US"/>
              <a:t>Inverse Functions</a:t>
            </a:r>
          </a:p>
        </p:txBody>
      </p:sp>
      <p:sp>
        <p:nvSpPr>
          <p:cNvPr id="75779" name="Content Placeholder 2">
            <a:extLst>
              <a:ext uri="{FF2B5EF4-FFF2-40B4-BE49-F238E27FC236}">
                <a16:creationId xmlns:a16="http://schemas.microsoft.com/office/drawing/2014/main" id="{E2C8AF03-C4A3-47E2-B6EB-4D6DE5719BAE}"/>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Let </a:t>
            </a:r>
            <a:r>
              <a:rPr lang="en-US" altLang="en-US" i="1"/>
              <a:t>f</a:t>
            </a:r>
            <a:r>
              <a:rPr lang="en-US" altLang="en-US"/>
              <a:t> be a bijection from </a:t>
            </a:r>
            <a:r>
              <a:rPr lang="en-US" altLang="en-US" i="1"/>
              <a:t>A</a:t>
            </a:r>
            <a:r>
              <a:rPr lang="en-US" altLang="en-US"/>
              <a:t> to </a:t>
            </a:r>
            <a:r>
              <a:rPr lang="en-US" altLang="en-US" i="1"/>
              <a:t>B</a:t>
            </a:r>
            <a:r>
              <a:rPr lang="en-US" altLang="en-US"/>
              <a:t>. Then the </a:t>
            </a:r>
            <a:r>
              <a:rPr lang="en-US" altLang="en-US" i="1"/>
              <a:t>inverse</a:t>
            </a:r>
            <a:r>
              <a:rPr lang="en-US" altLang="en-US"/>
              <a:t> of </a:t>
            </a:r>
            <a:r>
              <a:rPr lang="en-US" altLang="en-US" i="1"/>
              <a:t>f</a:t>
            </a:r>
            <a:r>
              <a:rPr lang="en-US" altLang="en-US"/>
              <a:t>, denoted          , is the function from </a:t>
            </a:r>
            <a:r>
              <a:rPr lang="en-US" altLang="en-US" i="1"/>
              <a:t>B</a:t>
            </a:r>
            <a:r>
              <a:rPr lang="en-US" altLang="en-US"/>
              <a:t> to </a:t>
            </a:r>
            <a:r>
              <a:rPr lang="en-US" altLang="en-US" i="1"/>
              <a:t>A</a:t>
            </a:r>
            <a:r>
              <a:rPr lang="en-US" altLang="en-US" b="1"/>
              <a:t> </a:t>
            </a:r>
            <a:r>
              <a:rPr lang="en-US" altLang="en-US"/>
              <a:t>defined as</a:t>
            </a:r>
            <a:endParaRPr lang="en-US" altLang="en-US" b="1"/>
          </a:p>
          <a:p>
            <a:pPr>
              <a:buFont typeface="Wingdings 2" panose="05020102010507070707" pitchFamily="18" charset="2"/>
              <a:buNone/>
            </a:pPr>
            <a:r>
              <a:rPr lang="en-US" altLang="en-US"/>
              <a:t>   No inverse exists unless </a:t>
            </a:r>
            <a:r>
              <a:rPr lang="en-US" altLang="en-US" i="1"/>
              <a:t>f</a:t>
            </a:r>
            <a:r>
              <a:rPr lang="en-US" altLang="en-US"/>
              <a:t> is a bijection. Why?</a:t>
            </a:r>
          </a:p>
          <a:p>
            <a:pPr>
              <a:buFont typeface="Wingdings 2" panose="05020102010507070707" pitchFamily="18" charset="2"/>
              <a:buNone/>
            </a:pPr>
            <a:r>
              <a:rPr lang="en-US" altLang="en-US"/>
              <a:t>      </a:t>
            </a:r>
          </a:p>
        </p:txBody>
      </p:sp>
      <p:pic>
        <p:nvPicPr>
          <p:cNvPr id="75780" name="Picture 4" descr="addin_tmp.png">
            <a:extLst>
              <a:ext uri="{FF2B5EF4-FFF2-40B4-BE49-F238E27FC236}">
                <a16:creationId xmlns:a16="http://schemas.microsoft.com/office/drawing/2014/main" id="{C5CDB95F-4073-416D-9854-788DA609083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886200" y="2438400"/>
            <a:ext cx="5715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6" descr="addin_tmp.png">
            <a:extLst>
              <a:ext uri="{FF2B5EF4-FFF2-40B4-BE49-F238E27FC236}">
                <a16:creationId xmlns:a16="http://schemas.microsoft.com/office/drawing/2014/main" id="{7F082385-D5AB-466D-8808-4461AF0B0A7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743200" y="2819400"/>
            <a:ext cx="38036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5" descr="0217.jpg">
            <a:extLst>
              <a:ext uri="{FF2B5EF4-FFF2-40B4-BE49-F238E27FC236}">
                <a16:creationId xmlns:a16="http://schemas.microsoft.com/office/drawing/2014/main" id="{CB5692AF-8DC7-41D4-815C-52F6C2BC956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038600"/>
            <a:ext cx="44958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374457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5CD5D5E8-4321-4140-A13D-DACBD1236017}"/>
              </a:ext>
            </a:extLst>
          </p:cNvPr>
          <p:cNvSpPr>
            <a:spLocks noGrp="1"/>
          </p:cNvSpPr>
          <p:nvPr>
            <p:ph type="title"/>
          </p:nvPr>
        </p:nvSpPr>
        <p:spPr/>
        <p:txBody>
          <a:bodyPr/>
          <a:lstStyle/>
          <a:p>
            <a:r>
              <a:rPr lang="en-US" altLang="en-US"/>
              <a:t>Inverse Functions </a:t>
            </a:r>
          </a:p>
        </p:txBody>
      </p:sp>
      <p:grpSp>
        <p:nvGrpSpPr>
          <p:cNvPr id="76803" name="Group 44">
            <a:extLst>
              <a:ext uri="{FF2B5EF4-FFF2-40B4-BE49-F238E27FC236}">
                <a16:creationId xmlns:a16="http://schemas.microsoft.com/office/drawing/2014/main" id="{CAF5218B-45AB-45FE-A7DD-B5ACF913B492}"/>
              </a:ext>
            </a:extLst>
          </p:cNvPr>
          <p:cNvGrpSpPr>
            <a:grpSpLocks/>
          </p:cNvGrpSpPr>
          <p:nvPr/>
        </p:nvGrpSpPr>
        <p:grpSpPr bwMode="auto">
          <a:xfrm>
            <a:off x="533400" y="1905000"/>
            <a:ext cx="3429000" cy="4495800"/>
            <a:chOff x="3048000" y="1219200"/>
            <a:chExt cx="3429000" cy="4495800"/>
          </a:xfrm>
        </p:grpSpPr>
        <p:sp>
          <p:nvSpPr>
            <p:cNvPr id="4" name="Flowchart: Connector 3">
              <a:extLst>
                <a:ext uri="{FF2B5EF4-FFF2-40B4-BE49-F238E27FC236}">
                  <a16:creationId xmlns:a16="http://schemas.microsoft.com/office/drawing/2014/main" id="{9ECE2D6A-867D-43FE-9586-BBA9A18055A7}"/>
                </a:ext>
              </a:extLst>
            </p:cNvPr>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lowchart: Connector 4">
              <a:extLst>
                <a:ext uri="{FF2B5EF4-FFF2-40B4-BE49-F238E27FC236}">
                  <a16:creationId xmlns:a16="http://schemas.microsoft.com/office/drawing/2014/main" id="{5CD31B46-7471-45E4-98CC-89F102A82696}"/>
                </a:ext>
              </a:extLst>
            </p:cNvPr>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lowchart: Connector 5">
              <a:extLst>
                <a:ext uri="{FF2B5EF4-FFF2-40B4-BE49-F238E27FC236}">
                  <a16:creationId xmlns:a16="http://schemas.microsoft.com/office/drawing/2014/main" id="{43A09341-4AF7-4B96-8019-965DB7AC59B1}"/>
                </a:ext>
              </a:extLst>
            </p:cNvPr>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lowchart: Connector 6">
              <a:extLst>
                <a:ext uri="{FF2B5EF4-FFF2-40B4-BE49-F238E27FC236}">
                  <a16:creationId xmlns:a16="http://schemas.microsoft.com/office/drawing/2014/main" id="{30456515-B1B3-4CF8-8ED2-B2439446BF38}"/>
                </a:ext>
              </a:extLst>
            </p:cNvPr>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lowchart: Connector 7">
              <a:extLst>
                <a:ext uri="{FF2B5EF4-FFF2-40B4-BE49-F238E27FC236}">
                  <a16:creationId xmlns:a16="http://schemas.microsoft.com/office/drawing/2014/main" id="{8CBB1F1C-C819-49F3-97FE-07D732B424E4}"/>
                </a:ext>
              </a:extLst>
            </p:cNvPr>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lowchart: Connector 8">
              <a:extLst>
                <a:ext uri="{FF2B5EF4-FFF2-40B4-BE49-F238E27FC236}">
                  <a16:creationId xmlns:a16="http://schemas.microsoft.com/office/drawing/2014/main" id="{437E311E-77DE-4FCC-B2AC-2E1799A8BC62}"/>
                </a:ext>
              </a:extLst>
            </p:cNvPr>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lowchart: Connector 10">
              <a:extLst>
                <a:ext uri="{FF2B5EF4-FFF2-40B4-BE49-F238E27FC236}">
                  <a16:creationId xmlns:a16="http://schemas.microsoft.com/office/drawing/2014/main" id="{D91E98B8-CE7C-4F98-8953-7D1C071740C0}"/>
                </a:ext>
              </a:extLst>
            </p:cNvPr>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837" name="TextBox 11">
              <a:extLst>
                <a:ext uri="{FF2B5EF4-FFF2-40B4-BE49-F238E27FC236}">
                  <a16:creationId xmlns:a16="http://schemas.microsoft.com/office/drawing/2014/main" id="{F147D4D0-60B0-4245-B1CE-1DE342D699CE}"/>
                </a:ext>
              </a:extLst>
            </p:cNvPr>
            <p:cNvSpPr txBox="1">
              <a:spLocks noChangeArrowheads="1"/>
            </p:cNvSpPr>
            <p:nvPr/>
          </p:nvSpPr>
          <p:spPr bwMode="auto">
            <a:xfrm>
              <a:off x="3048000" y="1219200"/>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A</a:t>
              </a:r>
            </a:p>
          </p:txBody>
        </p:sp>
        <p:sp>
          <p:nvSpPr>
            <p:cNvPr id="76838" name="TextBox 17">
              <a:extLst>
                <a:ext uri="{FF2B5EF4-FFF2-40B4-BE49-F238E27FC236}">
                  <a16:creationId xmlns:a16="http://schemas.microsoft.com/office/drawing/2014/main" id="{EBCE5253-F67A-452C-AD26-84B73AC4867F}"/>
                </a:ext>
              </a:extLst>
            </p:cNvPr>
            <p:cNvSpPr txBox="1">
              <a:spLocks noChangeArrowheads="1"/>
            </p:cNvSpPr>
            <p:nvPr/>
          </p:nvSpPr>
          <p:spPr bwMode="auto">
            <a:xfrm>
              <a:off x="5791200" y="1219200"/>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B</a:t>
              </a:r>
            </a:p>
          </p:txBody>
        </p:sp>
        <p:sp>
          <p:nvSpPr>
            <p:cNvPr id="76839" name="TextBox 18">
              <a:extLst>
                <a:ext uri="{FF2B5EF4-FFF2-40B4-BE49-F238E27FC236}">
                  <a16:creationId xmlns:a16="http://schemas.microsoft.com/office/drawing/2014/main" id="{F4CE9F7D-7BB5-4DA7-A271-083078DF3EA5}"/>
                </a:ext>
              </a:extLst>
            </p:cNvPr>
            <p:cNvSpPr txBox="1">
              <a:spLocks noChangeArrowheads="1"/>
            </p:cNvSpPr>
            <p:nvPr/>
          </p:nvSpPr>
          <p:spPr bwMode="auto">
            <a:xfrm>
              <a:off x="3200400" y="2133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76840" name="TextBox 19">
              <a:extLst>
                <a:ext uri="{FF2B5EF4-FFF2-40B4-BE49-F238E27FC236}">
                  <a16:creationId xmlns:a16="http://schemas.microsoft.com/office/drawing/2014/main" id="{E295279A-969A-4AD6-BB92-0734FAA03495}"/>
                </a:ext>
              </a:extLst>
            </p:cNvPr>
            <p:cNvSpPr txBox="1">
              <a:spLocks noChangeArrowheads="1"/>
            </p:cNvSpPr>
            <p:nvPr/>
          </p:nvSpPr>
          <p:spPr bwMode="auto">
            <a:xfrm>
              <a:off x="3200400" y="3048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76841" name="TextBox 20">
              <a:extLst>
                <a:ext uri="{FF2B5EF4-FFF2-40B4-BE49-F238E27FC236}">
                  <a16:creationId xmlns:a16="http://schemas.microsoft.com/office/drawing/2014/main" id="{7E482BEF-4076-4D41-9EE7-D6C96C4BF1E1}"/>
                </a:ext>
              </a:extLst>
            </p:cNvPr>
            <p:cNvSpPr txBox="1">
              <a:spLocks noChangeArrowheads="1"/>
            </p:cNvSpPr>
            <p:nvPr/>
          </p:nvSpPr>
          <p:spPr bwMode="auto">
            <a:xfrm>
              <a:off x="3200400" y="3810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76842" name="TextBox 21">
              <a:extLst>
                <a:ext uri="{FF2B5EF4-FFF2-40B4-BE49-F238E27FC236}">
                  <a16:creationId xmlns:a16="http://schemas.microsoft.com/office/drawing/2014/main" id="{718FD772-4A1A-4343-B24F-2CB84FA940F6}"/>
                </a:ext>
              </a:extLst>
            </p:cNvPr>
            <p:cNvSpPr txBox="1">
              <a:spLocks noChangeArrowheads="1"/>
            </p:cNvSpPr>
            <p:nvPr/>
          </p:nvSpPr>
          <p:spPr bwMode="auto">
            <a:xfrm>
              <a:off x="3200400" y="4495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76843" name="TextBox 22">
              <a:extLst>
                <a:ext uri="{FF2B5EF4-FFF2-40B4-BE49-F238E27FC236}">
                  <a16:creationId xmlns:a16="http://schemas.microsoft.com/office/drawing/2014/main" id="{0D69E385-D4CF-499C-ADE9-10C848F0E889}"/>
                </a:ext>
              </a:extLst>
            </p:cNvPr>
            <p:cNvSpPr txBox="1">
              <a:spLocks noChangeArrowheads="1"/>
            </p:cNvSpPr>
            <p:nvPr/>
          </p:nvSpPr>
          <p:spPr bwMode="auto">
            <a:xfrm>
              <a:off x="5867400" y="20574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V</a:t>
              </a:r>
            </a:p>
          </p:txBody>
        </p:sp>
        <p:sp>
          <p:nvSpPr>
            <p:cNvPr id="76844" name="TextBox 23">
              <a:extLst>
                <a:ext uri="{FF2B5EF4-FFF2-40B4-BE49-F238E27FC236}">
                  <a16:creationId xmlns:a16="http://schemas.microsoft.com/office/drawing/2014/main" id="{245A8E63-10E6-41ED-AA9B-0B661F9A09CF}"/>
                </a:ext>
              </a:extLst>
            </p:cNvPr>
            <p:cNvSpPr txBox="1">
              <a:spLocks noChangeArrowheads="1"/>
            </p:cNvSpPr>
            <p:nvPr/>
          </p:nvSpPr>
          <p:spPr bwMode="auto">
            <a:xfrm>
              <a:off x="5791200" y="3352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W</a:t>
              </a:r>
            </a:p>
          </p:txBody>
        </p:sp>
        <p:sp>
          <p:nvSpPr>
            <p:cNvPr id="76845" name="TextBox 24">
              <a:extLst>
                <a:ext uri="{FF2B5EF4-FFF2-40B4-BE49-F238E27FC236}">
                  <a16:creationId xmlns:a16="http://schemas.microsoft.com/office/drawing/2014/main" id="{9A53DB21-A59D-4DAB-9F09-729B33D9E54B}"/>
                </a:ext>
              </a:extLst>
            </p:cNvPr>
            <p:cNvSpPr txBox="1">
              <a:spLocks noChangeArrowheads="1"/>
            </p:cNvSpPr>
            <p:nvPr/>
          </p:nvSpPr>
          <p:spPr bwMode="auto">
            <a:xfrm>
              <a:off x="5791200" y="4419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X</a:t>
              </a:r>
            </a:p>
          </p:txBody>
        </p:sp>
        <p:cxnSp>
          <p:nvCxnSpPr>
            <p:cNvPr id="28" name="Straight Arrow Connector 27">
              <a:extLst>
                <a:ext uri="{FF2B5EF4-FFF2-40B4-BE49-F238E27FC236}">
                  <a16:creationId xmlns:a16="http://schemas.microsoft.com/office/drawing/2014/main" id="{5DC1EC3D-DABF-4514-8022-C84FE64FAA11}"/>
                </a:ext>
              </a:extLst>
            </p:cNvPr>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a:extLst>
                <a:ext uri="{FF2B5EF4-FFF2-40B4-BE49-F238E27FC236}">
                  <a16:creationId xmlns:a16="http://schemas.microsoft.com/office/drawing/2014/main" id="{BF6379C1-73D0-4A0A-9373-9EB4AEA75583}"/>
                </a:ext>
              </a:extLst>
            </p:cNvPr>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848" name="TextBox 28">
              <a:extLst>
                <a:ext uri="{FF2B5EF4-FFF2-40B4-BE49-F238E27FC236}">
                  <a16:creationId xmlns:a16="http://schemas.microsoft.com/office/drawing/2014/main" id="{22A74FD4-10E3-4B7A-8C3D-B87A0E5D7D16}"/>
                </a:ext>
              </a:extLst>
            </p:cNvPr>
            <p:cNvSpPr txBox="1">
              <a:spLocks noChangeArrowheads="1"/>
            </p:cNvSpPr>
            <p:nvPr/>
          </p:nvSpPr>
          <p:spPr bwMode="auto">
            <a:xfrm>
              <a:off x="5867400" y="5334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Y</a:t>
              </a:r>
            </a:p>
          </p:txBody>
        </p:sp>
        <p:cxnSp>
          <p:nvCxnSpPr>
            <p:cNvPr id="31" name="Straight Arrow Connector 30">
              <a:extLst>
                <a:ext uri="{FF2B5EF4-FFF2-40B4-BE49-F238E27FC236}">
                  <a16:creationId xmlns:a16="http://schemas.microsoft.com/office/drawing/2014/main" id="{484ACF0D-25FC-4708-B79A-82D724A44121}"/>
                </a:ext>
              </a:extLst>
            </p:cNvPr>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13D0682-03B2-4FE1-B814-BAA6393A5091}"/>
                </a:ext>
              </a:extLst>
            </p:cNvPr>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69CE83-B269-4DDD-8F55-F65AAD073CAA}"/>
                </a:ext>
              </a:extLst>
            </p:cNvPr>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7B9B3D-B96E-4162-BD77-D64B71034C23}"/>
                </a:ext>
              </a:extLst>
            </p:cNvPr>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76853" name="TextBox 43">
              <a:extLst>
                <a:ext uri="{FF2B5EF4-FFF2-40B4-BE49-F238E27FC236}">
                  <a16:creationId xmlns:a16="http://schemas.microsoft.com/office/drawing/2014/main" id="{85DA6978-0E9C-4C2E-8651-EFF22F80742B}"/>
                </a:ext>
              </a:extLst>
            </p:cNvPr>
            <p:cNvSpPr txBox="1">
              <a:spLocks noChangeArrowheads="1"/>
            </p:cNvSpPr>
            <p:nvPr/>
          </p:nvSpPr>
          <p:spPr bwMode="auto">
            <a:xfrm>
              <a:off x="4419600" y="1600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2400" i="1"/>
                <a:t>f</a:t>
              </a:r>
            </a:p>
          </p:txBody>
        </p:sp>
      </p:grpSp>
      <p:grpSp>
        <p:nvGrpSpPr>
          <p:cNvPr id="76804" name="Group 45">
            <a:extLst>
              <a:ext uri="{FF2B5EF4-FFF2-40B4-BE49-F238E27FC236}">
                <a16:creationId xmlns:a16="http://schemas.microsoft.com/office/drawing/2014/main" id="{D075D007-854B-4462-9F6D-6FF738777802}"/>
              </a:ext>
            </a:extLst>
          </p:cNvPr>
          <p:cNvGrpSpPr>
            <a:grpSpLocks/>
          </p:cNvGrpSpPr>
          <p:nvPr/>
        </p:nvGrpSpPr>
        <p:grpSpPr bwMode="auto">
          <a:xfrm>
            <a:off x="4876800" y="1981200"/>
            <a:ext cx="3429000" cy="4495800"/>
            <a:chOff x="3048000" y="1219200"/>
            <a:chExt cx="3429000" cy="4495800"/>
          </a:xfrm>
        </p:grpSpPr>
        <p:sp>
          <p:nvSpPr>
            <p:cNvPr id="47" name="Flowchart: Connector 46">
              <a:extLst>
                <a:ext uri="{FF2B5EF4-FFF2-40B4-BE49-F238E27FC236}">
                  <a16:creationId xmlns:a16="http://schemas.microsoft.com/office/drawing/2014/main" id="{C77B3265-8048-4D6B-91C3-D0ED434D54DB}"/>
                </a:ext>
              </a:extLst>
            </p:cNvPr>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8" name="Flowchart: Connector 47">
              <a:extLst>
                <a:ext uri="{FF2B5EF4-FFF2-40B4-BE49-F238E27FC236}">
                  <a16:creationId xmlns:a16="http://schemas.microsoft.com/office/drawing/2014/main" id="{C8B9CA9F-493B-48BE-9E3A-B240C59A5F30}"/>
                </a:ext>
              </a:extLst>
            </p:cNvPr>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9" name="Flowchart: Connector 48">
              <a:extLst>
                <a:ext uri="{FF2B5EF4-FFF2-40B4-BE49-F238E27FC236}">
                  <a16:creationId xmlns:a16="http://schemas.microsoft.com/office/drawing/2014/main" id="{DDAB78AE-54B8-428A-A75A-E4BAFD89D460}"/>
                </a:ext>
              </a:extLst>
            </p:cNvPr>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0" name="Flowchart: Connector 49">
              <a:extLst>
                <a:ext uri="{FF2B5EF4-FFF2-40B4-BE49-F238E27FC236}">
                  <a16:creationId xmlns:a16="http://schemas.microsoft.com/office/drawing/2014/main" id="{66D20EFF-6CFE-4929-BADA-6E19880D16AE}"/>
                </a:ext>
              </a:extLst>
            </p:cNvPr>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1" name="Flowchart: Connector 50">
              <a:extLst>
                <a:ext uri="{FF2B5EF4-FFF2-40B4-BE49-F238E27FC236}">
                  <a16:creationId xmlns:a16="http://schemas.microsoft.com/office/drawing/2014/main" id="{169B83F2-67EE-4CB8-9466-90DDB7CDB20E}"/>
                </a:ext>
              </a:extLst>
            </p:cNvPr>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2" name="Flowchart: Connector 51">
              <a:extLst>
                <a:ext uri="{FF2B5EF4-FFF2-40B4-BE49-F238E27FC236}">
                  <a16:creationId xmlns:a16="http://schemas.microsoft.com/office/drawing/2014/main" id="{E8BF0010-D980-4948-890D-3EE450DB8C55}"/>
                </a:ext>
              </a:extLst>
            </p:cNvPr>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3" name="Flowchart: Connector 52">
              <a:extLst>
                <a:ext uri="{FF2B5EF4-FFF2-40B4-BE49-F238E27FC236}">
                  <a16:creationId xmlns:a16="http://schemas.microsoft.com/office/drawing/2014/main" id="{22EAFC1E-9D6C-4FDA-A3D2-621BE5C431D9}"/>
                </a:ext>
              </a:extLst>
            </p:cNvPr>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813" name="TextBox 53">
              <a:extLst>
                <a:ext uri="{FF2B5EF4-FFF2-40B4-BE49-F238E27FC236}">
                  <a16:creationId xmlns:a16="http://schemas.microsoft.com/office/drawing/2014/main" id="{8D889D4A-81D4-4F57-81CC-59AC6FC91AC2}"/>
                </a:ext>
              </a:extLst>
            </p:cNvPr>
            <p:cNvSpPr txBox="1">
              <a:spLocks noChangeArrowheads="1"/>
            </p:cNvSpPr>
            <p:nvPr/>
          </p:nvSpPr>
          <p:spPr bwMode="auto">
            <a:xfrm>
              <a:off x="3048000" y="1219200"/>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A</a:t>
              </a:r>
            </a:p>
          </p:txBody>
        </p:sp>
        <p:sp>
          <p:nvSpPr>
            <p:cNvPr id="76814" name="TextBox 54">
              <a:extLst>
                <a:ext uri="{FF2B5EF4-FFF2-40B4-BE49-F238E27FC236}">
                  <a16:creationId xmlns:a16="http://schemas.microsoft.com/office/drawing/2014/main" id="{5BB35D08-7F4F-448C-9DED-91BA4CC7876A}"/>
                </a:ext>
              </a:extLst>
            </p:cNvPr>
            <p:cNvSpPr txBox="1">
              <a:spLocks noChangeArrowheads="1"/>
            </p:cNvSpPr>
            <p:nvPr/>
          </p:nvSpPr>
          <p:spPr bwMode="auto">
            <a:xfrm>
              <a:off x="5791200" y="1219200"/>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B</a:t>
              </a:r>
            </a:p>
          </p:txBody>
        </p:sp>
        <p:sp>
          <p:nvSpPr>
            <p:cNvPr id="76815" name="TextBox 55">
              <a:extLst>
                <a:ext uri="{FF2B5EF4-FFF2-40B4-BE49-F238E27FC236}">
                  <a16:creationId xmlns:a16="http://schemas.microsoft.com/office/drawing/2014/main" id="{5734A02A-CF0B-489E-BD2C-5B0663572F55}"/>
                </a:ext>
              </a:extLst>
            </p:cNvPr>
            <p:cNvSpPr txBox="1">
              <a:spLocks noChangeArrowheads="1"/>
            </p:cNvSpPr>
            <p:nvPr/>
          </p:nvSpPr>
          <p:spPr bwMode="auto">
            <a:xfrm>
              <a:off x="3200400" y="2133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76816" name="TextBox 56">
              <a:extLst>
                <a:ext uri="{FF2B5EF4-FFF2-40B4-BE49-F238E27FC236}">
                  <a16:creationId xmlns:a16="http://schemas.microsoft.com/office/drawing/2014/main" id="{0997C439-DA86-4138-8A28-180E4505BB58}"/>
                </a:ext>
              </a:extLst>
            </p:cNvPr>
            <p:cNvSpPr txBox="1">
              <a:spLocks noChangeArrowheads="1"/>
            </p:cNvSpPr>
            <p:nvPr/>
          </p:nvSpPr>
          <p:spPr bwMode="auto">
            <a:xfrm>
              <a:off x="3200400" y="3048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76817" name="TextBox 57">
              <a:extLst>
                <a:ext uri="{FF2B5EF4-FFF2-40B4-BE49-F238E27FC236}">
                  <a16:creationId xmlns:a16="http://schemas.microsoft.com/office/drawing/2014/main" id="{FB12CEF1-7528-46B2-A0FE-283BBE53F629}"/>
                </a:ext>
              </a:extLst>
            </p:cNvPr>
            <p:cNvSpPr txBox="1">
              <a:spLocks noChangeArrowheads="1"/>
            </p:cNvSpPr>
            <p:nvPr/>
          </p:nvSpPr>
          <p:spPr bwMode="auto">
            <a:xfrm>
              <a:off x="3200400" y="3810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76818" name="TextBox 58">
              <a:extLst>
                <a:ext uri="{FF2B5EF4-FFF2-40B4-BE49-F238E27FC236}">
                  <a16:creationId xmlns:a16="http://schemas.microsoft.com/office/drawing/2014/main" id="{457331F9-FDEC-4707-B967-C57BED4A26DB}"/>
                </a:ext>
              </a:extLst>
            </p:cNvPr>
            <p:cNvSpPr txBox="1">
              <a:spLocks noChangeArrowheads="1"/>
            </p:cNvSpPr>
            <p:nvPr/>
          </p:nvSpPr>
          <p:spPr bwMode="auto">
            <a:xfrm>
              <a:off x="3200400" y="4495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76819" name="TextBox 59">
              <a:extLst>
                <a:ext uri="{FF2B5EF4-FFF2-40B4-BE49-F238E27FC236}">
                  <a16:creationId xmlns:a16="http://schemas.microsoft.com/office/drawing/2014/main" id="{45153601-DF18-4735-B02E-4B3ABC64C030}"/>
                </a:ext>
              </a:extLst>
            </p:cNvPr>
            <p:cNvSpPr txBox="1">
              <a:spLocks noChangeArrowheads="1"/>
            </p:cNvSpPr>
            <p:nvPr/>
          </p:nvSpPr>
          <p:spPr bwMode="auto">
            <a:xfrm>
              <a:off x="5867400" y="20574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V</a:t>
              </a:r>
            </a:p>
          </p:txBody>
        </p:sp>
        <p:sp>
          <p:nvSpPr>
            <p:cNvPr id="76820" name="TextBox 60">
              <a:extLst>
                <a:ext uri="{FF2B5EF4-FFF2-40B4-BE49-F238E27FC236}">
                  <a16:creationId xmlns:a16="http://schemas.microsoft.com/office/drawing/2014/main" id="{5786F05B-19CF-4A9F-9D96-74B1779C4A38}"/>
                </a:ext>
              </a:extLst>
            </p:cNvPr>
            <p:cNvSpPr txBox="1">
              <a:spLocks noChangeArrowheads="1"/>
            </p:cNvSpPr>
            <p:nvPr/>
          </p:nvSpPr>
          <p:spPr bwMode="auto">
            <a:xfrm>
              <a:off x="5791200" y="33528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W</a:t>
              </a:r>
            </a:p>
          </p:txBody>
        </p:sp>
        <p:sp>
          <p:nvSpPr>
            <p:cNvPr id="76821" name="TextBox 61">
              <a:extLst>
                <a:ext uri="{FF2B5EF4-FFF2-40B4-BE49-F238E27FC236}">
                  <a16:creationId xmlns:a16="http://schemas.microsoft.com/office/drawing/2014/main" id="{3CABFF36-1CB8-4F56-99B7-DD8801A06580}"/>
                </a:ext>
              </a:extLst>
            </p:cNvPr>
            <p:cNvSpPr txBox="1">
              <a:spLocks noChangeArrowheads="1"/>
            </p:cNvSpPr>
            <p:nvPr/>
          </p:nvSpPr>
          <p:spPr bwMode="auto">
            <a:xfrm>
              <a:off x="5791200" y="44196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X</a:t>
              </a:r>
            </a:p>
          </p:txBody>
        </p:sp>
        <p:cxnSp>
          <p:nvCxnSpPr>
            <p:cNvPr id="63" name="Straight Arrow Connector 62">
              <a:extLst>
                <a:ext uri="{FF2B5EF4-FFF2-40B4-BE49-F238E27FC236}">
                  <a16:creationId xmlns:a16="http://schemas.microsoft.com/office/drawing/2014/main" id="{055FA903-1064-4007-B2DC-B83A05502414}"/>
                </a:ext>
              </a:extLst>
            </p:cNvPr>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a:extLst>
                <a:ext uri="{FF2B5EF4-FFF2-40B4-BE49-F238E27FC236}">
                  <a16:creationId xmlns:a16="http://schemas.microsoft.com/office/drawing/2014/main" id="{45C18244-1E1A-4B44-A066-3F9D85A71D2F}"/>
                </a:ext>
              </a:extLst>
            </p:cNvPr>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824" name="TextBox 64">
              <a:extLst>
                <a:ext uri="{FF2B5EF4-FFF2-40B4-BE49-F238E27FC236}">
                  <a16:creationId xmlns:a16="http://schemas.microsoft.com/office/drawing/2014/main" id="{C76E4AC3-E2A5-49D8-9475-F77A9B12FCD9}"/>
                </a:ext>
              </a:extLst>
            </p:cNvPr>
            <p:cNvSpPr txBox="1">
              <a:spLocks noChangeArrowheads="1"/>
            </p:cNvSpPr>
            <p:nvPr/>
          </p:nvSpPr>
          <p:spPr bwMode="auto">
            <a:xfrm>
              <a:off x="5867400" y="53340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Y</a:t>
              </a:r>
            </a:p>
          </p:txBody>
        </p:sp>
        <p:cxnSp>
          <p:nvCxnSpPr>
            <p:cNvPr id="66" name="Straight Arrow Connector 65">
              <a:extLst>
                <a:ext uri="{FF2B5EF4-FFF2-40B4-BE49-F238E27FC236}">
                  <a16:creationId xmlns:a16="http://schemas.microsoft.com/office/drawing/2014/main" id="{9C9274DC-F47A-401E-A792-B7940E084FF0}"/>
                </a:ext>
              </a:extLst>
            </p:cNvPr>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E097337-FC7D-400D-8740-548D1FEC3BD1}"/>
                </a:ext>
              </a:extLst>
            </p:cNvPr>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9CC2523-0C3C-4A12-BDD8-E17CAD13326A}"/>
                </a:ext>
              </a:extLst>
            </p:cNvPr>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28C37F0-F0FB-4F57-9332-6D52EBC18811}"/>
                </a:ext>
              </a:extLst>
            </p:cNvPr>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6829" name="TextBox 69">
              <a:extLst>
                <a:ext uri="{FF2B5EF4-FFF2-40B4-BE49-F238E27FC236}">
                  <a16:creationId xmlns:a16="http://schemas.microsoft.com/office/drawing/2014/main" id="{E89CC3E4-D835-48BB-9275-2F0B83717E15}"/>
                </a:ext>
              </a:extLst>
            </p:cNvPr>
            <p:cNvSpPr txBox="1">
              <a:spLocks noChangeArrowheads="1"/>
            </p:cNvSpPr>
            <p:nvPr/>
          </p:nvSpPr>
          <p:spPr bwMode="auto">
            <a:xfrm>
              <a:off x="4419600" y="1600200"/>
              <a:ext cx="533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endParaRPr lang="en-US" altLang="en-US" sz="2400" i="1"/>
            </a:p>
          </p:txBody>
        </p:sp>
      </p:grpSp>
      <p:pic>
        <p:nvPicPr>
          <p:cNvPr id="76805" name="Picture 70" descr="addin_tmp.png">
            <a:extLst>
              <a:ext uri="{FF2B5EF4-FFF2-40B4-BE49-F238E27FC236}">
                <a16:creationId xmlns:a16="http://schemas.microsoft.com/office/drawing/2014/main" id="{764583C4-2EC4-4C61-8E97-4A57511DE85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1905000"/>
            <a:ext cx="57150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512631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ACE0505E-A545-4E46-B737-5D8889F618BB}"/>
              </a:ext>
            </a:extLst>
          </p:cNvPr>
          <p:cNvSpPr>
            <a:spLocks noGrp="1"/>
          </p:cNvSpPr>
          <p:nvPr>
            <p:ph type="title"/>
          </p:nvPr>
        </p:nvSpPr>
        <p:spPr/>
        <p:txBody>
          <a:bodyPr/>
          <a:lstStyle/>
          <a:p>
            <a:r>
              <a:rPr lang="en-US" altLang="en-US"/>
              <a:t>Questions</a:t>
            </a:r>
          </a:p>
        </p:txBody>
      </p:sp>
      <p:sp>
        <p:nvSpPr>
          <p:cNvPr id="77827" name="Content Placeholder 2">
            <a:extLst>
              <a:ext uri="{FF2B5EF4-FFF2-40B4-BE49-F238E27FC236}">
                <a16:creationId xmlns:a16="http://schemas.microsoft.com/office/drawing/2014/main" id="{76FB1EA5-B424-4606-AA0A-FEEC795E877C}"/>
              </a:ext>
            </a:extLst>
          </p:cNvPr>
          <p:cNvSpPr>
            <a:spLocks noGrp="1"/>
          </p:cNvSpPr>
          <p:nvPr>
            <p:ph idx="1"/>
          </p:nvPr>
        </p:nvSpPr>
        <p:spPr/>
        <p:txBody>
          <a:bodyPr/>
          <a:lstStyle/>
          <a:p>
            <a:pPr>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1</a:t>
            </a:r>
            <a:r>
              <a:rPr lang="en-US" altLang="en-US"/>
              <a:t>: Let </a:t>
            </a:r>
            <a:r>
              <a:rPr lang="en-US" altLang="en-US" i="1"/>
              <a:t>f</a:t>
            </a:r>
            <a:r>
              <a:rPr lang="en-US" altLang="en-US"/>
              <a:t> be the function from {</a:t>
            </a:r>
            <a:r>
              <a:rPr lang="en-US" altLang="en-US" i="1"/>
              <a:t>a,b,c</a:t>
            </a:r>
            <a:r>
              <a:rPr lang="en-US" altLang="en-US"/>
              <a:t>} to {1,2,3} such that </a:t>
            </a:r>
            <a:r>
              <a:rPr lang="en-US" altLang="en-US" i="1"/>
              <a:t>f</a:t>
            </a:r>
            <a:r>
              <a:rPr lang="en-US" altLang="en-US"/>
              <a:t>(</a:t>
            </a:r>
            <a:r>
              <a:rPr lang="en-US" altLang="en-US" i="1"/>
              <a:t>a</a:t>
            </a:r>
            <a:r>
              <a:rPr lang="en-US" altLang="en-US"/>
              <a:t>)</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a:t>, </a:t>
            </a:r>
            <a:r>
              <a:rPr lang="en-US" altLang="en-US" i="1"/>
              <a:t>f</a:t>
            </a:r>
            <a:r>
              <a:rPr lang="en-US" altLang="en-US"/>
              <a:t>(</a:t>
            </a:r>
            <a:r>
              <a:rPr lang="en-US" altLang="en-US" i="1"/>
              <a:t>b</a:t>
            </a:r>
            <a:r>
              <a:rPr lang="en-US" altLang="en-US"/>
              <a:t>) </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a:t>, and </a:t>
            </a:r>
            <a:r>
              <a:rPr lang="en-US" altLang="en-US" i="1"/>
              <a:t>f</a:t>
            </a:r>
            <a:r>
              <a:rPr lang="en-US" altLang="en-US"/>
              <a:t>(</a:t>
            </a:r>
            <a:r>
              <a:rPr lang="en-US" altLang="en-US" i="1"/>
              <a:t>c</a:t>
            </a:r>
            <a:r>
              <a:rPr lang="en-US" altLang="en-US"/>
              <a:t>)</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Is f invertible and if so what is its inverse?</a:t>
            </a:r>
          </a:p>
        </p:txBody>
      </p:sp>
    </p:spTree>
    <p:extLst>
      <p:ext uri="{BB962C8B-B14F-4D97-AF65-F5344CB8AC3E}">
        <p14:creationId xmlns:p14="http://schemas.microsoft.com/office/powerpoint/2010/main" val="20943331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E452309D-F45B-4750-8561-B6CC2362A690}"/>
              </a:ext>
            </a:extLst>
          </p:cNvPr>
          <p:cNvSpPr>
            <a:spLocks noGrp="1"/>
          </p:cNvSpPr>
          <p:nvPr>
            <p:ph type="title"/>
          </p:nvPr>
        </p:nvSpPr>
        <p:spPr/>
        <p:txBody>
          <a:bodyPr/>
          <a:lstStyle/>
          <a:p>
            <a:r>
              <a:rPr lang="en-US" altLang="en-US"/>
              <a:t>Questions</a:t>
            </a:r>
          </a:p>
        </p:txBody>
      </p:sp>
      <p:sp>
        <p:nvSpPr>
          <p:cNvPr id="78851" name="Content Placeholder 2">
            <a:extLst>
              <a:ext uri="{FF2B5EF4-FFF2-40B4-BE49-F238E27FC236}">
                <a16:creationId xmlns:a16="http://schemas.microsoft.com/office/drawing/2014/main" id="{6EBBCDEE-B1D7-4E67-B6CD-579304FB051F}"/>
              </a:ext>
            </a:extLst>
          </p:cNvPr>
          <p:cNvSpPr>
            <a:spLocks noGrp="1"/>
          </p:cNvSpPr>
          <p:nvPr>
            <p:ph idx="1"/>
          </p:nvPr>
        </p:nvSpPr>
        <p:spPr/>
        <p:txBody>
          <a:bodyPr/>
          <a:lstStyle/>
          <a:p>
            <a:pPr>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1</a:t>
            </a:r>
            <a:r>
              <a:rPr lang="en-US" altLang="en-US"/>
              <a:t>: Let </a:t>
            </a:r>
            <a:r>
              <a:rPr lang="en-US" altLang="en-US" i="1"/>
              <a:t>f</a:t>
            </a:r>
            <a:r>
              <a:rPr lang="en-US" altLang="en-US"/>
              <a:t> be the function from {</a:t>
            </a:r>
            <a:r>
              <a:rPr lang="en-US" altLang="en-US" i="1"/>
              <a:t>a,b,c</a:t>
            </a:r>
            <a:r>
              <a:rPr lang="en-US" altLang="en-US"/>
              <a:t>} to {1,2,3} such that </a:t>
            </a:r>
            <a:r>
              <a:rPr lang="en-US" altLang="en-US" i="1"/>
              <a:t>f</a:t>
            </a:r>
            <a:r>
              <a:rPr lang="en-US" altLang="en-US"/>
              <a:t>(</a:t>
            </a:r>
            <a:r>
              <a:rPr lang="en-US" altLang="en-US" i="1"/>
              <a:t>a</a:t>
            </a:r>
            <a:r>
              <a:rPr lang="en-US" altLang="en-US"/>
              <a:t>)</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a:t>, </a:t>
            </a:r>
            <a:r>
              <a:rPr lang="en-US" altLang="en-US" i="1"/>
              <a:t>f</a:t>
            </a:r>
            <a:r>
              <a:rPr lang="en-US" altLang="en-US"/>
              <a:t>(</a:t>
            </a:r>
            <a:r>
              <a:rPr lang="en-US" altLang="en-US" i="1"/>
              <a:t>b</a:t>
            </a:r>
            <a:r>
              <a:rPr lang="en-US" altLang="en-US"/>
              <a:t>) </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a:t>, and </a:t>
            </a:r>
            <a:r>
              <a:rPr lang="en-US" altLang="en-US" i="1"/>
              <a:t>f</a:t>
            </a:r>
            <a:r>
              <a:rPr lang="en-US" altLang="en-US"/>
              <a:t>(</a:t>
            </a:r>
            <a:r>
              <a:rPr lang="en-US" altLang="en-US" i="1"/>
              <a:t>c</a:t>
            </a:r>
            <a:r>
              <a:rPr lang="en-US" altLang="en-US"/>
              <a:t>)</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Is f invertible and if so what is its inverse?</a:t>
            </a:r>
          </a:p>
        </p:txBody>
      </p:sp>
      <p:sp>
        <p:nvSpPr>
          <p:cNvPr id="4" name="TextBox 3">
            <a:extLst>
              <a:ext uri="{FF2B5EF4-FFF2-40B4-BE49-F238E27FC236}">
                <a16:creationId xmlns:a16="http://schemas.microsoft.com/office/drawing/2014/main" id="{80DF9B4E-3801-41FF-B6B0-E17BE37D53BA}"/>
              </a:ext>
            </a:extLst>
          </p:cNvPr>
          <p:cNvSpPr txBox="1">
            <a:spLocks noChangeArrowheads="1"/>
          </p:cNvSpPr>
          <p:nvPr/>
        </p:nvSpPr>
        <p:spPr bwMode="auto">
          <a:xfrm>
            <a:off x="1600200" y="4114800"/>
            <a:ext cx="541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b="1"/>
              <a:t>Solution</a:t>
            </a:r>
            <a:r>
              <a:rPr lang="en-US" altLang="en-US"/>
              <a:t>: The function </a:t>
            </a:r>
            <a:r>
              <a:rPr lang="en-US" altLang="en-US" i="1"/>
              <a:t>f</a:t>
            </a:r>
            <a:r>
              <a:rPr lang="en-US" altLang="en-US"/>
              <a:t> is invertible because it is a one-to-one correspondence. The inverse function </a:t>
            </a:r>
            <a:r>
              <a:rPr lang="en-US" altLang="en-US" i="1"/>
              <a:t>f</a:t>
            </a:r>
            <a:r>
              <a:rPr lang="en-US" altLang="en-US" i="1" baseline="30000"/>
              <a:t>-1</a:t>
            </a:r>
            <a:r>
              <a:rPr lang="en-US" altLang="en-US" baseline="30000"/>
              <a:t> </a:t>
            </a:r>
            <a:r>
              <a:rPr lang="en-US" altLang="en-US"/>
              <a:t> reverses the correspondence given by </a:t>
            </a:r>
            <a:r>
              <a:rPr lang="en-US" altLang="en-US" i="1"/>
              <a:t>f</a:t>
            </a:r>
            <a:r>
              <a:rPr lang="en-US" altLang="en-US"/>
              <a:t>, so </a:t>
            </a:r>
            <a:r>
              <a:rPr lang="en-US" altLang="en-US" i="1">
                <a:ea typeface="Cambria Math" panose="02040503050406030204" pitchFamily="18" charset="0"/>
                <a:cs typeface="Cambria Math" panose="02040503050406030204" pitchFamily="18" charset="0"/>
              </a:rPr>
              <a:t>f</a:t>
            </a:r>
            <a:r>
              <a:rPr lang="en-US" altLang="en-US" i="1" baseline="30000">
                <a:ea typeface="Cambria Math" panose="02040503050406030204" pitchFamily="18" charset="0"/>
                <a:cs typeface="Cambria Math" panose="02040503050406030204" pitchFamily="18" charset="0"/>
              </a:rPr>
              <a:t>-</a:t>
            </a:r>
            <a:r>
              <a:rPr lang="en-US" altLang="en-US" baseline="30000">
                <a:ea typeface="Cambria Math" panose="02040503050406030204" pitchFamily="18" charset="0"/>
                <a:cs typeface="Cambria Math" panose="02040503050406030204" pitchFamily="18" charset="0"/>
              </a:rPr>
              <a:t>1</a:t>
            </a:r>
            <a:r>
              <a:rPr lang="en-US" altLang="en-US" i="1" baseline="30000">
                <a:ea typeface="Cambria Math" panose="02040503050406030204" pitchFamily="18" charset="0"/>
                <a:cs typeface="Cambria Math" panose="02040503050406030204" pitchFamily="18" charset="0"/>
              </a:rPr>
              <a:t> </a:t>
            </a:r>
            <a:r>
              <a:rPr lang="en-US" altLang="en-US">
                <a:ea typeface="Cambria Math" panose="02040503050406030204" pitchFamily="18" charset="0"/>
                <a:cs typeface="Cambria Math" panose="02040503050406030204" pitchFamily="18" charset="0"/>
              </a:rPr>
              <a:t>(</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 c</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t>f</a:t>
            </a:r>
            <a:r>
              <a:rPr lang="en-US" altLang="en-US" i="1" baseline="30000"/>
              <a:t>-</a:t>
            </a:r>
            <a:r>
              <a:rPr lang="en-US" altLang="en-US" baseline="30000"/>
              <a:t>1</a:t>
            </a:r>
            <a:r>
              <a:rPr lang="en-US" altLang="en-US" i="1" baseline="30000"/>
              <a:t> </a:t>
            </a:r>
            <a:r>
              <a:rPr lang="en-US" altLang="en-US" i="1"/>
              <a:t>(</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a:t>)</a:t>
            </a:r>
            <a:r>
              <a:rPr lang="en-US" altLang="en-US" i="1"/>
              <a:t> = a,  </a:t>
            </a:r>
            <a:r>
              <a:rPr lang="en-US" altLang="en-US"/>
              <a:t>and</a:t>
            </a:r>
            <a:r>
              <a:rPr lang="en-US" altLang="en-US" i="1"/>
              <a:t> f</a:t>
            </a:r>
            <a:r>
              <a:rPr lang="en-US" altLang="en-US" i="1" baseline="30000"/>
              <a:t>-</a:t>
            </a:r>
            <a:r>
              <a:rPr lang="en-US" altLang="en-US" baseline="30000"/>
              <a:t>1</a:t>
            </a:r>
            <a:r>
              <a:rPr lang="en-US" altLang="en-US" i="1" baseline="30000"/>
              <a:t> </a:t>
            </a:r>
            <a:r>
              <a:rPr lang="en-US" altLang="en-US" i="1"/>
              <a:t>(</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a:t>)</a:t>
            </a:r>
            <a:r>
              <a:rPr lang="en-US" altLang="en-US" i="1"/>
              <a:t> = b.</a:t>
            </a:r>
            <a:endParaRPr lang="en-US" altLang="en-US"/>
          </a:p>
        </p:txBody>
      </p:sp>
    </p:spTree>
    <p:extLst>
      <p:ext uri="{BB962C8B-B14F-4D97-AF65-F5344CB8AC3E}">
        <p14:creationId xmlns:p14="http://schemas.microsoft.com/office/powerpoint/2010/main" val="2668170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2863850" y="457200"/>
            <a:ext cx="34607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Simplifying Statement</a:t>
            </a:r>
          </a:p>
        </p:txBody>
      </p:sp>
      <p:pic>
        <p:nvPicPr>
          <p:cNvPr id="71685" name="Picture 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00200" y="1600200"/>
            <a:ext cx="38100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8" name="Picture 8"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43000" y="2286000"/>
            <a:ext cx="45720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90" name="Picture 10"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143000" y="2895600"/>
            <a:ext cx="3970338"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97" name="Picture 17"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152525" y="3581400"/>
            <a:ext cx="2811463"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99"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152525" y="4240213"/>
            <a:ext cx="2297113"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1" name="Picture 21"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143000" y="4953000"/>
            <a:ext cx="708025" cy="30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02" name="Text Box 22"/>
          <p:cNvSpPr txBox="1">
            <a:spLocks noChangeArrowheads="1"/>
          </p:cNvSpPr>
          <p:nvPr/>
        </p:nvSpPr>
        <p:spPr bwMode="auto">
          <a:xfrm>
            <a:off x="2674938" y="5832475"/>
            <a:ext cx="3811587"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See textbook for more identities.</a:t>
            </a:r>
          </a:p>
        </p:txBody>
      </p:sp>
      <p:sp>
        <p:nvSpPr>
          <p:cNvPr id="71703" name="Text Box 23"/>
          <p:cNvSpPr txBox="1">
            <a:spLocks noChangeArrowheads="1"/>
          </p:cNvSpPr>
          <p:nvPr/>
        </p:nvSpPr>
        <p:spPr bwMode="auto">
          <a:xfrm>
            <a:off x="6308725" y="2327275"/>
            <a:ext cx="127317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DeMorgan</a:t>
            </a:r>
          </a:p>
        </p:txBody>
      </p:sp>
      <p:sp>
        <p:nvSpPr>
          <p:cNvPr id="71704" name="Text Box 24"/>
          <p:cNvSpPr txBox="1">
            <a:spLocks noChangeArrowheads="1"/>
          </p:cNvSpPr>
          <p:nvPr/>
        </p:nvSpPr>
        <p:spPr bwMode="auto">
          <a:xfrm>
            <a:off x="6324600" y="3586163"/>
            <a:ext cx="1476375"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Distributive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0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169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16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7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169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170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2" grpId="0" animBg="1"/>
      <p:bldP spid="71703" grpId="0" animBg="1"/>
      <p:bldP spid="71704" grpId="0" animBg="1"/>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4D438742-4CAE-48A9-A97F-C55886780500}"/>
              </a:ext>
            </a:extLst>
          </p:cNvPr>
          <p:cNvSpPr>
            <a:spLocks noGrp="1"/>
          </p:cNvSpPr>
          <p:nvPr>
            <p:ph type="title"/>
          </p:nvPr>
        </p:nvSpPr>
        <p:spPr/>
        <p:txBody>
          <a:bodyPr/>
          <a:lstStyle/>
          <a:p>
            <a:r>
              <a:rPr lang="en-US" altLang="en-US"/>
              <a:t>Questions</a:t>
            </a:r>
          </a:p>
        </p:txBody>
      </p:sp>
      <p:sp>
        <p:nvSpPr>
          <p:cNvPr id="79875" name="Content Placeholder 2">
            <a:extLst>
              <a:ext uri="{FF2B5EF4-FFF2-40B4-BE49-F238E27FC236}">
                <a16:creationId xmlns:a16="http://schemas.microsoft.com/office/drawing/2014/main" id="{2C1064A8-0FC5-4E9C-878C-1DAD5618DCFE}"/>
              </a:ext>
            </a:extLst>
          </p:cNvPr>
          <p:cNvSpPr>
            <a:spLocks noGrp="1"/>
          </p:cNvSpPr>
          <p:nvPr>
            <p:ph idx="1"/>
          </p:nvPr>
        </p:nvSpPr>
        <p:spPr/>
        <p:txBody>
          <a:bodyPr/>
          <a:lstStyle/>
          <a:p>
            <a:pPr>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2</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t>Let </a:t>
            </a:r>
            <a:r>
              <a:rPr lang="en-US" altLang="en-US" i="1"/>
              <a:t>f: </a:t>
            </a:r>
            <a:r>
              <a:rPr lang="en-US" altLang="en-US" b="1"/>
              <a:t>Z </a:t>
            </a:r>
            <a:r>
              <a:rPr lang="en-US" altLang="en-US" i="1">
                <a:sym typeface="Wingdings" panose="05000000000000000000" pitchFamily="2" charset="2"/>
              </a:rPr>
              <a:t> </a:t>
            </a:r>
            <a:r>
              <a:rPr lang="en-US" altLang="en-US" b="1">
                <a:sym typeface="Wingdings" panose="05000000000000000000" pitchFamily="2" charset="2"/>
              </a:rPr>
              <a:t>Z</a:t>
            </a:r>
            <a:r>
              <a:rPr lang="en-US" altLang="en-US" i="1">
                <a:sym typeface="Wingdings" panose="05000000000000000000" pitchFamily="2" charset="2"/>
              </a:rPr>
              <a:t> </a:t>
            </a:r>
            <a:r>
              <a:rPr lang="en-US" altLang="en-US">
                <a:sym typeface="Wingdings" panose="05000000000000000000" pitchFamily="2" charset="2"/>
              </a:rPr>
              <a:t>be such that </a:t>
            </a:r>
            <a:r>
              <a:rPr lang="en-US" altLang="en-US" i="1">
                <a:sym typeface="Wingdings" panose="05000000000000000000" pitchFamily="2" charset="2"/>
              </a:rPr>
              <a:t>f(x) = x + </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1</a:t>
            </a:r>
            <a:r>
              <a:rPr lang="en-US" altLang="en-US">
                <a:sym typeface="Wingdings" panose="05000000000000000000" pitchFamily="2" charset="2"/>
              </a:rPr>
              <a:t>. Is </a:t>
            </a:r>
            <a:r>
              <a:rPr lang="en-US" altLang="en-US" i="1">
                <a:sym typeface="Wingdings" panose="05000000000000000000" pitchFamily="2" charset="2"/>
              </a:rPr>
              <a:t>f</a:t>
            </a:r>
            <a:r>
              <a:rPr lang="en-US" altLang="en-US">
                <a:sym typeface="Wingdings" panose="05000000000000000000" pitchFamily="2" charset="2"/>
              </a:rPr>
              <a:t> invertible, and if so, what is its inverse? </a:t>
            </a:r>
            <a:endParaRPr lang="en-US" altLang="en-US"/>
          </a:p>
        </p:txBody>
      </p:sp>
    </p:spTree>
    <p:extLst>
      <p:ext uri="{BB962C8B-B14F-4D97-AF65-F5344CB8AC3E}">
        <p14:creationId xmlns:p14="http://schemas.microsoft.com/office/powerpoint/2010/main" val="18762532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8F115163-688E-4B12-AEC6-109F12194906}"/>
              </a:ext>
            </a:extLst>
          </p:cNvPr>
          <p:cNvSpPr>
            <a:spLocks noGrp="1"/>
          </p:cNvSpPr>
          <p:nvPr>
            <p:ph type="title"/>
          </p:nvPr>
        </p:nvSpPr>
        <p:spPr/>
        <p:txBody>
          <a:bodyPr/>
          <a:lstStyle/>
          <a:p>
            <a:r>
              <a:rPr lang="en-US" altLang="en-US"/>
              <a:t>Questions</a:t>
            </a:r>
          </a:p>
        </p:txBody>
      </p:sp>
      <p:sp>
        <p:nvSpPr>
          <p:cNvPr id="80899" name="Content Placeholder 2">
            <a:extLst>
              <a:ext uri="{FF2B5EF4-FFF2-40B4-BE49-F238E27FC236}">
                <a16:creationId xmlns:a16="http://schemas.microsoft.com/office/drawing/2014/main" id="{D9E108CB-5513-443A-BA4F-DE0C1479656E}"/>
              </a:ext>
            </a:extLst>
          </p:cNvPr>
          <p:cNvSpPr>
            <a:spLocks noGrp="1"/>
          </p:cNvSpPr>
          <p:nvPr>
            <p:ph idx="1"/>
          </p:nvPr>
        </p:nvSpPr>
        <p:spPr/>
        <p:txBody>
          <a:bodyPr/>
          <a:lstStyle/>
          <a:p>
            <a:pPr>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2</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t>Let </a:t>
            </a:r>
            <a:r>
              <a:rPr lang="en-US" altLang="en-US" i="1"/>
              <a:t>f: </a:t>
            </a:r>
            <a:r>
              <a:rPr lang="en-US" altLang="en-US" b="1"/>
              <a:t>Z </a:t>
            </a:r>
            <a:r>
              <a:rPr lang="en-US" altLang="en-US" i="1">
                <a:sym typeface="Wingdings" panose="05000000000000000000" pitchFamily="2" charset="2"/>
              </a:rPr>
              <a:t> </a:t>
            </a:r>
            <a:r>
              <a:rPr lang="en-US" altLang="en-US" b="1">
                <a:sym typeface="Wingdings" panose="05000000000000000000" pitchFamily="2" charset="2"/>
              </a:rPr>
              <a:t>Z</a:t>
            </a:r>
            <a:r>
              <a:rPr lang="en-US" altLang="en-US" i="1">
                <a:sym typeface="Wingdings" panose="05000000000000000000" pitchFamily="2" charset="2"/>
              </a:rPr>
              <a:t> </a:t>
            </a:r>
            <a:r>
              <a:rPr lang="en-US" altLang="en-US">
                <a:sym typeface="Wingdings" panose="05000000000000000000" pitchFamily="2" charset="2"/>
              </a:rPr>
              <a:t>be such that </a:t>
            </a:r>
            <a:r>
              <a:rPr lang="en-US" altLang="en-US" i="1">
                <a:sym typeface="Wingdings" panose="05000000000000000000" pitchFamily="2" charset="2"/>
              </a:rPr>
              <a:t>f(x) = x + </a:t>
            </a:r>
            <a:r>
              <a:rPr lang="en-US" altLang="en-US">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1</a:t>
            </a:r>
            <a:r>
              <a:rPr lang="en-US" altLang="en-US">
                <a:sym typeface="Wingdings" panose="05000000000000000000" pitchFamily="2" charset="2"/>
              </a:rPr>
              <a:t>. Is </a:t>
            </a:r>
            <a:r>
              <a:rPr lang="en-US" altLang="en-US" i="1">
                <a:sym typeface="Wingdings" panose="05000000000000000000" pitchFamily="2" charset="2"/>
              </a:rPr>
              <a:t>f</a:t>
            </a:r>
            <a:r>
              <a:rPr lang="en-US" altLang="en-US">
                <a:sym typeface="Wingdings" panose="05000000000000000000" pitchFamily="2" charset="2"/>
              </a:rPr>
              <a:t> invertible, and if so, what is its inverse? </a:t>
            </a:r>
            <a:endParaRPr lang="en-US" altLang="en-US"/>
          </a:p>
        </p:txBody>
      </p:sp>
      <p:sp>
        <p:nvSpPr>
          <p:cNvPr id="4" name="TextBox 3">
            <a:extLst>
              <a:ext uri="{FF2B5EF4-FFF2-40B4-BE49-F238E27FC236}">
                <a16:creationId xmlns:a16="http://schemas.microsoft.com/office/drawing/2014/main" id="{6CC5D3E5-0A0E-4F12-ACAC-21FCAFF36BC2}"/>
              </a:ext>
            </a:extLst>
          </p:cNvPr>
          <p:cNvSpPr txBox="1">
            <a:spLocks noChangeArrowheads="1"/>
          </p:cNvSpPr>
          <p:nvPr/>
        </p:nvSpPr>
        <p:spPr bwMode="auto">
          <a:xfrm>
            <a:off x="1600200" y="4114800"/>
            <a:ext cx="5410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b="1"/>
              <a:t>Solution</a:t>
            </a:r>
            <a:r>
              <a:rPr lang="en-US" altLang="en-US"/>
              <a:t>: The function </a:t>
            </a:r>
            <a:r>
              <a:rPr lang="en-US" altLang="en-US" i="1"/>
              <a:t>f</a:t>
            </a:r>
            <a:r>
              <a:rPr lang="en-US" altLang="en-US"/>
              <a:t> is invertible because it is a one-to-one correspondence. The inverse function </a:t>
            </a:r>
            <a:r>
              <a:rPr lang="en-US" altLang="en-US" i="1"/>
              <a:t>f</a:t>
            </a:r>
            <a:r>
              <a:rPr lang="en-US" altLang="en-US" i="1" baseline="30000"/>
              <a:t>-1</a:t>
            </a:r>
            <a:r>
              <a:rPr lang="en-US" altLang="en-US" baseline="30000"/>
              <a:t> </a:t>
            </a:r>
            <a:r>
              <a:rPr lang="en-US" altLang="en-US"/>
              <a:t> reverses the correspondence  so </a:t>
            </a:r>
            <a:r>
              <a:rPr lang="en-US" altLang="en-US" i="1">
                <a:ea typeface="Cambria Math" panose="02040503050406030204" pitchFamily="18" charset="0"/>
                <a:cs typeface="Cambria Math" panose="02040503050406030204" pitchFamily="18" charset="0"/>
              </a:rPr>
              <a:t>f</a:t>
            </a:r>
            <a:r>
              <a:rPr lang="en-US" altLang="en-US" i="1" baseline="30000">
                <a:ea typeface="Cambria Math" panose="02040503050406030204" pitchFamily="18" charset="0"/>
                <a:cs typeface="Cambria Math" panose="02040503050406030204" pitchFamily="18" charset="0"/>
              </a:rPr>
              <a:t>-</a:t>
            </a:r>
            <a:r>
              <a:rPr lang="en-US" altLang="en-US" baseline="30000">
                <a:ea typeface="Cambria Math" panose="02040503050406030204" pitchFamily="18" charset="0"/>
                <a:cs typeface="Cambria Math" panose="02040503050406030204" pitchFamily="18" charset="0"/>
              </a:rPr>
              <a:t>1</a:t>
            </a:r>
            <a:r>
              <a:rPr lang="en-US" altLang="en-US" i="1" baseline="3000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(y) = y – </a:t>
            </a:r>
            <a:r>
              <a:rPr lang="en-US" altLang="en-US">
                <a:latin typeface="Cambria Math" panose="02040503050406030204" pitchFamily="18" charset="0"/>
                <a:ea typeface="Cambria Math" panose="02040503050406030204" pitchFamily="18" charset="0"/>
                <a:cs typeface="Cambria Math" panose="02040503050406030204" pitchFamily="18" charset="0"/>
              </a:rPr>
              <a:t>1.   </a:t>
            </a:r>
            <a:endParaRPr lang="en-US" altLang="en-US"/>
          </a:p>
        </p:txBody>
      </p:sp>
    </p:spTree>
    <p:extLst>
      <p:ext uri="{BB962C8B-B14F-4D97-AF65-F5344CB8AC3E}">
        <p14:creationId xmlns:p14="http://schemas.microsoft.com/office/powerpoint/2010/main" val="2432599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25FB3C20-89A3-4B3F-81D2-83FE8666AF6C}"/>
              </a:ext>
            </a:extLst>
          </p:cNvPr>
          <p:cNvSpPr>
            <a:spLocks noGrp="1"/>
          </p:cNvSpPr>
          <p:nvPr>
            <p:ph type="title"/>
          </p:nvPr>
        </p:nvSpPr>
        <p:spPr/>
        <p:txBody>
          <a:bodyPr/>
          <a:lstStyle/>
          <a:p>
            <a:r>
              <a:rPr lang="en-US" altLang="en-US"/>
              <a:t>Questions</a:t>
            </a:r>
          </a:p>
        </p:txBody>
      </p:sp>
      <p:sp>
        <p:nvSpPr>
          <p:cNvPr id="81923" name="Content Placeholder 2">
            <a:extLst>
              <a:ext uri="{FF2B5EF4-FFF2-40B4-BE49-F238E27FC236}">
                <a16:creationId xmlns:a16="http://schemas.microsoft.com/office/drawing/2014/main" id="{6629FCDF-2806-4B9C-87CA-62632B3C8AA4}"/>
              </a:ext>
            </a:extLst>
          </p:cNvPr>
          <p:cNvSpPr>
            <a:spLocks noGrp="1"/>
          </p:cNvSpPr>
          <p:nvPr>
            <p:ph idx="1"/>
          </p:nvPr>
        </p:nvSpPr>
        <p:spPr/>
        <p:txBody>
          <a:bodyPr/>
          <a:lstStyle/>
          <a:p>
            <a:pPr>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3</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Let </a:t>
            </a:r>
            <a:r>
              <a:rPr lang="en-US" altLang="en-US" i="1"/>
              <a:t>f: </a:t>
            </a:r>
            <a:r>
              <a:rPr lang="en-US" altLang="en-US" b="1"/>
              <a:t>R</a:t>
            </a:r>
            <a:r>
              <a:rPr lang="en-US" altLang="en-US" i="1"/>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a:t>
            </a:r>
            <a:r>
              <a:rPr lang="en-US" altLang="en-US" i="1">
                <a:sym typeface="Wingdings" panose="05000000000000000000" pitchFamily="2" charset="2"/>
              </a:rPr>
              <a:t> </a:t>
            </a:r>
            <a:r>
              <a:rPr lang="en-US" altLang="en-US" b="1">
                <a:sym typeface="Wingdings" panose="05000000000000000000" pitchFamily="2" charset="2"/>
              </a:rPr>
              <a:t>R</a:t>
            </a:r>
            <a:r>
              <a:rPr lang="en-US" altLang="en-US" i="1">
                <a:sym typeface="Wingdings" panose="05000000000000000000" pitchFamily="2" charset="2"/>
              </a:rPr>
              <a:t> </a:t>
            </a:r>
            <a:r>
              <a:rPr lang="en-US" altLang="en-US">
                <a:sym typeface="Wingdings" panose="05000000000000000000" pitchFamily="2" charset="2"/>
              </a:rPr>
              <a:t>be such that </a:t>
            </a:r>
            <a:r>
              <a:rPr lang="en-US" altLang="en-US" i="1">
                <a:sym typeface="Wingdings" panose="05000000000000000000" pitchFamily="2" charset="2"/>
              </a:rPr>
              <a:t>                   </a:t>
            </a:r>
            <a:r>
              <a:rPr lang="en-US" altLang="en-US">
                <a:sym typeface="Wingdings" panose="05000000000000000000" pitchFamily="2" charset="2"/>
              </a:rPr>
              <a:t>.    Is </a:t>
            </a:r>
            <a:r>
              <a:rPr lang="en-US" altLang="en-US" i="1">
                <a:sym typeface="Wingdings" panose="05000000000000000000" pitchFamily="2" charset="2"/>
              </a:rPr>
              <a:t>f</a:t>
            </a:r>
            <a:r>
              <a:rPr lang="en-US" altLang="en-US">
                <a:sym typeface="Wingdings" panose="05000000000000000000" pitchFamily="2" charset="2"/>
              </a:rPr>
              <a:t> invertible, and if so, what is its inverse? </a:t>
            </a:r>
            <a:endParaRPr lang="en-US" altLang="en-US"/>
          </a:p>
        </p:txBody>
      </p:sp>
      <p:pic>
        <p:nvPicPr>
          <p:cNvPr id="81924" name="Picture 4" descr="addin_tmp.png">
            <a:extLst>
              <a:ext uri="{FF2B5EF4-FFF2-40B4-BE49-F238E27FC236}">
                <a16:creationId xmlns:a16="http://schemas.microsoft.com/office/drawing/2014/main" id="{93BF8A9E-4754-4E51-B0C4-3C162EC47AB9}"/>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981200"/>
            <a:ext cx="15779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383842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2EA1D5A2-AA41-4CF2-B0AE-E3B05C1FC913}"/>
              </a:ext>
            </a:extLst>
          </p:cNvPr>
          <p:cNvSpPr>
            <a:spLocks noGrp="1"/>
          </p:cNvSpPr>
          <p:nvPr>
            <p:ph type="title"/>
          </p:nvPr>
        </p:nvSpPr>
        <p:spPr/>
        <p:txBody>
          <a:bodyPr/>
          <a:lstStyle/>
          <a:p>
            <a:r>
              <a:rPr lang="en-US" altLang="en-US"/>
              <a:t>Questions</a:t>
            </a:r>
          </a:p>
        </p:txBody>
      </p:sp>
      <p:sp>
        <p:nvSpPr>
          <p:cNvPr id="82947" name="Content Placeholder 2">
            <a:extLst>
              <a:ext uri="{FF2B5EF4-FFF2-40B4-BE49-F238E27FC236}">
                <a16:creationId xmlns:a16="http://schemas.microsoft.com/office/drawing/2014/main" id="{DF0F1424-DD72-4A69-AAF5-D1783303F198}"/>
              </a:ext>
            </a:extLst>
          </p:cNvPr>
          <p:cNvSpPr>
            <a:spLocks noGrp="1"/>
          </p:cNvSpPr>
          <p:nvPr>
            <p:ph idx="1"/>
          </p:nvPr>
        </p:nvSpPr>
        <p:spPr/>
        <p:txBody>
          <a:bodyPr/>
          <a:lstStyle/>
          <a:p>
            <a:pPr>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3</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Let </a:t>
            </a:r>
            <a:r>
              <a:rPr lang="en-US" altLang="en-US" i="1"/>
              <a:t>f: </a:t>
            </a:r>
            <a:r>
              <a:rPr lang="en-US" altLang="en-US" b="1"/>
              <a:t>R</a:t>
            </a:r>
            <a:r>
              <a:rPr lang="en-US" altLang="en-US" i="1"/>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a:t>
            </a:r>
            <a:r>
              <a:rPr lang="en-US" altLang="en-US" i="1">
                <a:sym typeface="Wingdings" panose="05000000000000000000" pitchFamily="2" charset="2"/>
              </a:rPr>
              <a:t> </a:t>
            </a:r>
            <a:r>
              <a:rPr lang="en-US" altLang="en-US" b="1">
                <a:sym typeface="Wingdings" panose="05000000000000000000" pitchFamily="2" charset="2"/>
              </a:rPr>
              <a:t>R</a:t>
            </a:r>
            <a:r>
              <a:rPr lang="en-US" altLang="en-US" i="1">
                <a:sym typeface="Wingdings" panose="05000000000000000000" pitchFamily="2" charset="2"/>
              </a:rPr>
              <a:t> </a:t>
            </a:r>
            <a:r>
              <a:rPr lang="en-US" altLang="en-US">
                <a:sym typeface="Wingdings" panose="05000000000000000000" pitchFamily="2" charset="2"/>
              </a:rPr>
              <a:t>be such that </a:t>
            </a:r>
            <a:r>
              <a:rPr lang="en-US" altLang="en-US" i="1">
                <a:sym typeface="Wingdings" panose="05000000000000000000" pitchFamily="2" charset="2"/>
              </a:rPr>
              <a:t>                   </a:t>
            </a:r>
            <a:r>
              <a:rPr lang="en-US" altLang="en-US">
                <a:sym typeface="Wingdings" panose="05000000000000000000" pitchFamily="2" charset="2"/>
              </a:rPr>
              <a:t>.    Is </a:t>
            </a:r>
            <a:r>
              <a:rPr lang="en-US" altLang="en-US" i="1">
                <a:sym typeface="Wingdings" panose="05000000000000000000" pitchFamily="2" charset="2"/>
              </a:rPr>
              <a:t>f</a:t>
            </a:r>
            <a:r>
              <a:rPr lang="en-US" altLang="en-US">
                <a:sym typeface="Wingdings" panose="05000000000000000000" pitchFamily="2" charset="2"/>
              </a:rPr>
              <a:t> invertible, and if so, what is its inverse? </a:t>
            </a:r>
            <a:endParaRPr lang="en-US" altLang="en-US"/>
          </a:p>
        </p:txBody>
      </p:sp>
      <p:pic>
        <p:nvPicPr>
          <p:cNvPr id="82948" name="Picture 4" descr="addin_tmp.png">
            <a:extLst>
              <a:ext uri="{FF2B5EF4-FFF2-40B4-BE49-F238E27FC236}">
                <a16:creationId xmlns:a16="http://schemas.microsoft.com/office/drawing/2014/main" id="{EE4BDFCF-EC2B-41E7-8FEB-8D01159D603D}"/>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981200"/>
            <a:ext cx="15779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40492CE-9012-4BE8-BF69-2A8A08D3B3C5}"/>
              </a:ext>
            </a:extLst>
          </p:cNvPr>
          <p:cNvSpPr txBox="1">
            <a:spLocks noChangeArrowheads="1"/>
          </p:cNvSpPr>
          <p:nvPr/>
        </p:nvSpPr>
        <p:spPr bwMode="auto">
          <a:xfrm>
            <a:off x="1600200" y="4114800"/>
            <a:ext cx="5410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b="1"/>
              <a:t>Solution</a:t>
            </a:r>
            <a:r>
              <a:rPr lang="en-US" altLang="en-US"/>
              <a:t>: The function </a:t>
            </a:r>
            <a:r>
              <a:rPr lang="en-US" altLang="en-US" i="1"/>
              <a:t>f</a:t>
            </a:r>
            <a:r>
              <a:rPr lang="en-US" altLang="en-US"/>
              <a:t> is not invertible because it is not one-to-one . </a:t>
            </a:r>
          </a:p>
        </p:txBody>
      </p:sp>
    </p:spTree>
    <p:extLst>
      <p:ext uri="{BB962C8B-B14F-4D97-AF65-F5344CB8AC3E}">
        <p14:creationId xmlns:p14="http://schemas.microsoft.com/office/powerpoint/2010/main" val="2938438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E8F14082-89B3-4279-9299-9962418F9A6E}"/>
              </a:ext>
            </a:extLst>
          </p:cNvPr>
          <p:cNvSpPr>
            <a:spLocks noGrp="1"/>
          </p:cNvSpPr>
          <p:nvPr>
            <p:ph type="title"/>
          </p:nvPr>
        </p:nvSpPr>
        <p:spPr/>
        <p:txBody>
          <a:bodyPr/>
          <a:lstStyle/>
          <a:p>
            <a:r>
              <a:rPr lang="en-US" altLang="en-US"/>
              <a:t>Composition</a:t>
            </a:r>
          </a:p>
        </p:txBody>
      </p:sp>
      <p:sp>
        <p:nvSpPr>
          <p:cNvPr id="83971" name="Content Placeholder 2">
            <a:extLst>
              <a:ext uri="{FF2B5EF4-FFF2-40B4-BE49-F238E27FC236}">
                <a16:creationId xmlns:a16="http://schemas.microsoft.com/office/drawing/2014/main" id="{70F69800-33D1-4D1A-9223-9E92C234C3A3}"/>
              </a:ext>
            </a:extLst>
          </p:cNvPr>
          <p:cNvSpPr>
            <a:spLocks noGrp="1"/>
          </p:cNvSpPr>
          <p:nvPr>
            <p:ph idx="1"/>
          </p:nvPr>
        </p:nvSpPr>
        <p:spPr/>
        <p:txBody>
          <a:bodyPr/>
          <a:lstStyle/>
          <a:p>
            <a:r>
              <a:rPr lang="en-US" altLang="en-US" b="1"/>
              <a:t>Definition</a:t>
            </a:r>
            <a:r>
              <a:rPr lang="en-US" altLang="en-US"/>
              <a:t>: Let </a:t>
            </a:r>
            <a:r>
              <a:rPr lang="en-US" altLang="en-US" i="1"/>
              <a:t>f</a:t>
            </a:r>
            <a:r>
              <a:rPr lang="en-US" altLang="en-US"/>
              <a:t>: </a:t>
            </a:r>
            <a:r>
              <a:rPr lang="en-US" altLang="en-US" i="1"/>
              <a:t>B</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sym typeface="Wingdings" panose="05000000000000000000" pitchFamily="2" charset="2"/>
              </a:rPr>
              <a:t> </a:t>
            </a:r>
            <a:r>
              <a:rPr lang="en-US" altLang="en-US" i="1">
                <a:sym typeface="Wingdings" panose="05000000000000000000" pitchFamily="2" charset="2"/>
              </a:rPr>
              <a:t>C</a:t>
            </a:r>
            <a:r>
              <a:rPr lang="en-US" altLang="en-US">
                <a:sym typeface="Wingdings" panose="05000000000000000000" pitchFamily="2" charset="2"/>
              </a:rPr>
              <a:t>, </a:t>
            </a:r>
            <a:r>
              <a:rPr lang="en-US" altLang="en-US" i="1">
                <a:sym typeface="Wingdings" panose="05000000000000000000" pitchFamily="2" charset="2"/>
              </a:rPr>
              <a:t>g</a:t>
            </a:r>
            <a:r>
              <a:rPr lang="en-US" altLang="en-US">
                <a:sym typeface="Wingdings" panose="05000000000000000000" pitchFamily="2" charset="2"/>
              </a:rPr>
              <a:t>: </a:t>
            </a:r>
            <a:r>
              <a:rPr lang="en-US" altLang="en-US" i="1">
                <a:sym typeface="Wingdings" panose="05000000000000000000" pitchFamily="2" charset="2"/>
              </a:rPr>
              <a:t>A</a:t>
            </a:r>
            <a:r>
              <a:rPr lang="en-US" altLang="en-US">
                <a:sym typeface="Wingdings" panose="05000000000000000000" pitchFamily="2"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sym typeface="Wingdings" panose="05000000000000000000" pitchFamily="2" charset="2"/>
              </a:rPr>
              <a:t> </a:t>
            </a:r>
            <a:r>
              <a:rPr lang="en-US" altLang="en-US" i="1">
                <a:sym typeface="Wingdings" panose="05000000000000000000" pitchFamily="2" charset="2"/>
              </a:rPr>
              <a:t>B</a:t>
            </a:r>
            <a:r>
              <a:rPr lang="en-US" altLang="en-US">
                <a:sym typeface="Wingdings" panose="05000000000000000000" pitchFamily="2" charset="2"/>
              </a:rPr>
              <a:t>. The </a:t>
            </a:r>
            <a:r>
              <a:rPr lang="en-US" altLang="en-US" i="1">
                <a:sym typeface="Wingdings" panose="05000000000000000000" pitchFamily="2" charset="2"/>
              </a:rPr>
              <a:t>composition of f with g</a:t>
            </a:r>
            <a:r>
              <a:rPr lang="en-US" altLang="en-US">
                <a:sym typeface="Wingdings" panose="05000000000000000000" pitchFamily="2" charset="2"/>
              </a:rPr>
              <a:t>, denoted            is the function from </a:t>
            </a:r>
            <a:r>
              <a:rPr lang="en-US" altLang="en-US" i="1">
                <a:sym typeface="Wingdings" panose="05000000000000000000" pitchFamily="2" charset="2"/>
              </a:rPr>
              <a:t>A</a:t>
            </a:r>
            <a:r>
              <a:rPr lang="en-US" altLang="en-US">
                <a:sym typeface="Wingdings" panose="05000000000000000000" pitchFamily="2" charset="2"/>
              </a:rPr>
              <a:t> to </a:t>
            </a:r>
            <a:r>
              <a:rPr lang="en-US" altLang="en-US" i="1">
                <a:sym typeface="Wingdings" panose="05000000000000000000" pitchFamily="2" charset="2"/>
              </a:rPr>
              <a:t>C </a:t>
            </a:r>
            <a:r>
              <a:rPr lang="en-US" altLang="en-US">
                <a:sym typeface="Wingdings" panose="05000000000000000000" pitchFamily="2" charset="2"/>
              </a:rPr>
              <a:t>defined by</a:t>
            </a:r>
          </a:p>
          <a:p>
            <a:pPr>
              <a:buFont typeface="Wingdings 2" panose="05020102010507070707" pitchFamily="18" charset="2"/>
              <a:buNone/>
            </a:pPr>
            <a:endParaRPr lang="en-US" altLang="en-US"/>
          </a:p>
        </p:txBody>
      </p:sp>
      <p:pic>
        <p:nvPicPr>
          <p:cNvPr id="83972" name="Picture 3" descr="addin_tmp.png">
            <a:extLst>
              <a:ext uri="{FF2B5EF4-FFF2-40B4-BE49-F238E27FC236}">
                <a16:creationId xmlns:a16="http://schemas.microsoft.com/office/drawing/2014/main" id="{E9F7A220-D635-4978-8677-2190A50B81B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2438400"/>
            <a:ext cx="7461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4" descr="addin_tmp.png">
            <a:extLst>
              <a:ext uri="{FF2B5EF4-FFF2-40B4-BE49-F238E27FC236}">
                <a16:creationId xmlns:a16="http://schemas.microsoft.com/office/drawing/2014/main" id="{1B6DDB22-34A0-4E9E-932F-BD33BF51A5B8}"/>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2971800"/>
            <a:ext cx="31861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5" descr="0218.jpg">
            <a:extLst>
              <a:ext uri="{FF2B5EF4-FFF2-40B4-BE49-F238E27FC236}">
                <a16:creationId xmlns:a16="http://schemas.microsoft.com/office/drawing/2014/main" id="{92954F34-3B0A-43FF-8A12-93B5ED04E9B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3810000"/>
            <a:ext cx="5410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53266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4151230E-CC14-445F-80B1-8836D2BA88E4}"/>
              </a:ext>
            </a:extLst>
          </p:cNvPr>
          <p:cNvSpPr>
            <a:spLocks noGrp="1"/>
          </p:cNvSpPr>
          <p:nvPr>
            <p:ph type="title"/>
          </p:nvPr>
        </p:nvSpPr>
        <p:spPr>
          <a:xfrm>
            <a:off x="457200" y="152400"/>
            <a:ext cx="8229600" cy="1143000"/>
          </a:xfrm>
        </p:spPr>
        <p:txBody>
          <a:bodyPr/>
          <a:lstStyle/>
          <a:p>
            <a:r>
              <a:rPr lang="en-US" altLang="en-US"/>
              <a:t>Composition </a:t>
            </a:r>
          </a:p>
        </p:txBody>
      </p:sp>
      <p:sp>
        <p:nvSpPr>
          <p:cNvPr id="57" name="Flowchart: Connector 56">
            <a:extLst>
              <a:ext uri="{FF2B5EF4-FFF2-40B4-BE49-F238E27FC236}">
                <a16:creationId xmlns:a16="http://schemas.microsoft.com/office/drawing/2014/main" id="{EF966790-AB5A-47AC-8194-3654446DABA3}"/>
              </a:ext>
            </a:extLst>
          </p:cNvPr>
          <p:cNvSpPr/>
          <p:nvPr/>
        </p:nvSpPr>
        <p:spPr>
          <a:xfrm>
            <a:off x="5176838" y="2784475"/>
            <a:ext cx="427037" cy="3492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 name="Flowchart: Connector 57">
            <a:extLst>
              <a:ext uri="{FF2B5EF4-FFF2-40B4-BE49-F238E27FC236}">
                <a16:creationId xmlns:a16="http://schemas.microsoft.com/office/drawing/2014/main" id="{7F1D5B26-CA24-423D-BAE1-9390AB77CEE2}"/>
              </a:ext>
            </a:extLst>
          </p:cNvPr>
          <p:cNvSpPr/>
          <p:nvPr/>
        </p:nvSpPr>
        <p:spPr>
          <a:xfrm>
            <a:off x="5176838" y="3365500"/>
            <a:ext cx="427037" cy="3492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9" name="Flowchart: Connector 58">
            <a:extLst>
              <a:ext uri="{FF2B5EF4-FFF2-40B4-BE49-F238E27FC236}">
                <a16:creationId xmlns:a16="http://schemas.microsoft.com/office/drawing/2014/main" id="{DA37E209-E996-4E7F-B445-B4F3BD564D5B}"/>
              </a:ext>
            </a:extLst>
          </p:cNvPr>
          <p:cNvSpPr/>
          <p:nvPr/>
        </p:nvSpPr>
        <p:spPr>
          <a:xfrm>
            <a:off x="5176838" y="2087563"/>
            <a:ext cx="427037" cy="34766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0" name="Flowchart: Connector 59">
            <a:extLst>
              <a:ext uri="{FF2B5EF4-FFF2-40B4-BE49-F238E27FC236}">
                <a16:creationId xmlns:a16="http://schemas.microsoft.com/office/drawing/2014/main" id="{2B872E6B-40AD-4D73-A7F3-445285696391}"/>
              </a:ext>
            </a:extLst>
          </p:cNvPr>
          <p:cNvSpPr/>
          <p:nvPr/>
        </p:nvSpPr>
        <p:spPr>
          <a:xfrm>
            <a:off x="5176838" y="3946525"/>
            <a:ext cx="427037" cy="3492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 name="Flowchart: Connector 61">
            <a:extLst>
              <a:ext uri="{FF2B5EF4-FFF2-40B4-BE49-F238E27FC236}">
                <a16:creationId xmlns:a16="http://schemas.microsoft.com/office/drawing/2014/main" id="{6F41E743-0FE8-4BAB-85FA-C66A43AFC849}"/>
              </a:ext>
            </a:extLst>
          </p:cNvPr>
          <p:cNvSpPr/>
          <p:nvPr/>
        </p:nvSpPr>
        <p:spPr>
          <a:xfrm>
            <a:off x="7620000" y="2438400"/>
            <a:ext cx="427038" cy="3492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3" name="Flowchart: Connector 62">
            <a:extLst>
              <a:ext uri="{FF2B5EF4-FFF2-40B4-BE49-F238E27FC236}">
                <a16:creationId xmlns:a16="http://schemas.microsoft.com/office/drawing/2014/main" id="{47D2DD84-26B8-4336-A63D-F311341313B0}"/>
              </a:ext>
            </a:extLst>
          </p:cNvPr>
          <p:cNvSpPr/>
          <p:nvPr/>
        </p:nvSpPr>
        <p:spPr>
          <a:xfrm>
            <a:off x="7696200" y="3124200"/>
            <a:ext cx="427038" cy="3492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5001" name="TextBox 63">
            <a:extLst>
              <a:ext uri="{FF2B5EF4-FFF2-40B4-BE49-F238E27FC236}">
                <a16:creationId xmlns:a16="http://schemas.microsoft.com/office/drawing/2014/main" id="{41424618-5178-4F2A-8620-131A35CA153A}"/>
              </a:ext>
            </a:extLst>
          </p:cNvPr>
          <p:cNvSpPr txBox="1">
            <a:spLocks noChangeArrowheads="1"/>
          </p:cNvSpPr>
          <p:nvPr/>
        </p:nvSpPr>
        <p:spPr bwMode="auto">
          <a:xfrm>
            <a:off x="5105400" y="1524000"/>
            <a:ext cx="6397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A</a:t>
            </a:r>
          </a:p>
        </p:txBody>
      </p:sp>
      <p:sp>
        <p:nvSpPr>
          <p:cNvPr id="85002" name="TextBox 64">
            <a:extLst>
              <a:ext uri="{FF2B5EF4-FFF2-40B4-BE49-F238E27FC236}">
                <a16:creationId xmlns:a16="http://schemas.microsoft.com/office/drawing/2014/main" id="{4990A707-54BF-47E9-88FA-176A77880622}"/>
              </a:ext>
            </a:extLst>
          </p:cNvPr>
          <p:cNvSpPr txBox="1">
            <a:spLocks noChangeArrowheads="1"/>
          </p:cNvSpPr>
          <p:nvPr/>
        </p:nvSpPr>
        <p:spPr bwMode="auto">
          <a:xfrm>
            <a:off x="7620000" y="1524000"/>
            <a:ext cx="6397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C</a:t>
            </a:r>
          </a:p>
        </p:txBody>
      </p:sp>
      <p:sp>
        <p:nvSpPr>
          <p:cNvPr id="85003" name="TextBox 65">
            <a:extLst>
              <a:ext uri="{FF2B5EF4-FFF2-40B4-BE49-F238E27FC236}">
                <a16:creationId xmlns:a16="http://schemas.microsoft.com/office/drawing/2014/main" id="{E2B9BCF1-BD28-4571-8DF6-22E79837F962}"/>
              </a:ext>
            </a:extLst>
          </p:cNvPr>
          <p:cNvSpPr txBox="1">
            <a:spLocks noChangeArrowheads="1"/>
          </p:cNvSpPr>
          <p:nvPr/>
        </p:nvSpPr>
        <p:spPr bwMode="auto">
          <a:xfrm>
            <a:off x="5257800" y="2133600"/>
            <a:ext cx="28416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85004" name="TextBox 66">
            <a:extLst>
              <a:ext uri="{FF2B5EF4-FFF2-40B4-BE49-F238E27FC236}">
                <a16:creationId xmlns:a16="http://schemas.microsoft.com/office/drawing/2014/main" id="{5872B9CF-45FF-4805-A471-51148263271B}"/>
              </a:ext>
            </a:extLst>
          </p:cNvPr>
          <p:cNvSpPr txBox="1">
            <a:spLocks noChangeArrowheads="1"/>
          </p:cNvSpPr>
          <p:nvPr/>
        </p:nvSpPr>
        <p:spPr bwMode="auto">
          <a:xfrm>
            <a:off x="5248275" y="2843213"/>
            <a:ext cx="284163"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85005" name="TextBox 67">
            <a:extLst>
              <a:ext uri="{FF2B5EF4-FFF2-40B4-BE49-F238E27FC236}">
                <a16:creationId xmlns:a16="http://schemas.microsoft.com/office/drawing/2014/main" id="{9C6E09B2-622C-40DF-9143-61162644F299}"/>
              </a:ext>
            </a:extLst>
          </p:cNvPr>
          <p:cNvSpPr txBox="1">
            <a:spLocks noChangeArrowheads="1"/>
          </p:cNvSpPr>
          <p:nvPr/>
        </p:nvSpPr>
        <p:spPr bwMode="auto">
          <a:xfrm>
            <a:off x="5248275" y="3424238"/>
            <a:ext cx="284163"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85006" name="TextBox 68">
            <a:extLst>
              <a:ext uri="{FF2B5EF4-FFF2-40B4-BE49-F238E27FC236}">
                <a16:creationId xmlns:a16="http://schemas.microsoft.com/office/drawing/2014/main" id="{3B5DBC58-7B7D-4AFD-95CD-F044404EB7FB}"/>
              </a:ext>
            </a:extLst>
          </p:cNvPr>
          <p:cNvSpPr txBox="1">
            <a:spLocks noChangeArrowheads="1"/>
          </p:cNvSpPr>
          <p:nvPr/>
        </p:nvSpPr>
        <p:spPr bwMode="auto">
          <a:xfrm>
            <a:off x="5248275" y="3946525"/>
            <a:ext cx="2841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85007" name="TextBox 70">
            <a:extLst>
              <a:ext uri="{FF2B5EF4-FFF2-40B4-BE49-F238E27FC236}">
                <a16:creationId xmlns:a16="http://schemas.microsoft.com/office/drawing/2014/main" id="{6DB6D1DC-D8DD-45C0-AB61-E43F42AD7509}"/>
              </a:ext>
            </a:extLst>
          </p:cNvPr>
          <p:cNvSpPr txBox="1">
            <a:spLocks noChangeArrowheads="1"/>
          </p:cNvSpPr>
          <p:nvPr/>
        </p:nvSpPr>
        <p:spPr bwMode="auto">
          <a:xfrm>
            <a:off x="7772400" y="3124200"/>
            <a:ext cx="284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i</a:t>
            </a:r>
          </a:p>
        </p:txBody>
      </p:sp>
      <p:sp>
        <p:nvSpPr>
          <p:cNvPr id="85008" name="TextBox 71">
            <a:extLst>
              <a:ext uri="{FF2B5EF4-FFF2-40B4-BE49-F238E27FC236}">
                <a16:creationId xmlns:a16="http://schemas.microsoft.com/office/drawing/2014/main" id="{2CF63148-21F4-4260-98F4-69F7D2BDF6BC}"/>
              </a:ext>
            </a:extLst>
          </p:cNvPr>
          <p:cNvSpPr txBox="1">
            <a:spLocks noChangeArrowheads="1"/>
          </p:cNvSpPr>
          <p:nvPr/>
        </p:nvSpPr>
        <p:spPr bwMode="auto">
          <a:xfrm>
            <a:off x="7666038" y="3889375"/>
            <a:ext cx="284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j</a:t>
            </a:r>
          </a:p>
        </p:txBody>
      </p:sp>
      <p:sp>
        <p:nvSpPr>
          <p:cNvPr id="74" name="Flowchart: Connector 73">
            <a:extLst>
              <a:ext uri="{FF2B5EF4-FFF2-40B4-BE49-F238E27FC236}">
                <a16:creationId xmlns:a16="http://schemas.microsoft.com/office/drawing/2014/main" id="{CF0D2C1C-1761-4330-8BCD-6AC3C80FC0CE}"/>
              </a:ext>
            </a:extLst>
          </p:cNvPr>
          <p:cNvSpPr/>
          <p:nvPr/>
        </p:nvSpPr>
        <p:spPr>
          <a:xfrm>
            <a:off x="7543800" y="3962400"/>
            <a:ext cx="427038" cy="3492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5010" name="TextBox 74">
            <a:extLst>
              <a:ext uri="{FF2B5EF4-FFF2-40B4-BE49-F238E27FC236}">
                <a16:creationId xmlns:a16="http://schemas.microsoft.com/office/drawing/2014/main" id="{1DE8EC8E-B97C-4F66-8E08-3BD16B8B2F84}"/>
              </a:ext>
            </a:extLst>
          </p:cNvPr>
          <p:cNvSpPr txBox="1">
            <a:spLocks noChangeArrowheads="1"/>
          </p:cNvSpPr>
          <p:nvPr/>
        </p:nvSpPr>
        <p:spPr bwMode="auto">
          <a:xfrm>
            <a:off x="7696200" y="2438400"/>
            <a:ext cx="284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h</a:t>
            </a:r>
          </a:p>
        </p:txBody>
      </p:sp>
      <p:cxnSp>
        <p:nvCxnSpPr>
          <p:cNvPr id="79" name="Straight Arrow Connector 78">
            <a:extLst>
              <a:ext uri="{FF2B5EF4-FFF2-40B4-BE49-F238E27FC236}">
                <a16:creationId xmlns:a16="http://schemas.microsoft.com/office/drawing/2014/main" id="{B60EAA77-45D5-4225-92BB-B0526FD7CBC0}"/>
              </a:ext>
            </a:extLst>
          </p:cNvPr>
          <p:cNvCxnSpPr/>
          <p:nvPr/>
        </p:nvCxnSpPr>
        <p:spPr>
          <a:xfrm>
            <a:off x="5638800" y="1905000"/>
            <a:ext cx="1849438"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5012" name="TextBox 79">
            <a:extLst>
              <a:ext uri="{FF2B5EF4-FFF2-40B4-BE49-F238E27FC236}">
                <a16:creationId xmlns:a16="http://schemas.microsoft.com/office/drawing/2014/main" id="{1042DE83-24DF-49BC-AC75-C78E4CF63817}"/>
              </a:ext>
            </a:extLst>
          </p:cNvPr>
          <p:cNvSpPr txBox="1">
            <a:spLocks noChangeArrowheads="1"/>
          </p:cNvSpPr>
          <p:nvPr/>
        </p:nvSpPr>
        <p:spPr bwMode="auto">
          <a:xfrm>
            <a:off x="6384925" y="1738313"/>
            <a:ext cx="4984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endParaRPr lang="en-US" altLang="en-US" sz="2400" i="1"/>
          </a:p>
        </p:txBody>
      </p:sp>
      <p:pic>
        <p:nvPicPr>
          <p:cNvPr id="85013" name="Picture 80" descr="addin_tmp.png">
            <a:extLst>
              <a:ext uri="{FF2B5EF4-FFF2-40B4-BE49-F238E27FC236}">
                <a16:creationId xmlns:a16="http://schemas.microsoft.com/office/drawing/2014/main" id="{EAC16553-89DC-4BFC-AFC2-84DAAE87434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524000"/>
            <a:ext cx="7461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3" name="Straight Arrow Connector 82">
            <a:extLst>
              <a:ext uri="{FF2B5EF4-FFF2-40B4-BE49-F238E27FC236}">
                <a16:creationId xmlns:a16="http://schemas.microsoft.com/office/drawing/2014/main" id="{0FF309BA-BBE6-40DA-8553-754ABFA0AF83}"/>
              </a:ext>
            </a:extLst>
          </p:cNvPr>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8158A61-5B2E-467F-82EB-A01F4C46C387}"/>
              </a:ext>
            </a:extLst>
          </p:cNvPr>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FC23A49-87E5-4A4E-A734-D87782B020CA}"/>
              </a:ext>
            </a:extLst>
          </p:cNvPr>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6972EAA-776C-41DC-BF53-05A81F6E10A8}"/>
              </a:ext>
            </a:extLst>
          </p:cNvPr>
          <p:cNvCxnSpPr>
            <a:endCxn id="63" idx="2"/>
          </p:cNvCxnSpPr>
          <p:nvPr/>
        </p:nvCxnSpPr>
        <p:spPr>
          <a:xfrm flipV="1">
            <a:off x="5715000" y="3298825"/>
            <a:ext cx="1981200" cy="206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85018" name="Group 69">
            <a:extLst>
              <a:ext uri="{FF2B5EF4-FFF2-40B4-BE49-F238E27FC236}">
                <a16:creationId xmlns:a16="http://schemas.microsoft.com/office/drawing/2014/main" id="{48FF1CDE-2246-446D-973F-299A4D042E81}"/>
              </a:ext>
            </a:extLst>
          </p:cNvPr>
          <p:cNvGrpSpPr>
            <a:grpSpLocks/>
          </p:cNvGrpSpPr>
          <p:nvPr/>
        </p:nvGrpSpPr>
        <p:grpSpPr bwMode="auto">
          <a:xfrm>
            <a:off x="304800" y="1524000"/>
            <a:ext cx="4495800" cy="2971800"/>
            <a:chOff x="304800" y="990600"/>
            <a:chExt cx="4495800" cy="2971800"/>
          </a:xfrm>
        </p:grpSpPr>
        <p:sp>
          <p:nvSpPr>
            <p:cNvPr id="85019" name="TextBox 11">
              <a:extLst>
                <a:ext uri="{FF2B5EF4-FFF2-40B4-BE49-F238E27FC236}">
                  <a16:creationId xmlns:a16="http://schemas.microsoft.com/office/drawing/2014/main" id="{F83734F9-8386-4310-9796-CFBDB92E81D0}"/>
                </a:ext>
              </a:extLst>
            </p:cNvPr>
            <p:cNvSpPr txBox="1">
              <a:spLocks noChangeArrowheads="1"/>
            </p:cNvSpPr>
            <p:nvPr/>
          </p:nvSpPr>
          <p:spPr bwMode="auto">
            <a:xfrm>
              <a:off x="304800" y="990600"/>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A</a:t>
              </a:r>
            </a:p>
          </p:txBody>
        </p:sp>
        <p:sp>
          <p:nvSpPr>
            <p:cNvPr id="85020" name="TextBox 17">
              <a:extLst>
                <a:ext uri="{FF2B5EF4-FFF2-40B4-BE49-F238E27FC236}">
                  <a16:creationId xmlns:a16="http://schemas.microsoft.com/office/drawing/2014/main" id="{7F7C1964-03B6-403F-8CCE-3F8B615D01E8}"/>
                </a:ext>
              </a:extLst>
            </p:cNvPr>
            <p:cNvSpPr txBox="1">
              <a:spLocks noChangeArrowheads="1"/>
            </p:cNvSpPr>
            <p:nvPr/>
          </p:nvSpPr>
          <p:spPr bwMode="auto">
            <a:xfrm>
              <a:off x="2133600" y="990600"/>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B</a:t>
              </a:r>
            </a:p>
          </p:txBody>
        </p:sp>
        <p:sp>
          <p:nvSpPr>
            <p:cNvPr id="85021" name="TextBox 31">
              <a:extLst>
                <a:ext uri="{FF2B5EF4-FFF2-40B4-BE49-F238E27FC236}">
                  <a16:creationId xmlns:a16="http://schemas.microsoft.com/office/drawing/2014/main" id="{DD4A0802-8835-4BE7-8E86-96F64BD130F5}"/>
                </a:ext>
              </a:extLst>
            </p:cNvPr>
            <p:cNvSpPr txBox="1">
              <a:spLocks noChangeArrowheads="1"/>
            </p:cNvSpPr>
            <p:nvPr/>
          </p:nvSpPr>
          <p:spPr bwMode="auto">
            <a:xfrm>
              <a:off x="4114800" y="1066800"/>
              <a:ext cx="685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4000" b="1"/>
                <a:t>C</a:t>
              </a:r>
            </a:p>
          </p:txBody>
        </p:sp>
        <p:sp>
          <p:nvSpPr>
            <p:cNvPr id="4" name="Flowchart: Connector 3">
              <a:extLst>
                <a:ext uri="{FF2B5EF4-FFF2-40B4-BE49-F238E27FC236}">
                  <a16:creationId xmlns:a16="http://schemas.microsoft.com/office/drawing/2014/main" id="{F0A2E5AE-1EC7-4B24-BC14-A1CFBD48CE50}"/>
                </a:ext>
              </a:extLst>
            </p:cNvPr>
            <p:cNvSpPr/>
            <p:nvPr/>
          </p:nvSpPr>
          <p:spPr>
            <a:xfrm>
              <a:off x="457200" y="2316163"/>
              <a:ext cx="304800" cy="274637"/>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lowchart: Connector 4">
              <a:extLst>
                <a:ext uri="{FF2B5EF4-FFF2-40B4-BE49-F238E27FC236}">
                  <a16:creationId xmlns:a16="http://schemas.microsoft.com/office/drawing/2014/main" id="{7756BAE0-7405-4D93-9FA8-DC371457F120}"/>
                </a:ext>
              </a:extLst>
            </p:cNvPr>
            <p:cNvSpPr/>
            <p:nvPr/>
          </p:nvSpPr>
          <p:spPr>
            <a:xfrm>
              <a:off x="457200" y="2773363"/>
              <a:ext cx="304800" cy="274637"/>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lowchart: Connector 5">
              <a:extLst>
                <a:ext uri="{FF2B5EF4-FFF2-40B4-BE49-F238E27FC236}">
                  <a16:creationId xmlns:a16="http://schemas.microsoft.com/office/drawing/2014/main" id="{8EDE9AA6-1EB8-468E-8DE5-CFA24AA04FEB}"/>
                </a:ext>
              </a:extLst>
            </p:cNvPr>
            <p:cNvSpPr/>
            <p:nvPr/>
          </p:nvSpPr>
          <p:spPr>
            <a:xfrm>
              <a:off x="457200" y="1768475"/>
              <a:ext cx="304800" cy="2730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lowchart: Connector 6">
              <a:extLst>
                <a:ext uri="{FF2B5EF4-FFF2-40B4-BE49-F238E27FC236}">
                  <a16:creationId xmlns:a16="http://schemas.microsoft.com/office/drawing/2014/main" id="{BFC36638-5044-4E1A-AA28-4024DBA75200}"/>
                </a:ext>
              </a:extLst>
            </p:cNvPr>
            <p:cNvSpPr/>
            <p:nvPr/>
          </p:nvSpPr>
          <p:spPr>
            <a:xfrm>
              <a:off x="457200" y="3230563"/>
              <a:ext cx="304800" cy="274637"/>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lowchart: Connector 7">
              <a:extLst>
                <a:ext uri="{FF2B5EF4-FFF2-40B4-BE49-F238E27FC236}">
                  <a16:creationId xmlns:a16="http://schemas.microsoft.com/office/drawing/2014/main" id="{D586257B-18D9-4E22-B8BB-572A36C1B00A}"/>
                </a:ext>
              </a:extLst>
            </p:cNvPr>
            <p:cNvSpPr/>
            <p:nvPr/>
          </p:nvSpPr>
          <p:spPr>
            <a:xfrm>
              <a:off x="2235200" y="1722438"/>
              <a:ext cx="304800" cy="274637"/>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lowchart: Connector 8">
              <a:extLst>
                <a:ext uri="{FF2B5EF4-FFF2-40B4-BE49-F238E27FC236}">
                  <a16:creationId xmlns:a16="http://schemas.microsoft.com/office/drawing/2014/main" id="{1C9C6871-8620-4791-B2C0-F94E253418D2}"/>
                </a:ext>
              </a:extLst>
            </p:cNvPr>
            <p:cNvSpPr/>
            <p:nvPr/>
          </p:nvSpPr>
          <p:spPr>
            <a:xfrm>
              <a:off x="2184400" y="2498725"/>
              <a:ext cx="304800" cy="274638"/>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Flowchart: Connector 10">
              <a:extLst>
                <a:ext uri="{FF2B5EF4-FFF2-40B4-BE49-F238E27FC236}">
                  <a16:creationId xmlns:a16="http://schemas.microsoft.com/office/drawing/2014/main" id="{DCD8FC75-CEF6-40DF-B58F-4514FF6A13E9}"/>
                </a:ext>
              </a:extLst>
            </p:cNvPr>
            <p:cNvSpPr/>
            <p:nvPr/>
          </p:nvSpPr>
          <p:spPr>
            <a:xfrm>
              <a:off x="2184400" y="3140075"/>
              <a:ext cx="304800" cy="2730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5029" name="TextBox 18">
              <a:extLst>
                <a:ext uri="{FF2B5EF4-FFF2-40B4-BE49-F238E27FC236}">
                  <a16:creationId xmlns:a16="http://schemas.microsoft.com/office/drawing/2014/main" id="{3ABB4B53-89D2-4CCB-AE31-A148627FF284}"/>
                </a:ext>
              </a:extLst>
            </p:cNvPr>
            <p:cNvSpPr txBox="1">
              <a:spLocks noChangeArrowheads="1"/>
            </p:cNvSpPr>
            <p:nvPr/>
          </p:nvSpPr>
          <p:spPr bwMode="auto">
            <a:xfrm>
              <a:off x="457200" y="1752600"/>
              <a:ext cx="20320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a</a:t>
              </a:r>
            </a:p>
          </p:txBody>
        </p:sp>
        <p:sp>
          <p:nvSpPr>
            <p:cNvPr id="85030" name="TextBox 19">
              <a:extLst>
                <a:ext uri="{FF2B5EF4-FFF2-40B4-BE49-F238E27FC236}">
                  <a16:creationId xmlns:a16="http://schemas.microsoft.com/office/drawing/2014/main" id="{CAD00300-C64B-4F28-8848-EB148D4A2A93}"/>
                </a:ext>
              </a:extLst>
            </p:cNvPr>
            <p:cNvSpPr txBox="1">
              <a:spLocks noChangeArrowheads="1"/>
            </p:cNvSpPr>
            <p:nvPr/>
          </p:nvSpPr>
          <p:spPr bwMode="auto">
            <a:xfrm>
              <a:off x="457200" y="2286000"/>
              <a:ext cx="20320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b</a:t>
              </a:r>
            </a:p>
          </p:txBody>
        </p:sp>
        <p:sp>
          <p:nvSpPr>
            <p:cNvPr id="85031" name="TextBox 20">
              <a:extLst>
                <a:ext uri="{FF2B5EF4-FFF2-40B4-BE49-F238E27FC236}">
                  <a16:creationId xmlns:a16="http://schemas.microsoft.com/office/drawing/2014/main" id="{53A073C5-C30A-4FBB-9EE9-3B4EF8ADCAD3}"/>
                </a:ext>
              </a:extLst>
            </p:cNvPr>
            <p:cNvSpPr txBox="1">
              <a:spLocks noChangeArrowheads="1"/>
            </p:cNvSpPr>
            <p:nvPr/>
          </p:nvSpPr>
          <p:spPr bwMode="auto">
            <a:xfrm>
              <a:off x="457200" y="2743200"/>
              <a:ext cx="20320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c</a:t>
              </a:r>
            </a:p>
          </p:txBody>
        </p:sp>
        <p:sp>
          <p:nvSpPr>
            <p:cNvPr id="85032" name="TextBox 21">
              <a:extLst>
                <a:ext uri="{FF2B5EF4-FFF2-40B4-BE49-F238E27FC236}">
                  <a16:creationId xmlns:a16="http://schemas.microsoft.com/office/drawing/2014/main" id="{377DBD52-D7C5-487F-9EF2-37FC34CB9B96}"/>
                </a:ext>
              </a:extLst>
            </p:cNvPr>
            <p:cNvSpPr txBox="1">
              <a:spLocks noChangeArrowheads="1"/>
            </p:cNvSpPr>
            <p:nvPr/>
          </p:nvSpPr>
          <p:spPr bwMode="auto">
            <a:xfrm>
              <a:off x="457200" y="3200400"/>
              <a:ext cx="20320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d</a:t>
              </a:r>
            </a:p>
          </p:txBody>
        </p:sp>
        <p:sp>
          <p:nvSpPr>
            <p:cNvPr id="85033" name="TextBox 22">
              <a:extLst>
                <a:ext uri="{FF2B5EF4-FFF2-40B4-BE49-F238E27FC236}">
                  <a16:creationId xmlns:a16="http://schemas.microsoft.com/office/drawing/2014/main" id="{2AEF7611-005D-48EF-B1D8-117BE447C671}"/>
                </a:ext>
              </a:extLst>
            </p:cNvPr>
            <p:cNvSpPr txBox="1">
              <a:spLocks noChangeArrowheads="1"/>
            </p:cNvSpPr>
            <p:nvPr/>
          </p:nvSpPr>
          <p:spPr bwMode="auto">
            <a:xfrm>
              <a:off x="2209800" y="1676400"/>
              <a:ext cx="22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V</a:t>
              </a:r>
            </a:p>
          </p:txBody>
        </p:sp>
        <p:sp>
          <p:nvSpPr>
            <p:cNvPr id="85034" name="TextBox 23">
              <a:extLst>
                <a:ext uri="{FF2B5EF4-FFF2-40B4-BE49-F238E27FC236}">
                  <a16:creationId xmlns:a16="http://schemas.microsoft.com/office/drawing/2014/main" id="{C9D489B5-D1A2-49F0-BB52-BB6BA0F790B9}"/>
                </a:ext>
              </a:extLst>
            </p:cNvPr>
            <p:cNvSpPr txBox="1">
              <a:spLocks noChangeArrowheads="1"/>
            </p:cNvSpPr>
            <p:nvPr/>
          </p:nvSpPr>
          <p:spPr bwMode="auto">
            <a:xfrm>
              <a:off x="2133600" y="2514600"/>
              <a:ext cx="20320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W</a:t>
              </a:r>
            </a:p>
          </p:txBody>
        </p:sp>
        <p:sp>
          <p:nvSpPr>
            <p:cNvPr id="85035" name="TextBox 24">
              <a:extLst>
                <a:ext uri="{FF2B5EF4-FFF2-40B4-BE49-F238E27FC236}">
                  <a16:creationId xmlns:a16="http://schemas.microsoft.com/office/drawing/2014/main" id="{45C56870-A5A4-47DF-8508-9F51AA192E63}"/>
                </a:ext>
              </a:extLst>
            </p:cNvPr>
            <p:cNvSpPr txBox="1">
              <a:spLocks noChangeArrowheads="1"/>
            </p:cNvSpPr>
            <p:nvPr/>
          </p:nvSpPr>
          <p:spPr bwMode="auto">
            <a:xfrm>
              <a:off x="2235200" y="3124200"/>
              <a:ext cx="12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X</a:t>
              </a:r>
            </a:p>
          </p:txBody>
        </p:sp>
        <p:cxnSp>
          <p:nvCxnSpPr>
            <p:cNvPr id="28" name="Straight Arrow Connector 27">
              <a:extLst>
                <a:ext uri="{FF2B5EF4-FFF2-40B4-BE49-F238E27FC236}">
                  <a16:creationId xmlns:a16="http://schemas.microsoft.com/office/drawing/2014/main" id="{13ED4584-CBFF-460D-8853-608B612E73E6}"/>
                </a:ext>
              </a:extLst>
            </p:cNvPr>
            <p:cNvCxnSpPr/>
            <p:nvPr/>
          </p:nvCxnSpPr>
          <p:spPr>
            <a:xfrm>
              <a:off x="812800" y="2454275"/>
              <a:ext cx="1320800" cy="1825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a:extLst>
                <a:ext uri="{FF2B5EF4-FFF2-40B4-BE49-F238E27FC236}">
                  <a16:creationId xmlns:a16="http://schemas.microsoft.com/office/drawing/2014/main" id="{0826E741-A0C5-45FA-B7CC-135CEBDB6AD0}"/>
                </a:ext>
              </a:extLst>
            </p:cNvPr>
            <p:cNvSpPr/>
            <p:nvPr/>
          </p:nvSpPr>
          <p:spPr>
            <a:xfrm>
              <a:off x="2235200" y="3687763"/>
              <a:ext cx="304800" cy="274637"/>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5038" name="TextBox 28">
              <a:extLst>
                <a:ext uri="{FF2B5EF4-FFF2-40B4-BE49-F238E27FC236}">
                  <a16:creationId xmlns:a16="http://schemas.microsoft.com/office/drawing/2014/main" id="{047D4537-AF0F-4361-86A3-C08760DB48E7}"/>
                </a:ext>
              </a:extLst>
            </p:cNvPr>
            <p:cNvSpPr txBox="1">
              <a:spLocks noChangeArrowheads="1"/>
            </p:cNvSpPr>
            <p:nvPr/>
          </p:nvSpPr>
          <p:spPr bwMode="auto">
            <a:xfrm>
              <a:off x="2286000" y="3657600"/>
              <a:ext cx="20320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Y</a:t>
              </a:r>
            </a:p>
          </p:txBody>
        </p:sp>
        <p:cxnSp>
          <p:nvCxnSpPr>
            <p:cNvPr id="31" name="Straight Arrow Connector 30">
              <a:extLst>
                <a:ext uri="{FF2B5EF4-FFF2-40B4-BE49-F238E27FC236}">
                  <a16:creationId xmlns:a16="http://schemas.microsoft.com/office/drawing/2014/main" id="{69712A34-553B-44DD-9498-CC69D660D536}"/>
                </a:ext>
              </a:extLst>
            </p:cNvPr>
            <p:cNvCxnSpPr/>
            <p:nvPr/>
          </p:nvCxnSpPr>
          <p:spPr>
            <a:xfrm rot="16200000" flipH="1">
              <a:off x="700881" y="2153444"/>
              <a:ext cx="1646238"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D5C5F0C-4E92-46D3-8565-A3B481B32600}"/>
                </a:ext>
              </a:extLst>
            </p:cNvPr>
            <p:cNvCxnSpPr/>
            <p:nvPr/>
          </p:nvCxnSpPr>
          <p:spPr>
            <a:xfrm>
              <a:off x="812800" y="2911475"/>
              <a:ext cx="1320800" cy="273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9C22B4E-FA0E-4B2F-BAF8-51C40644D31C}"/>
                </a:ext>
              </a:extLst>
            </p:cNvPr>
            <p:cNvCxnSpPr/>
            <p:nvPr/>
          </p:nvCxnSpPr>
          <p:spPr>
            <a:xfrm>
              <a:off x="812800" y="1447800"/>
              <a:ext cx="13208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5042" name="TextBox 43">
              <a:extLst>
                <a:ext uri="{FF2B5EF4-FFF2-40B4-BE49-F238E27FC236}">
                  <a16:creationId xmlns:a16="http://schemas.microsoft.com/office/drawing/2014/main" id="{AC7596BE-5AE4-4C55-85D9-0F689F14D496}"/>
                </a:ext>
              </a:extLst>
            </p:cNvPr>
            <p:cNvSpPr txBox="1">
              <a:spLocks noChangeArrowheads="1"/>
            </p:cNvSpPr>
            <p:nvPr/>
          </p:nvSpPr>
          <p:spPr bwMode="auto">
            <a:xfrm>
              <a:off x="1371600" y="990600"/>
              <a:ext cx="355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2400" i="1"/>
                <a:t>g</a:t>
              </a:r>
            </a:p>
          </p:txBody>
        </p:sp>
        <p:cxnSp>
          <p:nvCxnSpPr>
            <p:cNvPr id="30" name="Straight Arrow Connector 29">
              <a:extLst>
                <a:ext uri="{FF2B5EF4-FFF2-40B4-BE49-F238E27FC236}">
                  <a16:creationId xmlns:a16="http://schemas.microsoft.com/office/drawing/2014/main" id="{2BCD35A8-6F5E-4D8F-B8C5-AF5899FFDBCE}"/>
                </a:ext>
              </a:extLst>
            </p:cNvPr>
            <p:cNvCxnSpPr/>
            <p:nvPr/>
          </p:nvCxnSpPr>
          <p:spPr>
            <a:xfrm>
              <a:off x="2743200" y="1447800"/>
              <a:ext cx="13208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a:extLst>
                <a:ext uri="{FF2B5EF4-FFF2-40B4-BE49-F238E27FC236}">
                  <a16:creationId xmlns:a16="http://schemas.microsoft.com/office/drawing/2014/main" id="{67B85641-5980-4C88-89AB-3BE61CB78526}"/>
                </a:ext>
              </a:extLst>
            </p:cNvPr>
            <p:cNvSpPr/>
            <p:nvPr/>
          </p:nvSpPr>
          <p:spPr>
            <a:xfrm>
              <a:off x="4165600" y="1858963"/>
              <a:ext cx="304800" cy="274637"/>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Flowchart: Connector 35">
              <a:extLst>
                <a:ext uri="{FF2B5EF4-FFF2-40B4-BE49-F238E27FC236}">
                  <a16:creationId xmlns:a16="http://schemas.microsoft.com/office/drawing/2014/main" id="{C406F3C6-4367-43C1-A7EF-36EC4ECA7D5A}"/>
                </a:ext>
              </a:extLst>
            </p:cNvPr>
            <p:cNvSpPr/>
            <p:nvPr/>
          </p:nvSpPr>
          <p:spPr>
            <a:xfrm>
              <a:off x="4216400" y="2362200"/>
              <a:ext cx="304800" cy="274638"/>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Flowchart: Connector 36">
              <a:extLst>
                <a:ext uri="{FF2B5EF4-FFF2-40B4-BE49-F238E27FC236}">
                  <a16:creationId xmlns:a16="http://schemas.microsoft.com/office/drawing/2014/main" id="{1317DA33-CD1B-4B98-A1C6-36C227737243}"/>
                </a:ext>
              </a:extLst>
            </p:cNvPr>
            <p:cNvSpPr/>
            <p:nvPr/>
          </p:nvSpPr>
          <p:spPr>
            <a:xfrm>
              <a:off x="4267200" y="3140075"/>
              <a:ext cx="304800" cy="27305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5047" name="TextBox 37">
              <a:extLst>
                <a:ext uri="{FF2B5EF4-FFF2-40B4-BE49-F238E27FC236}">
                  <a16:creationId xmlns:a16="http://schemas.microsoft.com/office/drawing/2014/main" id="{2D15113F-0250-441B-92CB-A3AE3F8CDB35}"/>
                </a:ext>
              </a:extLst>
            </p:cNvPr>
            <p:cNvSpPr txBox="1">
              <a:spLocks noChangeArrowheads="1"/>
            </p:cNvSpPr>
            <p:nvPr/>
          </p:nvSpPr>
          <p:spPr bwMode="auto">
            <a:xfrm>
              <a:off x="4191000" y="1828800"/>
              <a:ext cx="20320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h</a:t>
              </a:r>
            </a:p>
          </p:txBody>
        </p:sp>
        <p:sp>
          <p:nvSpPr>
            <p:cNvPr id="85048" name="TextBox 38">
              <a:extLst>
                <a:ext uri="{FF2B5EF4-FFF2-40B4-BE49-F238E27FC236}">
                  <a16:creationId xmlns:a16="http://schemas.microsoft.com/office/drawing/2014/main" id="{9C4A5B07-56C2-4D75-96F2-CB7183521400}"/>
                </a:ext>
              </a:extLst>
            </p:cNvPr>
            <p:cNvSpPr txBox="1">
              <a:spLocks noChangeArrowheads="1"/>
            </p:cNvSpPr>
            <p:nvPr/>
          </p:nvSpPr>
          <p:spPr bwMode="auto">
            <a:xfrm>
              <a:off x="4267200" y="3048000"/>
              <a:ext cx="22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j</a:t>
              </a:r>
            </a:p>
          </p:txBody>
        </p:sp>
        <p:sp>
          <p:nvSpPr>
            <p:cNvPr id="85049" name="TextBox 39">
              <a:extLst>
                <a:ext uri="{FF2B5EF4-FFF2-40B4-BE49-F238E27FC236}">
                  <a16:creationId xmlns:a16="http://schemas.microsoft.com/office/drawing/2014/main" id="{B8FB52E6-AC87-46A5-823C-A8C1620BF088}"/>
                </a:ext>
              </a:extLst>
            </p:cNvPr>
            <p:cNvSpPr txBox="1">
              <a:spLocks noChangeArrowheads="1"/>
            </p:cNvSpPr>
            <p:nvPr/>
          </p:nvSpPr>
          <p:spPr bwMode="auto">
            <a:xfrm>
              <a:off x="4267200" y="2286000"/>
              <a:ext cx="20320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i</a:t>
              </a:r>
            </a:p>
          </p:txBody>
        </p:sp>
        <p:cxnSp>
          <p:nvCxnSpPr>
            <p:cNvPr id="47" name="Straight Arrow Connector 46">
              <a:extLst>
                <a:ext uri="{FF2B5EF4-FFF2-40B4-BE49-F238E27FC236}">
                  <a16:creationId xmlns:a16="http://schemas.microsoft.com/office/drawing/2014/main" id="{50139C98-6C65-4999-AC68-71098AF7A7EB}"/>
                </a:ext>
              </a:extLst>
            </p:cNvPr>
            <p:cNvCxnSpPr/>
            <p:nvPr/>
          </p:nvCxnSpPr>
          <p:spPr>
            <a:xfrm>
              <a:off x="2590800" y="1768475"/>
              <a:ext cx="1574800" cy="639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9D68A7-2CE7-49C3-BF09-3672D24E7B29}"/>
                </a:ext>
              </a:extLst>
            </p:cNvPr>
            <p:cNvCxnSpPr/>
            <p:nvPr/>
          </p:nvCxnSpPr>
          <p:spPr>
            <a:xfrm flipV="1">
              <a:off x="2540000" y="2544763"/>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31AA19E-0A00-4A79-B44C-A4BAC079C0E5}"/>
                </a:ext>
              </a:extLst>
            </p:cNvPr>
            <p:cNvCxnSpPr>
              <a:stCxn id="27" idx="6"/>
            </p:cNvCxnSpPr>
            <p:nvPr/>
          </p:nvCxnSpPr>
          <p:spPr>
            <a:xfrm flipV="1">
              <a:off x="2540000" y="3322638"/>
              <a:ext cx="1676400" cy="503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6C95EFD-AF07-4633-8143-AC8699BD57E9}"/>
                </a:ext>
              </a:extLst>
            </p:cNvPr>
            <p:cNvCxnSpPr/>
            <p:nvPr/>
          </p:nvCxnSpPr>
          <p:spPr>
            <a:xfrm flipV="1">
              <a:off x="2540000" y="2041525"/>
              <a:ext cx="1574800" cy="549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5054" name="TextBox 54">
              <a:extLst>
                <a:ext uri="{FF2B5EF4-FFF2-40B4-BE49-F238E27FC236}">
                  <a16:creationId xmlns:a16="http://schemas.microsoft.com/office/drawing/2014/main" id="{852703C2-5F58-4334-B03D-745D48C46640}"/>
                </a:ext>
              </a:extLst>
            </p:cNvPr>
            <p:cNvSpPr txBox="1">
              <a:spLocks noChangeArrowheads="1"/>
            </p:cNvSpPr>
            <p:nvPr/>
          </p:nvSpPr>
          <p:spPr bwMode="auto">
            <a:xfrm>
              <a:off x="3124200" y="990600"/>
              <a:ext cx="355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2400" i="1"/>
                <a:t>f</a:t>
              </a:r>
            </a:p>
          </p:txBody>
        </p:sp>
        <p:cxnSp>
          <p:nvCxnSpPr>
            <p:cNvPr id="91" name="Straight Arrow Connector 90">
              <a:extLst>
                <a:ext uri="{FF2B5EF4-FFF2-40B4-BE49-F238E27FC236}">
                  <a16:creationId xmlns:a16="http://schemas.microsoft.com/office/drawing/2014/main" id="{0925AD6C-4DF0-403C-970C-776AC375F652}"/>
                </a:ext>
              </a:extLst>
            </p:cNvPr>
            <p:cNvCxnSpPr>
              <a:endCxn id="9" idx="3"/>
            </p:cNvCxnSpPr>
            <p:nvPr/>
          </p:nvCxnSpPr>
          <p:spPr>
            <a:xfrm flipV="1">
              <a:off x="838200" y="2733675"/>
              <a:ext cx="1390650" cy="619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937769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942D2163-7C8B-42E9-9FE6-FFAA34EE638F}"/>
              </a:ext>
            </a:extLst>
          </p:cNvPr>
          <p:cNvSpPr>
            <a:spLocks noGrp="1"/>
          </p:cNvSpPr>
          <p:nvPr>
            <p:ph type="title"/>
          </p:nvPr>
        </p:nvSpPr>
        <p:spPr/>
        <p:txBody>
          <a:bodyPr/>
          <a:lstStyle/>
          <a:p>
            <a:r>
              <a:rPr lang="en-US" altLang="en-US"/>
              <a:t>Composition</a:t>
            </a:r>
          </a:p>
        </p:txBody>
      </p:sp>
      <p:sp>
        <p:nvSpPr>
          <p:cNvPr id="86019" name="Content Placeholder 2">
            <a:extLst>
              <a:ext uri="{FF2B5EF4-FFF2-40B4-BE49-F238E27FC236}">
                <a16:creationId xmlns:a16="http://schemas.microsoft.com/office/drawing/2014/main" id="{88016B9A-8D79-451B-88CD-67B9B7BEA5DF}"/>
              </a:ext>
            </a:extLst>
          </p:cNvPr>
          <p:cNvSpPr>
            <a:spLocks noGrp="1"/>
          </p:cNvSpPr>
          <p:nvPr>
            <p:ph idx="1"/>
          </p:nvPr>
        </p:nvSpPr>
        <p:spPr/>
        <p:txBody>
          <a:bodyPr/>
          <a:lstStyle/>
          <a:p>
            <a:pPr>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1</a:t>
            </a:r>
            <a:r>
              <a:rPr lang="en-US" altLang="en-US"/>
              <a:t>: If                         and                                  , then </a:t>
            </a:r>
          </a:p>
          <a:p>
            <a:endParaRPr lang="en-US" altLang="en-US"/>
          </a:p>
          <a:p>
            <a:pPr>
              <a:buFont typeface="Wingdings 2" panose="05020102010507070707" pitchFamily="18" charset="2"/>
              <a:buNone/>
            </a:pPr>
            <a:r>
              <a:rPr lang="en-US" altLang="en-US"/>
              <a:t>     and  </a:t>
            </a:r>
          </a:p>
        </p:txBody>
      </p:sp>
      <p:pic>
        <p:nvPicPr>
          <p:cNvPr id="86020" name="Picture 3" descr="addin_tmp.png">
            <a:extLst>
              <a:ext uri="{FF2B5EF4-FFF2-40B4-BE49-F238E27FC236}">
                <a16:creationId xmlns:a16="http://schemas.microsoft.com/office/drawing/2014/main" id="{B84DBA64-9AFE-4926-B463-4FFB1C4CDB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048000" y="1981200"/>
            <a:ext cx="15779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Picture 4" descr="addin_tmp.png">
            <a:extLst>
              <a:ext uri="{FF2B5EF4-FFF2-40B4-BE49-F238E27FC236}">
                <a16:creationId xmlns:a16="http://schemas.microsoft.com/office/drawing/2014/main" id="{C59A8F1B-9CFA-4C1B-A322-CBEBE8924A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562600" y="1981200"/>
            <a:ext cx="22399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5" descr="addin_tmp.png">
            <a:extLst>
              <a:ext uri="{FF2B5EF4-FFF2-40B4-BE49-F238E27FC236}">
                <a16:creationId xmlns:a16="http://schemas.microsoft.com/office/drawing/2014/main" id="{2996BA22-D3B9-4E43-B31C-857C9C97FA3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667000" y="2819400"/>
            <a:ext cx="320675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3" name="Picture 8" descr="addin_tmp.png">
            <a:extLst>
              <a:ext uri="{FF2B5EF4-FFF2-40B4-BE49-F238E27FC236}">
                <a16:creationId xmlns:a16="http://schemas.microsoft.com/office/drawing/2014/main" id="{BE1B471B-089B-474C-B9F7-00F91625C1C3}"/>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590800" y="3886200"/>
            <a:ext cx="29321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81612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842F17A0-3CC7-4853-90A8-7D63AC777A33}"/>
              </a:ext>
            </a:extLst>
          </p:cNvPr>
          <p:cNvSpPr>
            <a:spLocks noGrp="1"/>
          </p:cNvSpPr>
          <p:nvPr>
            <p:ph type="title"/>
          </p:nvPr>
        </p:nvSpPr>
        <p:spPr/>
        <p:txBody>
          <a:bodyPr/>
          <a:lstStyle/>
          <a:p>
            <a:r>
              <a:rPr lang="en-US" altLang="en-US"/>
              <a:t>Composition Questions</a:t>
            </a:r>
          </a:p>
        </p:txBody>
      </p:sp>
      <p:sp>
        <p:nvSpPr>
          <p:cNvPr id="3" name="Content Placeholder 2">
            <a:extLst>
              <a:ext uri="{FF2B5EF4-FFF2-40B4-BE49-F238E27FC236}">
                <a16:creationId xmlns:a16="http://schemas.microsoft.com/office/drawing/2014/main" id="{0E4F24F6-9E4C-4C37-9691-64D2B713BA73}"/>
              </a:ext>
            </a:extLst>
          </p:cNvPr>
          <p:cNvSpPr>
            <a:spLocks noGrp="1"/>
          </p:cNvSpPr>
          <p:nvPr>
            <p:ph idx="1"/>
          </p:nvPr>
        </p:nvSpPr>
        <p:spPr>
          <a:xfrm>
            <a:off x="304800" y="1838325"/>
            <a:ext cx="8229600" cy="4389438"/>
          </a:xfrm>
        </p:spPr>
        <p:txBody>
          <a:bodyPr/>
          <a:lstStyle/>
          <a:p>
            <a:pPr>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2</a:t>
            </a:r>
            <a:r>
              <a:rPr lang="en-US" altLang="en-US"/>
              <a:t>: Let </a:t>
            </a:r>
            <a:r>
              <a:rPr lang="en-US" altLang="en-US" i="1"/>
              <a:t>g</a:t>
            </a:r>
            <a:r>
              <a:rPr lang="en-US" altLang="en-US"/>
              <a:t> be the function from the set {</a:t>
            </a:r>
            <a:r>
              <a:rPr lang="en-US" altLang="en-US" i="1"/>
              <a:t>a,b,c</a:t>
            </a:r>
            <a:r>
              <a:rPr lang="en-US" altLang="en-US"/>
              <a:t>}</a:t>
            </a:r>
            <a:r>
              <a:rPr lang="en-US" altLang="en-US" i="1"/>
              <a:t> </a:t>
            </a:r>
            <a:r>
              <a:rPr lang="en-US" altLang="en-US"/>
              <a:t>to itself such that </a:t>
            </a:r>
            <a:r>
              <a:rPr lang="en-US" altLang="en-US" i="1"/>
              <a:t>g</a:t>
            </a:r>
            <a:r>
              <a:rPr lang="en-US" altLang="en-US"/>
              <a:t>(</a:t>
            </a:r>
            <a:r>
              <a:rPr lang="en-US" altLang="en-US" i="1"/>
              <a:t>a</a:t>
            </a:r>
            <a:r>
              <a:rPr lang="en-US" altLang="en-US"/>
              <a:t>)</a:t>
            </a:r>
            <a:r>
              <a:rPr lang="en-US" altLang="en-US" i="1"/>
              <a:t> = b</a:t>
            </a:r>
            <a:r>
              <a:rPr lang="en-US" altLang="en-US"/>
              <a:t>, </a:t>
            </a:r>
            <a:r>
              <a:rPr lang="en-US" altLang="en-US" i="1"/>
              <a:t>g</a:t>
            </a:r>
            <a:r>
              <a:rPr lang="en-US" altLang="en-US"/>
              <a:t>(</a:t>
            </a:r>
            <a:r>
              <a:rPr lang="en-US" altLang="en-US" i="1"/>
              <a:t>b</a:t>
            </a:r>
            <a:r>
              <a:rPr lang="en-US" altLang="en-US"/>
              <a:t>)</a:t>
            </a:r>
            <a:r>
              <a:rPr lang="en-US" altLang="en-US" i="1"/>
              <a:t> = c</a:t>
            </a:r>
            <a:r>
              <a:rPr lang="en-US" altLang="en-US"/>
              <a:t>, and </a:t>
            </a:r>
            <a:r>
              <a:rPr lang="en-US" altLang="en-US" i="1"/>
              <a:t>g</a:t>
            </a:r>
            <a:r>
              <a:rPr lang="en-US" altLang="en-US"/>
              <a:t>(</a:t>
            </a:r>
            <a:r>
              <a:rPr lang="en-US" altLang="en-US" i="1"/>
              <a:t>c</a:t>
            </a:r>
            <a:r>
              <a:rPr lang="en-US" altLang="en-US"/>
              <a:t>)</a:t>
            </a:r>
            <a:r>
              <a:rPr lang="en-US" altLang="en-US" i="1"/>
              <a:t> = a</a:t>
            </a:r>
            <a:r>
              <a:rPr lang="en-US" altLang="en-US"/>
              <a:t>. Let  </a:t>
            </a:r>
            <a:r>
              <a:rPr lang="en-US" altLang="en-US" i="1"/>
              <a:t>f</a:t>
            </a:r>
            <a:r>
              <a:rPr lang="en-US" altLang="en-US"/>
              <a:t> be the function from the set {</a:t>
            </a:r>
            <a:r>
              <a:rPr lang="en-US" altLang="en-US" i="1"/>
              <a:t>a,b,c</a:t>
            </a:r>
            <a:r>
              <a:rPr lang="en-US" altLang="en-US"/>
              <a:t>}</a:t>
            </a:r>
            <a:r>
              <a:rPr lang="en-US" altLang="en-US" i="1"/>
              <a:t> </a:t>
            </a:r>
            <a:r>
              <a:rPr lang="en-US" altLang="en-US"/>
              <a:t>to the set {</a:t>
            </a:r>
            <a:r>
              <a:rPr lang="en-US" altLang="en-US">
                <a:latin typeface="Cambria Math" panose="02040503050406030204" pitchFamily="18" charset="0"/>
                <a:ea typeface="Cambria Math" panose="02040503050406030204" pitchFamily="18" charset="0"/>
                <a:cs typeface="Cambria Math" panose="02040503050406030204" pitchFamily="18" charset="0"/>
              </a:rPr>
              <a:t>1,2,3</a:t>
            </a:r>
            <a:r>
              <a:rPr lang="en-US" altLang="en-US"/>
              <a:t>}</a:t>
            </a:r>
            <a:r>
              <a:rPr lang="en-US" altLang="en-US" i="1"/>
              <a:t> </a:t>
            </a:r>
            <a:r>
              <a:rPr lang="en-US" altLang="en-US"/>
              <a:t>such that     </a:t>
            </a:r>
            <a:r>
              <a:rPr lang="en-US" altLang="en-US" i="1"/>
              <a:t>f</a:t>
            </a:r>
            <a:r>
              <a:rPr lang="en-US" altLang="en-US"/>
              <a:t>(</a:t>
            </a:r>
            <a:r>
              <a:rPr lang="en-US" altLang="en-US" i="1"/>
              <a:t>a</a:t>
            </a:r>
            <a:r>
              <a:rPr lang="en-US" altLang="en-US"/>
              <a:t>)</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a:t>, </a:t>
            </a:r>
            <a:r>
              <a:rPr lang="en-US" altLang="en-US" i="1"/>
              <a:t>f</a:t>
            </a:r>
            <a:r>
              <a:rPr lang="en-US" altLang="en-US"/>
              <a:t>(</a:t>
            </a:r>
            <a:r>
              <a:rPr lang="en-US" altLang="en-US" i="1"/>
              <a:t>b</a:t>
            </a:r>
            <a:r>
              <a:rPr lang="en-US" altLang="en-US"/>
              <a:t>)</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a:t>, and </a:t>
            </a:r>
            <a:r>
              <a:rPr lang="en-US" altLang="en-US" i="1"/>
              <a:t>f</a:t>
            </a:r>
            <a:r>
              <a:rPr lang="en-US" altLang="en-US"/>
              <a:t>(</a:t>
            </a:r>
            <a:r>
              <a:rPr lang="en-US" altLang="en-US" i="1"/>
              <a:t>c</a:t>
            </a:r>
            <a:r>
              <a:rPr lang="en-US" altLang="en-US"/>
              <a:t>)</a:t>
            </a:r>
            <a:r>
              <a:rPr lang="en-US" altLang="en-US" i="1"/>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a:t>
            </a:r>
          </a:p>
          <a:p>
            <a:pPr>
              <a:buFont typeface="Wingdings 2" panose="05020102010507070707" pitchFamily="18" charset="2"/>
              <a:buNone/>
            </a:pPr>
            <a:r>
              <a:rPr lang="en-US" altLang="en-US"/>
              <a:t>    What is the composition of </a:t>
            </a:r>
            <a:r>
              <a:rPr lang="en-US" altLang="en-US" i="1"/>
              <a:t>f</a:t>
            </a:r>
            <a:r>
              <a:rPr lang="en-US" altLang="en-US"/>
              <a:t> and </a:t>
            </a:r>
            <a:r>
              <a:rPr lang="en-US" altLang="en-US" i="1"/>
              <a:t>g</a:t>
            </a:r>
            <a:r>
              <a:rPr lang="en-US" altLang="en-US"/>
              <a:t>, and what is the composition of </a:t>
            </a:r>
            <a:r>
              <a:rPr lang="en-US" altLang="en-US" i="1"/>
              <a:t>g </a:t>
            </a:r>
            <a:r>
              <a:rPr lang="en-US" altLang="en-US"/>
              <a:t>and </a:t>
            </a:r>
            <a:r>
              <a:rPr lang="en-US" altLang="en-US" i="1"/>
              <a:t>f</a:t>
            </a:r>
            <a:r>
              <a:rPr lang="en-US" altLang="en-US"/>
              <a:t>.</a:t>
            </a:r>
          </a:p>
          <a:p>
            <a:pPr>
              <a:buFont typeface="Wingdings 2" panose="05020102010507070707" pitchFamily="18" charset="2"/>
              <a:buNone/>
            </a:pPr>
            <a:r>
              <a:rPr lang="en-US" altLang="en-US" b="1"/>
              <a:t>    </a:t>
            </a:r>
            <a:endParaRPr lang="en-US" altLang="en-US"/>
          </a:p>
          <a:p>
            <a:pPr lvl="1"/>
            <a:endParaRPr lang="en-US" altLang="en-US"/>
          </a:p>
          <a:p>
            <a:pPr lvl="1"/>
            <a:endParaRPr lang="en-US" altLang="en-US"/>
          </a:p>
          <a:p>
            <a:endParaRPr lang="en-US" altLang="en-US"/>
          </a:p>
          <a:p>
            <a:endParaRPr lang="en-US" altLang="en-US" b="1"/>
          </a:p>
        </p:txBody>
      </p:sp>
      <p:sp>
        <p:nvSpPr>
          <p:cNvPr id="4" name="Rectangle 3">
            <a:extLst>
              <a:ext uri="{FF2B5EF4-FFF2-40B4-BE49-F238E27FC236}">
                <a16:creationId xmlns:a16="http://schemas.microsoft.com/office/drawing/2014/main" id="{496953E5-B414-459C-95EE-2E3917FC6F9B}"/>
              </a:ext>
            </a:extLst>
          </p:cNvPr>
          <p:cNvSpPr>
            <a:spLocks noChangeArrowheads="1"/>
          </p:cNvSpPr>
          <p:nvPr/>
        </p:nvSpPr>
        <p:spPr bwMode="auto">
          <a:xfrm>
            <a:off x="477838" y="4729163"/>
            <a:ext cx="8513762"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2000">
                <a:solidFill>
                  <a:srgbClr val="242021"/>
                </a:solidFill>
                <a:latin typeface="Times-Roman"/>
              </a:rPr>
              <a:t>The composition </a:t>
            </a:r>
            <a:r>
              <a:rPr lang="en-US" altLang="en-US" sz="2000" i="1">
                <a:solidFill>
                  <a:srgbClr val="242021"/>
                </a:solidFill>
                <a:latin typeface="MTMI"/>
              </a:rPr>
              <a:t>f </a:t>
            </a:r>
            <a:r>
              <a:rPr lang="en-US" altLang="en-US" sz="2000">
                <a:solidFill>
                  <a:srgbClr val="242021"/>
                </a:solidFill>
                <a:latin typeface="MTSYN"/>
              </a:rPr>
              <a:t>◦ </a:t>
            </a:r>
            <a:r>
              <a:rPr lang="en-US" altLang="en-US" sz="2000" i="1">
                <a:solidFill>
                  <a:srgbClr val="242021"/>
                </a:solidFill>
                <a:latin typeface="MTMI"/>
              </a:rPr>
              <a:t>g </a:t>
            </a:r>
            <a:r>
              <a:rPr lang="en-US" altLang="en-US" sz="2000">
                <a:solidFill>
                  <a:srgbClr val="242021"/>
                </a:solidFill>
                <a:latin typeface="Times-Roman"/>
              </a:rPr>
              <a:t>is defined by </a:t>
            </a:r>
            <a:r>
              <a:rPr lang="en-US" altLang="en-US" sz="2000" i="1">
                <a:solidFill>
                  <a:srgbClr val="242021"/>
                </a:solidFill>
                <a:latin typeface="MTMI"/>
              </a:rPr>
              <a:t>(f </a:t>
            </a:r>
            <a:r>
              <a:rPr lang="en-US" altLang="en-US" sz="2000">
                <a:solidFill>
                  <a:srgbClr val="242021"/>
                </a:solidFill>
                <a:latin typeface="MTSYN"/>
              </a:rPr>
              <a:t>◦ </a:t>
            </a:r>
            <a:r>
              <a:rPr lang="en-US" altLang="en-US" sz="2000" i="1">
                <a:solidFill>
                  <a:srgbClr val="242021"/>
                </a:solidFill>
                <a:latin typeface="MTMI"/>
              </a:rPr>
              <a:t>g)(a) </a:t>
            </a:r>
            <a:r>
              <a:rPr lang="en-US" altLang="en-US" sz="2000">
                <a:solidFill>
                  <a:srgbClr val="242021"/>
                </a:solidFill>
                <a:latin typeface="MTSYN"/>
              </a:rPr>
              <a:t>= </a:t>
            </a:r>
            <a:r>
              <a:rPr lang="en-US" altLang="en-US" sz="2000" i="1">
                <a:solidFill>
                  <a:srgbClr val="242021"/>
                </a:solidFill>
                <a:latin typeface="MTMI"/>
              </a:rPr>
              <a:t>f (g(a)) </a:t>
            </a:r>
            <a:r>
              <a:rPr lang="en-US" altLang="en-US" sz="2000">
                <a:solidFill>
                  <a:srgbClr val="242021"/>
                </a:solidFill>
                <a:latin typeface="MTSYN"/>
              </a:rPr>
              <a:t>= </a:t>
            </a:r>
            <a:r>
              <a:rPr lang="en-US" altLang="en-US" sz="2000" i="1">
                <a:solidFill>
                  <a:srgbClr val="242021"/>
                </a:solidFill>
                <a:latin typeface="MTMI"/>
              </a:rPr>
              <a:t>f (b) </a:t>
            </a:r>
            <a:r>
              <a:rPr lang="en-US" altLang="en-US" sz="2000">
                <a:solidFill>
                  <a:srgbClr val="242021"/>
                </a:solidFill>
                <a:latin typeface="MTSYN"/>
              </a:rPr>
              <a:t>= </a:t>
            </a:r>
            <a:r>
              <a:rPr lang="en-US" altLang="en-US" sz="2000">
                <a:solidFill>
                  <a:srgbClr val="242021"/>
                </a:solidFill>
                <a:latin typeface="Times-Roman"/>
              </a:rPr>
              <a:t>2,</a:t>
            </a:r>
            <a:br>
              <a:rPr lang="en-US" altLang="en-US" sz="2000">
                <a:solidFill>
                  <a:srgbClr val="242021"/>
                </a:solidFill>
                <a:latin typeface="Times-Roman"/>
              </a:rPr>
            </a:br>
            <a:r>
              <a:rPr lang="en-US" altLang="en-US" sz="2000" i="1">
                <a:solidFill>
                  <a:srgbClr val="242021"/>
                </a:solidFill>
                <a:latin typeface="MTMI"/>
              </a:rPr>
              <a:t>(f </a:t>
            </a:r>
            <a:r>
              <a:rPr lang="en-US" altLang="en-US" sz="2000">
                <a:solidFill>
                  <a:srgbClr val="242021"/>
                </a:solidFill>
                <a:latin typeface="MTSYN"/>
              </a:rPr>
              <a:t>◦ </a:t>
            </a:r>
            <a:r>
              <a:rPr lang="en-US" altLang="en-US" sz="2000" i="1">
                <a:solidFill>
                  <a:srgbClr val="242021"/>
                </a:solidFill>
                <a:latin typeface="MTMI"/>
              </a:rPr>
              <a:t>g) (b) </a:t>
            </a:r>
            <a:r>
              <a:rPr lang="en-US" altLang="en-US" sz="2000">
                <a:solidFill>
                  <a:srgbClr val="242021"/>
                </a:solidFill>
                <a:latin typeface="MTSYN"/>
              </a:rPr>
              <a:t>= </a:t>
            </a:r>
            <a:r>
              <a:rPr lang="en-US" altLang="en-US" sz="2000" i="1">
                <a:solidFill>
                  <a:srgbClr val="242021"/>
                </a:solidFill>
                <a:latin typeface="MTMI"/>
              </a:rPr>
              <a:t>f (g(b)) </a:t>
            </a:r>
            <a:r>
              <a:rPr lang="en-US" altLang="en-US" sz="2000">
                <a:solidFill>
                  <a:srgbClr val="242021"/>
                </a:solidFill>
                <a:latin typeface="MTSYN"/>
              </a:rPr>
              <a:t>= </a:t>
            </a:r>
            <a:r>
              <a:rPr lang="en-US" altLang="en-US" sz="2000" i="1">
                <a:solidFill>
                  <a:srgbClr val="242021"/>
                </a:solidFill>
                <a:latin typeface="MTMI"/>
              </a:rPr>
              <a:t>f (c) </a:t>
            </a:r>
            <a:r>
              <a:rPr lang="en-US" altLang="en-US" sz="2000">
                <a:solidFill>
                  <a:srgbClr val="242021"/>
                </a:solidFill>
                <a:latin typeface="MTSYN"/>
              </a:rPr>
              <a:t>= </a:t>
            </a:r>
            <a:r>
              <a:rPr lang="en-US" altLang="en-US" sz="2000">
                <a:solidFill>
                  <a:srgbClr val="242021"/>
                </a:solidFill>
                <a:latin typeface="Times-Roman"/>
              </a:rPr>
              <a:t>1, and </a:t>
            </a:r>
            <a:r>
              <a:rPr lang="en-US" altLang="en-US" sz="2000" i="1">
                <a:solidFill>
                  <a:srgbClr val="242021"/>
                </a:solidFill>
                <a:latin typeface="MTMI"/>
              </a:rPr>
              <a:t>(f </a:t>
            </a:r>
            <a:r>
              <a:rPr lang="en-US" altLang="en-US" sz="2000">
                <a:solidFill>
                  <a:srgbClr val="242021"/>
                </a:solidFill>
                <a:latin typeface="MTSYN"/>
              </a:rPr>
              <a:t>◦ </a:t>
            </a:r>
            <a:r>
              <a:rPr lang="en-US" altLang="en-US" sz="2000" i="1">
                <a:solidFill>
                  <a:srgbClr val="242021"/>
                </a:solidFill>
                <a:latin typeface="MTMI"/>
              </a:rPr>
              <a:t>g)(c) </a:t>
            </a:r>
            <a:r>
              <a:rPr lang="en-US" altLang="en-US" sz="2000">
                <a:solidFill>
                  <a:srgbClr val="242021"/>
                </a:solidFill>
                <a:latin typeface="MTSYN"/>
              </a:rPr>
              <a:t>= </a:t>
            </a:r>
            <a:r>
              <a:rPr lang="en-US" altLang="en-US" sz="2000" i="1">
                <a:solidFill>
                  <a:srgbClr val="242021"/>
                </a:solidFill>
                <a:latin typeface="MTMI"/>
              </a:rPr>
              <a:t>f (g(c)) </a:t>
            </a:r>
            <a:r>
              <a:rPr lang="en-US" altLang="en-US" sz="2000">
                <a:solidFill>
                  <a:srgbClr val="242021"/>
                </a:solidFill>
                <a:latin typeface="MTSYN"/>
              </a:rPr>
              <a:t>= </a:t>
            </a:r>
            <a:r>
              <a:rPr lang="en-US" altLang="en-US" sz="2000" i="1">
                <a:solidFill>
                  <a:srgbClr val="242021"/>
                </a:solidFill>
                <a:latin typeface="MTMI"/>
              </a:rPr>
              <a:t>f (a) </a:t>
            </a:r>
            <a:r>
              <a:rPr lang="en-US" altLang="en-US" sz="2000">
                <a:solidFill>
                  <a:srgbClr val="242021"/>
                </a:solidFill>
                <a:latin typeface="MTSYN"/>
              </a:rPr>
              <a:t>= </a:t>
            </a:r>
            <a:r>
              <a:rPr lang="en-US" altLang="en-US" sz="2000">
                <a:solidFill>
                  <a:srgbClr val="242021"/>
                </a:solidFill>
                <a:latin typeface="Times-Roman"/>
              </a:rPr>
              <a:t>3.</a:t>
            </a:r>
            <a:br>
              <a:rPr lang="en-US" altLang="en-US" sz="2000">
                <a:solidFill>
                  <a:srgbClr val="242021"/>
                </a:solidFill>
                <a:latin typeface="Times-Roman"/>
              </a:rPr>
            </a:br>
            <a:r>
              <a:rPr lang="en-US" altLang="en-US" sz="2000">
                <a:solidFill>
                  <a:srgbClr val="242021"/>
                </a:solidFill>
                <a:latin typeface="Times-Roman"/>
              </a:rPr>
              <a:t>Note that </a:t>
            </a:r>
            <a:r>
              <a:rPr lang="en-US" altLang="en-US" sz="2000" i="1">
                <a:solidFill>
                  <a:srgbClr val="242021"/>
                </a:solidFill>
                <a:latin typeface="MTMI"/>
              </a:rPr>
              <a:t>g </a:t>
            </a:r>
            <a:r>
              <a:rPr lang="en-US" altLang="en-US" sz="2000">
                <a:solidFill>
                  <a:srgbClr val="242021"/>
                </a:solidFill>
                <a:latin typeface="MTSYN"/>
              </a:rPr>
              <a:t>◦ </a:t>
            </a:r>
            <a:r>
              <a:rPr lang="en-US" altLang="en-US" sz="2000" i="1">
                <a:solidFill>
                  <a:srgbClr val="242021"/>
                </a:solidFill>
                <a:latin typeface="MTMI"/>
              </a:rPr>
              <a:t>f </a:t>
            </a:r>
            <a:r>
              <a:rPr lang="en-US" altLang="en-US" sz="2000">
                <a:solidFill>
                  <a:srgbClr val="242021"/>
                </a:solidFill>
                <a:latin typeface="Times-Roman"/>
              </a:rPr>
              <a:t>is not defined, because the range of </a:t>
            </a:r>
            <a:r>
              <a:rPr lang="en-US" altLang="en-US" sz="2000" i="1">
                <a:solidFill>
                  <a:srgbClr val="242021"/>
                </a:solidFill>
                <a:latin typeface="MTMI"/>
              </a:rPr>
              <a:t>f </a:t>
            </a:r>
            <a:r>
              <a:rPr lang="en-US" altLang="en-US" sz="2000">
                <a:solidFill>
                  <a:srgbClr val="242021"/>
                </a:solidFill>
                <a:latin typeface="Times-Roman"/>
              </a:rPr>
              <a:t>is not a subset of the domain of </a:t>
            </a:r>
            <a:r>
              <a:rPr lang="en-US" altLang="en-US" sz="2000" i="1">
                <a:solidFill>
                  <a:srgbClr val="242021"/>
                </a:solidFill>
                <a:latin typeface="MTMI"/>
              </a:rPr>
              <a:t>g</a:t>
            </a:r>
            <a:r>
              <a:rPr lang="en-US" altLang="en-US" sz="2000"/>
              <a:t> </a:t>
            </a:r>
            <a:br>
              <a:rPr lang="en-US" altLang="en-US" sz="2000"/>
            </a:br>
            <a:endParaRPr lang="en-US" altLang="en-US" sz="2000"/>
          </a:p>
        </p:txBody>
      </p:sp>
    </p:spTree>
    <p:extLst>
      <p:ext uri="{BB962C8B-B14F-4D97-AF65-F5344CB8AC3E}">
        <p14:creationId xmlns:p14="http://schemas.microsoft.com/office/powerpoint/2010/main" val="433279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4EC7AB98-68B0-4A16-839C-9780D3CDDDFF}"/>
              </a:ext>
            </a:extLst>
          </p:cNvPr>
          <p:cNvSpPr>
            <a:spLocks noGrp="1"/>
          </p:cNvSpPr>
          <p:nvPr>
            <p:ph type="title"/>
          </p:nvPr>
        </p:nvSpPr>
        <p:spPr/>
        <p:txBody>
          <a:bodyPr/>
          <a:lstStyle/>
          <a:p>
            <a:r>
              <a:rPr lang="en-US" altLang="en-US"/>
              <a:t>Composition Questions</a:t>
            </a:r>
          </a:p>
        </p:txBody>
      </p:sp>
      <p:sp>
        <p:nvSpPr>
          <p:cNvPr id="3" name="Content Placeholder 2">
            <a:extLst>
              <a:ext uri="{FF2B5EF4-FFF2-40B4-BE49-F238E27FC236}">
                <a16:creationId xmlns:a16="http://schemas.microsoft.com/office/drawing/2014/main" id="{487FB75C-8BB1-438A-8FB3-3574BED372CC}"/>
              </a:ext>
            </a:extLst>
          </p:cNvPr>
          <p:cNvSpPr>
            <a:spLocks noGrp="1"/>
          </p:cNvSpPr>
          <p:nvPr>
            <p:ph idx="1"/>
          </p:nvPr>
        </p:nvSpPr>
        <p:spPr/>
        <p:txBody>
          <a:bodyPr>
            <a:normAutofit/>
          </a:bodyPr>
          <a:lstStyle/>
          <a:p>
            <a:pPr>
              <a:lnSpc>
                <a:spcPct val="90000"/>
              </a:lnSpc>
              <a:buFont typeface="Wingdings 2" panose="05020102010507070707" pitchFamily="18" charset="2"/>
              <a:buNone/>
            </a:pPr>
            <a:r>
              <a:rPr lang="en-US" altLang="en-US" sz="2400" b="1"/>
              <a:t>   Example </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2</a:t>
            </a:r>
            <a:r>
              <a:rPr lang="en-US" altLang="en-US" sz="2400"/>
              <a:t>: Let </a:t>
            </a:r>
            <a:r>
              <a:rPr lang="en-US" altLang="en-US" sz="2400" i="1"/>
              <a:t>g</a:t>
            </a:r>
            <a:r>
              <a:rPr lang="en-US" altLang="en-US" sz="2400"/>
              <a:t> be the function from the set {</a:t>
            </a:r>
            <a:r>
              <a:rPr lang="en-US" altLang="en-US" sz="2400" i="1"/>
              <a:t>a,b,c</a:t>
            </a:r>
            <a:r>
              <a:rPr lang="en-US" altLang="en-US" sz="2400"/>
              <a:t>}</a:t>
            </a:r>
            <a:r>
              <a:rPr lang="en-US" altLang="en-US" sz="2400" i="1"/>
              <a:t> </a:t>
            </a:r>
            <a:r>
              <a:rPr lang="en-US" altLang="en-US" sz="2400"/>
              <a:t>to itself such that </a:t>
            </a:r>
            <a:r>
              <a:rPr lang="en-US" altLang="en-US" sz="2400" i="1"/>
              <a:t>g</a:t>
            </a:r>
            <a:r>
              <a:rPr lang="en-US" altLang="en-US" sz="2400"/>
              <a:t>(</a:t>
            </a:r>
            <a:r>
              <a:rPr lang="en-US" altLang="en-US" sz="2400" i="1"/>
              <a:t>a</a:t>
            </a:r>
            <a:r>
              <a:rPr lang="en-US" altLang="en-US" sz="2400"/>
              <a:t>)</a:t>
            </a:r>
            <a:r>
              <a:rPr lang="en-US" altLang="en-US" sz="2400" i="1"/>
              <a:t> = b</a:t>
            </a:r>
            <a:r>
              <a:rPr lang="en-US" altLang="en-US" sz="2400"/>
              <a:t>, </a:t>
            </a:r>
            <a:r>
              <a:rPr lang="en-US" altLang="en-US" sz="2400" i="1"/>
              <a:t>g</a:t>
            </a:r>
            <a:r>
              <a:rPr lang="en-US" altLang="en-US" sz="2400"/>
              <a:t>(</a:t>
            </a:r>
            <a:r>
              <a:rPr lang="en-US" altLang="en-US" sz="2400" i="1"/>
              <a:t>b</a:t>
            </a:r>
            <a:r>
              <a:rPr lang="en-US" altLang="en-US" sz="2400"/>
              <a:t>)</a:t>
            </a:r>
            <a:r>
              <a:rPr lang="en-US" altLang="en-US" sz="2400" i="1"/>
              <a:t> = c</a:t>
            </a:r>
            <a:r>
              <a:rPr lang="en-US" altLang="en-US" sz="2400"/>
              <a:t>, and </a:t>
            </a:r>
            <a:r>
              <a:rPr lang="en-US" altLang="en-US" sz="2400" i="1"/>
              <a:t>g</a:t>
            </a:r>
            <a:r>
              <a:rPr lang="en-US" altLang="en-US" sz="2400"/>
              <a:t>(</a:t>
            </a:r>
            <a:r>
              <a:rPr lang="en-US" altLang="en-US" sz="2400" i="1"/>
              <a:t>c</a:t>
            </a:r>
            <a:r>
              <a:rPr lang="en-US" altLang="en-US" sz="2400"/>
              <a:t>)</a:t>
            </a:r>
            <a:r>
              <a:rPr lang="en-US" altLang="en-US" sz="2400" i="1"/>
              <a:t> = a</a:t>
            </a:r>
            <a:r>
              <a:rPr lang="en-US" altLang="en-US" sz="2400"/>
              <a:t>. Let  </a:t>
            </a:r>
            <a:r>
              <a:rPr lang="en-US" altLang="en-US" sz="2400" i="1"/>
              <a:t>f</a:t>
            </a:r>
            <a:r>
              <a:rPr lang="en-US" altLang="en-US" sz="2400"/>
              <a:t> be the function from the set {</a:t>
            </a:r>
            <a:r>
              <a:rPr lang="en-US" altLang="en-US" sz="2400" i="1"/>
              <a:t>a,b,c</a:t>
            </a:r>
            <a:r>
              <a:rPr lang="en-US" altLang="en-US" sz="2400"/>
              <a:t>}</a:t>
            </a:r>
            <a:r>
              <a:rPr lang="en-US" altLang="en-US" sz="2400" i="1"/>
              <a:t> </a:t>
            </a:r>
            <a:r>
              <a:rPr lang="en-US" altLang="en-US" sz="2400"/>
              <a:t>to the set {</a:t>
            </a:r>
            <a:r>
              <a:rPr lang="en-US" altLang="en-US" sz="2400">
                <a:latin typeface="Cambria Math" panose="02040503050406030204" pitchFamily="18" charset="0"/>
                <a:ea typeface="Cambria Math" panose="02040503050406030204" pitchFamily="18" charset="0"/>
                <a:cs typeface="Cambria Math" panose="02040503050406030204" pitchFamily="18" charset="0"/>
              </a:rPr>
              <a:t>1,2,3</a:t>
            </a:r>
            <a:r>
              <a:rPr lang="en-US" altLang="en-US" sz="2400"/>
              <a:t>}</a:t>
            </a:r>
            <a:r>
              <a:rPr lang="en-US" altLang="en-US" sz="2400" i="1"/>
              <a:t> </a:t>
            </a:r>
            <a:r>
              <a:rPr lang="en-US" altLang="en-US" sz="2400"/>
              <a:t>such that     </a:t>
            </a:r>
            <a:r>
              <a:rPr lang="en-US" altLang="en-US" sz="2400" i="1"/>
              <a:t>f</a:t>
            </a:r>
            <a:r>
              <a:rPr lang="en-US" altLang="en-US" sz="2400"/>
              <a:t>(</a:t>
            </a:r>
            <a:r>
              <a:rPr lang="en-US" altLang="en-US" sz="2400" i="1"/>
              <a:t>a</a:t>
            </a:r>
            <a:r>
              <a:rPr lang="en-US" altLang="en-US" sz="2400"/>
              <a:t>)</a:t>
            </a:r>
            <a:r>
              <a:rPr lang="en-US" altLang="en-US" sz="2400" i="1"/>
              <a:t> = </a:t>
            </a:r>
            <a:r>
              <a:rPr lang="en-US" altLang="en-US" sz="2400">
                <a:latin typeface="Cambria Math" panose="02040503050406030204" pitchFamily="18" charset="0"/>
                <a:ea typeface="Cambria Math" panose="02040503050406030204" pitchFamily="18" charset="0"/>
                <a:cs typeface="Cambria Math" panose="02040503050406030204" pitchFamily="18" charset="0"/>
              </a:rPr>
              <a:t>3</a:t>
            </a:r>
            <a:r>
              <a:rPr lang="en-US" altLang="en-US" sz="2400"/>
              <a:t>, </a:t>
            </a:r>
            <a:r>
              <a:rPr lang="en-US" altLang="en-US" sz="2400" i="1"/>
              <a:t>f</a:t>
            </a:r>
            <a:r>
              <a:rPr lang="en-US" altLang="en-US" sz="2400"/>
              <a:t>(</a:t>
            </a:r>
            <a:r>
              <a:rPr lang="en-US" altLang="en-US" sz="2400" i="1"/>
              <a:t>b</a:t>
            </a:r>
            <a:r>
              <a:rPr lang="en-US" altLang="en-US" sz="2400"/>
              <a:t>)</a:t>
            </a:r>
            <a:r>
              <a:rPr lang="en-US" altLang="en-US" sz="2400" i="1"/>
              <a:t> = </a:t>
            </a:r>
            <a:r>
              <a:rPr lang="en-US" altLang="en-US" sz="2400">
                <a:latin typeface="Cambria Math" panose="02040503050406030204" pitchFamily="18" charset="0"/>
                <a:ea typeface="Cambria Math" panose="02040503050406030204" pitchFamily="18" charset="0"/>
                <a:cs typeface="Cambria Math" panose="02040503050406030204" pitchFamily="18" charset="0"/>
              </a:rPr>
              <a:t>2</a:t>
            </a:r>
            <a:r>
              <a:rPr lang="en-US" altLang="en-US" sz="2400"/>
              <a:t>, and </a:t>
            </a:r>
            <a:r>
              <a:rPr lang="en-US" altLang="en-US" sz="2400" i="1"/>
              <a:t>f</a:t>
            </a:r>
            <a:r>
              <a:rPr lang="en-US" altLang="en-US" sz="2400"/>
              <a:t>(</a:t>
            </a:r>
            <a:r>
              <a:rPr lang="en-US" altLang="en-US" sz="2400" i="1"/>
              <a:t>c</a:t>
            </a:r>
            <a:r>
              <a:rPr lang="en-US" altLang="en-US" sz="2400"/>
              <a:t>)</a:t>
            </a:r>
            <a:r>
              <a:rPr lang="en-US" altLang="en-US" sz="2400" i="1"/>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1</a:t>
            </a:r>
            <a:r>
              <a:rPr lang="en-US" altLang="en-US" sz="2400"/>
              <a:t>.</a:t>
            </a:r>
          </a:p>
          <a:p>
            <a:pPr>
              <a:lnSpc>
                <a:spcPct val="90000"/>
              </a:lnSpc>
              <a:buFont typeface="Wingdings 2" panose="05020102010507070707" pitchFamily="18" charset="2"/>
              <a:buNone/>
            </a:pPr>
            <a:r>
              <a:rPr lang="en-US" altLang="en-US" sz="2400"/>
              <a:t>    What is the composition of </a:t>
            </a:r>
            <a:r>
              <a:rPr lang="en-US" altLang="en-US" sz="2400" i="1"/>
              <a:t>f</a:t>
            </a:r>
            <a:r>
              <a:rPr lang="en-US" altLang="en-US" sz="2400"/>
              <a:t> and </a:t>
            </a:r>
            <a:r>
              <a:rPr lang="en-US" altLang="en-US" sz="2400" i="1"/>
              <a:t>g</a:t>
            </a:r>
            <a:r>
              <a:rPr lang="en-US" altLang="en-US" sz="2400"/>
              <a:t>, and what is the composition of </a:t>
            </a:r>
            <a:r>
              <a:rPr lang="en-US" altLang="en-US" sz="2400" i="1"/>
              <a:t>g </a:t>
            </a:r>
            <a:r>
              <a:rPr lang="en-US" altLang="en-US" sz="2400"/>
              <a:t>and </a:t>
            </a:r>
            <a:r>
              <a:rPr lang="en-US" altLang="en-US" sz="2400" i="1"/>
              <a:t>f</a:t>
            </a:r>
            <a:r>
              <a:rPr lang="en-US" altLang="en-US" sz="2400"/>
              <a:t>.</a:t>
            </a:r>
          </a:p>
          <a:p>
            <a:pPr>
              <a:lnSpc>
                <a:spcPct val="90000"/>
              </a:lnSpc>
              <a:buFont typeface="Wingdings 2" panose="05020102010507070707" pitchFamily="18" charset="2"/>
              <a:buNone/>
            </a:pPr>
            <a:r>
              <a:rPr lang="en-US" altLang="en-US" sz="2400" b="1"/>
              <a:t>    Solution:  </a:t>
            </a:r>
            <a:r>
              <a:rPr lang="en-US" altLang="en-US" sz="2400"/>
              <a:t>The composition </a:t>
            </a:r>
            <a:r>
              <a:rPr lang="en-US" altLang="en-US" sz="2400" i="1"/>
              <a:t>f</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∘g</a:t>
            </a:r>
            <a:r>
              <a:rPr lang="en-US" altLang="en-US" sz="2400"/>
              <a:t>  is defined by </a:t>
            </a:r>
          </a:p>
          <a:p>
            <a:pPr lvl="1">
              <a:lnSpc>
                <a:spcPct val="90000"/>
              </a:lnSpc>
              <a:buFont typeface="Wingdings 2" panose="05020102010507070707" pitchFamily="18" charset="2"/>
              <a:buNone/>
            </a:pPr>
            <a:r>
              <a:rPr lang="en-US" altLang="en-US" sz="2200" i="1"/>
              <a:t>f</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∘g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ea typeface="Cambria Math" panose="02040503050406030204" pitchFamily="18" charset="0"/>
                <a:cs typeface="Cambria Math" panose="02040503050406030204" pitchFamily="18" charset="0"/>
              </a:rPr>
              <a:t>f</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(g</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i="1">
                <a:ea typeface="Cambria Math" panose="02040503050406030204" pitchFamily="18" charset="0"/>
                <a:cs typeface="Cambria Math" panose="02040503050406030204" pitchFamily="18" charset="0"/>
              </a:rPr>
              <a:t>f</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b</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a:t>
            </a:r>
            <a:r>
              <a:rPr lang="en-US" altLang="en-US" sz="2200"/>
              <a:t> </a:t>
            </a:r>
          </a:p>
          <a:p>
            <a:pPr lvl="1">
              <a:lnSpc>
                <a:spcPct val="90000"/>
              </a:lnSpc>
              <a:buFont typeface="Wingdings 2" panose="05020102010507070707" pitchFamily="18" charset="2"/>
              <a:buNone/>
            </a:pPr>
            <a:r>
              <a:rPr lang="en-US" altLang="en-US" sz="2200" i="1"/>
              <a:t>f</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∘g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b</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ea typeface="Cambria Math" panose="02040503050406030204" pitchFamily="18" charset="0"/>
                <a:cs typeface="Cambria Math" panose="02040503050406030204" pitchFamily="18" charset="0"/>
              </a:rPr>
              <a:t>f</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g</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b</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ea typeface="Cambria Math" panose="02040503050406030204" pitchFamily="18" charset="0"/>
                <a:cs typeface="Cambria Math" panose="02040503050406030204" pitchFamily="18" charset="0"/>
              </a:rPr>
              <a:t>f</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c</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a:latin typeface="Cambria Math" panose="02040503050406030204" pitchFamily="18" charset="0"/>
                <a:ea typeface="Cambria Math" panose="02040503050406030204" pitchFamily="18" charset="0"/>
                <a:cs typeface="Cambria Math" panose="02040503050406030204" pitchFamily="18" charset="0"/>
              </a:rPr>
              <a:t>1</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a:t>
            </a:r>
            <a:r>
              <a:rPr lang="en-US" altLang="en-US" sz="2200"/>
              <a:t> </a:t>
            </a:r>
          </a:p>
          <a:p>
            <a:pPr lvl="1">
              <a:lnSpc>
                <a:spcPct val="90000"/>
              </a:lnSpc>
              <a:buFont typeface="Wingdings 2" panose="05020102010507070707" pitchFamily="18" charset="2"/>
              <a:buNone/>
            </a:pPr>
            <a:r>
              <a:rPr lang="en-US" altLang="en-US" sz="2200" i="1"/>
              <a:t>f</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∘g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c</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ea typeface="Cambria Math" panose="02040503050406030204" pitchFamily="18" charset="0"/>
                <a:cs typeface="Cambria Math" panose="02040503050406030204" pitchFamily="18" charset="0"/>
              </a:rPr>
              <a:t>f</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g</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c</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i="1">
                <a:ea typeface="Cambria Math" panose="02040503050406030204" pitchFamily="18" charset="0"/>
                <a:cs typeface="Cambria Math" panose="02040503050406030204" pitchFamily="18" charset="0"/>
              </a:rPr>
              <a:t>f</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a:latin typeface="Cambria Math" panose="02040503050406030204" pitchFamily="18" charset="0"/>
                <a:ea typeface="Cambria Math" panose="02040503050406030204" pitchFamily="18" charset="0"/>
                <a:cs typeface="Cambria Math" panose="02040503050406030204" pitchFamily="18" charset="0"/>
              </a:rPr>
              <a:t>3</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a:t>
            </a:r>
            <a:r>
              <a:rPr lang="en-US" altLang="en-US" sz="2200"/>
              <a:t> </a:t>
            </a:r>
          </a:p>
          <a:p>
            <a:pPr lvl="1">
              <a:lnSpc>
                <a:spcPct val="90000"/>
              </a:lnSpc>
              <a:buFont typeface="Wingdings 2" panose="05020102010507070707" pitchFamily="18" charset="2"/>
              <a:buNone/>
            </a:pPr>
            <a:r>
              <a:rPr lang="en-US" altLang="en-US" sz="2200"/>
              <a:t>Note that </a:t>
            </a:r>
            <a:r>
              <a:rPr lang="en-US" altLang="en-US" sz="2200" i="1"/>
              <a:t>g</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∘f  </a:t>
            </a:r>
            <a:r>
              <a:rPr lang="en-US" altLang="en-US" sz="2200">
                <a:latin typeface="Cambria Math" panose="02040503050406030204" pitchFamily="18" charset="0"/>
                <a:ea typeface="Cambria Math" panose="02040503050406030204" pitchFamily="18" charset="0"/>
                <a:cs typeface="Cambria Math" panose="02040503050406030204" pitchFamily="18" charset="0"/>
              </a:rPr>
              <a:t>is not defined, because the range of </a:t>
            </a:r>
            <a:r>
              <a:rPr lang="en-US" altLang="en-US" sz="2200" i="1">
                <a:ea typeface="Cambria Math" panose="02040503050406030204" pitchFamily="18" charset="0"/>
                <a:cs typeface="Cambria Math" panose="02040503050406030204" pitchFamily="18" charset="0"/>
              </a:rPr>
              <a:t>f</a:t>
            </a:r>
            <a:r>
              <a:rPr lang="en-US" altLang="en-US" sz="2200">
                <a:latin typeface="Cambria Math" panose="02040503050406030204" pitchFamily="18" charset="0"/>
                <a:ea typeface="Cambria Math" panose="02040503050406030204" pitchFamily="18" charset="0"/>
                <a:cs typeface="Cambria Math" panose="02040503050406030204" pitchFamily="18" charset="0"/>
              </a:rPr>
              <a:t> is not a subset of the domain of </a:t>
            </a:r>
            <a:r>
              <a:rPr lang="en-US" altLang="en-US" sz="2200" i="1">
                <a:ea typeface="Cambria Math" panose="02040503050406030204" pitchFamily="18" charset="0"/>
                <a:cs typeface="Cambria Math" panose="02040503050406030204" pitchFamily="18" charset="0"/>
              </a:rPr>
              <a:t>g</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endParaRPr lang="en-US" altLang="en-US" sz="2200"/>
          </a:p>
          <a:p>
            <a:pPr lvl="1">
              <a:lnSpc>
                <a:spcPct val="90000"/>
              </a:lnSpc>
            </a:pPr>
            <a:endParaRPr lang="en-US" altLang="en-US" sz="2200"/>
          </a:p>
          <a:p>
            <a:pPr lvl="1">
              <a:lnSpc>
                <a:spcPct val="90000"/>
              </a:lnSpc>
            </a:pPr>
            <a:endParaRPr lang="en-US" altLang="en-US" sz="2200"/>
          </a:p>
          <a:p>
            <a:pPr lvl="1">
              <a:lnSpc>
                <a:spcPct val="90000"/>
              </a:lnSpc>
            </a:pPr>
            <a:endParaRPr lang="en-US" altLang="en-US" sz="2200"/>
          </a:p>
          <a:p>
            <a:pPr>
              <a:lnSpc>
                <a:spcPct val="90000"/>
              </a:lnSpc>
            </a:pPr>
            <a:endParaRPr lang="en-US" altLang="en-US" sz="2400"/>
          </a:p>
          <a:p>
            <a:pPr>
              <a:lnSpc>
                <a:spcPct val="90000"/>
              </a:lnSpc>
            </a:pPr>
            <a:endParaRPr lang="en-US" altLang="en-US" sz="2400" b="1"/>
          </a:p>
        </p:txBody>
      </p:sp>
    </p:spTree>
    <p:extLst>
      <p:ext uri="{BB962C8B-B14F-4D97-AF65-F5344CB8AC3E}">
        <p14:creationId xmlns:p14="http://schemas.microsoft.com/office/powerpoint/2010/main" val="4231723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19C3C11E-89A0-4B03-A501-A8EB1B6B8781}"/>
              </a:ext>
            </a:extLst>
          </p:cNvPr>
          <p:cNvSpPr>
            <a:spLocks noGrp="1"/>
          </p:cNvSpPr>
          <p:nvPr>
            <p:ph type="title"/>
          </p:nvPr>
        </p:nvSpPr>
        <p:spPr/>
        <p:txBody>
          <a:bodyPr/>
          <a:lstStyle/>
          <a:p>
            <a:r>
              <a:rPr lang="en-US" altLang="en-US"/>
              <a:t>Composition Questions</a:t>
            </a:r>
          </a:p>
        </p:txBody>
      </p:sp>
      <p:sp>
        <p:nvSpPr>
          <p:cNvPr id="89091" name="Content Placeholder 2">
            <a:extLst>
              <a:ext uri="{FF2B5EF4-FFF2-40B4-BE49-F238E27FC236}">
                <a16:creationId xmlns:a16="http://schemas.microsoft.com/office/drawing/2014/main" id="{F3EB7A39-85FD-45A3-BDBC-95CB32F4755A}"/>
              </a:ext>
            </a:extLst>
          </p:cNvPr>
          <p:cNvSpPr>
            <a:spLocks noGrp="1"/>
          </p:cNvSpPr>
          <p:nvPr>
            <p:ph idx="1"/>
          </p:nvPr>
        </p:nvSpPr>
        <p:spPr/>
        <p:txBody>
          <a:bodyPr/>
          <a:lstStyle/>
          <a:p>
            <a:pPr>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2</a:t>
            </a:r>
            <a:r>
              <a:rPr lang="en-US" altLang="en-US"/>
              <a:t>: Let f and g be functions from the set of integers to the set of integers defined by  </a:t>
            </a:r>
            <a:r>
              <a:rPr lang="en-US" altLang="en-US" i="1"/>
              <a:t>f</a:t>
            </a:r>
            <a:r>
              <a:rPr lang="en-US" altLang="en-US"/>
              <a:t>(</a:t>
            </a:r>
            <a:r>
              <a:rPr lang="en-US" altLang="en-US" i="1"/>
              <a:t>x</a:t>
            </a:r>
            <a:r>
              <a:rPr lang="en-US" altLang="en-US"/>
              <a:t>)</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t>x </a:t>
            </a:r>
            <a:r>
              <a:rPr lang="en-US" altLang="en-US"/>
              <a:t>+</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i="1"/>
              <a:t> </a:t>
            </a:r>
            <a:r>
              <a:rPr lang="en-US" altLang="en-US"/>
              <a:t>and </a:t>
            </a:r>
            <a:r>
              <a:rPr lang="en-US" altLang="en-US" i="1"/>
              <a:t>g</a:t>
            </a:r>
            <a:r>
              <a:rPr lang="en-US" altLang="en-US"/>
              <a:t>(</a:t>
            </a:r>
            <a:r>
              <a:rPr lang="en-US" altLang="en-US" i="1"/>
              <a:t>x</a:t>
            </a:r>
            <a:r>
              <a:rPr lang="en-US" altLang="en-US"/>
              <a:t>)</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i="1"/>
              <a:t>x </a:t>
            </a:r>
            <a:r>
              <a:rPr lang="en-US" altLang="en-US"/>
              <a:t>+</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a:t>. </a:t>
            </a:r>
          </a:p>
          <a:p>
            <a:pPr>
              <a:buFont typeface="Wingdings 2" panose="05020102010507070707" pitchFamily="18" charset="2"/>
              <a:buNone/>
            </a:pPr>
            <a:r>
              <a:rPr lang="en-US" altLang="en-US"/>
              <a:t>   What is the composition of </a:t>
            </a:r>
            <a:r>
              <a:rPr lang="en-US" altLang="en-US" i="1"/>
              <a:t>f</a:t>
            </a:r>
            <a:r>
              <a:rPr lang="en-US" altLang="en-US"/>
              <a:t> and </a:t>
            </a:r>
            <a:r>
              <a:rPr lang="en-US" altLang="en-US" i="1"/>
              <a:t>g</a:t>
            </a:r>
            <a:r>
              <a:rPr lang="en-US" altLang="en-US"/>
              <a:t>, and also the composition of </a:t>
            </a:r>
            <a:r>
              <a:rPr lang="en-US" altLang="en-US" i="1"/>
              <a:t>g</a:t>
            </a:r>
            <a:r>
              <a:rPr lang="en-US" altLang="en-US"/>
              <a:t> and </a:t>
            </a:r>
            <a:r>
              <a:rPr lang="en-US" altLang="en-US" i="1"/>
              <a:t>f </a:t>
            </a:r>
            <a:r>
              <a:rPr lang="en-US" altLang="en-US"/>
              <a:t>?</a:t>
            </a:r>
          </a:p>
          <a:p>
            <a:endParaRPr lang="en-US" altLang="en-US"/>
          </a:p>
          <a:p>
            <a:endParaRPr lang="en-US" altLang="en-US"/>
          </a:p>
        </p:txBody>
      </p:sp>
    </p:spTree>
    <p:extLst>
      <p:ext uri="{BB962C8B-B14F-4D97-AF65-F5344CB8AC3E}">
        <p14:creationId xmlns:p14="http://schemas.microsoft.com/office/powerpoint/2010/main" val="2746712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2667000" y="457200"/>
            <a:ext cx="38068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Tautology, Contradiction</a:t>
            </a:r>
          </a:p>
        </p:txBody>
      </p:sp>
      <p:sp>
        <p:nvSpPr>
          <p:cNvPr id="92163" name="Text Box 3"/>
          <p:cNvSpPr txBox="1">
            <a:spLocks noChangeArrowheads="1"/>
          </p:cNvSpPr>
          <p:nvPr/>
        </p:nvSpPr>
        <p:spPr bwMode="auto">
          <a:xfrm>
            <a:off x="609600" y="1066800"/>
            <a:ext cx="5137150"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 tautology is a statement that is always true.</a:t>
            </a:r>
          </a:p>
        </p:txBody>
      </p:sp>
      <p:sp>
        <p:nvSpPr>
          <p:cNvPr id="92164" name="Text Box 4"/>
          <p:cNvSpPr txBox="1">
            <a:spLocks noChangeArrowheads="1"/>
          </p:cNvSpPr>
          <p:nvPr/>
        </p:nvSpPr>
        <p:spPr bwMode="auto">
          <a:xfrm>
            <a:off x="609600" y="3276600"/>
            <a:ext cx="5630863" cy="376238"/>
          </a:xfrm>
          <a:prstGeom prst="rect">
            <a:avLst/>
          </a:prstGeom>
          <a:solidFill>
            <a:srgbClr val="CCE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 contradiction is a statement that is always false.</a:t>
            </a:r>
          </a:p>
        </p:txBody>
      </p:sp>
      <p:pic>
        <p:nvPicPr>
          <p:cNvPr id="92169"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09600" y="1752600"/>
            <a:ext cx="12874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71" name="Picture 11"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609600" y="2286000"/>
            <a:ext cx="746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73" name="Picture 13"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85800" y="3881438"/>
            <a:ext cx="12874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74" name="Text Box 14"/>
          <p:cNvSpPr txBox="1">
            <a:spLocks noChangeArrowheads="1"/>
          </p:cNvSpPr>
          <p:nvPr/>
        </p:nvSpPr>
        <p:spPr bwMode="auto">
          <a:xfrm>
            <a:off x="6248400" y="3276600"/>
            <a:ext cx="2800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(negation of a tautology)</a:t>
            </a:r>
          </a:p>
        </p:txBody>
      </p:sp>
      <p:pic>
        <p:nvPicPr>
          <p:cNvPr id="92179" name="Picture 19"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5638" y="4953000"/>
            <a:ext cx="6354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80" name="Text Box 20"/>
          <p:cNvSpPr txBox="1">
            <a:spLocks noChangeArrowheads="1"/>
          </p:cNvSpPr>
          <p:nvPr/>
        </p:nvSpPr>
        <p:spPr bwMode="auto">
          <a:xfrm>
            <a:off x="457200" y="5715000"/>
            <a:ext cx="8197850" cy="78898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In general it is “difficult” to tell whether a statement is a contradiction.</a:t>
            </a:r>
          </a:p>
          <a:p>
            <a:pPr>
              <a:lnSpc>
                <a:spcPct val="150000"/>
              </a:lnSpc>
            </a:pPr>
            <a:r>
              <a:rPr lang="en-US" altLang="zh-TW"/>
              <a:t>It is one of the most important problems in CS – the satisfiability problem.</a:t>
            </a:r>
          </a:p>
        </p:txBody>
      </p:sp>
      <p:pic>
        <p:nvPicPr>
          <p:cNvPr id="92181" name="Picture 21"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685800" y="4411663"/>
            <a:ext cx="7467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7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21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1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8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0" grpId="0" animBg="1"/>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F9304947-6F04-4FFD-BA09-CFF19B3AF388}"/>
              </a:ext>
            </a:extLst>
          </p:cNvPr>
          <p:cNvSpPr>
            <a:spLocks noGrp="1"/>
          </p:cNvSpPr>
          <p:nvPr>
            <p:ph type="title"/>
          </p:nvPr>
        </p:nvSpPr>
        <p:spPr/>
        <p:txBody>
          <a:bodyPr/>
          <a:lstStyle/>
          <a:p>
            <a:r>
              <a:rPr lang="en-US" altLang="en-US"/>
              <a:t>Composition Questions</a:t>
            </a:r>
          </a:p>
        </p:txBody>
      </p:sp>
      <p:sp>
        <p:nvSpPr>
          <p:cNvPr id="3" name="Content Placeholder 2">
            <a:extLst>
              <a:ext uri="{FF2B5EF4-FFF2-40B4-BE49-F238E27FC236}">
                <a16:creationId xmlns:a16="http://schemas.microsoft.com/office/drawing/2014/main" id="{AF572D68-7974-44AA-A67C-A3D193E78F11}"/>
              </a:ext>
            </a:extLst>
          </p:cNvPr>
          <p:cNvSpPr>
            <a:spLocks noGrp="1"/>
          </p:cNvSpPr>
          <p:nvPr>
            <p:ph idx="1"/>
          </p:nvPr>
        </p:nvSpPr>
        <p:spPr/>
        <p:txBody>
          <a:bodyPr/>
          <a:lstStyle/>
          <a:p>
            <a:pPr>
              <a:buFont typeface="Wingdings 2" panose="05020102010507070707" pitchFamily="18" charset="2"/>
              <a:buNone/>
            </a:pPr>
            <a:r>
              <a:rPr lang="en-US" altLang="en-US" b="1"/>
              <a:t>   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2</a:t>
            </a:r>
            <a:r>
              <a:rPr lang="en-US" altLang="en-US"/>
              <a:t>: Let f and g be functions from the set of integers to the set of integers defined by  </a:t>
            </a:r>
            <a:r>
              <a:rPr lang="en-US" altLang="en-US" i="1"/>
              <a:t>f</a:t>
            </a:r>
            <a:r>
              <a:rPr lang="en-US" altLang="en-US"/>
              <a:t>(</a:t>
            </a:r>
            <a:r>
              <a:rPr lang="en-US" altLang="en-US" i="1"/>
              <a:t>x</a:t>
            </a:r>
            <a:r>
              <a:rPr lang="en-US" altLang="en-US"/>
              <a:t>)</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t>x </a:t>
            </a:r>
            <a:r>
              <a:rPr lang="en-US" altLang="en-US"/>
              <a:t>+</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i="1"/>
              <a:t> </a:t>
            </a:r>
            <a:r>
              <a:rPr lang="en-US" altLang="en-US"/>
              <a:t>and </a:t>
            </a:r>
            <a:r>
              <a:rPr lang="en-US" altLang="en-US" i="1"/>
              <a:t>g</a:t>
            </a:r>
            <a:r>
              <a:rPr lang="en-US" altLang="en-US"/>
              <a:t>(</a:t>
            </a:r>
            <a:r>
              <a:rPr lang="en-US" altLang="en-US" i="1"/>
              <a:t>x</a:t>
            </a:r>
            <a:r>
              <a:rPr lang="en-US" altLang="en-US"/>
              <a:t>)</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i="1"/>
              <a:t>x </a:t>
            </a:r>
            <a:r>
              <a:rPr lang="en-US" altLang="en-US"/>
              <a:t>+</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a:t>. </a:t>
            </a:r>
          </a:p>
          <a:p>
            <a:pPr>
              <a:buFont typeface="Wingdings 2" panose="05020102010507070707" pitchFamily="18" charset="2"/>
              <a:buNone/>
            </a:pPr>
            <a:r>
              <a:rPr lang="en-US" altLang="en-US"/>
              <a:t>   What is the composition of </a:t>
            </a:r>
            <a:r>
              <a:rPr lang="en-US" altLang="en-US" i="1"/>
              <a:t>f</a:t>
            </a:r>
            <a:r>
              <a:rPr lang="en-US" altLang="en-US"/>
              <a:t> and </a:t>
            </a:r>
            <a:r>
              <a:rPr lang="en-US" altLang="en-US" i="1"/>
              <a:t>g</a:t>
            </a:r>
            <a:r>
              <a:rPr lang="en-US" altLang="en-US"/>
              <a:t>, and also the composition of </a:t>
            </a:r>
            <a:r>
              <a:rPr lang="en-US" altLang="en-US" i="1"/>
              <a:t>g</a:t>
            </a:r>
            <a:r>
              <a:rPr lang="en-US" altLang="en-US"/>
              <a:t> and </a:t>
            </a:r>
            <a:r>
              <a:rPr lang="en-US" altLang="en-US" i="1"/>
              <a:t>f </a:t>
            </a:r>
            <a:r>
              <a:rPr lang="en-US" altLang="en-US"/>
              <a:t>?</a:t>
            </a:r>
          </a:p>
          <a:p>
            <a:pPr>
              <a:buFont typeface="Wingdings 2" panose="05020102010507070707" pitchFamily="18" charset="2"/>
              <a:buNone/>
            </a:pPr>
            <a:r>
              <a:rPr lang="en-US" altLang="en-US" b="1"/>
              <a:t>     Solution:</a:t>
            </a:r>
            <a:endParaRPr lang="en-US" altLang="en-US"/>
          </a:p>
          <a:p>
            <a:pPr lvl="1">
              <a:buFont typeface="Wingdings 2" panose="05020102010507070707" pitchFamily="18" charset="2"/>
              <a:buNone/>
            </a:pPr>
            <a:r>
              <a:rPr lang="en-US" altLang="en-US" i="1"/>
              <a:t>f</a:t>
            </a:r>
            <a:r>
              <a:rPr lang="en-US" altLang="en-US" i="1">
                <a:latin typeface="Cambria Math" panose="02040503050406030204" pitchFamily="18" charset="0"/>
                <a:ea typeface="Cambria Math" panose="02040503050406030204" pitchFamily="18" charset="0"/>
                <a:cs typeface="Cambria Math" panose="02040503050406030204" pitchFamily="18" charset="0"/>
              </a:rPr>
              <a:t>∘g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f</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g</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f</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2(3</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+ 3</a:t>
            </a:r>
            <a:r>
              <a:rPr lang="en-US" altLang="en-US" i="1">
                <a:latin typeface="Cambria Math" panose="02040503050406030204" pitchFamily="18" charset="0"/>
                <a:ea typeface="Cambria Math" panose="02040503050406030204" pitchFamily="18" charset="0"/>
                <a:cs typeface="Cambria Math" panose="02040503050406030204" pitchFamily="18" charset="0"/>
              </a:rPr>
              <a:t> = </a:t>
            </a:r>
            <a:r>
              <a:rPr lang="en-US" altLang="en-US">
                <a:latin typeface="Cambria Math" panose="02040503050406030204" pitchFamily="18" charset="0"/>
                <a:ea typeface="Cambria Math" panose="02040503050406030204" pitchFamily="18" charset="0"/>
                <a:cs typeface="Cambria Math" panose="02040503050406030204" pitchFamily="18" charset="0"/>
              </a:rPr>
              <a:t>6</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+ 7</a:t>
            </a:r>
            <a:endParaRPr lang="en-US" altLang="en-US"/>
          </a:p>
          <a:p>
            <a:pPr lvl="1">
              <a:buFont typeface="Wingdings 2" panose="05020102010507070707" pitchFamily="18" charset="2"/>
              <a:buNone/>
            </a:pPr>
            <a:r>
              <a:rPr lang="en-US" altLang="en-US" i="1"/>
              <a:t>g</a:t>
            </a:r>
            <a:r>
              <a:rPr lang="en-US" altLang="en-US" i="1">
                <a:latin typeface="Cambria Math" panose="02040503050406030204" pitchFamily="18" charset="0"/>
                <a:ea typeface="Cambria Math" panose="02040503050406030204" pitchFamily="18" charset="0"/>
                <a:cs typeface="Cambria Math" panose="02040503050406030204" pitchFamily="18" charset="0"/>
              </a:rPr>
              <a:t>∘f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g</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f</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g</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+ 3) = 3(2</a:t>
            </a:r>
            <a:r>
              <a:rPr lang="en-US" altLang="en-US" i="1">
                <a:ea typeface="Cambria Math" panose="02040503050406030204" pitchFamily="18" charset="0"/>
                <a:cs typeface="Cambria Math" panose="02040503050406030204" pitchFamily="18" charset="0"/>
              </a:rPr>
              <a:t>x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+ 2</a:t>
            </a:r>
            <a:r>
              <a:rPr lang="en-US" altLang="en-US" i="1">
                <a:latin typeface="Cambria Math" panose="02040503050406030204" pitchFamily="18" charset="0"/>
                <a:ea typeface="Cambria Math" panose="02040503050406030204" pitchFamily="18" charset="0"/>
                <a:cs typeface="Cambria Math" panose="02040503050406030204" pitchFamily="18" charset="0"/>
              </a:rPr>
              <a:t> = </a:t>
            </a:r>
            <a:r>
              <a:rPr lang="en-US" altLang="en-US">
                <a:latin typeface="Cambria Math" panose="02040503050406030204" pitchFamily="18" charset="0"/>
                <a:ea typeface="Cambria Math" panose="02040503050406030204" pitchFamily="18" charset="0"/>
                <a:cs typeface="Cambria Math" panose="02040503050406030204" pitchFamily="18" charset="0"/>
              </a:rPr>
              <a:t>6</a:t>
            </a:r>
            <a:r>
              <a:rPr lang="en-US" altLang="en-US" i="1">
                <a:ea typeface="Cambria Math" panose="02040503050406030204" pitchFamily="18" charset="0"/>
                <a:cs typeface="Cambria Math" panose="02040503050406030204" pitchFamily="18" charset="0"/>
              </a:rPr>
              <a:t>x</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+ 11</a:t>
            </a:r>
            <a:r>
              <a:rPr lang="en-US" altLang="en-US"/>
              <a:t> </a:t>
            </a:r>
          </a:p>
          <a:p>
            <a:endParaRPr lang="en-US" altLang="en-US"/>
          </a:p>
          <a:p>
            <a:endParaRPr lang="en-US" altLang="en-US"/>
          </a:p>
        </p:txBody>
      </p:sp>
    </p:spTree>
    <p:extLst>
      <p:ext uri="{BB962C8B-B14F-4D97-AF65-F5344CB8AC3E}">
        <p14:creationId xmlns:p14="http://schemas.microsoft.com/office/powerpoint/2010/main" val="3641591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E3AC486B-06F7-4FFF-827B-CE4622B3AB9F}"/>
              </a:ext>
            </a:extLst>
          </p:cNvPr>
          <p:cNvSpPr>
            <a:spLocks noGrp="1"/>
          </p:cNvSpPr>
          <p:nvPr>
            <p:ph type="title"/>
          </p:nvPr>
        </p:nvSpPr>
        <p:spPr/>
        <p:txBody>
          <a:bodyPr/>
          <a:lstStyle/>
          <a:p>
            <a:r>
              <a:rPr lang="en-US" altLang="en-US"/>
              <a:t>Graphs of Functions</a:t>
            </a:r>
          </a:p>
        </p:txBody>
      </p:sp>
      <p:sp>
        <p:nvSpPr>
          <p:cNvPr id="91139" name="Content Placeholder 2">
            <a:extLst>
              <a:ext uri="{FF2B5EF4-FFF2-40B4-BE49-F238E27FC236}">
                <a16:creationId xmlns:a16="http://schemas.microsoft.com/office/drawing/2014/main" id="{C1BA6DF7-2F96-48FB-BFAD-0C9F8DC7F465}"/>
              </a:ext>
            </a:extLst>
          </p:cNvPr>
          <p:cNvSpPr>
            <a:spLocks noGrp="1"/>
          </p:cNvSpPr>
          <p:nvPr>
            <p:ph idx="1"/>
          </p:nvPr>
        </p:nvSpPr>
        <p:spPr/>
        <p:txBody>
          <a:bodyPr/>
          <a:lstStyle/>
          <a:p>
            <a:r>
              <a:rPr lang="en-US" altLang="en-US"/>
              <a:t>Let </a:t>
            </a:r>
            <a:r>
              <a:rPr lang="en-US" altLang="en-US" i="1"/>
              <a:t>f</a:t>
            </a:r>
            <a:r>
              <a:rPr lang="en-US" altLang="en-US"/>
              <a:t> be a function from the set </a:t>
            </a:r>
            <a:r>
              <a:rPr lang="en-US" altLang="en-US" i="1"/>
              <a:t>A</a:t>
            </a:r>
            <a:r>
              <a:rPr lang="en-US" altLang="en-US"/>
              <a:t> to the set </a:t>
            </a:r>
            <a:r>
              <a:rPr lang="en-US" altLang="en-US" i="1"/>
              <a:t>B</a:t>
            </a:r>
            <a:r>
              <a:rPr lang="en-US" altLang="en-US"/>
              <a:t>. The </a:t>
            </a:r>
            <a:r>
              <a:rPr lang="en-US" altLang="en-US" i="1"/>
              <a:t>graph</a:t>
            </a:r>
            <a:r>
              <a:rPr lang="en-US" altLang="en-US"/>
              <a:t> of the function </a:t>
            </a:r>
            <a:r>
              <a:rPr lang="en-US" altLang="en-US" i="1"/>
              <a:t>f</a:t>
            </a:r>
            <a:r>
              <a:rPr lang="en-US" altLang="en-US"/>
              <a:t> is the set of ordered pairs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a,b</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and </a:t>
            </a:r>
            <a:r>
              <a:rPr lang="en-US" altLang="en-US" i="1">
                <a:ea typeface="Cambria Math" panose="02040503050406030204" pitchFamily="18" charset="0"/>
                <a:cs typeface="Cambria Math" panose="02040503050406030204" pitchFamily="18" charset="0"/>
              </a:rPr>
              <a:t>f</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a:p>
        </p:txBody>
      </p:sp>
      <p:pic>
        <p:nvPicPr>
          <p:cNvPr id="91140" name="Picture 3" descr="0219.jpg">
            <a:extLst>
              <a:ext uri="{FF2B5EF4-FFF2-40B4-BE49-F238E27FC236}">
                <a16:creationId xmlns:a16="http://schemas.microsoft.com/office/drawing/2014/main" id="{5B2B1647-8941-43D8-8D55-3246291732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10000"/>
            <a:ext cx="18796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Picture 4" descr="0220.jpg">
            <a:extLst>
              <a:ext uri="{FF2B5EF4-FFF2-40B4-BE49-F238E27FC236}">
                <a16:creationId xmlns:a16="http://schemas.microsoft.com/office/drawing/2014/main" id="{BDC5BFEA-D4B7-4E6B-B6BE-A1ED6852EF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810000"/>
            <a:ext cx="2079625"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TextBox 5">
            <a:extLst>
              <a:ext uri="{FF2B5EF4-FFF2-40B4-BE49-F238E27FC236}">
                <a16:creationId xmlns:a16="http://schemas.microsoft.com/office/drawing/2014/main" id="{348EB6DB-5F89-4164-873D-662B2C5115D3}"/>
              </a:ext>
            </a:extLst>
          </p:cNvPr>
          <p:cNvSpPr txBox="1">
            <a:spLocks noChangeArrowheads="1"/>
          </p:cNvSpPr>
          <p:nvPr/>
        </p:nvSpPr>
        <p:spPr bwMode="auto">
          <a:xfrm>
            <a:off x="762000" y="5867400"/>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2400"/>
              <a:t>Graph of </a:t>
            </a:r>
            <a:r>
              <a:rPr lang="en-US" altLang="en-US" sz="2400" i="1"/>
              <a:t>f</a:t>
            </a:r>
            <a:r>
              <a:rPr lang="en-US" altLang="en-US" sz="2400"/>
              <a:t>(</a:t>
            </a:r>
            <a:r>
              <a:rPr lang="en-US" altLang="en-US" sz="2400" i="1"/>
              <a:t>n</a:t>
            </a:r>
            <a:r>
              <a:rPr lang="en-US" altLang="en-US" sz="2400"/>
              <a:t>) = </a:t>
            </a:r>
            <a:r>
              <a:rPr lang="en-US" altLang="en-US" sz="2400">
                <a:latin typeface="Cambria Math" panose="02040503050406030204" pitchFamily="18" charset="0"/>
                <a:ea typeface="Cambria Math" panose="02040503050406030204" pitchFamily="18" charset="0"/>
                <a:cs typeface="Cambria Math" panose="02040503050406030204" pitchFamily="18" charset="0"/>
              </a:rPr>
              <a:t>2</a:t>
            </a:r>
            <a:r>
              <a:rPr lang="en-US" altLang="en-US" sz="2400" i="1"/>
              <a:t>n</a:t>
            </a:r>
            <a:r>
              <a:rPr lang="en-US" altLang="en-US" sz="2400"/>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+ 1 </a:t>
            </a:r>
          </a:p>
          <a:p>
            <a:pPr eaLnBrk="1" hangingPunct="1"/>
            <a:r>
              <a:rPr lang="en-US" altLang="en-US" sz="2400"/>
              <a:t>    from Z to Z</a:t>
            </a:r>
          </a:p>
        </p:txBody>
      </p:sp>
      <p:sp>
        <p:nvSpPr>
          <p:cNvPr id="91143" name="TextBox 6">
            <a:extLst>
              <a:ext uri="{FF2B5EF4-FFF2-40B4-BE49-F238E27FC236}">
                <a16:creationId xmlns:a16="http://schemas.microsoft.com/office/drawing/2014/main" id="{908E4E69-42E6-42D6-B0D1-78ED245AC068}"/>
              </a:ext>
            </a:extLst>
          </p:cNvPr>
          <p:cNvSpPr txBox="1">
            <a:spLocks noChangeArrowheads="1"/>
          </p:cNvSpPr>
          <p:nvPr/>
        </p:nvSpPr>
        <p:spPr bwMode="auto">
          <a:xfrm>
            <a:off x="4724400" y="5791200"/>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2400"/>
              <a:t>Graph of </a:t>
            </a:r>
            <a:r>
              <a:rPr lang="en-US" altLang="en-US" sz="2400" i="1"/>
              <a:t>f</a:t>
            </a:r>
            <a:r>
              <a:rPr lang="en-US" altLang="en-US" sz="2400"/>
              <a:t>(</a:t>
            </a:r>
            <a:r>
              <a:rPr lang="en-US" altLang="en-US" sz="2400" i="1"/>
              <a:t>x</a:t>
            </a:r>
            <a:r>
              <a:rPr lang="en-US" altLang="en-US" sz="2400"/>
              <a:t>) = </a:t>
            </a:r>
            <a:r>
              <a:rPr lang="en-US" altLang="en-US" sz="2400" i="1"/>
              <a:t>x</a:t>
            </a:r>
            <a:r>
              <a:rPr lang="en-US" altLang="en-US" sz="2400" baseline="30000">
                <a:latin typeface="Cambria Math" panose="02040503050406030204" pitchFamily="18" charset="0"/>
                <a:ea typeface="Cambria Math" panose="02040503050406030204" pitchFamily="18" charset="0"/>
                <a:cs typeface="Cambria Math" panose="02040503050406030204" pitchFamily="18" charset="0"/>
              </a:rPr>
              <a:t>2</a:t>
            </a:r>
            <a:r>
              <a:rPr lang="en-US" altLang="en-US" sz="2400"/>
              <a:t> </a:t>
            </a:r>
          </a:p>
          <a:p>
            <a:pPr eaLnBrk="1" hangingPunct="1"/>
            <a:r>
              <a:rPr lang="en-US" altLang="en-US" sz="2400"/>
              <a:t>    from Z to Z</a:t>
            </a:r>
          </a:p>
        </p:txBody>
      </p:sp>
    </p:spTree>
    <p:extLst>
      <p:ext uri="{BB962C8B-B14F-4D97-AF65-F5344CB8AC3E}">
        <p14:creationId xmlns:p14="http://schemas.microsoft.com/office/powerpoint/2010/main" val="365143587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DE2CD967-254E-421A-8718-E4D1DAC680FA}"/>
              </a:ext>
            </a:extLst>
          </p:cNvPr>
          <p:cNvSpPr>
            <a:spLocks noGrp="1"/>
          </p:cNvSpPr>
          <p:nvPr>
            <p:ph type="title"/>
          </p:nvPr>
        </p:nvSpPr>
        <p:spPr/>
        <p:txBody>
          <a:bodyPr/>
          <a:lstStyle/>
          <a:p>
            <a:r>
              <a:rPr lang="en-US" altLang="en-US"/>
              <a:t>Some Important Functions</a:t>
            </a:r>
          </a:p>
        </p:txBody>
      </p:sp>
      <p:sp>
        <p:nvSpPr>
          <p:cNvPr id="92163" name="Content Placeholder 2">
            <a:extLst>
              <a:ext uri="{FF2B5EF4-FFF2-40B4-BE49-F238E27FC236}">
                <a16:creationId xmlns:a16="http://schemas.microsoft.com/office/drawing/2014/main" id="{D48109C4-148F-4036-85EE-123514DE6257}"/>
              </a:ext>
            </a:extLst>
          </p:cNvPr>
          <p:cNvSpPr>
            <a:spLocks noGrp="1"/>
          </p:cNvSpPr>
          <p:nvPr>
            <p:ph idx="1"/>
          </p:nvPr>
        </p:nvSpPr>
        <p:spPr/>
        <p:txBody>
          <a:bodyPr/>
          <a:lstStyle/>
          <a:p>
            <a:r>
              <a:rPr lang="en-US" altLang="en-US"/>
              <a:t>The </a:t>
            </a:r>
            <a:r>
              <a:rPr lang="en-US" altLang="en-US" i="1"/>
              <a:t>floor</a:t>
            </a:r>
            <a:r>
              <a:rPr lang="en-US" altLang="en-US"/>
              <a:t> function, denoted</a:t>
            </a:r>
          </a:p>
          <a:p>
            <a:endParaRPr lang="en-US" altLang="en-US"/>
          </a:p>
          <a:p>
            <a:pPr>
              <a:buFont typeface="Wingdings 2" panose="05020102010507070707" pitchFamily="18" charset="2"/>
              <a:buNone/>
            </a:pPr>
            <a:r>
              <a:rPr lang="en-US" altLang="en-US"/>
              <a:t>  is the largest integer less than or equal to </a:t>
            </a:r>
            <a:r>
              <a:rPr lang="en-US" altLang="en-US" i="1"/>
              <a:t>x</a:t>
            </a:r>
            <a:r>
              <a:rPr lang="en-US" altLang="en-US"/>
              <a:t>.</a:t>
            </a:r>
          </a:p>
          <a:p>
            <a:endParaRPr lang="en-US" altLang="en-US"/>
          </a:p>
          <a:p>
            <a:r>
              <a:rPr lang="en-US" altLang="en-US"/>
              <a:t>The </a:t>
            </a:r>
            <a:r>
              <a:rPr lang="en-US" altLang="en-US" i="1"/>
              <a:t>ceiling </a:t>
            </a:r>
            <a:r>
              <a:rPr lang="en-US" altLang="en-US"/>
              <a:t>function, denoted</a:t>
            </a:r>
          </a:p>
          <a:p>
            <a:endParaRPr lang="en-US" altLang="en-US"/>
          </a:p>
          <a:p>
            <a:pPr>
              <a:buFont typeface="Wingdings 2" panose="05020102010507070707" pitchFamily="18" charset="2"/>
              <a:buNone/>
            </a:pPr>
            <a:r>
              <a:rPr lang="en-US" altLang="en-US"/>
              <a:t>  is the smallest integer greater than or  equal to </a:t>
            </a:r>
            <a:r>
              <a:rPr lang="en-US" altLang="en-US" i="1"/>
              <a:t>x</a:t>
            </a:r>
          </a:p>
        </p:txBody>
      </p:sp>
      <p:pic>
        <p:nvPicPr>
          <p:cNvPr id="92164" name="Picture 3" descr="addin_tmp.png">
            <a:extLst>
              <a:ext uri="{FF2B5EF4-FFF2-40B4-BE49-F238E27FC236}">
                <a16:creationId xmlns:a16="http://schemas.microsoft.com/office/drawing/2014/main" id="{73ABDA91-BD95-4C0F-959D-6C21AF4189D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438400" y="2362200"/>
            <a:ext cx="17145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4" descr="addin_tmp.png">
            <a:extLst>
              <a:ext uri="{FF2B5EF4-FFF2-40B4-BE49-F238E27FC236}">
                <a16:creationId xmlns:a16="http://schemas.microsoft.com/office/drawing/2014/main" id="{A28CF9B7-6763-4889-8218-0D80559A5E3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276600" y="4419600"/>
            <a:ext cx="17145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6" name="TextBox 5">
            <a:extLst>
              <a:ext uri="{FF2B5EF4-FFF2-40B4-BE49-F238E27FC236}">
                <a16:creationId xmlns:a16="http://schemas.microsoft.com/office/drawing/2014/main" id="{4F8963F0-8AC6-4BA3-A3FD-7B09BDB7F426}"/>
              </a:ext>
            </a:extLst>
          </p:cNvPr>
          <p:cNvSpPr txBox="1">
            <a:spLocks noChangeArrowheads="1"/>
          </p:cNvSpPr>
          <p:nvPr/>
        </p:nvSpPr>
        <p:spPr bwMode="auto">
          <a:xfrm>
            <a:off x="685800" y="5562600"/>
            <a:ext cx="2057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2400" b="1"/>
              <a:t>Example:</a:t>
            </a:r>
          </a:p>
        </p:txBody>
      </p:sp>
      <p:pic>
        <p:nvPicPr>
          <p:cNvPr id="92167" name="Picture 6" descr="addin_tmp.png">
            <a:extLst>
              <a:ext uri="{FF2B5EF4-FFF2-40B4-BE49-F238E27FC236}">
                <a16:creationId xmlns:a16="http://schemas.microsoft.com/office/drawing/2014/main" id="{63C0744A-E2B9-43CB-BF47-45BA0A6B7DB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667000" y="5486400"/>
            <a:ext cx="14430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Picture 7" descr="addin_tmp.png">
            <a:extLst>
              <a:ext uri="{FF2B5EF4-FFF2-40B4-BE49-F238E27FC236}">
                <a16:creationId xmlns:a16="http://schemas.microsoft.com/office/drawing/2014/main" id="{F5C6E70C-9329-4851-88C3-944ED4D5122F}"/>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105400" y="5410200"/>
            <a:ext cx="143668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11" descr="addin_tmp.png">
            <a:extLst>
              <a:ext uri="{FF2B5EF4-FFF2-40B4-BE49-F238E27FC236}">
                <a16:creationId xmlns:a16="http://schemas.microsoft.com/office/drawing/2014/main" id="{90C6522F-9BAD-4C0B-9109-9C6B7784F92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514600" y="6172200"/>
            <a:ext cx="20145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0" name="Picture 13" descr="addin_tmp.png">
            <a:extLst>
              <a:ext uri="{FF2B5EF4-FFF2-40B4-BE49-F238E27FC236}">
                <a16:creationId xmlns:a16="http://schemas.microsoft.com/office/drawing/2014/main" id="{076FF7AC-287A-4A08-8B35-09A7FD361AD5}"/>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953000" y="6172200"/>
            <a:ext cx="20256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532409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A375A903-2CAF-46A3-B18A-596122F61A1D}"/>
              </a:ext>
            </a:extLst>
          </p:cNvPr>
          <p:cNvSpPr>
            <a:spLocks noGrp="1"/>
          </p:cNvSpPr>
          <p:nvPr>
            <p:ph type="title"/>
          </p:nvPr>
        </p:nvSpPr>
        <p:spPr/>
        <p:txBody>
          <a:bodyPr/>
          <a:lstStyle/>
          <a:p>
            <a:r>
              <a:rPr lang="en-US" altLang="en-US"/>
              <a:t>Floor and Ceiling Functions </a:t>
            </a:r>
          </a:p>
        </p:txBody>
      </p:sp>
      <p:pic>
        <p:nvPicPr>
          <p:cNvPr id="93187" name="Picture 4" descr="0221.jpg">
            <a:extLst>
              <a:ext uri="{FF2B5EF4-FFF2-40B4-BE49-F238E27FC236}">
                <a16:creationId xmlns:a16="http://schemas.microsoft.com/office/drawing/2014/main" id="{B9F6CE7C-C834-4BB4-8C22-7964CAB368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14600"/>
            <a:ext cx="559593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TextBox 10">
            <a:extLst>
              <a:ext uri="{FF2B5EF4-FFF2-40B4-BE49-F238E27FC236}">
                <a16:creationId xmlns:a16="http://schemas.microsoft.com/office/drawing/2014/main" id="{22C12558-DDF9-4CE5-BFA0-D351F0ADC62B}"/>
              </a:ext>
            </a:extLst>
          </p:cNvPr>
          <p:cNvSpPr txBox="1">
            <a:spLocks noChangeArrowheads="1"/>
          </p:cNvSpPr>
          <p:nvPr/>
        </p:nvSpPr>
        <p:spPr bwMode="auto">
          <a:xfrm>
            <a:off x="1600200" y="5562600"/>
            <a:ext cx="6629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2400"/>
              <a:t>Graph of (a) Floor and (b) Ceiling Functions </a:t>
            </a:r>
          </a:p>
          <a:p>
            <a:pPr eaLnBrk="1" hangingPunct="1"/>
            <a:r>
              <a:rPr lang="en-US" altLang="en-US" sz="2400"/>
              <a:t>    </a:t>
            </a:r>
          </a:p>
        </p:txBody>
      </p:sp>
    </p:spTree>
    <p:extLst>
      <p:ext uri="{BB962C8B-B14F-4D97-AF65-F5344CB8AC3E}">
        <p14:creationId xmlns:p14="http://schemas.microsoft.com/office/powerpoint/2010/main" val="3187799494"/>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E9F0EF14-2672-4F53-BA6F-6D5FACDFD10F}"/>
              </a:ext>
            </a:extLst>
          </p:cNvPr>
          <p:cNvSpPr>
            <a:spLocks noGrp="1"/>
          </p:cNvSpPr>
          <p:nvPr>
            <p:ph type="title"/>
          </p:nvPr>
        </p:nvSpPr>
        <p:spPr/>
        <p:txBody>
          <a:bodyPr/>
          <a:lstStyle/>
          <a:p>
            <a:r>
              <a:rPr lang="en-US" altLang="en-US"/>
              <a:t>Floor and Ceiling Functions </a:t>
            </a:r>
          </a:p>
        </p:txBody>
      </p:sp>
      <p:pic>
        <p:nvPicPr>
          <p:cNvPr id="94211" name="Content Placeholder 3" descr="table26.jpg">
            <a:extLst>
              <a:ext uri="{FF2B5EF4-FFF2-40B4-BE49-F238E27FC236}">
                <a16:creationId xmlns:a16="http://schemas.microsoft.com/office/drawing/2014/main" id="{46DF18CF-6A12-4627-BF8E-B278D895BCD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0" y="1905000"/>
            <a:ext cx="4743450" cy="4757738"/>
          </a:xfrm>
        </p:spPr>
      </p:pic>
    </p:spTree>
    <p:extLst>
      <p:ext uri="{BB962C8B-B14F-4D97-AF65-F5344CB8AC3E}">
        <p14:creationId xmlns:p14="http://schemas.microsoft.com/office/powerpoint/2010/main" val="287886456"/>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15174-CCDD-44A7-955D-A6518462C14B}"/>
              </a:ext>
            </a:extLst>
          </p:cNvPr>
          <p:cNvSpPr>
            <a:spLocks noGrp="1"/>
          </p:cNvSpPr>
          <p:nvPr>
            <p:ph type="title"/>
          </p:nvPr>
        </p:nvSpPr>
        <p:spPr/>
        <p:txBody>
          <a:bodyPr>
            <a:normAutofit fontScale="90000"/>
          </a:bodyPr>
          <a:lstStyle/>
          <a:p>
            <a:pPr algn="ctr" fontAlgn="auto">
              <a:spcAft>
                <a:spcPts val="0"/>
              </a:spcAft>
              <a:defRPr/>
            </a:pPr>
            <a:r>
              <a:rPr lang="en-CA" dirty="0"/>
              <a:t>Computer Applications of Floor and Ceiling Functions</a:t>
            </a:r>
          </a:p>
        </p:txBody>
      </p:sp>
      <p:sp>
        <p:nvSpPr>
          <p:cNvPr id="95235" name="Content Placeholder 2">
            <a:extLst>
              <a:ext uri="{FF2B5EF4-FFF2-40B4-BE49-F238E27FC236}">
                <a16:creationId xmlns:a16="http://schemas.microsoft.com/office/drawing/2014/main" id="{2127331F-1A62-4031-97CB-6AAB2F6808AF}"/>
              </a:ext>
            </a:extLst>
          </p:cNvPr>
          <p:cNvSpPr>
            <a:spLocks noGrp="1"/>
          </p:cNvSpPr>
          <p:nvPr>
            <p:ph idx="1"/>
          </p:nvPr>
        </p:nvSpPr>
        <p:spPr/>
        <p:txBody>
          <a:bodyPr/>
          <a:lstStyle/>
          <a:p>
            <a:r>
              <a:rPr lang="en-CA" altLang="en-US" u="sng"/>
              <a:t>Example:</a:t>
            </a:r>
            <a:r>
              <a:rPr lang="en-CA" altLang="en-US"/>
              <a:t> Data stored on a computer or transmitted over a network are represented as a string of </a:t>
            </a:r>
            <a:r>
              <a:rPr lang="en-CA" altLang="en-US" i="1"/>
              <a:t>bytes</a:t>
            </a:r>
            <a:r>
              <a:rPr lang="en-CA" altLang="en-US"/>
              <a:t>. Each </a:t>
            </a:r>
            <a:r>
              <a:rPr lang="en-CA" altLang="en-US" i="1"/>
              <a:t>byte</a:t>
            </a:r>
            <a:r>
              <a:rPr lang="en-CA" altLang="en-US"/>
              <a:t> consists of 8 </a:t>
            </a:r>
            <a:r>
              <a:rPr lang="en-CA" altLang="en-US" i="1"/>
              <a:t>bits</a:t>
            </a:r>
            <a:r>
              <a:rPr lang="en-CA" altLang="en-US"/>
              <a:t>. How many bytes are required to encode 100 bits of data?</a:t>
            </a:r>
          </a:p>
          <a:p>
            <a:r>
              <a:rPr lang="en-CA" altLang="en-US" u="sng"/>
              <a:t>Example:  </a:t>
            </a:r>
            <a:r>
              <a:rPr lang="en-CA" altLang="en-US"/>
              <a:t>In asynchronous transfer mode (ATM) </a:t>
            </a:r>
          </a:p>
          <a:p>
            <a:pPr>
              <a:buFont typeface="Wingdings 2" panose="05020102010507070707" pitchFamily="18" charset="2"/>
              <a:buNone/>
            </a:pPr>
            <a:r>
              <a:rPr lang="en-CA" altLang="en-US"/>
              <a:t>(a communication protocol used in backbone networks), data are organized into </a:t>
            </a:r>
            <a:r>
              <a:rPr lang="en-CA" altLang="en-US" i="1"/>
              <a:t>cells</a:t>
            </a:r>
            <a:r>
              <a:rPr lang="en-CA" altLang="en-US"/>
              <a:t> of 53 bytes. How many </a:t>
            </a:r>
            <a:r>
              <a:rPr lang="en-CA" altLang="en-US" i="1"/>
              <a:t>ATM cells </a:t>
            </a:r>
            <a:r>
              <a:rPr lang="en-CA" altLang="en-US"/>
              <a:t>can be transmitted  in 1 minute over a connection that transmits data at a rate of 500 kilobits per second?</a:t>
            </a:r>
          </a:p>
          <a:p>
            <a:endParaRPr lang="en-CA" altLang="en-US"/>
          </a:p>
        </p:txBody>
      </p:sp>
    </p:spTree>
    <p:extLst>
      <p:ext uri="{BB962C8B-B14F-4D97-AF65-F5344CB8AC3E}">
        <p14:creationId xmlns:p14="http://schemas.microsoft.com/office/powerpoint/2010/main" val="313878635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F50D6D2E-D74D-46AF-AA99-EC7E3E961A6D}"/>
              </a:ext>
            </a:extLst>
          </p:cNvPr>
          <p:cNvSpPr>
            <a:spLocks noGrp="1"/>
          </p:cNvSpPr>
          <p:nvPr>
            <p:ph type="title"/>
          </p:nvPr>
        </p:nvSpPr>
        <p:spPr/>
        <p:txBody>
          <a:bodyPr/>
          <a:lstStyle/>
          <a:p>
            <a:endParaRPr lang="en-US" altLang="en-US"/>
          </a:p>
        </p:txBody>
      </p:sp>
      <p:pic>
        <p:nvPicPr>
          <p:cNvPr id="4" name="Picture 3">
            <a:extLst>
              <a:ext uri="{FF2B5EF4-FFF2-40B4-BE49-F238E27FC236}">
                <a16:creationId xmlns:a16="http://schemas.microsoft.com/office/drawing/2014/main" id="{7FF1CDBE-A24F-4642-98DC-D28D1BCFEB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38" y="2286000"/>
            <a:ext cx="8869362"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553DBC5D-3BF7-4737-821D-F46169B3B2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113" y="5181600"/>
            <a:ext cx="8778875"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136180E-B912-4D2D-A109-6E1BF542962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075" y="4259263"/>
            <a:ext cx="89598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7375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3E55D7DC-EBA8-46CF-9118-03F3A267E6FE}"/>
              </a:ext>
            </a:extLst>
          </p:cNvPr>
          <p:cNvSpPr>
            <a:spLocks noGrp="1"/>
          </p:cNvSpPr>
          <p:nvPr>
            <p:ph type="title"/>
          </p:nvPr>
        </p:nvSpPr>
        <p:spPr/>
        <p:txBody>
          <a:bodyPr/>
          <a:lstStyle/>
          <a:p>
            <a:r>
              <a:rPr lang="en-US" altLang="en-US"/>
              <a:t>Proving Properties of Functions </a:t>
            </a:r>
          </a:p>
        </p:txBody>
      </p:sp>
      <p:sp>
        <p:nvSpPr>
          <p:cNvPr id="98307" name="Content Placeholder 2">
            <a:extLst>
              <a:ext uri="{FF2B5EF4-FFF2-40B4-BE49-F238E27FC236}">
                <a16:creationId xmlns:a16="http://schemas.microsoft.com/office/drawing/2014/main" id="{86751D75-A9B2-48F2-B979-CF7A9D2B3687}"/>
              </a:ext>
            </a:extLst>
          </p:cNvPr>
          <p:cNvSpPr>
            <a:spLocks noGrp="1"/>
          </p:cNvSpPr>
          <p:nvPr>
            <p:ph idx="1"/>
          </p:nvPr>
        </p:nvSpPr>
        <p:spPr/>
        <p:txBody>
          <a:bodyPr/>
          <a:lstStyle/>
          <a:p>
            <a:pPr>
              <a:buFont typeface="Wingdings 2" panose="05020102010507070707" pitchFamily="18" charset="2"/>
              <a:buNone/>
            </a:pPr>
            <a:r>
              <a:rPr lang="en-US" altLang="en-US" b="1"/>
              <a:t>   Example</a:t>
            </a:r>
            <a:r>
              <a:rPr lang="en-US" altLang="en-US"/>
              <a:t>: Prove that x is a real number, then</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⌊2</a:t>
            </a:r>
            <a:r>
              <a:rPr lang="en-US" altLang="en-US" i="1">
                <a:latin typeface="Cambria Math" panose="02040503050406030204" pitchFamily="18" charset="0"/>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x</a:t>
            </a:r>
            <a:r>
              <a:rPr lang="en-US" altLang="en-US">
                <a:latin typeface="Cambria Math" panose="02040503050406030204" pitchFamily="18" charset="0"/>
                <a:ea typeface="Cambria Math" panose="02040503050406030204" pitchFamily="18" charset="0"/>
                <a:cs typeface="Cambria Math" panose="02040503050406030204" pitchFamily="18" charset="0"/>
              </a:rPr>
              <a:t> + ½⌋</a:t>
            </a:r>
          </a:p>
        </p:txBody>
      </p:sp>
    </p:spTree>
    <p:extLst>
      <p:ext uri="{BB962C8B-B14F-4D97-AF65-F5344CB8AC3E}">
        <p14:creationId xmlns:p14="http://schemas.microsoft.com/office/powerpoint/2010/main" val="281336780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8E923B70-FAB4-4BD3-9BFD-C5F94C8E71CB}"/>
              </a:ext>
            </a:extLst>
          </p:cNvPr>
          <p:cNvSpPr>
            <a:spLocks noGrp="1"/>
          </p:cNvSpPr>
          <p:nvPr>
            <p:ph type="title"/>
          </p:nvPr>
        </p:nvSpPr>
        <p:spPr/>
        <p:txBody>
          <a:bodyPr/>
          <a:lstStyle/>
          <a:p>
            <a:r>
              <a:rPr lang="en-US" altLang="en-US"/>
              <a:t>Proving Properties of Functions </a:t>
            </a:r>
          </a:p>
        </p:txBody>
      </p:sp>
      <p:sp>
        <p:nvSpPr>
          <p:cNvPr id="3" name="Content Placeholder 2">
            <a:extLst>
              <a:ext uri="{FF2B5EF4-FFF2-40B4-BE49-F238E27FC236}">
                <a16:creationId xmlns:a16="http://schemas.microsoft.com/office/drawing/2014/main" id="{9DBFA31C-D505-44B0-95BE-9C35F01BD908}"/>
              </a:ext>
            </a:extLst>
          </p:cNvPr>
          <p:cNvSpPr>
            <a:spLocks noGrp="1"/>
          </p:cNvSpPr>
          <p:nvPr>
            <p:ph idx="1"/>
          </p:nvPr>
        </p:nvSpPr>
        <p:spPr/>
        <p:txBody>
          <a:bodyPr>
            <a:normAutofit/>
          </a:bodyPr>
          <a:lstStyle/>
          <a:p>
            <a:pPr>
              <a:lnSpc>
                <a:spcPct val="80000"/>
              </a:lnSpc>
              <a:buFont typeface="Wingdings 2" panose="05020102010507070707" pitchFamily="18" charset="2"/>
              <a:buNone/>
            </a:pPr>
            <a:r>
              <a:rPr lang="en-US" altLang="en-US" sz="2200" b="1"/>
              <a:t>   Example</a:t>
            </a:r>
            <a:r>
              <a:rPr lang="en-US" altLang="en-US" sz="2200"/>
              <a:t>: Prove that x is a real number, then</a:t>
            </a:r>
          </a:p>
          <a:p>
            <a:pPr>
              <a:lnSpc>
                <a:spcPct val="80000"/>
              </a:lnSpc>
              <a:buFont typeface="Wingdings 2" panose="05020102010507070707" pitchFamily="18" charset="2"/>
              <a:buNone/>
            </a:pPr>
            <a:r>
              <a:rPr lang="en-US" altLang="en-US" sz="2200">
                <a:latin typeface="Cambria Math" panose="02040503050406030204" pitchFamily="18" charset="0"/>
                <a:ea typeface="Cambria Math" panose="02040503050406030204" pitchFamily="18" charset="0"/>
                <a:cs typeface="Cambria Math" panose="02040503050406030204" pitchFamily="18" charset="0"/>
              </a:rPr>
              <a:t>                          ⌊2</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200">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200">
                <a:latin typeface="Cambria Math" panose="02040503050406030204" pitchFamily="18" charset="0"/>
                <a:ea typeface="Cambria Math" panose="02040503050406030204" pitchFamily="18" charset="0"/>
                <a:cs typeface="Cambria Math" panose="02040503050406030204" pitchFamily="18" charset="0"/>
              </a:rPr>
              <a:t> + 1/2⌋</a:t>
            </a:r>
          </a:p>
          <a:p>
            <a:pPr>
              <a:lnSpc>
                <a:spcPct val="80000"/>
              </a:lnSpc>
              <a:buFont typeface="Wingdings 2" panose="05020102010507070707" pitchFamily="18" charset="2"/>
              <a:buNone/>
            </a:pPr>
            <a:r>
              <a:rPr lang="en-US" altLang="en-US" sz="2200" b="1"/>
              <a:t>    Solution</a:t>
            </a:r>
            <a:r>
              <a:rPr lang="en-US" altLang="en-US" sz="2200"/>
              <a:t>: Let </a:t>
            </a:r>
            <a:r>
              <a:rPr lang="en-US" altLang="en-US" sz="2200" i="1"/>
              <a:t>x</a:t>
            </a:r>
            <a:r>
              <a:rPr lang="en-US" altLang="en-US" sz="2200"/>
              <a:t> = </a:t>
            </a:r>
            <a:r>
              <a:rPr lang="en-US" altLang="en-US" sz="2200" i="1"/>
              <a:t>n</a:t>
            </a:r>
            <a:r>
              <a:rPr lang="en-US" altLang="en-US" sz="2200"/>
              <a:t> +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ea typeface="Cambria Math" panose="02040503050406030204" pitchFamily="18" charset="0"/>
                <a:cs typeface="Cambria Math" panose="02040503050406030204" pitchFamily="18" charset="0"/>
              </a:rPr>
              <a:t>where </a:t>
            </a:r>
            <a:r>
              <a:rPr lang="en-US" altLang="en-US" sz="2200" i="1">
                <a:ea typeface="Cambria Math" panose="02040503050406030204" pitchFamily="18" charset="0"/>
                <a:cs typeface="Cambria Math" panose="02040503050406030204" pitchFamily="18" charset="0"/>
              </a:rPr>
              <a:t>n</a:t>
            </a:r>
            <a:r>
              <a:rPr lang="en-US" altLang="en-US" sz="2200">
                <a:ea typeface="Cambria Math" panose="02040503050406030204" pitchFamily="18" charset="0"/>
                <a:cs typeface="Cambria Math" panose="02040503050406030204" pitchFamily="18" charset="0"/>
              </a:rPr>
              <a:t> is an integer and </a:t>
            </a:r>
            <a:r>
              <a:rPr lang="en-US" altLang="en-US" sz="2200">
                <a:latin typeface="Cambria Math" panose="02040503050406030204" pitchFamily="18" charset="0"/>
                <a:ea typeface="Cambria Math" panose="02040503050406030204" pitchFamily="18" charset="0"/>
                <a:cs typeface="Cambria Math" panose="02040503050406030204" pitchFamily="18" charset="0"/>
              </a:rPr>
              <a:t>0 ≤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a:latin typeface="Cambria Math" panose="02040503050406030204" pitchFamily="18" charset="0"/>
                <a:ea typeface="Cambria Math" panose="02040503050406030204" pitchFamily="18" charset="0"/>
                <a:cs typeface="Cambria Math" panose="02040503050406030204" pitchFamily="18" charset="0"/>
              </a:rPr>
              <a:t>&lt; 1. </a:t>
            </a:r>
          </a:p>
          <a:p>
            <a:pPr>
              <a:lnSpc>
                <a:spcPct val="80000"/>
              </a:lnSpc>
              <a:buFont typeface="Wingdings 2" panose="05020102010507070707" pitchFamily="18" charset="2"/>
              <a:buNone/>
            </a:pPr>
            <a:r>
              <a:rPr lang="en-US" altLang="en-US" sz="2200" i="1">
                <a:latin typeface="Cambria Math" panose="02040503050406030204" pitchFamily="18" charset="0"/>
                <a:ea typeface="Cambria Math" panose="02040503050406030204" pitchFamily="18" charset="0"/>
                <a:cs typeface="Cambria Math" panose="02040503050406030204" pitchFamily="18" charset="0"/>
              </a:rPr>
              <a:t>  Case 1:   </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 </a:t>
            </a:r>
            <a:r>
              <a:rPr lang="en-US" altLang="en-US" sz="2200">
                <a:latin typeface="Cambria Math" panose="02040503050406030204" pitchFamily="18" charset="0"/>
                <a:ea typeface="Cambria Math" panose="02040503050406030204" pitchFamily="18" charset="0"/>
                <a:cs typeface="Cambria Math" panose="02040503050406030204" pitchFamily="18" charset="0"/>
              </a:rPr>
              <a:t>&lt; ½</a:t>
            </a:r>
          </a:p>
          <a:p>
            <a:pPr lvl="1">
              <a:lnSpc>
                <a:spcPct val="80000"/>
              </a:lnSpc>
            </a:pPr>
            <a:r>
              <a:rPr lang="en-US" altLang="en-US" sz="2000">
                <a:latin typeface="Cambria Math" panose="02040503050406030204" pitchFamily="18" charset="0"/>
                <a:ea typeface="Cambria Math" panose="02040503050406030204" pitchFamily="18" charset="0"/>
                <a:cs typeface="Cambria Math" panose="02040503050406030204" pitchFamily="18" charset="0"/>
              </a:rPr>
              <a:t>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+ 2</a:t>
            </a:r>
            <a:r>
              <a:rPr lang="el-GR" altLang="en-US" sz="2000">
                <a:latin typeface="Cambria Math" panose="02040503050406030204" pitchFamily="18" charset="0"/>
                <a:ea typeface="Cambria Math" panose="02040503050406030204" pitchFamily="18" charset="0"/>
                <a:cs typeface="Cambria Math" panose="02040503050406030204" pitchFamily="18" charset="0"/>
              </a:rPr>
              <a:t>ε</a:t>
            </a:r>
            <a:r>
              <a:rPr lang="en-US" altLang="en-US" sz="2000">
                <a:latin typeface="Cambria Math" panose="02040503050406030204" pitchFamily="18" charset="0"/>
                <a:ea typeface="Cambria Math" panose="02040503050406030204" pitchFamily="18" charset="0"/>
                <a:cs typeface="Cambria Math" panose="02040503050406030204" pitchFamily="18" charset="0"/>
              </a:rPr>
              <a:t>  and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since 0 ≤</a:t>
            </a:r>
            <a:r>
              <a:rPr lang="en-US" altLang="en-US" sz="2000">
                <a:ea typeface="Cambria Math" panose="02040503050406030204" pitchFamily="18" charset="0"/>
                <a:cs typeface="Cambria Math" panose="02040503050406030204" pitchFamily="18" charset="0"/>
              </a:rPr>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2</a:t>
            </a:r>
            <a:r>
              <a:rPr lang="el-GR" altLang="en-US" sz="2000">
                <a:latin typeface="Cambria Math" panose="02040503050406030204" pitchFamily="18" charset="0"/>
                <a:ea typeface="Cambria Math" panose="02040503050406030204" pitchFamily="18" charset="0"/>
                <a:cs typeface="Cambria Math" panose="02040503050406030204" pitchFamily="18" charset="0"/>
              </a:rPr>
              <a:t>ε</a:t>
            </a:r>
            <a:r>
              <a:rPr lang="en-US" altLang="en-US" sz="2000">
                <a:latin typeface="Cambria Math" panose="02040503050406030204" pitchFamily="18" charset="0"/>
                <a:ea typeface="Cambria Math" panose="02040503050406030204" pitchFamily="18" charset="0"/>
                <a:cs typeface="Cambria Math" panose="02040503050406030204" pitchFamily="18" charset="0"/>
              </a:rPr>
              <a:t>&lt; 1.</a:t>
            </a:r>
          </a:p>
          <a:p>
            <a:pPr lvl="1">
              <a:lnSpc>
                <a:spcPct val="80000"/>
              </a:lnSpc>
            </a:pP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+ 1/2⌋ =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since</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 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½ =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(1/2 +</a:t>
            </a:r>
            <a:r>
              <a:rPr lang="el-GR" altLang="en-US" sz="2000">
                <a:latin typeface="Cambria Math" panose="02040503050406030204" pitchFamily="18" charset="0"/>
                <a:ea typeface="Cambria Math" panose="02040503050406030204" pitchFamily="18" charset="0"/>
                <a:cs typeface="Cambria Math" panose="02040503050406030204" pitchFamily="18" charset="0"/>
              </a:rPr>
              <a:t> ε</a:t>
            </a:r>
            <a:r>
              <a:rPr lang="en-US" altLang="en-US" sz="2000">
                <a:latin typeface="Cambria Math" panose="02040503050406030204" pitchFamily="18" charset="0"/>
                <a:ea typeface="Cambria Math" panose="02040503050406030204" pitchFamily="18" charset="0"/>
                <a:cs typeface="Cambria Math" panose="02040503050406030204" pitchFamily="18" charset="0"/>
              </a:rPr>
              <a:t> ) and 0 ≤</a:t>
            </a:r>
            <a:r>
              <a:rPr lang="en-US" altLang="en-US" sz="2000">
                <a:ea typeface="Cambria Math" panose="02040503050406030204" pitchFamily="18" charset="0"/>
                <a:cs typeface="Cambria Math" panose="02040503050406030204" pitchFamily="18" charset="0"/>
              </a:rPr>
              <a:t> ½ +</a:t>
            </a:r>
            <a:r>
              <a:rPr lang="el-GR" altLang="en-US" sz="2000">
                <a:latin typeface="Cambria Math" panose="02040503050406030204" pitchFamily="18" charset="0"/>
                <a:ea typeface="Cambria Math" panose="02040503050406030204" pitchFamily="18" charset="0"/>
                <a:cs typeface="Cambria Math" panose="02040503050406030204" pitchFamily="18" charset="0"/>
              </a:rPr>
              <a:t>ε</a:t>
            </a:r>
            <a:r>
              <a:rPr lang="en-US" altLang="en-US" sz="2000">
                <a:latin typeface="Cambria Math" panose="02040503050406030204" pitchFamily="18" charset="0"/>
                <a:ea typeface="Cambria Math" panose="02040503050406030204" pitchFamily="18" charset="0"/>
                <a:cs typeface="Cambria Math" panose="02040503050406030204" pitchFamily="18" charset="0"/>
              </a:rPr>
              <a:t> &lt; 1. </a:t>
            </a:r>
          </a:p>
          <a:p>
            <a:pPr lvl="1">
              <a:lnSpc>
                <a:spcPct val="80000"/>
              </a:lnSpc>
            </a:pPr>
            <a:r>
              <a:rPr lang="en-US" altLang="en-US" sz="2000">
                <a:latin typeface="Cambria Math" panose="02040503050406030204" pitchFamily="18" charset="0"/>
                <a:ea typeface="Cambria Math" panose="02040503050406030204" pitchFamily="18" charset="0"/>
                <a:cs typeface="Cambria Math" panose="02040503050406030204" pitchFamily="18" charset="0"/>
              </a:rPr>
              <a:t>Hence,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a:t>
            </a:r>
            <a:r>
              <a:rPr lang="en-US" altLang="en-US" sz="2000">
                <a:ea typeface="Cambria Math" panose="02040503050406030204" pitchFamily="18" charset="0"/>
                <a:cs typeface="Cambria Math" panose="02040503050406030204" pitchFamily="18" charset="0"/>
              </a:rPr>
              <a:t>and </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+ 1/2⌋ =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endParaRPr lang="en-US" altLang="en-US" sz="2000">
              <a:ea typeface="Cambria Math" panose="02040503050406030204" pitchFamily="18" charset="0"/>
              <a:cs typeface="Cambria Math" panose="02040503050406030204" pitchFamily="18" charset="0"/>
            </a:endParaRPr>
          </a:p>
          <a:p>
            <a:pPr>
              <a:lnSpc>
                <a:spcPct val="80000"/>
              </a:lnSpc>
              <a:buFont typeface="Wingdings 2" panose="05020102010507070707" pitchFamily="18" charset="2"/>
              <a:buNone/>
            </a:pP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Case 2:     </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l-GR" altLang="en-US" sz="2200">
                <a:latin typeface="Cambria Math" panose="02040503050406030204" pitchFamily="18" charset="0"/>
                <a:ea typeface="Cambria Math" panose="02040503050406030204" pitchFamily="18" charset="0"/>
                <a:cs typeface="Cambria Math" panose="02040503050406030204" pitchFamily="18" charset="0"/>
              </a:rPr>
              <a:t>ε</a:t>
            </a:r>
            <a:r>
              <a:rPr lang="en-US" altLang="en-US" sz="2200">
                <a:latin typeface="Cambria Math" panose="02040503050406030204" pitchFamily="18" charset="0"/>
                <a:ea typeface="Cambria Math" panose="02040503050406030204" pitchFamily="18" charset="0"/>
                <a:cs typeface="Cambria Math" panose="02040503050406030204" pitchFamily="18" charset="0"/>
              </a:rPr>
              <a:t> ≥ ½ </a:t>
            </a:r>
          </a:p>
          <a:p>
            <a:pPr lvl="1">
              <a:lnSpc>
                <a:spcPct val="80000"/>
              </a:lnSpc>
            </a:pPr>
            <a:r>
              <a:rPr lang="en-US" altLang="en-US" sz="2000">
                <a:latin typeface="Cambria Math" panose="02040503050406030204" pitchFamily="18" charset="0"/>
                <a:ea typeface="Cambria Math" panose="02040503050406030204" pitchFamily="18" charset="0"/>
                <a:cs typeface="Cambria Math" panose="02040503050406030204" pitchFamily="18" charset="0"/>
              </a:rPr>
              <a:t>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+ 2</a:t>
            </a:r>
            <a:r>
              <a:rPr lang="el-GR" altLang="en-US" sz="2000">
                <a:latin typeface="Cambria Math" panose="02040503050406030204" pitchFamily="18" charset="0"/>
                <a:ea typeface="Cambria Math" panose="02040503050406030204" pitchFamily="18" charset="0"/>
                <a:cs typeface="Cambria Math" panose="02040503050406030204" pitchFamily="18" charset="0"/>
              </a:rPr>
              <a:t>ε</a:t>
            </a:r>
            <a:r>
              <a:rPr lang="en-US" altLang="en-US" sz="2000">
                <a:latin typeface="Cambria Math" panose="02040503050406030204" pitchFamily="18" charset="0"/>
                <a:ea typeface="Cambria Math" panose="02040503050406030204" pitchFamily="18" charset="0"/>
                <a:cs typeface="Cambria Math" panose="02040503050406030204" pitchFamily="18" charset="0"/>
              </a:rPr>
              <a:t> =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 +(2</a:t>
            </a:r>
            <a:r>
              <a:rPr lang="el-GR" altLang="en-US" sz="2000">
                <a:latin typeface="Cambria Math" panose="02040503050406030204" pitchFamily="18" charset="0"/>
                <a:ea typeface="Cambria Math" panose="02040503050406030204" pitchFamily="18" charset="0"/>
                <a:cs typeface="Cambria Math" panose="02040503050406030204" pitchFamily="18" charset="0"/>
              </a:rPr>
              <a:t>ε</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  and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                     since 0 ≤ 2</a:t>
            </a:r>
            <a:r>
              <a:rPr lang="el-GR" altLang="en-US" sz="2000">
                <a:latin typeface="Cambria Math" panose="02040503050406030204" pitchFamily="18" charset="0"/>
                <a:ea typeface="Cambria Math" panose="02040503050406030204" pitchFamily="18" charset="0"/>
                <a:cs typeface="Cambria Math" panose="02040503050406030204" pitchFamily="18" charset="0"/>
              </a:rPr>
              <a:t> ε</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- 1&lt; 1. </a:t>
            </a:r>
          </a:p>
          <a:p>
            <a:pPr lvl="1">
              <a:lnSpc>
                <a:spcPct val="80000"/>
              </a:lnSpc>
            </a:pP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+ 1/2⌋ = ⌊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(1/2 +</a:t>
            </a:r>
            <a:r>
              <a:rPr lang="el-GR" altLang="en-US" sz="2000">
                <a:latin typeface="Cambria Math" panose="02040503050406030204" pitchFamily="18" charset="0"/>
                <a:ea typeface="Cambria Math" panose="02040503050406030204" pitchFamily="18" charset="0"/>
                <a:cs typeface="Cambria Math" panose="02040503050406030204" pitchFamily="18" charset="0"/>
              </a:rPr>
              <a:t> ε</a:t>
            </a:r>
            <a:r>
              <a:rPr lang="en-US" altLang="en-US" sz="2000">
                <a:latin typeface="Cambria Math" panose="02040503050406030204" pitchFamily="18" charset="0"/>
                <a:ea typeface="Cambria Math" panose="02040503050406030204" pitchFamily="18" charset="0"/>
                <a:cs typeface="Cambria Math" panose="02040503050406030204" pitchFamily="18" charset="0"/>
              </a:rPr>
              <a:t>)⌋ = ⌊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 +  (</a:t>
            </a:r>
            <a:r>
              <a:rPr lang="el-GR" altLang="en-US" sz="2000">
                <a:latin typeface="Cambria Math" panose="02040503050406030204" pitchFamily="18" charset="0"/>
                <a:ea typeface="Cambria Math" panose="02040503050406030204" pitchFamily="18" charset="0"/>
                <a:cs typeface="Cambria Math" panose="02040503050406030204" pitchFamily="18" charset="0"/>
              </a:rPr>
              <a:t>ε</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1/2)⌋ =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 since       0 ≤ </a:t>
            </a:r>
            <a:r>
              <a:rPr lang="el-GR" altLang="en-US" sz="2000">
                <a:latin typeface="Cambria Math" panose="02040503050406030204" pitchFamily="18" charset="0"/>
                <a:ea typeface="Cambria Math" panose="02040503050406030204" pitchFamily="18" charset="0"/>
                <a:cs typeface="Cambria Math" panose="02040503050406030204" pitchFamily="18" charset="0"/>
              </a:rPr>
              <a:t>ε</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1/2&lt; 1. </a:t>
            </a:r>
          </a:p>
          <a:p>
            <a:pPr lvl="1">
              <a:lnSpc>
                <a:spcPct val="80000"/>
              </a:lnSpc>
            </a:pPr>
            <a:r>
              <a:rPr lang="en-US" altLang="en-US" sz="2000">
                <a:latin typeface="Cambria Math" panose="02040503050406030204" pitchFamily="18" charset="0"/>
                <a:ea typeface="Cambria Math" panose="02040503050406030204" pitchFamily="18" charset="0"/>
                <a:cs typeface="Cambria Math" panose="02040503050406030204" pitchFamily="18" charset="0"/>
              </a:rPr>
              <a:t>Hence,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 </a:t>
            </a:r>
            <a:r>
              <a:rPr lang="en-US" altLang="en-US" sz="2000">
                <a:ea typeface="Cambria Math" panose="02040503050406030204" pitchFamily="18" charset="0"/>
                <a:cs typeface="Cambria Math" panose="02040503050406030204" pitchFamily="18" charset="0"/>
              </a:rPr>
              <a:t>and </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x</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+ 1/2⌋ =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  = 2</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+ 1.           </a:t>
            </a:r>
            <a:endParaRPr lang="en-US" altLang="en-US" sz="2000">
              <a:ea typeface="Cambria Math" panose="02040503050406030204" pitchFamily="18" charset="0"/>
              <a:cs typeface="Cambria Math" panose="02040503050406030204" pitchFamily="18" charset="0"/>
            </a:endParaRPr>
          </a:p>
        </p:txBody>
      </p:sp>
      <p:sp>
        <p:nvSpPr>
          <p:cNvPr id="4" name="Isosceles Triangle 3">
            <a:extLst>
              <a:ext uri="{FF2B5EF4-FFF2-40B4-BE49-F238E27FC236}">
                <a16:creationId xmlns:a16="http://schemas.microsoft.com/office/drawing/2014/main" id="{D815069E-E398-455E-8846-F06F4459FDFC}"/>
              </a:ext>
            </a:extLst>
          </p:cNvPr>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414528804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35A23304-F95D-4A50-B98A-DC57A6ED0EB9}"/>
              </a:ext>
            </a:extLst>
          </p:cNvPr>
          <p:cNvSpPr>
            <a:spLocks noGrp="1"/>
          </p:cNvSpPr>
          <p:nvPr>
            <p:ph type="title"/>
          </p:nvPr>
        </p:nvSpPr>
        <p:spPr/>
        <p:txBody>
          <a:bodyPr/>
          <a:lstStyle/>
          <a:p>
            <a:r>
              <a:rPr lang="en-US" altLang="en-US"/>
              <a:t>Factorial Function </a:t>
            </a:r>
          </a:p>
        </p:txBody>
      </p:sp>
      <p:sp>
        <p:nvSpPr>
          <p:cNvPr id="100355" name="Content Placeholder 2">
            <a:extLst>
              <a:ext uri="{FF2B5EF4-FFF2-40B4-BE49-F238E27FC236}">
                <a16:creationId xmlns:a16="http://schemas.microsoft.com/office/drawing/2014/main" id="{D3D2706F-F6EB-4B92-884A-6FDA57E5A689}"/>
              </a:ext>
            </a:extLst>
          </p:cNvPr>
          <p:cNvSpPr>
            <a:spLocks noGrp="1"/>
          </p:cNvSpPr>
          <p:nvPr>
            <p:ph idx="1"/>
          </p:nvPr>
        </p:nvSpPr>
        <p:spPr/>
        <p:txBody>
          <a:bodyPr/>
          <a:lstStyle/>
          <a:p>
            <a:pPr>
              <a:buFont typeface="Wingdings 2" panose="05020102010507070707" pitchFamily="18" charset="2"/>
              <a:buNone/>
            </a:pPr>
            <a:r>
              <a:rPr lang="en-US" altLang="en-US" b="1"/>
              <a:t>   Definition:  </a:t>
            </a:r>
            <a:r>
              <a:rPr lang="en-US" altLang="en-US"/>
              <a:t>f:</a:t>
            </a:r>
            <a:r>
              <a:rPr lang="en-US" altLang="en-US" b="1"/>
              <a:t> N </a:t>
            </a:r>
            <a:r>
              <a:rPr lang="en-US" altLang="en-US" b="1">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a:t>
            </a:r>
            <a:r>
              <a:rPr lang="en-US" altLang="en-US" b="1">
                <a:sym typeface="Wingdings" panose="05000000000000000000" pitchFamily="2" charset="2"/>
              </a:rPr>
              <a:t> Z</a:t>
            </a:r>
            <a:r>
              <a:rPr lang="en-US" altLang="en-US" b="1" baseline="30000">
                <a:sym typeface="Wingdings" panose="05000000000000000000" pitchFamily="2" charset="2"/>
              </a:rPr>
              <a:t>+</a:t>
            </a:r>
            <a:r>
              <a:rPr lang="en-US" altLang="en-US" b="1">
                <a:sym typeface="Wingdings" panose="05000000000000000000" pitchFamily="2" charset="2"/>
              </a:rPr>
              <a:t> , </a:t>
            </a:r>
            <a:r>
              <a:rPr lang="en-US" altLang="en-US">
                <a:sym typeface="Wingdings" panose="05000000000000000000" pitchFamily="2" charset="2"/>
              </a:rPr>
              <a:t>denoted by </a:t>
            </a:r>
            <a:r>
              <a:rPr lang="en-US" altLang="en-US" i="1">
                <a:sym typeface="Wingdings" panose="05000000000000000000" pitchFamily="2" charset="2"/>
              </a:rPr>
              <a:t>f</a:t>
            </a:r>
            <a:r>
              <a:rPr lang="en-US" altLang="en-US">
                <a:sym typeface="Wingdings" panose="05000000000000000000" pitchFamily="2" charset="2"/>
              </a:rPr>
              <a:t>(</a:t>
            </a:r>
            <a:r>
              <a:rPr lang="en-US" altLang="en-US" i="1">
                <a:sym typeface="Wingdings" panose="05000000000000000000" pitchFamily="2" charset="2"/>
              </a:rPr>
              <a:t>n</a:t>
            </a:r>
            <a:r>
              <a:rPr lang="en-US" altLang="en-US">
                <a:sym typeface="Wingdings" panose="05000000000000000000" pitchFamily="2" charset="2"/>
              </a:rPr>
              <a:t>) = </a:t>
            </a:r>
            <a:r>
              <a:rPr lang="en-US" altLang="en-US" i="1">
                <a:sym typeface="Wingdings" panose="05000000000000000000" pitchFamily="2" charset="2"/>
              </a:rPr>
              <a:t>n</a:t>
            </a:r>
            <a:r>
              <a:rPr lang="en-US" altLang="en-US">
                <a:sym typeface="Wingdings" panose="05000000000000000000" pitchFamily="2" charset="2"/>
              </a:rPr>
              <a:t>! is the product of the first </a:t>
            </a:r>
            <a:r>
              <a:rPr lang="en-US" altLang="en-US" i="1">
                <a:sym typeface="Wingdings" panose="05000000000000000000" pitchFamily="2" charset="2"/>
              </a:rPr>
              <a:t>n</a:t>
            </a:r>
            <a:r>
              <a:rPr lang="en-US" altLang="en-US">
                <a:sym typeface="Wingdings" panose="05000000000000000000" pitchFamily="2" charset="2"/>
              </a:rPr>
              <a:t> positive integers when </a:t>
            </a:r>
            <a:r>
              <a:rPr lang="en-US" altLang="en-US" i="1">
                <a:sym typeface="Wingdings" panose="05000000000000000000" pitchFamily="2" charset="2"/>
              </a:rPr>
              <a:t>n</a:t>
            </a:r>
            <a:r>
              <a:rPr lang="en-US" altLang="en-US">
                <a:sym typeface="Wingdings" panose="05000000000000000000" pitchFamily="2" charset="2"/>
              </a:rPr>
              <a:t> is a nonnegative integer.</a:t>
            </a:r>
            <a:endParaRPr lang="en-US" altLang="en-US" baseline="30000">
              <a:sym typeface="Wingdings" panose="05000000000000000000" pitchFamily="2" charset="2"/>
            </a:endParaRPr>
          </a:p>
          <a:p>
            <a:pPr>
              <a:buFont typeface="Wingdings 2" panose="05020102010507070707" pitchFamily="18" charset="2"/>
              <a:buNone/>
            </a:pPr>
            <a:endPar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endParaRPr>
          </a:p>
          <a:p>
            <a:pPr>
              <a:buFont typeface="Wingdings 2" panose="05020102010507070707" pitchFamily="18" charset="2"/>
              <a:buNone/>
            </a:pP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sz="2800" i="1" baseline="30000">
                <a:ea typeface="Cambria Math" panose="02040503050406030204" pitchFamily="18" charset="0"/>
                <a:cs typeface="Cambria Math" panose="02040503050406030204" pitchFamily="18" charset="0"/>
                <a:sym typeface="Wingdings" panose="05000000000000000000" pitchFamily="2" charset="2"/>
              </a:rPr>
              <a:t>f</a:t>
            </a:r>
            <a:r>
              <a:rPr lang="en-US" altLang="en-US" sz="2800" baseline="30000">
                <a:ea typeface="Cambria Math" panose="02040503050406030204" pitchFamily="18" charset="0"/>
                <a:cs typeface="Cambria Math" panose="02040503050406030204" pitchFamily="18" charset="0"/>
                <a:sym typeface="Wingdings" panose="05000000000000000000" pitchFamily="2" charset="2"/>
              </a:rPr>
              <a:t>(</a:t>
            </a:r>
            <a:r>
              <a:rPr lang="en-US" altLang="en-US" sz="2800" i="1" baseline="30000">
                <a:ea typeface="Cambria Math" panose="02040503050406030204" pitchFamily="18" charset="0"/>
                <a:cs typeface="Cambria Math" panose="02040503050406030204" pitchFamily="18" charset="0"/>
                <a:sym typeface="Wingdings" panose="05000000000000000000" pitchFamily="2" charset="2"/>
              </a:rPr>
              <a:t>n</a:t>
            </a:r>
            <a:r>
              <a:rPr lang="en-US" altLang="en-US" sz="2800" baseline="30000">
                <a:ea typeface="Cambria Math" panose="02040503050406030204" pitchFamily="18" charset="0"/>
                <a:cs typeface="Cambria Math" panose="02040503050406030204" pitchFamily="18" charset="0"/>
                <a:sym typeface="Wingdings" panose="05000000000000000000" pitchFamily="2" charset="2"/>
              </a:rPr>
              <a:t>)</a:t>
            </a: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 1 ∙ 2 ∙∙∙ (</a:t>
            </a:r>
            <a:r>
              <a:rPr lang="en-US" altLang="en-US" sz="2800" i="1" baseline="30000">
                <a:ea typeface="Cambria Math" panose="02040503050406030204" pitchFamily="18" charset="0"/>
                <a:cs typeface="Cambria Math" panose="02040503050406030204" pitchFamily="18" charset="0"/>
                <a:sym typeface="Wingdings" panose="05000000000000000000" pitchFamily="2" charset="2"/>
              </a:rPr>
              <a:t>n</a:t>
            </a: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 1) ∙ </a:t>
            </a:r>
            <a:r>
              <a:rPr lang="en-US" altLang="en-US" sz="2800" i="1" baseline="30000">
                <a:ea typeface="Cambria Math" panose="02040503050406030204" pitchFamily="18" charset="0"/>
                <a:cs typeface="Cambria Math" panose="02040503050406030204" pitchFamily="18" charset="0"/>
                <a:sym typeface="Wingdings" panose="05000000000000000000" pitchFamily="2" charset="2"/>
              </a:rPr>
              <a:t>n,</a:t>
            </a: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sz="2800" i="1" baseline="30000">
                <a:ea typeface="Cambria Math" panose="02040503050406030204" pitchFamily="18" charset="0"/>
                <a:cs typeface="Cambria Math" panose="02040503050406030204" pitchFamily="18" charset="0"/>
                <a:sym typeface="Wingdings" panose="05000000000000000000" pitchFamily="2" charset="2"/>
              </a:rPr>
              <a:t>f</a:t>
            </a: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(0)  = 0! = 1</a:t>
            </a:r>
          </a:p>
          <a:p>
            <a:pPr>
              <a:buFont typeface="Wingdings 2" panose="05020102010507070707" pitchFamily="18" charset="2"/>
              <a:buNone/>
            </a:pP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sz="28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sz="2800" b="1">
                <a:sym typeface="Wingdings" panose="05000000000000000000" pitchFamily="2" charset="2"/>
              </a:rPr>
              <a:t>Examples:</a:t>
            </a:r>
          </a:p>
          <a:p>
            <a:pPr>
              <a:buFont typeface="Wingdings 2" panose="05020102010507070707" pitchFamily="18" charset="2"/>
              <a:buNone/>
            </a:pPr>
            <a:r>
              <a:rPr lang="en-US" altLang="en-US" sz="2800" b="1">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sz="2800" i="1" baseline="30000">
                <a:ea typeface="Cambria Math" panose="02040503050406030204" pitchFamily="18" charset="0"/>
                <a:cs typeface="Cambria Math" panose="02040503050406030204" pitchFamily="18" charset="0"/>
                <a:sym typeface="Wingdings" panose="05000000000000000000" pitchFamily="2" charset="2"/>
              </a:rPr>
              <a:t>f</a:t>
            </a: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(1) = 1!  = 1</a:t>
            </a:r>
          </a:p>
          <a:p>
            <a:pPr>
              <a:buFont typeface="Wingdings 2" panose="05020102010507070707" pitchFamily="18" charset="2"/>
              <a:buNone/>
            </a:pP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sz="2800" i="1" baseline="30000">
                <a:ea typeface="Cambria Math" panose="02040503050406030204" pitchFamily="18" charset="0"/>
                <a:cs typeface="Cambria Math" panose="02040503050406030204" pitchFamily="18" charset="0"/>
                <a:sym typeface="Wingdings" panose="05000000000000000000" pitchFamily="2" charset="2"/>
              </a:rPr>
              <a:t>f</a:t>
            </a: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(2) = 2! =  1 ∙ 2 = 2</a:t>
            </a:r>
          </a:p>
          <a:p>
            <a:pPr>
              <a:buFont typeface="Wingdings 2" panose="05020102010507070707" pitchFamily="18" charset="2"/>
              <a:buNone/>
            </a:pP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sz="2800" i="1" baseline="30000">
                <a:ea typeface="Cambria Math" panose="02040503050406030204" pitchFamily="18" charset="0"/>
                <a:cs typeface="Cambria Math" panose="02040503050406030204" pitchFamily="18" charset="0"/>
                <a:sym typeface="Wingdings" panose="05000000000000000000" pitchFamily="2" charset="2"/>
              </a:rPr>
              <a:t>f</a:t>
            </a: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(6)  = 6! =  1 ∙ 2 ∙ 3∙ 4∙ 5</a:t>
            </a:r>
            <a:r>
              <a:rPr lang="en-US" altLang="en-US" sz="28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6 = 720</a:t>
            </a:r>
          </a:p>
          <a:p>
            <a:pPr>
              <a:buFont typeface="Wingdings 2" panose="05020102010507070707" pitchFamily="18" charset="2"/>
              <a:buNone/>
            </a:pP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       </a:t>
            </a:r>
            <a:r>
              <a:rPr lang="en-US" altLang="en-US" sz="2800" i="1" baseline="30000">
                <a:ea typeface="Cambria Math" panose="02040503050406030204" pitchFamily="18" charset="0"/>
                <a:cs typeface="Cambria Math" panose="02040503050406030204" pitchFamily="18" charset="0"/>
                <a:sym typeface="Wingdings" panose="05000000000000000000" pitchFamily="2" charset="2"/>
              </a:rPr>
              <a:t>f</a:t>
            </a:r>
            <a:r>
              <a:rPr lang="en-US" altLang="en-US" sz="2800" baseline="30000">
                <a:latin typeface="Cambria Math" panose="02040503050406030204" pitchFamily="18" charset="0"/>
                <a:ea typeface="Cambria Math" panose="02040503050406030204" pitchFamily="18" charset="0"/>
                <a:cs typeface="Cambria Math" panose="02040503050406030204" pitchFamily="18" charset="0"/>
                <a:sym typeface="Wingdings" panose="05000000000000000000" pitchFamily="2" charset="2"/>
              </a:rPr>
              <a:t>(20) = 2,432,902,008,176,640,000.</a:t>
            </a:r>
            <a:endParaRPr lang="en-US" altLang="en-US" sz="2800">
              <a:latin typeface="Cambria Math" panose="02040503050406030204" pitchFamily="18" charset="0"/>
              <a:ea typeface="Cambria Math" panose="02040503050406030204" pitchFamily="18" charset="0"/>
              <a:cs typeface="Cambria Math" panose="02040503050406030204" pitchFamily="18" charset="0"/>
            </a:endParaRPr>
          </a:p>
        </p:txBody>
      </p:sp>
      <p:sp>
        <p:nvSpPr>
          <p:cNvPr id="100356" name="TextBox 3">
            <a:extLst>
              <a:ext uri="{FF2B5EF4-FFF2-40B4-BE49-F238E27FC236}">
                <a16:creationId xmlns:a16="http://schemas.microsoft.com/office/drawing/2014/main" id="{A680158E-69CE-445E-8F90-B17E0D2688C5}"/>
              </a:ext>
            </a:extLst>
          </p:cNvPr>
          <p:cNvSpPr txBox="1">
            <a:spLocks noChangeArrowheads="1"/>
          </p:cNvSpPr>
          <p:nvPr/>
        </p:nvSpPr>
        <p:spPr bwMode="auto">
          <a:xfrm>
            <a:off x="5867400" y="4114800"/>
            <a:ext cx="2971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Stirling’s Formula:</a:t>
            </a:r>
          </a:p>
          <a:p>
            <a:pPr eaLnBrk="1" hangingPunct="1"/>
            <a:endParaRPr lang="en-US" altLang="en-US"/>
          </a:p>
        </p:txBody>
      </p:sp>
      <p:pic>
        <p:nvPicPr>
          <p:cNvPr id="100357" name="Picture 7" descr="addin_tmp.png">
            <a:extLst>
              <a:ext uri="{FF2B5EF4-FFF2-40B4-BE49-F238E27FC236}">
                <a16:creationId xmlns:a16="http://schemas.microsoft.com/office/drawing/2014/main" id="{27C34A3D-481C-4BD0-B63E-B32B0D4A787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4572000"/>
            <a:ext cx="19081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6" descr="addin_tmp.png">
            <a:extLst>
              <a:ext uri="{FF2B5EF4-FFF2-40B4-BE49-F238E27FC236}">
                <a16:creationId xmlns:a16="http://schemas.microsoft.com/office/drawing/2014/main" id="{076BE4AD-4C48-4C72-94EF-2F84056C7447}"/>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5022850" y="5410200"/>
            <a:ext cx="412115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92397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3314700" y="457200"/>
            <a:ext cx="24765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Quick Summary</a:t>
            </a:r>
          </a:p>
        </p:txBody>
      </p:sp>
      <p:sp>
        <p:nvSpPr>
          <p:cNvPr id="104460" name="Text Box 12"/>
          <p:cNvSpPr txBox="1">
            <a:spLocks noChangeArrowheads="1"/>
          </p:cNvSpPr>
          <p:nvPr/>
        </p:nvSpPr>
        <p:spPr bwMode="auto">
          <a:xfrm>
            <a:off x="3459163" y="1371600"/>
            <a:ext cx="22240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Key points to know.</a:t>
            </a:r>
          </a:p>
        </p:txBody>
      </p:sp>
      <p:sp>
        <p:nvSpPr>
          <p:cNvPr id="104461" name="Text Box 13"/>
          <p:cNvSpPr txBox="1">
            <a:spLocks noChangeArrowheads="1"/>
          </p:cNvSpPr>
          <p:nvPr/>
        </p:nvSpPr>
        <p:spPr bwMode="auto">
          <a:xfrm>
            <a:off x="850900" y="2176463"/>
            <a:ext cx="737870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kumimoji="1">
                <a:solidFill>
                  <a:schemeClr val="tx1"/>
                </a:solidFill>
                <a:latin typeface="Arial" charset="0"/>
                <a:ea typeface="新細明體" pitchFamily="18" charset="-120"/>
              </a:defRPr>
            </a:lvl1pPr>
            <a:lvl2pPr marL="800100" indent="-342900">
              <a:defRPr kumimoji="1">
                <a:solidFill>
                  <a:schemeClr val="tx1"/>
                </a:solidFill>
                <a:latin typeface="Arial" charset="0"/>
                <a:ea typeface="新細明體" pitchFamily="18" charset="-120"/>
              </a:defRPr>
            </a:lvl2pPr>
            <a:lvl3pPr marL="1257300" indent="-342900">
              <a:defRPr kumimoji="1">
                <a:solidFill>
                  <a:schemeClr val="tx1"/>
                </a:solidFill>
                <a:latin typeface="Arial" charset="0"/>
                <a:ea typeface="新細明體" pitchFamily="18" charset="-120"/>
              </a:defRPr>
            </a:lvl3pPr>
            <a:lvl4pPr marL="1714500" indent="-342900">
              <a:defRPr kumimoji="1">
                <a:solidFill>
                  <a:schemeClr val="tx1"/>
                </a:solidFill>
                <a:latin typeface="Arial" charset="0"/>
                <a:ea typeface="新細明體" pitchFamily="18" charset="-120"/>
              </a:defRPr>
            </a:lvl4pPr>
            <a:lvl5pPr marL="2171700" indent="-342900">
              <a:defRPr kumimoji="1">
                <a:solidFill>
                  <a:schemeClr val="tx1"/>
                </a:solidFill>
                <a:latin typeface="Arial" charset="0"/>
                <a:ea typeface="新細明體" pitchFamily="18" charset="-120"/>
              </a:defRPr>
            </a:lvl5pPr>
            <a:lvl6pPr marL="2628900" indent="-342900" fontAlgn="base">
              <a:spcBef>
                <a:spcPct val="0"/>
              </a:spcBef>
              <a:spcAft>
                <a:spcPct val="0"/>
              </a:spcAft>
              <a:defRPr kumimoji="1">
                <a:solidFill>
                  <a:schemeClr val="tx1"/>
                </a:solidFill>
                <a:latin typeface="Arial" charset="0"/>
                <a:ea typeface="新細明體" pitchFamily="18" charset="-120"/>
              </a:defRPr>
            </a:lvl6pPr>
            <a:lvl7pPr marL="3086100" indent="-342900" fontAlgn="base">
              <a:spcBef>
                <a:spcPct val="0"/>
              </a:spcBef>
              <a:spcAft>
                <a:spcPct val="0"/>
              </a:spcAft>
              <a:defRPr kumimoji="1">
                <a:solidFill>
                  <a:schemeClr val="tx1"/>
                </a:solidFill>
                <a:latin typeface="Arial" charset="0"/>
                <a:ea typeface="新細明體" pitchFamily="18" charset="-120"/>
              </a:defRPr>
            </a:lvl7pPr>
            <a:lvl8pPr marL="3543300" indent="-342900" fontAlgn="base">
              <a:spcBef>
                <a:spcPct val="0"/>
              </a:spcBef>
              <a:spcAft>
                <a:spcPct val="0"/>
              </a:spcAft>
              <a:defRPr kumimoji="1">
                <a:solidFill>
                  <a:schemeClr val="tx1"/>
                </a:solidFill>
                <a:latin typeface="Arial" charset="0"/>
                <a:ea typeface="新細明體" pitchFamily="18" charset="-120"/>
              </a:defRPr>
            </a:lvl8pPr>
            <a:lvl9pPr marL="4000500" indent="-342900" fontAlgn="base">
              <a:spcBef>
                <a:spcPct val="0"/>
              </a:spcBef>
              <a:spcAft>
                <a:spcPct val="0"/>
              </a:spcAft>
              <a:defRPr kumimoji="1">
                <a:solidFill>
                  <a:schemeClr val="tx1"/>
                </a:solidFill>
                <a:latin typeface="Arial" charset="0"/>
                <a:ea typeface="新細明體" pitchFamily="18" charset="-120"/>
              </a:defRPr>
            </a:lvl9pPr>
          </a:lstStyle>
          <a:p>
            <a:pPr>
              <a:buClr>
                <a:srgbClr val="A50021"/>
              </a:buClr>
              <a:buFontTx/>
              <a:buAutoNum type="arabicPeriod"/>
            </a:pPr>
            <a:r>
              <a:rPr lang="en-US" altLang="zh-TW">
                <a:latin typeface="Comic Sans MS" pitchFamily="66" charset="0"/>
              </a:rPr>
              <a:t>Write a logical formula from a truth table.</a:t>
            </a:r>
          </a:p>
          <a:p>
            <a:pPr>
              <a:buClr>
                <a:srgbClr val="A50021"/>
              </a:buClr>
              <a:buFontTx/>
              <a:buAutoNum type="arabicPeriod"/>
            </a:pPr>
            <a:endParaRPr lang="en-US" altLang="zh-TW">
              <a:latin typeface="Comic Sans MS" pitchFamily="66" charset="0"/>
            </a:endParaRPr>
          </a:p>
          <a:p>
            <a:pPr>
              <a:buClr>
                <a:srgbClr val="A50021"/>
              </a:buClr>
              <a:buFontTx/>
              <a:buAutoNum type="arabicPeriod"/>
            </a:pPr>
            <a:r>
              <a:rPr lang="en-US" altLang="zh-TW">
                <a:latin typeface="Comic Sans MS" pitchFamily="66" charset="0"/>
              </a:rPr>
              <a:t>Check logical equivalence of two logical formulas.</a:t>
            </a:r>
          </a:p>
          <a:p>
            <a:pPr>
              <a:buClr>
                <a:srgbClr val="A50021"/>
              </a:buClr>
              <a:buFontTx/>
              <a:buAutoNum type="arabicPeriod"/>
            </a:pPr>
            <a:endParaRPr lang="en-US" altLang="zh-TW">
              <a:latin typeface="Comic Sans MS" pitchFamily="66" charset="0"/>
            </a:endParaRPr>
          </a:p>
          <a:p>
            <a:pPr>
              <a:buClr>
                <a:srgbClr val="A50021"/>
              </a:buClr>
              <a:buFontTx/>
              <a:buAutoNum type="arabicPeriod"/>
            </a:pPr>
            <a:r>
              <a:rPr lang="en-US" altLang="zh-TW">
                <a:latin typeface="Comic Sans MS" pitchFamily="66" charset="0"/>
              </a:rPr>
              <a:t>DeMorgan’s rule and other simple logical rules (e.g. distributive).</a:t>
            </a:r>
          </a:p>
          <a:p>
            <a:pPr>
              <a:buClr>
                <a:srgbClr val="A50021"/>
              </a:buClr>
              <a:buFontTx/>
              <a:buAutoNum type="arabicPeriod"/>
            </a:pPr>
            <a:endParaRPr lang="en-US" altLang="zh-TW">
              <a:latin typeface="Comic Sans MS" pitchFamily="66" charset="0"/>
            </a:endParaRPr>
          </a:p>
          <a:p>
            <a:pPr>
              <a:buClr>
                <a:srgbClr val="A50021"/>
              </a:buClr>
              <a:buFontTx/>
              <a:buAutoNum type="arabicPeriod"/>
            </a:pPr>
            <a:r>
              <a:rPr lang="en-US" altLang="zh-TW">
                <a:latin typeface="Comic Sans MS" pitchFamily="66" charset="0"/>
              </a:rPr>
              <a:t>Use simple logical rules to simplify a logical formula.</a:t>
            </a:r>
          </a:p>
        </p:txBody>
      </p:sp>
    </p:spTree>
    <p:extLst>
      <p:ext uri="{BB962C8B-B14F-4D97-AF65-F5344CB8AC3E}">
        <p14:creationId xmlns:p14="http://schemas.microsoft.com/office/powerpoint/2010/main" val="58329461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D905-ABA8-4A21-8E5B-F9ED77524481}"/>
              </a:ext>
            </a:extLst>
          </p:cNvPr>
          <p:cNvSpPr>
            <a:spLocks noGrp="1"/>
          </p:cNvSpPr>
          <p:nvPr>
            <p:ph type="ctrTitle"/>
          </p:nvPr>
        </p:nvSpPr>
        <p:spPr/>
        <p:txBody>
          <a:bodyPr/>
          <a:lstStyle/>
          <a:p>
            <a:pPr fontAlgn="auto">
              <a:spcAft>
                <a:spcPts val="0"/>
              </a:spcAft>
              <a:defRPr/>
            </a:pPr>
            <a:r>
              <a:rPr lang="en-US" dirty="0"/>
              <a:t>Sequences and Summations</a:t>
            </a:r>
          </a:p>
        </p:txBody>
      </p:sp>
      <p:sp>
        <p:nvSpPr>
          <p:cNvPr id="101379" name="Subtitle 2">
            <a:extLst>
              <a:ext uri="{FF2B5EF4-FFF2-40B4-BE49-F238E27FC236}">
                <a16:creationId xmlns:a16="http://schemas.microsoft.com/office/drawing/2014/main" id="{81B3077A-B249-446D-A172-C089E40A1B02}"/>
              </a:ext>
            </a:extLst>
          </p:cNvPr>
          <p:cNvSpPr>
            <a:spLocks noGrp="1"/>
          </p:cNvSpPr>
          <p:nvPr>
            <p:ph type="subTitle" idx="1"/>
          </p:nvPr>
        </p:nvSpPr>
        <p:spPr>
          <a:xfrm>
            <a:off x="533400" y="3228975"/>
            <a:ext cx="7854950" cy="1752600"/>
          </a:xfrm>
        </p:spPr>
        <p:txBody>
          <a:bodyPr/>
          <a:lstStyle/>
          <a:p>
            <a:pPr marR="0"/>
            <a:r>
              <a:rPr lang="en-US" altLang="en-US"/>
              <a:t>Section 2.4</a:t>
            </a:r>
          </a:p>
        </p:txBody>
      </p:sp>
    </p:spTree>
    <p:extLst>
      <p:ext uri="{BB962C8B-B14F-4D97-AF65-F5344CB8AC3E}">
        <p14:creationId xmlns:p14="http://schemas.microsoft.com/office/powerpoint/2010/main" val="388872512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327263D6-0458-4E28-B1C9-45FFBB7C7B3A}"/>
              </a:ext>
            </a:extLst>
          </p:cNvPr>
          <p:cNvSpPr>
            <a:spLocks noGrp="1"/>
          </p:cNvSpPr>
          <p:nvPr>
            <p:ph type="title"/>
          </p:nvPr>
        </p:nvSpPr>
        <p:spPr/>
        <p:txBody>
          <a:bodyPr/>
          <a:lstStyle/>
          <a:p>
            <a:r>
              <a:rPr lang="en-US" altLang="en-US"/>
              <a:t>Section Summary</a:t>
            </a:r>
          </a:p>
        </p:txBody>
      </p:sp>
      <p:sp>
        <p:nvSpPr>
          <p:cNvPr id="102403" name="Content Placeholder 2">
            <a:extLst>
              <a:ext uri="{FF2B5EF4-FFF2-40B4-BE49-F238E27FC236}">
                <a16:creationId xmlns:a16="http://schemas.microsoft.com/office/drawing/2014/main" id="{36DE6A79-A6D1-4669-A62A-07ED4421164D}"/>
              </a:ext>
            </a:extLst>
          </p:cNvPr>
          <p:cNvSpPr>
            <a:spLocks noGrp="1"/>
          </p:cNvSpPr>
          <p:nvPr>
            <p:ph idx="1"/>
          </p:nvPr>
        </p:nvSpPr>
        <p:spPr/>
        <p:txBody>
          <a:bodyPr/>
          <a:lstStyle/>
          <a:p>
            <a:r>
              <a:rPr lang="en-US" altLang="en-US"/>
              <a:t>Sequences.</a:t>
            </a:r>
          </a:p>
          <a:p>
            <a:pPr lvl="1"/>
            <a:r>
              <a:rPr lang="en-US" altLang="en-US"/>
              <a:t>Examples: Geometric Progression, Arithmetic Progression</a:t>
            </a:r>
          </a:p>
          <a:p>
            <a:r>
              <a:rPr lang="en-US" altLang="en-US"/>
              <a:t>Recurrence Relations</a:t>
            </a:r>
          </a:p>
          <a:p>
            <a:pPr lvl="1"/>
            <a:r>
              <a:rPr lang="en-US" altLang="en-US"/>
              <a:t>Example: Fibonacci Sequence</a:t>
            </a:r>
          </a:p>
          <a:p>
            <a:r>
              <a:rPr lang="en-US" altLang="en-US"/>
              <a:t>Summations</a:t>
            </a:r>
          </a:p>
          <a:p>
            <a:pPr>
              <a:buFont typeface="Wingdings 2" panose="05020102010507070707" pitchFamily="18" charset="2"/>
              <a:buNone/>
            </a:pPr>
            <a:endParaRPr lang="en-US" altLang="en-US"/>
          </a:p>
        </p:txBody>
      </p:sp>
    </p:spTree>
    <p:extLst>
      <p:ext uri="{BB962C8B-B14F-4D97-AF65-F5344CB8AC3E}">
        <p14:creationId xmlns:p14="http://schemas.microsoft.com/office/powerpoint/2010/main" val="268354866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01F948A2-0167-42DF-A5BA-C98CA46E32A2}"/>
              </a:ext>
            </a:extLst>
          </p:cNvPr>
          <p:cNvSpPr>
            <a:spLocks noGrp="1"/>
          </p:cNvSpPr>
          <p:nvPr>
            <p:ph type="title"/>
          </p:nvPr>
        </p:nvSpPr>
        <p:spPr/>
        <p:txBody>
          <a:bodyPr/>
          <a:lstStyle/>
          <a:p>
            <a:r>
              <a:rPr lang="en-US" altLang="en-US"/>
              <a:t>Introduction</a:t>
            </a:r>
          </a:p>
        </p:txBody>
      </p:sp>
      <p:sp>
        <p:nvSpPr>
          <p:cNvPr id="103427" name="Content Placeholder 2">
            <a:extLst>
              <a:ext uri="{FF2B5EF4-FFF2-40B4-BE49-F238E27FC236}">
                <a16:creationId xmlns:a16="http://schemas.microsoft.com/office/drawing/2014/main" id="{A5B7C67C-5BA9-45D0-AA1B-ECD065C60862}"/>
              </a:ext>
            </a:extLst>
          </p:cNvPr>
          <p:cNvSpPr>
            <a:spLocks noGrp="1"/>
          </p:cNvSpPr>
          <p:nvPr>
            <p:ph idx="1"/>
          </p:nvPr>
        </p:nvSpPr>
        <p:spPr/>
        <p:txBody>
          <a:bodyPr/>
          <a:lstStyle/>
          <a:p>
            <a:r>
              <a:rPr lang="en-US" altLang="en-US"/>
              <a:t>Sequences are ordered lists of elements. </a:t>
            </a:r>
          </a:p>
          <a:p>
            <a:pPr lvl="1"/>
            <a:r>
              <a:rPr lang="en-US" altLang="en-US"/>
              <a:t>  1, 2, 3, 5, 8</a:t>
            </a:r>
          </a:p>
          <a:p>
            <a:pPr lvl="1"/>
            <a:r>
              <a:rPr lang="en-US" altLang="en-US"/>
              <a:t>   1, 3,  9, 27, 81, …….</a:t>
            </a:r>
          </a:p>
          <a:p>
            <a:r>
              <a:rPr lang="en-US" altLang="en-US"/>
              <a:t>Sequences arise throughout mathematics, computer science, and in many other disciplines, ranging from botany to music.</a:t>
            </a:r>
          </a:p>
          <a:p>
            <a:r>
              <a:rPr lang="en-US" altLang="en-US"/>
              <a:t>We will introduce the  terminology to represent sequences and sums of the terms in the sequences.</a:t>
            </a:r>
          </a:p>
        </p:txBody>
      </p:sp>
    </p:spTree>
    <p:extLst>
      <p:ext uri="{BB962C8B-B14F-4D97-AF65-F5344CB8AC3E}">
        <p14:creationId xmlns:p14="http://schemas.microsoft.com/office/powerpoint/2010/main" val="7015995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7BE92E37-AD5A-4FEB-9AAF-2E43FD21EFC0}"/>
              </a:ext>
            </a:extLst>
          </p:cNvPr>
          <p:cNvSpPr>
            <a:spLocks noGrp="1"/>
          </p:cNvSpPr>
          <p:nvPr>
            <p:ph type="title"/>
          </p:nvPr>
        </p:nvSpPr>
        <p:spPr/>
        <p:txBody>
          <a:bodyPr/>
          <a:lstStyle/>
          <a:p>
            <a:r>
              <a:rPr lang="en-US" altLang="en-US"/>
              <a:t>Sequences</a:t>
            </a:r>
          </a:p>
        </p:txBody>
      </p:sp>
      <p:sp>
        <p:nvSpPr>
          <p:cNvPr id="104451" name="Content Placeholder 2">
            <a:extLst>
              <a:ext uri="{FF2B5EF4-FFF2-40B4-BE49-F238E27FC236}">
                <a16:creationId xmlns:a16="http://schemas.microsoft.com/office/drawing/2014/main" id="{1995FDC3-1BD3-477D-839B-BA1A3481D37A}"/>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A </a:t>
            </a:r>
            <a:r>
              <a:rPr lang="en-US" altLang="en-US" i="1"/>
              <a:t>sequence</a:t>
            </a:r>
            <a:r>
              <a:rPr lang="en-US" altLang="en-US"/>
              <a:t> is a function from a subset of the integers (usually either the set {</a:t>
            </a:r>
            <a:r>
              <a:rPr lang="en-US" altLang="en-US">
                <a:latin typeface="Cambria Math" panose="02040503050406030204" pitchFamily="18" charset="0"/>
                <a:ea typeface="Cambria Math" panose="02040503050406030204" pitchFamily="18" charset="0"/>
                <a:cs typeface="Cambria Math" panose="02040503050406030204" pitchFamily="18" charset="0"/>
              </a:rPr>
              <a:t>0, 1, 2, 3, 4, </a:t>
            </a:r>
            <a:r>
              <a:rPr lang="en-US" altLang="en-US"/>
              <a:t>…..} or   {</a:t>
            </a:r>
            <a:r>
              <a:rPr lang="en-US" altLang="en-US">
                <a:latin typeface="Cambria Math" panose="02040503050406030204" pitchFamily="18" charset="0"/>
                <a:ea typeface="Cambria Math" panose="02040503050406030204" pitchFamily="18" charset="0"/>
                <a:cs typeface="Cambria Math" panose="02040503050406030204" pitchFamily="18" charset="0"/>
              </a:rPr>
              <a:t>1, 2, 3, 4, </a:t>
            </a:r>
            <a:r>
              <a:rPr lang="en-US" altLang="en-US"/>
              <a:t>….} ) to a set </a:t>
            </a:r>
            <a:r>
              <a:rPr lang="en-US" altLang="en-US" i="1"/>
              <a:t>S</a:t>
            </a:r>
            <a:r>
              <a:rPr lang="en-US" altLang="en-US"/>
              <a:t>.</a:t>
            </a:r>
          </a:p>
          <a:p>
            <a:r>
              <a:rPr lang="en-US" altLang="en-US"/>
              <a:t>The notation  </a:t>
            </a:r>
            <a:r>
              <a:rPr lang="en-US" altLang="en-US" i="1">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t>   is used to denote the image of the integer </a:t>
            </a:r>
            <a:r>
              <a:rPr lang="en-US" altLang="en-US" i="1"/>
              <a:t>n</a:t>
            </a:r>
            <a:r>
              <a:rPr lang="en-US" altLang="en-US"/>
              <a:t>.  We can think of </a:t>
            </a:r>
            <a:r>
              <a:rPr lang="en-US" altLang="en-US" i="1">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t>    as the equivalent of </a:t>
            </a:r>
            <a:r>
              <a:rPr lang="en-US" altLang="en-US" i="1"/>
              <a:t>f(n)</a:t>
            </a:r>
            <a:r>
              <a:rPr lang="en-US" altLang="en-US"/>
              <a:t> where </a:t>
            </a:r>
            <a:r>
              <a:rPr lang="en-US" altLang="en-US" i="1"/>
              <a:t>f</a:t>
            </a:r>
            <a:r>
              <a:rPr lang="en-US" altLang="en-US"/>
              <a:t> is a function from  {</a:t>
            </a:r>
            <a:r>
              <a:rPr lang="en-US" altLang="en-US">
                <a:latin typeface="Cambria Math" panose="02040503050406030204" pitchFamily="18" charset="0"/>
                <a:ea typeface="Cambria Math" panose="02040503050406030204" pitchFamily="18" charset="0"/>
                <a:cs typeface="Cambria Math" panose="02040503050406030204" pitchFamily="18" charset="0"/>
              </a:rPr>
              <a:t>0,1,2</a:t>
            </a:r>
            <a:r>
              <a:rPr lang="en-US" altLang="en-US"/>
              <a:t>,…..} to </a:t>
            </a:r>
            <a:r>
              <a:rPr lang="en-US" altLang="en-US" i="1"/>
              <a:t>S</a:t>
            </a:r>
            <a:r>
              <a:rPr lang="en-US" altLang="en-US"/>
              <a:t>.  We call </a:t>
            </a:r>
            <a:r>
              <a:rPr lang="en-US" altLang="en-US" i="1">
                <a:ea typeface="Cambria Math" panose="02040503050406030204" pitchFamily="18" charset="0"/>
                <a:cs typeface="Cambria Math" panose="02040503050406030204" pitchFamily="18" charset="0"/>
              </a:rPr>
              <a:t>a</a:t>
            </a:r>
            <a:r>
              <a:rPr lang="en-US" altLang="en-US" i="1" baseline="-25000">
                <a:ea typeface="Cambria Math" panose="02040503050406030204" pitchFamily="18" charset="0"/>
                <a:cs typeface="Cambria Math" panose="02040503050406030204" pitchFamily="18" charset="0"/>
              </a:rPr>
              <a:t>n</a:t>
            </a:r>
            <a:r>
              <a:rPr lang="en-US" altLang="en-US"/>
              <a:t>  a </a:t>
            </a:r>
            <a:r>
              <a:rPr lang="en-US" altLang="en-US" i="1"/>
              <a:t>term</a:t>
            </a:r>
            <a:r>
              <a:rPr lang="en-US" altLang="en-US"/>
              <a:t> of the sequence.</a:t>
            </a:r>
          </a:p>
          <a:p>
            <a:pPr>
              <a:buFont typeface="Wingdings 2" panose="05020102010507070707" pitchFamily="18" charset="2"/>
              <a:buNone/>
            </a:pPr>
            <a:r>
              <a:rPr lang="en-US" altLang="en-US"/>
              <a:t>   </a:t>
            </a:r>
          </a:p>
        </p:txBody>
      </p:sp>
    </p:spTree>
    <p:extLst>
      <p:ext uri="{BB962C8B-B14F-4D97-AF65-F5344CB8AC3E}">
        <p14:creationId xmlns:p14="http://schemas.microsoft.com/office/powerpoint/2010/main" val="185755730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40BEE830-C9F8-464D-8083-00371B097DD3}"/>
              </a:ext>
            </a:extLst>
          </p:cNvPr>
          <p:cNvSpPr>
            <a:spLocks noGrp="1"/>
          </p:cNvSpPr>
          <p:nvPr>
            <p:ph type="title"/>
          </p:nvPr>
        </p:nvSpPr>
        <p:spPr/>
        <p:txBody>
          <a:bodyPr/>
          <a:lstStyle/>
          <a:p>
            <a:r>
              <a:rPr lang="en-US" altLang="en-US"/>
              <a:t>Sequences </a:t>
            </a:r>
          </a:p>
        </p:txBody>
      </p:sp>
      <p:sp>
        <p:nvSpPr>
          <p:cNvPr id="105475" name="Content Placeholder 2">
            <a:extLst>
              <a:ext uri="{FF2B5EF4-FFF2-40B4-BE49-F238E27FC236}">
                <a16:creationId xmlns:a16="http://schemas.microsoft.com/office/drawing/2014/main" id="{B02A6A05-2E4C-4AC8-9719-1EE25BB4E16E}"/>
              </a:ext>
            </a:extLst>
          </p:cNvPr>
          <p:cNvSpPr>
            <a:spLocks noGrp="1"/>
          </p:cNvSpPr>
          <p:nvPr>
            <p:ph idx="1"/>
          </p:nvPr>
        </p:nvSpPr>
        <p:spPr/>
        <p:txBody>
          <a:bodyPr/>
          <a:lstStyle/>
          <a:p>
            <a:pPr>
              <a:buFont typeface="Wingdings 2" panose="05020102010507070707" pitchFamily="18" charset="2"/>
              <a:buNone/>
            </a:pPr>
            <a:r>
              <a:rPr lang="en-US" altLang="en-US" b="1"/>
              <a:t>Example</a:t>
            </a:r>
            <a:r>
              <a:rPr lang="en-US" altLang="en-US"/>
              <a:t>:</a:t>
            </a:r>
            <a:r>
              <a:rPr lang="en-US" altLang="en-US" b="1"/>
              <a:t> </a:t>
            </a:r>
            <a:r>
              <a:rPr lang="en-US" altLang="en-US"/>
              <a:t>Consider the sequence            where</a:t>
            </a:r>
          </a:p>
          <a:p>
            <a:endParaRPr lang="en-US" altLang="en-US"/>
          </a:p>
          <a:p>
            <a:pPr>
              <a:buFont typeface="Wingdings 2" panose="05020102010507070707" pitchFamily="18" charset="2"/>
              <a:buNone/>
            </a:pPr>
            <a:endParaRPr lang="en-US" altLang="en-US"/>
          </a:p>
          <a:p>
            <a:pPr>
              <a:buFont typeface="Wingdings 2" panose="05020102010507070707" pitchFamily="18" charset="2"/>
              <a:buNone/>
            </a:pPr>
            <a:r>
              <a:rPr lang="en-US" altLang="en-US"/>
              <a:t>  </a:t>
            </a:r>
          </a:p>
        </p:txBody>
      </p:sp>
      <p:pic>
        <p:nvPicPr>
          <p:cNvPr id="105476" name="Picture 10" descr="addin_tmp.png">
            <a:extLst>
              <a:ext uri="{FF2B5EF4-FFF2-40B4-BE49-F238E27FC236}">
                <a16:creationId xmlns:a16="http://schemas.microsoft.com/office/drawing/2014/main" id="{4F445D95-0F59-49BB-9636-BC9B2B5FB20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334000" y="1981200"/>
            <a:ext cx="7350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13" descr="addin_tmp.png">
            <a:extLst>
              <a:ext uri="{FF2B5EF4-FFF2-40B4-BE49-F238E27FC236}">
                <a16:creationId xmlns:a16="http://schemas.microsoft.com/office/drawing/2014/main" id="{C2D830EC-E284-47AA-ACF7-C46473EDDF0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447800" y="3048000"/>
            <a:ext cx="138588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Picture 15" descr="addin_tmp.png">
            <a:extLst>
              <a:ext uri="{FF2B5EF4-FFF2-40B4-BE49-F238E27FC236}">
                <a16:creationId xmlns:a16="http://schemas.microsoft.com/office/drawing/2014/main" id="{9B0A918A-CB70-423D-85F5-83E035298FF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657600" y="3276600"/>
            <a:ext cx="38941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9" name="Picture 11" descr="addin_tmp.png">
            <a:extLst>
              <a:ext uri="{FF2B5EF4-FFF2-40B4-BE49-F238E27FC236}">
                <a16:creationId xmlns:a16="http://schemas.microsoft.com/office/drawing/2014/main" id="{711D95F1-FEFF-4907-BFB1-5643E53F55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124200" y="4572000"/>
            <a:ext cx="198278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44712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040BB546-C695-4067-B896-2F11C00680F0}"/>
              </a:ext>
            </a:extLst>
          </p:cNvPr>
          <p:cNvSpPr>
            <a:spLocks noGrp="1"/>
          </p:cNvSpPr>
          <p:nvPr>
            <p:ph type="title"/>
          </p:nvPr>
        </p:nvSpPr>
        <p:spPr/>
        <p:txBody>
          <a:bodyPr/>
          <a:lstStyle/>
          <a:p>
            <a:r>
              <a:rPr lang="en-US" altLang="en-US"/>
              <a:t>Geometric Progression</a:t>
            </a:r>
          </a:p>
        </p:txBody>
      </p:sp>
      <p:sp>
        <p:nvSpPr>
          <p:cNvPr id="3" name="Content Placeholder 2">
            <a:extLst>
              <a:ext uri="{FF2B5EF4-FFF2-40B4-BE49-F238E27FC236}">
                <a16:creationId xmlns:a16="http://schemas.microsoft.com/office/drawing/2014/main" id="{473FC483-39CE-42A2-877C-5AEAA6F0BD2B}"/>
              </a:ext>
            </a:extLst>
          </p:cNvPr>
          <p:cNvSpPr>
            <a:spLocks noGrp="1"/>
          </p:cNvSpPr>
          <p:nvPr>
            <p:ph idx="1"/>
          </p:nvPr>
        </p:nvSpPr>
        <p:spPr/>
        <p:txBody>
          <a:bodyPr>
            <a:normAutofit/>
          </a:bodyPr>
          <a:lstStyle/>
          <a:p>
            <a:pPr>
              <a:lnSpc>
                <a:spcPct val="80000"/>
              </a:lnSpc>
              <a:buFont typeface="Wingdings 2" panose="05020102010507070707" pitchFamily="18" charset="2"/>
              <a:buNone/>
            </a:pPr>
            <a:r>
              <a:rPr lang="en-US" altLang="en-US" sz="2400" b="1"/>
              <a:t>   Definition</a:t>
            </a:r>
            <a:r>
              <a:rPr lang="en-US" altLang="en-US" sz="2400"/>
              <a:t>: A </a:t>
            </a:r>
            <a:r>
              <a:rPr lang="en-US" altLang="en-US" sz="2400" i="1"/>
              <a:t>geometric progression </a:t>
            </a:r>
            <a:r>
              <a:rPr lang="en-US" altLang="en-US" sz="2400"/>
              <a:t>is a sequence of the form:</a:t>
            </a:r>
          </a:p>
          <a:p>
            <a:pPr>
              <a:lnSpc>
                <a:spcPct val="80000"/>
              </a:lnSpc>
              <a:buFont typeface="Wingdings 2" panose="05020102010507070707" pitchFamily="18" charset="2"/>
              <a:buNone/>
            </a:pPr>
            <a:r>
              <a:rPr lang="en-US" altLang="en-US" sz="2400"/>
              <a:t>    where the </a:t>
            </a:r>
            <a:r>
              <a:rPr lang="en-US" altLang="en-US" sz="2400" i="1"/>
              <a:t>initial term a</a:t>
            </a:r>
            <a:r>
              <a:rPr lang="en-US" altLang="en-US" sz="2400"/>
              <a:t> and the </a:t>
            </a:r>
            <a:r>
              <a:rPr lang="en-US" altLang="en-US" sz="2400" i="1"/>
              <a:t>common ratio r </a:t>
            </a:r>
            <a:r>
              <a:rPr lang="en-US" altLang="en-US" sz="2400"/>
              <a:t>are real numbers.</a:t>
            </a:r>
          </a:p>
          <a:p>
            <a:pPr>
              <a:lnSpc>
                <a:spcPct val="80000"/>
              </a:lnSpc>
              <a:buFont typeface="Wingdings 2" panose="05020102010507070707" pitchFamily="18" charset="2"/>
              <a:buNone/>
            </a:pPr>
            <a:r>
              <a:rPr lang="en-US" altLang="en-US" b="1"/>
              <a:t>   Examples</a:t>
            </a:r>
            <a:r>
              <a:rPr lang="en-US" altLang="en-US"/>
              <a:t>:</a:t>
            </a:r>
          </a:p>
          <a:p>
            <a:pPr marL="879475" lvl="1" indent="-514350">
              <a:lnSpc>
                <a:spcPct val="80000"/>
              </a:lnSpc>
              <a:buFont typeface="Calibri" panose="020F0502020204030204" pitchFamily="34" charset="0"/>
              <a:buAutoNum type="arabicPeriod"/>
            </a:pPr>
            <a:r>
              <a:rPr lang="en-US" altLang="en-US" sz="2200"/>
              <a:t>Let </a:t>
            </a:r>
            <a:r>
              <a:rPr lang="en-US" altLang="en-US" sz="2200" i="1"/>
              <a:t>a = </a:t>
            </a:r>
            <a:r>
              <a:rPr lang="en-US" altLang="en-US" sz="2200">
                <a:latin typeface="Cambria Math" panose="02040503050406030204" pitchFamily="18" charset="0"/>
                <a:ea typeface="Cambria Math" panose="02040503050406030204" pitchFamily="18" charset="0"/>
                <a:cs typeface="Cambria Math" panose="02040503050406030204" pitchFamily="18" charset="0"/>
              </a:rPr>
              <a:t>1</a:t>
            </a:r>
            <a:r>
              <a:rPr lang="en-US" altLang="en-US" sz="2200" i="1"/>
              <a:t> </a:t>
            </a:r>
            <a:r>
              <a:rPr lang="en-US" altLang="en-US" sz="2200"/>
              <a:t>and </a:t>
            </a:r>
            <a:r>
              <a:rPr lang="en-US" altLang="en-US" sz="2200" i="1"/>
              <a:t>r = </a:t>
            </a:r>
            <a:r>
              <a:rPr lang="en-US" altLang="en-US" sz="2200">
                <a:latin typeface="Cambria Math" panose="02040503050406030204" pitchFamily="18" charset="0"/>
                <a:ea typeface="Cambria Math" panose="02040503050406030204" pitchFamily="18" charset="0"/>
                <a:cs typeface="Cambria Math" panose="02040503050406030204" pitchFamily="18" charset="0"/>
              </a:rPr>
              <a:t>−1</a:t>
            </a:r>
            <a:r>
              <a:rPr lang="en-US" altLang="en-US" sz="2200"/>
              <a:t>. Then:</a:t>
            </a:r>
          </a:p>
          <a:p>
            <a:pPr marL="879475" lvl="1" indent="-514350">
              <a:lnSpc>
                <a:spcPct val="80000"/>
              </a:lnSpc>
              <a:buFont typeface="Calibri" panose="020F0502020204030204" pitchFamily="34" charset="0"/>
              <a:buAutoNum type="arabicPeriod"/>
            </a:pPr>
            <a:endParaRPr lang="en-US" altLang="en-US" sz="2200"/>
          </a:p>
          <a:p>
            <a:pPr marL="879475" lvl="1" indent="-514350">
              <a:lnSpc>
                <a:spcPct val="80000"/>
              </a:lnSpc>
              <a:buFont typeface="Calibri" panose="020F0502020204030204" pitchFamily="34" charset="0"/>
              <a:buAutoNum type="arabicPeriod"/>
            </a:pPr>
            <a:endParaRPr lang="en-US" altLang="en-US" sz="2200"/>
          </a:p>
          <a:p>
            <a:pPr marL="879475" lvl="1" indent="-514350">
              <a:lnSpc>
                <a:spcPct val="80000"/>
              </a:lnSpc>
              <a:buFont typeface="Calibri" panose="020F0502020204030204" pitchFamily="34" charset="0"/>
              <a:buAutoNum type="arabicPeriod"/>
            </a:pPr>
            <a:r>
              <a:rPr lang="en-US" altLang="en-US" sz="2200"/>
              <a:t>Let  </a:t>
            </a:r>
            <a:r>
              <a:rPr lang="en-US" altLang="en-US" sz="2200" i="1"/>
              <a:t>a = </a:t>
            </a:r>
            <a:r>
              <a:rPr lang="en-US" altLang="en-US" sz="22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i="1"/>
              <a:t> </a:t>
            </a:r>
            <a:r>
              <a:rPr lang="en-US" altLang="en-US" sz="2200"/>
              <a:t>and </a:t>
            </a:r>
            <a:r>
              <a:rPr lang="en-US" altLang="en-US" sz="2200" i="1"/>
              <a:t>r = </a:t>
            </a:r>
            <a:r>
              <a:rPr lang="en-US" altLang="en-US" sz="2200">
                <a:latin typeface="Cambria Math" panose="02040503050406030204" pitchFamily="18" charset="0"/>
                <a:ea typeface="Cambria Math" panose="02040503050406030204" pitchFamily="18" charset="0"/>
                <a:cs typeface="Cambria Math" panose="02040503050406030204" pitchFamily="18" charset="0"/>
              </a:rPr>
              <a:t>5</a:t>
            </a:r>
            <a:r>
              <a:rPr lang="en-US" altLang="en-US" sz="2200"/>
              <a:t>. Then:</a:t>
            </a:r>
          </a:p>
          <a:p>
            <a:pPr marL="879475" lvl="1" indent="-514350">
              <a:lnSpc>
                <a:spcPct val="80000"/>
              </a:lnSpc>
              <a:buFont typeface="Calibri" panose="020F0502020204030204" pitchFamily="34" charset="0"/>
              <a:buAutoNum type="arabicPeriod"/>
            </a:pPr>
            <a:endParaRPr lang="en-US" altLang="en-US" sz="2200"/>
          </a:p>
          <a:p>
            <a:pPr marL="879475" lvl="1" indent="-514350">
              <a:lnSpc>
                <a:spcPct val="80000"/>
              </a:lnSpc>
              <a:buFont typeface="Calibri" panose="020F0502020204030204" pitchFamily="34" charset="0"/>
              <a:buAutoNum type="arabicPeriod"/>
            </a:pPr>
            <a:endParaRPr lang="en-US" altLang="en-US" sz="2200"/>
          </a:p>
          <a:p>
            <a:pPr marL="879475" lvl="1" indent="-514350">
              <a:lnSpc>
                <a:spcPct val="80000"/>
              </a:lnSpc>
              <a:buFont typeface="Calibri" panose="020F0502020204030204" pitchFamily="34" charset="0"/>
              <a:buAutoNum type="arabicPeriod"/>
            </a:pPr>
            <a:r>
              <a:rPr lang="en-US" altLang="en-US" sz="2200"/>
              <a:t>Let </a:t>
            </a:r>
            <a:r>
              <a:rPr lang="en-US" altLang="en-US" sz="2200" i="1"/>
              <a:t>a = </a:t>
            </a:r>
            <a:r>
              <a:rPr lang="en-US" altLang="en-US" sz="2200"/>
              <a:t>6</a:t>
            </a:r>
            <a:r>
              <a:rPr lang="en-US" altLang="en-US" sz="2200" i="1"/>
              <a:t> </a:t>
            </a:r>
            <a:r>
              <a:rPr lang="en-US" altLang="en-US" sz="2200"/>
              <a:t>and </a:t>
            </a:r>
            <a:r>
              <a:rPr lang="en-US" altLang="en-US" sz="2200" i="1"/>
              <a:t>r = </a:t>
            </a:r>
            <a:r>
              <a:rPr lang="en-US" altLang="en-US" sz="2200">
                <a:latin typeface="Cambria Math" panose="02040503050406030204" pitchFamily="18" charset="0"/>
                <a:ea typeface="Cambria Math" panose="02040503050406030204" pitchFamily="18" charset="0"/>
                <a:cs typeface="Cambria Math" panose="02040503050406030204" pitchFamily="18" charset="0"/>
              </a:rPr>
              <a:t>1/3</a:t>
            </a:r>
            <a:r>
              <a:rPr lang="en-US" altLang="en-US" sz="2200"/>
              <a:t>. Then:</a:t>
            </a:r>
          </a:p>
          <a:p>
            <a:pPr>
              <a:lnSpc>
                <a:spcPct val="80000"/>
              </a:lnSpc>
            </a:pPr>
            <a:endParaRPr lang="en-US" altLang="en-US" sz="2400"/>
          </a:p>
          <a:p>
            <a:pPr>
              <a:lnSpc>
                <a:spcPct val="80000"/>
              </a:lnSpc>
              <a:buFont typeface="Wingdings 2" panose="05020102010507070707" pitchFamily="18" charset="2"/>
              <a:buNone/>
            </a:pPr>
            <a:endParaRPr lang="en-US" altLang="en-US" sz="2400"/>
          </a:p>
        </p:txBody>
      </p:sp>
      <p:pic>
        <p:nvPicPr>
          <p:cNvPr id="106500" name="Picture 13" descr="addin_tmp.png">
            <a:extLst>
              <a:ext uri="{FF2B5EF4-FFF2-40B4-BE49-F238E27FC236}">
                <a16:creationId xmlns:a16="http://schemas.microsoft.com/office/drawing/2014/main" id="{133EB770-E517-4072-969C-BFB38537B42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600200" y="2286000"/>
            <a:ext cx="2301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Picture 12" descr="addin_tmp.png">
            <a:extLst>
              <a:ext uri="{FF2B5EF4-FFF2-40B4-BE49-F238E27FC236}">
                <a16:creationId xmlns:a16="http://schemas.microsoft.com/office/drawing/2014/main" id="{17A98645-F5DF-4E04-B7D3-E60B0754C10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24000" y="4191000"/>
            <a:ext cx="58213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10" descr="addin_tmp.png">
            <a:extLst>
              <a:ext uri="{FF2B5EF4-FFF2-40B4-BE49-F238E27FC236}">
                <a16:creationId xmlns:a16="http://schemas.microsoft.com/office/drawing/2014/main" id="{DF5C31EB-6C98-46AC-B227-4A67841318A5}"/>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524000" y="5105400"/>
            <a:ext cx="60388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9" descr="addin_tmp.png">
            <a:extLst>
              <a:ext uri="{FF2B5EF4-FFF2-40B4-BE49-F238E27FC236}">
                <a16:creationId xmlns:a16="http://schemas.microsoft.com/office/drawing/2014/main" id="{FED97031-FD07-48E3-9FDD-6AD8B20629FA}"/>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524000" y="6019800"/>
            <a:ext cx="55943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7199485"/>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A2753991-476B-460C-AC98-68F06FC3249F}"/>
              </a:ext>
            </a:extLst>
          </p:cNvPr>
          <p:cNvSpPr>
            <a:spLocks noGrp="1"/>
          </p:cNvSpPr>
          <p:nvPr>
            <p:ph type="title"/>
          </p:nvPr>
        </p:nvSpPr>
        <p:spPr/>
        <p:txBody>
          <a:bodyPr/>
          <a:lstStyle/>
          <a:p>
            <a:r>
              <a:rPr lang="en-US" altLang="en-US"/>
              <a:t>Arithmetic Progression</a:t>
            </a:r>
          </a:p>
        </p:txBody>
      </p:sp>
      <p:sp>
        <p:nvSpPr>
          <p:cNvPr id="3" name="Content Placeholder 2">
            <a:extLst>
              <a:ext uri="{FF2B5EF4-FFF2-40B4-BE49-F238E27FC236}">
                <a16:creationId xmlns:a16="http://schemas.microsoft.com/office/drawing/2014/main" id="{EAE4D40B-2ADB-4FBC-AA69-E9CB991433E2}"/>
              </a:ext>
            </a:extLst>
          </p:cNvPr>
          <p:cNvSpPr>
            <a:spLocks noGrp="1"/>
          </p:cNvSpPr>
          <p:nvPr>
            <p:ph idx="1"/>
          </p:nvPr>
        </p:nvSpPr>
        <p:spPr/>
        <p:txBody>
          <a:bodyPr>
            <a:normAutofit/>
          </a:bodyPr>
          <a:lstStyle/>
          <a:p>
            <a:pPr>
              <a:lnSpc>
                <a:spcPct val="80000"/>
              </a:lnSpc>
              <a:buFont typeface="Wingdings 2" panose="05020102010507070707" pitchFamily="18" charset="2"/>
              <a:buNone/>
            </a:pPr>
            <a:r>
              <a:rPr lang="en-US" altLang="en-US" sz="2400" b="1"/>
              <a:t>   Definition</a:t>
            </a:r>
            <a:r>
              <a:rPr lang="en-US" altLang="en-US" sz="2400"/>
              <a:t>: A </a:t>
            </a:r>
            <a:r>
              <a:rPr lang="en-US" altLang="en-US" sz="2400" i="1"/>
              <a:t>arithmetic progression </a:t>
            </a:r>
            <a:r>
              <a:rPr lang="en-US" altLang="en-US" sz="2400"/>
              <a:t>is a sequence of the form:</a:t>
            </a:r>
          </a:p>
          <a:p>
            <a:pPr>
              <a:lnSpc>
                <a:spcPct val="80000"/>
              </a:lnSpc>
              <a:buFont typeface="Wingdings 2" panose="05020102010507070707" pitchFamily="18" charset="2"/>
              <a:buNone/>
            </a:pPr>
            <a:r>
              <a:rPr lang="en-US" altLang="en-US" sz="2400"/>
              <a:t>    where the </a:t>
            </a:r>
            <a:r>
              <a:rPr lang="en-US" altLang="en-US" sz="2400" i="1"/>
              <a:t>initial term a</a:t>
            </a:r>
            <a:r>
              <a:rPr lang="en-US" altLang="en-US" sz="2400"/>
              <a:t> and the </a:t>
            </a:r>
            <a:r>
              <a:rPr lang="en-US" altLang="en-US" sz="2400" i="1"/>
              <a:t>common difference  d </a:t>
            </a:r>
            <a:r>
              <a:rPr lang="en-US" altLang="en-US" sz="2400"/>
              <a:t>are real numbers.</a:t>
            </a:r>
          </a:p>
          <a:p>
            <a:pPr>
              <a:lnSpc>
                <a:spcPct val="80000"/>
              </a:lnSpc>
              <a:buFont typeface="Wingdings 2" panose="05020102010507070707" pitchFamily="18" charset="2"/>
              <a:buNone/>
            </a:pPr>
            <a:r>
              <a:rPr lang="en-US" altLang="en-US" sz="2200" b="1"/>
              <a:t>    Examples</a:t>
            </a:r>
            <a:r>
              <a:rPr lang="en-US" altLang="en-US" sz="2200"/>
              <a:t>:</a:t>
            </a:r>
            <a:endParaRPr lang="en-US" altLang="en-US" sz="2400"/>
          </a:p>
          <a:p>
            <a:pPr marL="879475" lvl="1" indent="-514350">
              <a:lnSpc>
                <a:spcPct val="80000"/>
              </a:lnSpc>
              <a:buFont typeface="Calibri" panose="020F0502020204030204" pitchFamily="34" charset="0"/>
              <a:buAutoNum type="arabicPeriod"/>
            </a:pPr>
            <a:r>
              <a:rPr lang="en-US" altLang="en-US" sz="2200"/>
              <a:t>Let </a:t>
            </a:r>
            <a:r>
              <a:rPr lang="en-US" altLang="en-US" sz="2200" i="1"/>
              <a:t>a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a:t>
            </a:r>
            <a:r>
              <a:rPr lang="en-US" altLang="en-US" sz="2200">
                <a:latin typeface="Cambria Math" panose="02040503050406030204" pitchFamily="18" charset="0"/>
                <a:ea typeface="Cambria Math" panose="02040503050406030204" pitchFamily="18" charset="0"/>
                <a:cs typeface="Cambria Math" panose="02040503050406030204" pitchFamily="18" charset="0"/>
              </a:rPr>
              <a:t>1</a:t>
            </a:r>
            <a:r>
              <a:rPr lang="en-US" altLang="en-US" sz="2200" i="1"/>
              <a:t> </a:t>
            </a:r>
            <a:r>
              <a:rPr lang="en-US" altLang="en-US" sz="2200"/>
              <a:t>and </a:t>
            </a:r>
            <a:r>
              <a:rPr lang="en-US" altLang="en-US" sz="2200" i="1"/>
              <a:t>d = </a:t>
            </a:r>
            <a:r>
              <a:rPr lang="en-US" altLang="en-US" sz="2200">
                <a:latin typeface="Cambria Math" panose="02040503050406030204" pitchFamily="18" charset="0"/>
                <a:ea typeface="Cambria Math" panose="02040503050406030204" pitchFamily="18" charset="0"/>
                <a:cs typeface="Cambria Math" panose="02040503050406030204" pitchFamily="18" charset="0"/>
              </a:rPr>
              <a:t>4</a:t>
            </a:r>
            <a:r>
              <a:rPr lang="en-US" altLang="en-US" sz="2200"/>
              <a:t>: </a:t>
            </a:r>
          </a:p>
          <a:p>
            <a:pPr marL="879475" lvl="1" indent="-514350">
              <a:lnSpc>
                <a:spcPct val="80000"/>
              </a:lnSpc>
              <a:buFont typeface="Calibri" panose="020F0502020204030204" pitchFamily="34" charset="0"/>
              <a:buAutoNum type="arabicPeriod"/>
            </a:pPr>
            <a:endParaRPr lang="en-US" altLang="en-US" sz="2200"/>
          </a:p>
          <a:p>
            <a:pPr marL="879475" lvl="1" indent="-514350">
              <a:lnSpc>
                <a:spcPct val="80000"/>
              </a:lnSpc>
              <a:buFont typeface="Calibri" panose="020F0502020204030204" pitchFamily="34" charset="0"/>
              <a:buAutoNum type="arabicPeriod"/>
            </a:pPr>
            <a:endParaRPr lang="en-US" altLang="en-US" sz="2200"/>
          </a:p>
          <a:p>
            <a:pPr marL="879475" lvl="1" indent="-514350">
              <a:lnSpc>
                <a:spcPct val="80000"/>
              </a:lnSpc>
              <a:buFont typeface="Calibri" panose="020F0502020204030204" pitchFamily="34" charset="0"/>
              <a:buAutoNum type="arabicPeriod"/>
            </a:pPr>
            <a:r>
              <a:rPr lang="en-US" altLang="en-US" sz="2200"/>
              <a:t>Let  </a:t>
            </a:r>
            <a:r>
              <a:rPr lang="en-US" altLang="en-US" sz="2200" i="1"/>
              <a:t>a = </a:t>
            </a:r>
            <a:r>
              <a:rPr lang="en-US" altLang="en-US" sz="2200">
                <a:latin typeface="Cambria Math" panose="02040503050406030204" pitchFamily="18" charset="0"/>
                <a:ea typeface="Cambria Math" panose="02040503050406030204" pitchFamily="18" charset="0"/>
                <a:cs typeface="Cambria Math" panose="02040503050406030204" pitchFamily="18" charset="0"/>
              </a:rPr>
              <a:t>7</a:t>
            </a:r>
            <a:r>
              <a:rPr lang="en-US" altLang="en-US" sz="2200" i="1"/>
              <a:t> </a:t>
            </a:r>
            <a:r>
              <a:rPr lang="en-US" altLang="en-US" sz="2200"/>
              <a:t>and </a:t>
            </a:r>
            <a:r>
              <a:rPr lang="en-US" altLang="en-US" sz="2200" i="1"/>
              <a:t>d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a:t>
            </a:r>
            <a:r>
              <a:rPr lang="en-US" altLang="en-US" sz="2200">
                <a:latin typeface="Cambria Math" panose="02040503050406030204" pitchFamily="18" charset="0"/>
                <a:ea typeface="Cambria Math" panose="02040503050406030204" pitchFamily="18" charset="0"/>
                <a:cs typeface="Cambria Math" panose="02040503050406030204" pitchFamily="18" charset="0"/>
              </a:rPr>
              <a:t>3</a:t>
            </a:r>
            <a:r>
              <a:rPr lang="en-US" altLang="en-US" sz="2200"/>
              <a:t>: </a:t>
            </a:r>
          </a:p>
          <a:p>
            <a:pPr marL="879475" lvl="1" indent="-514350">
              <a:lnSpc>
                <a:spcPct val="80000"/>
              </a:lnSpc>
              <a:buFont typeface="Calibri" panose="020F0502020204030204" pitchFamily="34" charset="0"/>
              <a:buAutoNum type="arabicPeriod"/>
            </a:pPr>
            <a:endParaRPr lang="en-US" altLang="en-US" sz="2200"/>
          </a:p>
          <a:p>
            <a:pPr marL="879475" lvl="1" indent="-514350">
              <a:lnSpc>
                <a:spcPct val="80000"/>
              </a:lnSpc>
              <a:buFont typeface="Calibri" panose="020F0502020204030204" pitchFamily="34" charset="0"/>
              <a:buAutoNum type="arabicPeriod"/>
            </a:pPr>
            <a:endParaRPr lang="en-US" altLang="en-US" sz="2200"/>
          </a:p>
          <a:p>
            <a:pPr marL="879475" lvl="1" indent="-514350">
              <a:lnSpc>
                <a:spcPct val="80000"/>
              </a:lnSpc>
              <a:buFont typeface="Calibri" panose="020F0502020204030204" pitchFamily="34" charset="0"/>
              <a:buAutoNum type="arabicPeriod"/>
            </a:pPr>
            <a:r>
              <a:rPr lang="en-US" altLang="en-US" sz="2200"/>
              <a:t>Let </a:t>
            </a:r>
            <a:r>
              <a:rPr lang="en-US" altLang="en-US" sz="2200" i="1"/>
              <a:t>a</a:t>
            </a:r>
            <a:r>
              <a:rPr lang="en-US" altLang="en-US" sz="2200"/>
              <a:t> = </a:t>
            </a:r>
            <a:r>
              <a:rPr lang="en-US" altLang="en-US" sz="2200">
                <a:latin typeface="Cambria Math" panose="02040503050406030204" pitchFamily="18" charset="0"/>
                <a:ea typeface="Cambria Math" panose="02040503050406030204" pitchFamily="18" charset="0"/>
                <a:cs typeface="Cambria Math" panose="02040503050406030204" pitchFamily="18" charset="0"/>
              </a:rPr>
              <a:t>1</a:t>
            </a:r>
            <a:r>
              <a:rPr lang="en-US" altLang="en-US" sz="2200"/>
              <a:t> and d = </a:t>
            </a:r>
            <a:r>
              <a:rPr lang="en-US" altLang="en-US" sz="22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t>: </a:t>
            </a:r>
          </a:p>
          <a:p>
            <a:pPr>
              <a:lnSpc>
                <a:spcPct val="80000"/>
              </a:lnSpc>
            </a:pPr>
            <a:endParaRPr lang="en-US" altLang="en-US" sz="2400"/>
          </a:p>
          <a:p>
            <a:pPr>
              <a:lnSpc>
                <a:spcPct val="80000"/>
              </a:lnSpc>
              <a:buFont typeface="Wingdings 2" panose="05020102010507070707" pitchFamily="18" charset="2"/>
              <a:buNone/>
            </a:pPr>
            <a:endParaRPr lang="en-US" altLang="en-US" sz="2400"/>
          </a:p>
        </p:txBody>
      </p:sp>
      <p:pic>
        <p:nvPicPr>
          <p:cNvPr id="108548" name="Picture 4" descr="addin_tmp.png">
            <a:extLst>
              <a:ext uri="{FF2B5EF4-FFF2-40B4-BE49-F238E27FC236}">
                <a16:creationId xmlns:a16="http://schemas.microsoft.com/office/drawing/2014/main" id="{8343517D-9A88-4E14-9215-6BDF74D7D33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905000" y="2286000"/>
            <a:ext cx="3303588"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Picture 9" descr="addin_tmp.png">
            <a:extLst>
              <a:ext uri="{FF2B5EF4-FFF2-40B4-BE49-F238E27FC236}">
                <a16:creationId xmlns:a16="http://schemas.microsoft.com/office/drawing/2014/main" id="{7AEEFCDC-739C-448C-A420-BEA7B31D9E54}"/>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295400" y="4038600"/>
            <a:ext cx="59404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0" name="Picture 11" descr="addin_tmp.png">
            <a:extLst>
              <a:ext uri="{FF2B5EF4-FFF2-40B4-BE49-F238E27FC236}">
                <a16:creationId xmlns:a16="http://schemas.microsoft.com/office/drawing/2014/main" id="{E78C65C5-9C20-4005-9E3B-A7A030BD745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371600" y="5181600"/>
            <a:ext cx="54371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1" name="Picture 12" descr="addin_tmp.png">
            <a:extLst>
              <a:ext uri="{FF2B5EF4-FFF2-40B4-BE49-F238E27FC236}">
                <a16:creationId xmlns:a16="http://schemas.microsoft.com/office/drawing/2014/main" id="{605EAA42-AA36-4E40-B0EE-622D5FB3E702}"/>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524000" y="6172200"/>
            <a:ext cx="53641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489516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A7FEF-7C28-4C1B-8D19-AA8F2D123048}"/>
              </a:ext>
            </a:extLst>
          </p:cNvPr>
          <p:cNvSpPr>
            <a:spLocks noGrp="1"/>
          </p:cNvSpPr>
          <p:nvPr>
            <p:ph type="title"/>
          </p:nvPr>
        </p:nvSpPr>
        <p:spPr/>
        <p:txBody>
          <a:bodyPr>
            <a:normAutofit fontScale="90000"/>
          </a:bodyPr>
          <a:lstStyle/>
          <a:p>
            <a:pPr algn="ctr" fontAlgn="auto">
              <a:spcAft>
                <a:spcPts val="0"/>
              </a:spcAft>
              <a:defRPr/>
            </a:pPr>
            <a:r>
              <a:rPr lang="en-US" dirty="0"/>
              <a:t>Sequences Used in Computer Science: Strings</a:t>
            </a:r>
          </a:p>
        </p:txBody>
      </p:sp>
      <p:sp>
        <p:nvSpPr>
          <p:cNvPr id="110595" name="Content Placeholder 2">
            <a:extLst>
              <a:ext uri="{FF2B5EF4-FFF2-40B4-BE49-F238E27FC236}">
                <a16:creationId xmlns:a16="http://schemas.microsoft.com/office/drawing/2014/main" id="{8E45E098-F6E7-4B33-95AC-36D8941D3CFB}"/>
              </a:ext>
            </a:extLst>
          </p:cNvPr>
          <p:cNvSpPr>
            <a:spLocks noGrp="1"/>
          </p:cNvSpPr>
          <p:nvPr>
            <p:ph idx="1"/>
          </p:nvPr>
        </p:nvSpPr>
        <p:spPr/>
        <p:txBody>
          <a:bodyPr/>
          <a:lstStyle/>
          <a:p>
            <a:pPr>
              <a:buFont typeface="Wingdings 2" panose="05020102010507070707" pitchFamily="18" charset="2"/>
              <a:buNone/>
            </a:pPr>
            <a:r>
              <a:rPr lang="en-US" altLang="en-US"/>
              <a:t>   </a:t>
            </a:r>
            <a:r>
              <a:rPr lang="en-US" altLang="en-US" b="1"/>
              <a:t>Definition</a:t>
            </a:r>
            <a:r>
              <a:rPr lang="en-US" altLang="en-US"/>
              <a:t>: A </a:t>
            </a:r>
            <a:r>
              <a:rPr lang="en-US" altLang="en-US" i="1"/>
              <a:t>string</a:t>
            </a:r>
            <a:r>
              <a:rPr lang="en-US" altLang="en-US"/>
              <a:t> is a finite sequence of characters from a finite set (an alphabet).</a:t>
            </a:r>
          </a:p>
          <a:p>
            <a:r>
              <a:rPr lang="en-US" altLang="en-US"/>
              <a:t>Sequences of characters or bits  are important in computer science.</a:t>
            </a:r>
          </a:p>
          <a:p>
            <a:r>
              <a:rPr lang="en-US" altLang="en-US"/>
              <a:t>The </a:t>
            </a:r>
            <a:r>
              <a:rPr lang="en-US" altLang="en-US" i="1"/>
              <a:t>empty string </a:t>
            </a:r>
            <a:r>
              <a:rPr lang="en-US" altLang="en-US"/>
              <a:t>is represented by </a:t>
            </a:r>
            <a:r>
              <a:rPr lang="el-GR" altLang="en-US" i="1"/>
              <a:t>λ</a:t>
            </a:r>
            <a:r>
              <a:rPr lang="en-US" altLang="en-US"/>
              <a:t>.</a:t>
            </a:r>
          </a:p>
          <a:p>
            <a:r>
              <a:rPr lang="en-US" altLang="en-US"/>
              <a:t>The string  </a:t>
            </a:r>
            <a:r>
              <a:rPr lang="en-US" altLang="en-US" i="1"/>
              <a:t>abcde </a:t>
            </a:r>
            <a:r>
              <a:rPr lang="en-US" altLang="en-US"/>
              <a:t>has </a:t>
            </a:r>
            <a:r>
              <a:rPr lang="en-US" altLang="en-US" i="1"/>
              <a:t>length</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5</a:t>
            </a:r>
            <a:r>
              <a:rPr lang="en-US" altLang="en-US"/>
              <a:t>.</a:t>
            </a:r>
          </a:p>
          <a:p>
            <a:r>
              <a:rPr lang="en-US" altLang="en-US"/>
              <a:t>The (bit) string 0011 1100 has length 8.  </a:t>
            </a:r>
          </a:p>
        </p:txBody>
      </p:sp>
    </p:spTree>
    <p:extLst>
      <p:ext uri="{BB962C8B-B14F-4D97-AF65-F5344CB8AC3E}">
        <p14:creationId xmlns:p14="http://schemas.microsoft.com/office/powerpoint/2010/main" val="2284716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47600C96-4DEB-4D63-9D79-81C07467384B}"/>
              </a:ext>
            </a:extLst>
          </p:cNvPr>
          <p:cNvSpPr>
            <a:spLocks noGrp="1"/>
          </p:cNvSpPr>
          <p:nvPr>
            <p:ph type="title"/>
          </p:nvPr>
        </p:nvSpPr>
        <p:spPr/>
        <p:txBody>
          <a:bodyPr/>
          <a:lstStyle/>
          <a:p>
            <a:r>
              <a:rPr lang="en-US" altLang="en-US"/>
              <a:t>Recurrence Relations</a:t>
            </a:r>
          </a:p>
        </p:txBody>
      </p:sp>
      <p:sp>
        <p:nvSpPr>
          <p:cNvPr id="111619" name="Content Placeholder 2">
            <a:extLst>
              <a:ext uri="{FF2B5EF4-FFF2-40B4-BE49-F238E27FC236}">
                <a16:creationId xmlns:a16="http://schemas.microsoft.com/office/drawing/2014/main" id="{51A72009-6727-488A-B05F-7F08F8AC5625}"/>
              </a:ext>
            </a:extLst>
          </p:cNvPr>
          <p:cNvSpPr>
            <a:spLocks noGrp="1"/>
          </p:cNvSpPr>
          <p:nvPr>
            <p:ph idx="1"/>
          </p:nvPr>
        </p:nvSpPr>
        <p:spPr/>
        <p:txBody>
          <a:bodyPr/>
          <a:lstStyle/>
          <a:p>
            <a:pPr>
              <a:buFont typeface="Wingdings 2" panose="05020102010507070707" pitchFamily="18" charset="2"/>
              <a:buNone/>
            </a:pPr>
            <a:r>
              <a:rPr lang="en-US" altLang="en-US" b="1"/>
              <a:t>Definition: </a:t>
            </a:r>
            <a:r>
              <a:rPr lang="en-US" altLang="en-US"/>
              <a:t>A </a:t>
            </a:r>
            <a:r>
              <a:rPr lang="en-US" altLang="en-US" i="1"/>
              <a:t>recurrence relation </a:t>
            </a:r>
            <a:r>
              <a:rPr lang="en-US" altLang="en-US"/>
              <a:t>for the sequence {</a:t>
            </a:r>
            <a:r>
              <a:rPr lang="en-US" altLang="en-US" i="1"/>
              <a:t>a</a:t>
            </a:r>
            <a:r>
              <a:rPr lang="en-US" altLang="en-US" i="1" baseline="-25000"/>
              <a:t>n</a:t>
            </a:r>
            <a:r>
              <a:rPr lang="en-US" altLang="en-US"/>
              <a:t>}</a:t>
            </a:r>
            <a:r>
              <a:rPr lang="en-US" altLang="en-US" i="1"/>
              <a:t> </a:t>
            </a:r>
            <a:r>
              <a:rPr lang="en-US" altLang="en-US"/>
              <a:t>is an equation that expresses </a:t>
            </a:r>
            <a:r>
              <a:rPr lang="en-US" altLang="en-US" i="1"/>
              <a:t>a</a:t>
            </a:r>
            <a:r>
              <a:rPr lang="en-US" altLang="en-US" i="1" baseline="-25000"/>
              <a:t>n</a:t>
            </a:r>
            <a:r>
              <a:rPr lang="en-US" altLang="en-US"/>
              <a:t> in terms of one or more of the previous terms of the sequence, namely, </a:t>
            </a:r>
            <a:r>
              <a:rPr lang="en-US" altLang="en-US" i="1"/>
              <a:t>a</a:t>
            </a:r>
            <a:r>
              <a:rPr lang="en-US" altLang="en-US" i="1" baseline="-25000"/>
              <a:t>0</a:t>
            </a:r>
            <a:r>
              <a:rPr lang="en-US" altLang="en-US" i="1"/>
              <a:t>, a</a:t>
            </a:r>
            <a:r>
              <a:rPr lang="en-US" altLang="en-US" i="1" baseline="-25000"/>
              <a:t>1</a:t>
            </a:r>
            <a:r>
              <a:rPr lang="en-US" altLang="en-US" i="1"/>
              <a:t>, …, a</a:t>
            </a:r>
            <a:r>
              <a:rPr lang="en-US" altLang="en-US" i="1" baseline="-25000"/>
              <a:t>n-1</a:t>
            </a:r>
            <a:r>
              <a:rPr lang="en-US" altLang="en-US"/>
              <a:t>, for all integers </a:t>
            </a:r>
            <a:r>
              <a:rPr lang="en-US" altLang="en-US" i="1"/>
              <a:t>n</a:t>
            </a:r>
            <a:r>
              <a:rPr lang="en-US" altLang="en-US"/>
              <a:t> with </a:t>
            </a:r>
            <a:r>
              <a:rPr lang="en-US" altLang="en-US" i="1"/>
              <a:t>n ≥ n</a:t>
            </a:r>
            <a:r>
              <a:rPr lang="en-US" altLang="en-US" i="1" baseline="-25000"/>
              <a:t>0</a:t>
            </a:r>
            <a:r>
              <a:rPr lang="en-US" altLang="en-US"/>
              <a:t>, where </a:t>
            </a:r>
            <a:r>
              <a:rPr lang="en-US" altLang="en-US" i="1"/>
              <a:t>n</a:t>
            </a:r>
            <a:r>
              <a:rPr lang="en-US" altLang="en-US" i="1" baseline="-25000"/>
              <a:t>0</a:t>
            </a:r>
            <a:r>
              <a:rPr lang="en-US" altLang="en-US"/>
              <a:t> is a nonnegative integer. </a:t>
            </a:r>
          </a:p>
          <a:p>
            <a:r>
              <a:rPr lang="en-US" altLang="en-US"/>
              <a:t>A sequence is called a </a:t>
            </a:r>
            <a:r>
              <a:rPr lang="en-US" altLang="en-US" i="1"/>
              <a:t>solution</a:t>
            </a:r>
            <a:r>
              <a:rPr lang="en-US" altLang="en-US"/>
              <a:t> of a recurrence relation if its terms satisfy the recurrence relation.</a:t>
            </a:r>
          </a:p>
          <a:p>
            <a:r>
              <a:rPr lang="en-US" altLang="en-US"/>
              <a:t>The </a:t>
            </a:r>
            <a:r>
              <a:rPr lang="en-US" altLang="en-US" i="1"/>
              <a:t>initial conditions </a:t>
            </a:r>
            <a:r>
              <a:rPr lang="en-US" altLang="en-US"/>
              <a:t>for a sequence specify the terms that precede the first term where the recurrence relation takes effect. </a:t>
            </a:r>
          </a:p>
        </p:txBody>
      </p:sp>
    </p:spTree>
    <p:extLst>
      <p:ext uri="{BB962C8B-B14F-4D97-AF65-F5344CB8AC3E}">
        <p14:creationId xmlns:p14="http://schemas.microsoft.com/office/powerpoint/2010/main" val="226675032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D61CFCA1-D60E-4641-A64F-7891E00D4259}"/>
              </a:ext>
            </a:extLst>
          </p:cNvPr>
          <p:cNvSpPr>
            <a:spLocks noGrp="1"/>
          </p:cNvSpPr>
          <p:nvPr>
            <p:ph type="title"/>
          </p:nvPr>
        </p:nvSpPr>
        <p:spPr/>
        <p:txBody>
          <a:bodyPr/>
          <a:lstStyle/>
          <a:p>
            <a:r>
              <a:rPr lang="en-US" altLang="en-US" sz="4000"/>
              <a:t>Questions about Recurrence Relations</a:t>
            </a:r>
          </a:p>
        </p:txBody>
      </p:sp>
      <p:sp>
        <p:nvSpPr>
          <p:cNvPr id="3" name="Content Placeholder 2">
            <a:extLst>
              <a:ext uri="{FF2B5EF4-FFF2-40B4-BE49-F238E27FC236}">
                <a16:creationId xmlns:a16="http://schemas.microsoft.com/office/drawing/2014/main" id="{B5E0DD8D-E385-4B36-8879-22BE22C3F3A1}"/>
              </a:ext>
            </a:extLst>
          </p:cNvPr>
          <p:cNvSpPr>
            <a:spLocks noGrp="1"/>
          </p:cNvSpPr>
          <p:nvPr>
            <p:ph idx="1"/>
          </p:nvPr>
        </p:nvSpPr>
        <p:spPr/>
        <p:txBody>
          <a:bodyPr>
            <a:normAutofit fontScale="85000" lnSpcReduction="20000"/>
          </a:bodyPr>
          <a:lstStyle/>
          <a:p>
            <a:pPr marL="274320" indent="-274320" fontAlgn="auto">
              <a:spcAft>
                <a:spcPts val="0"/>
              </a:spcAft>
              <a:buClr>
                <a:schemeClr val="accent3"/>
              </a:buClr>
              <a:buFont typeface="Wingdings 2"/>
              <a:buNone/>
              <a:defRPr/>
            </a:pPr>
            <a:r>
              <a:rPr lang="en-US" b="1" dirty="0"/>
              <a:t>   Example </a:t>
            </a:r>
            <a:r>
              <a:rPr lang="en-US" dirty="0">
                <a:latin typeface="Cambria Math" pitchFamily="18" charset="0"/>
                <a:ea typeface="Cambria Math" pitchFamily="18" charset="0"/>
              </a:rPr>
              <a:t>1</a:t>
            </a:r>
            <a:r>
              <a:rPr lang="en-US" dirty="0"/>
              <a:t>: Let {</a:t>
            </a:r>
            <a:r>
              <a:rPr lang="en-US" i="1" dirty="0"/>
              <a:t>a</a:t>
            </a:r>
            <a:r>
              <a:rPr lang="en-US" i="1" baseline="-25000" dirty="0"/>
              <a:t>n</a:t>
            </a:r>
            <a:r>
              <a:rPr lang="en-US" dirty="0"/>
              <a:t>}</a:t>
            </a:r>
            <a:r>
              <a:rPr lang="en-US" i="1" dirty="0"/>
              <a:t> </a:t>
            </a:r>
            <a:r>
              <a:rPr lang="en-US" dirty="0"/>
              <a:t>be a sequence that satisfies the recurrence relation </a:t>
            </a:r>
            <a:r>
              <a:rPr lang="en-US" i="1" dirty="0"/>
              <a:t>a</a:t>
            </a:r>
            <a:r>
              <a:rPr lang="en-US" i="1" baseline="-25000" dirty="0"/>
              <a:t>n</a:t>
            </a:r>
            <a:r>
              <a:rPr lang="en-US" i="1" dirty="0"/>
              <a:t> = a</a:t>
            </a:r>
            <a:r>
              <a:rPr lang="en-US" i="1" baseline="-25000" dirty="0"/>
              <a:t>n-1</a:t>
            </a:r>
            <a:r>
              <a:rPr lang="en-US" i="1" dirty="0"/>
              <a:t> + </a:t>
            </a:r>
            <a:r>
              <a:rPr lang="en-US" dirty="0">
                <a:latin typeface="Cambria Math" pitchFamily="18" charset="0"/>
                <a:ea typeface="Cambria Math" pitchFamily="18" charset="0"/>
              </a:rPr>
              <a:t>3</a:t>
            </a:r>
            <a:r>
              <a:rPr lang="en-US" i="1" baseline="-25000" dirty="0"/>
              <a:t> </a:t>
            </a:r>
            <a:r>
              <a:rPr lang="en-US" baseline="-25000" dirty="0"/>
              <a:t> </a:t>
            </a:r>
            <a:r>
              <a:rPr lang="en-US" dirty="0"/>
              <a:t>for </a:t>
            </a:r>
            <a:r>
              <a:rPr lang="en-US" i="1" dirty="0"/>
              <a:t>n</a:t>
            </a:r>
            <a:r>
              <a:rPr lang="en-US" dirty="0"/>
              <a:t> = </a:t>
            </a:r>
            <a:r>
              <a:rPr lang="en-US" dirty="0">
                <a:latin typeface="Cambria Math" pitchFamily="18" charset="0"/>
                <a:ea typeface="Cambria Math" pitchFamily="18" charset="0"/>
              </a:rPr>
              <a:t>1,2,3,4,</a:t>
            </a:r>
            <a:r>
              <a:rPr lang="en-US" dirty="0"/>
              <a:t>….  and suppose that </a:t>
            </a:r>
            <a:r>
              <a:rPr lang="en-US" i="1" dirty="0"/>
              <a:t>a</a:t>
            </a:r>
            <a:r>
              <a:rPr lang="en-US" baseline="-25000" dirty="0">
                <a:latin typeface="Cambria Math" pitchFamily="18" charset="0"/>
                <a:ea typeface="Cambria Math" pitchFamily="18" charset="0"/>
              </a:rPr>
              <a:t>0</a:t>
            </a:r>
            <a:r>
              <a:rPr lang="en-US" i="1" dirty="0"/>
              <a:t> = </a:t>
            </a:r>
            <a:r>
              <a:rPr lang="en-US" dirty="0">
                <a:latin typeface="Cambria Math" pitchFamily="18" charset="0"/>
                <a:ea typeface="Cambria Math" pitchFamily="18" charset="0"/>
              </a:rPr>
              <a:t>2</a:t>
            </a:r>
            <a:r>
              <a:rPr lang="en-US" i="1" dirty="0"/>
              <a:t>. </a:t>
            </a:r>
            <a:r>
              <a:rPr lang="en-US" dirty="0"/>
              <a:t> What are </a:t>
            </a:r>
            <a:r>
              <a:rPr lang="en-US" i="1" dirty="0"/>
              <a:t>a</a:t>
            </a:r>
            <a:r>
              <a:rPr lang="en-US" i="1" baseline="-25000" dirty="0"/>
              <a:t>1</a:t>
            </a:r>
            <a:r>
              <a:rPr lang="en-US" baseline="-25000" dirty="0"/>
              <a:t> </a:t>
            </a:r>
            <a:r>
              <a:rPr lang="en-US" dirty="0"/>
              <a:t>,</a:t>
            </a:r>
            <a:r>
              <a:rPr lang="en-US" baseline="-25000" dirty="0"/>
              <a:t> </a:t>
            </a:r>
            <a:r>
              <a:rPr lang="en-US" dirty="0"/>
              <a:t> </a:t>
            </a:r>
            <a:r>
              <a:rPr lang="en-US" i="1" dirty="0"/>
              <a:t>a</a:t>
            </a:r>
            <a:r>
              <a:rPr lang="en-US" i="1" baseline="-25000" dirty="0"/>
              <a:t>2</a:t>
            </a:r>
            <a:r>
              <a:rPr lang="en-US" baseline="-25000" dirty="0"/>
              <a:t> </a:t>
            </a:r>
            <a:r>
              <a:rPr lang="en-US" dirty="0"/>
              <a:t> and </a:t>
            </a:r>
            <a:r>
              <a:rPr lang="en-US" i="1" dirty="0"/>
              <a:t>a</a:t>
            </a:r>
            <a:r>
              <a:rPr lang="en-US" i="1" baseline="-25000" dirty="0"/>
              <a:t>3</a:t>
            </a:r>
            <a:r>
              <a:rPr lang="en-US" dirty="0"/>
              <a:t>? </a:t>
            </a:r>
          </a:p>
          <a:p>
            <a:pPr marL="274320" indent="-274320" fontAlgn="auto">
              <a:spcAft>
                <a:spcPts val="0"/>
              </a:spcAft>
              <a:buClr>
                <a:schemeClr val="accent3"/>
              </a:buClr>
              <a:buFont typeface="Wingdings 2"/>
              <a:buNone/>
              <a:defRPr/>
            </a:pPr>
            <a:r>
              <a:rPr lang="en-US" dirty="0"/>
              <a:t>     [Here </a:t>
            </a:r>
            <a:r>
              <a:rPr lang="en-US" i="1" dirty="0"/>
              <a:t>a</a:t>
            </a:r>
            <a:r>
              <a:rPr lang="en-US" i="1" baseline="-25000" dirty="0"/>
              <a:t>0</a:t>
            </a:r>
            <a:r>
              <a:rPr lang="en-US" i="1" dirty="0"/>
              <a:t> = </a:t>
            </a:r>
            <a:r>
              <a:rPr lang="en-US" dirty="0">
                <a:latin typeface="Cambria Math" pitchFamily="18" charset="0"/>
                <a:ea typeface="Cambria Math" pitchFamily="18" charset="0"/>
              </a:rPr>
              <a:t>2</a:t>
            </a:r>
            <a:r>
              <a:rPr lang="en-US" i="1" dirty="0"/>
              <a:t> </a:t>
            </a:r>
            <a:r>
              <a:rPr lang="en-US" dirty="0"/>
              <a:t>is the initial condition</a:t>
            </a:r>
            <a:r>
              <a:rPr lang="en-US" i="1" dirty="0"/>
              <a:t>.</a:t>
            </a:r>
            <a:r>
              <a:rPr lang="en-US" dirty="0"/>
              <a:t>]</a:t>
            </a:r>
          </a:p>
          <a:p>
            <a:pPr marL="274320" indent="-274320" fontAlgn="auto">
              <a:spcAft>
                <a:spcPts val="0"/>
              </a:spcAft>
              <a:buClr>
                <a:schemeClr val="accent3"/>
              </a:buClr>
              <a:buFont typeface="Wingdings 2"/>
              <a:buNone/>
              <a:defRPr/>
            </a:pPr>
            <a:endParaRPr lang="en-US" dirty="0"/>
          </a:p>
          <a:p>
            <a:pPr marL="640080" lvl="1" indent="-246888" fontAlgn="auto">
              <a:spcAft>
                <a:spcPts val="0"/>
              </a:spcAft>
              <a:buFont typeface="Wingdings 2"/>
              <a:buNone/>
              <a:defRPr/>
            </a:pPr>
            <a:r>
              <a:rPr lang="en-US" b="1" dirty="0"/>
              <a:t>Solution</a:t>
            </a:r>
            <a:r>
              <a:rPr lang="en-US" dirty="0"/>
              <a:t>: We see from the recurrence relation that</a:t>
            </a:r>
          </a:p>
          <a:p>
            <a:pPr marL="640080" lvl="1" indent="-246888" fontAlgn="auto">
              <a:spcAft>
                <a:spcPts val="0"/>
              </a:spcAft>
              <a:buFont typeface="Wingdings 2"/>
              <a:buNone/>
              <a:defRPr/>
            </a:pPr>
            <a:r>
              <a:rPr lang="en-US" dirty="0"/>
              <a:t>      </a:t>
            </a:r>
            <a:r>
              <a:rPr lang="en-US" i="1" dirty="0"/>
              <a:t>a</a:t>
            </a:r>
            <a:r>
              <a:rPr lang="en-US" baseline="-25000" dirty="0">
                <a:latin typeface="Cambria Math" pitchFamily="18" charset="0"/>
                <a:ea typeface="Cambria Math" pitchFamily="18" charset="0"/>
              </a:rPr>
              <a:t>1</a:t>
            </a:r>
            <a:r>
              <a:rPr lang="en-US" i="1" baseline="-25000" dirty="0"/>
              <a:t> </a:t>
            </a:r>
            <a:r>
              <a:rPr lang="en-US" i="1" dirty="0"/>
              <a:t>  </a:t>
            </a:r>
            <a:r>
              <a:rPr lang="en-US" dirty="0">
                <a:latin typeface="Cambria Math" pitchFamily="18" charset="0"/>
                <a:ea typeface="Cambria Math" pitchFamily="18" charset="0"/>
              </a:rPr>
              <a:t>=</a:t>
            </a:r>
            <a:r>
              <a:rPr lang="en-US" i="1" dirty="0"/>
              <a:t>  a</a:t>
            </a:r>
            <a:r>
              <a:rPr lang="en-US" i="1" baseline="-25000" dirty="0"/>
              <a:t>0  </a:t>
            </a:r>
            <a:r>
              <a:rPr lang="en-US" dirty="0">
                <a:latin typeface="Cambria Math" pitchFamily="18" charset="0"/>
                <a:ea typeface="Cambria Math" pitchFamily="18" charset="0"/>
              </a:rPr>
              <a:t>+ 3 = 2 + 3 = 5</a:t>
            </a:r>
          </a:p>
          <a:p>
            <a:pPr marL="640080" lvl="1" indent="-246888" fontAlgn="auto">
              <a:spcAft>
                <a:spcPts val="0"/>
              </a:spcAft>
              <a:buFont typeface="Wingdings 2"/>
              <a:buNone/>
              <a:defRPr/>
            </a:pPr>
            <a:r>
              <a:rPr lang="en-US" i="1" dirty="0"/>
              <a:t>      a</a:t>
            </a:r>
            <a:r>
              <a:rPr lang="en-US" baseline="-25000" dirty="0">
                <a:latin typeface="Cambria Math" pitchFamily="18" charset="0"/>
                <a:ea typeface="Cambria Math" pitchFamily="18" charset="0"/>
              </a:rPr>
              <a:t>2</a:t>
            </a:r>
            <a:r>
              <a:rPr lang="en-US" i="1" baseline="-25000" dirty="0"/>
              <a:t> </a:t>
            </a:r>
            <a:r>
              <a:rPr lang="en-US" i="1" dirty="0"/>
              <a:t>  </a:t>
            </a:r>
            <a:r>
              <a:rPr lang="en-US" dirty="0">
                <a:latin typeface="Cambria Math" pitchFamily="18" charset="0"/>
                <a:ea typeface="Cambria Math" pitchFamily="18" charset="0"/>
              </a:rPr>
              <a:t>=</a:t>
            </a:r>
            <a:r>
              <a:rPr lang="en-US" i="1" dirty="0"/>
              <a:t> </a:t>
            </a:r>
            <a:r>
              <a:rPr lang="en-US" dirty="0">
                <a:latin typeface="Cambria Math" pitchFamily="18" charset="0"/>
                <a:ea typeface="Cambria Math" pitchFamily="18" charset="0"/>
              </a:rPr>
              <a:t>5 + 3 = 8</a:t>
            </a:r>
          </a:p>
          <a:p>
            <a:pPr marL="640080" lvl="1" indent="-246888" fontAlgn="auto">
              <a:spcAft>
                <a:spcPts val="0"/>
              </a:spcAft>
              <a:buFont typeface="Wingdings 2"/>
              <a:buNone/>
              <a:defRPr/>
            </a:pPr>
            <a:r>
              <a:rPr lang="en-US" dirty="0"/>
              <a:t>      </a:t>
            </a:r>
            <a:r>
              <a:rPr lang="en-US" i="1" dirty="0"/>
              <a:t>a</a:t>
            </a:r>
            <a:r>
              <a:rPr lang="en-US" baseline="-25000" dirty="0">
                <a:latin typeface="Cambria Math" pitchFamily="18" charset="0"/>
                <a:ea typeface="Cambria Math" pitchFamily="18" charset="0"/>
              </a:rPr>
              <a:t>3</a:t>
            </a:r>
            <a:r>
              <a:rPr lang="en-US" baseline="-25000" dirty="0"/>
              <a:t> </a:t>
            </a:r>
            <a:r>
              <a:rPr lang="en-US" i="1" dirty="0"/>
              <a:t>  </a:t>
            </a:r>
            <a:r>
              <a:rPr lang="en-US" dirty="0">
                <a:latin typeface="Cambria Math" pitchFamily="18" charset="0"/>
                <a:ea typeface="Cambria Math" pitchFamily="18" charset="0"/>
              </a:rPr>
              <a:t>= 8 + 3 = 11</a:t>
            </a:r>
          </a:p>
          <a:p>
            <a:pPr marL="640080" lvl="1" indent="-246888" fontAlgn="auto">
              <a:spcAft>
                <a:spcPts val="0"/>
              </a:spcAft>
              <a:buFont typeface="Wingdings 2"/>
              <a:buNone/>
              <a:defRPr/>
            </a:pPr>
            <a:endParaRPr lang="en-US" i="1" dirty="0"/>
          </a:p>
          <a:p>
            <a:pPr marL="640080" lvl="1" indent="-246888" fontAlgn="auto">
              <a:spcAft>
                <a:spcPts val="0"/>
              </a:spcAft>
              <a:buFont typeface="Wingdings 2"/>
              <a:buNone/>
              <a:defRPr/>
            </a:pPr>
            <a:r>
              <a:rPr lang="en-US" dirty="0"/>
              <a:t>  </a:t>
            </a:r>
          </a:p>
        </p:txBody>
      </p:sp>
    </p:spTree>
    <p:extLst>
      <p:ext uri="{BB962C8B-B14F-4D97-AF65-F5344CB8AC3E}">
        <p14:creationId xmlns:p14="http://schemas.microsoft.com/office/powerpoint/2010/main" val="3704800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7886700" cy="994172"/>
          </a:xfrm>
        </p:spPr>
        <p:txBody>
          <a:bodyPr>
            <a:normAutofit/>
          </a:bodyPr>
          <a:lstStyle/>
          <a:p>
            <a:r>
              <a:rPr lang="en-US" sz="3600" b="1" dirty="0">
                <a:latin typeface="Comic Sans MS" panose="030F0702030302020204" pitchFamily="66" charset="0"/>
              </a:rPr>
              <a:t>Logical Thinking </a:t>
            </a:r>
          </a:p>
        </p:txBody>
      </p:sp>
      <p:sp>
        <p:nvSpPr>
          <p:cNvPr id="3" name="Content Placeholder 2"/>
          <p:cNvSpPr>
            <a:spLocks noGrp="1"/>
          </p:cNvSpPr>
          <p:nvPr>
            <p:ph idx="1"/>
          </p:nvPr>
        </p:nvSpPr>
        <p:spPr>
          <a:xfrm>
            <a:off x="76200" y="1371600"/>
            <a:ext cx="7886700" cy="3263504"/>
          </a:xfrm>
        </p:spPr>
        <p:txBody>
          <a:bodyPr>
            <a:noAutofit/>
          </a:bodyPr>
          <a:lstStyle/>
          <a:p>
            <a:r>
              <a:rPr lang="en-US" sz="1800" dirty="0">
                <a:solidFill>
                  <a:srgbClr val="FF0000"/>
                </a:solidFill>
                <a:latin typeface="Comic Sans MS" panose="030F0702030302020204" pitchFamily="66" charset="0"/>
              </a:rPr>
              <a:t>Formal logic</a:t>
            </a:r>
            <a:br>
              <a:rPr lang="en-US" sz="1800" dirty="0">
                <a:solidFill>
                  <a:srgbClr val="FF0000"/>
                </a:solidFill>
                <a:latin typeface="Comic Sans MS" panose="030F0702030302020204" pitchFamily="66" charset="0"/>
              </a:rPr>
            </a:br>
            <a:r>
              <a:rPr lang="en-US" sz="1800" dirty="0">
                <a:latin typeface="Comic Sans MS" panose="030F0702030302020204" pitchFamily="66" charset="0"/>
              </a:rPr>
              <a:t>(symbolic manipulation of notation; logical not-thinking :-)))) )</a:t>
            </a:r>
          </a:p>
          <a:p>
            <a:r>
              <a:rPr lang="en-US" sz="1800" dirty="0">
                <a:solidFill>
                  <a:srgbClr val="FF0000"/>
                </a:solidFill>
                <a:latin typeface="Comic Sans MS" panose="030F0702030302020204" pitchFamily="66" charset="0"/>
              </a:rPr>
              <a:t>Propositional logic</a:t>
            </a:r>
            <a:br>
              <a:rPr lang="en-US" sz="1800" dirty="0">
                <a:solidFill>
                  <a:srgbClr val="FF0000"/>
                </a:solidFill>
                <a:latin typeface="Comic Sans MS" panose="030F0702030302020204" pitchFamily="66" charset="0"/>
              </a:rPr>
            </a:br>
            <a:r>
              <a:rPr lang="en-US" sz="1800" dirty="0">
                <a:latin typeface="Comic Sans MS" panose="030F0702030302020204" pitchFamily="66" charset="0"/>
              </a:rPr>
              <a:t>propositional calculus allows us to make logical deductions formally</a:t>
            </a:r>
          </a:p>
          <a:p>
            <a:r>
              <a:rPr lang="en-US" sz="1800" dirty="0">
                <a:solidFill>
                  <a:srgbClr val="FF0000"/>
                </a:solidFill>
                <a:latin typeface="Comic Sans MS" panose="030F0702030302020204" pitchFamily="66" charset="0"/>
              </a:rPr>
              <a:t>Predicate logic</a:t>
            </a:r>
            <a:br>
              <a:rPr lang="en-US" sz="1800" dirty="0">
                <a:solidFill>
                  <a:srgbClr val="FF0000"/>
                </a:solidFill>
                <a:latin typeface="Comic Sans MS" panose="030F0702030302020204" pitchFamily="66" charset="0"/>
              </a:rPr>
            </a:br>
            <a:r>
              <a:rPr lang="en-US" sz="1800" dirty="0">
                <a:latin typeface="Comic Sans MS" panose="030F0702030302020204" pitchFamily="66" charset="0"/>
              </a:rPr>
              <a:t>make a proposition to depend on a variable and we get a predicate;</a:t>
            </a:r>
            <a:br>
              <a:rPr lang="en-US" sz="1800" dirty="0">
                <a:latin typeface="Comic Sans MS" panose="030F0702030302020204" pitchFamily="66" charset="0"/>
              </a:rPr>
            </a:br>
            <a:r>
              <a:rPr lang="en-US" sz="1800" dirty="0">
                <a:latin typeface="Comic Sans MS" panose="030F0702030302020204" pitchFamily="66" charset="0"/>
              </a:rPr>
              <a:t>here the logical deductions include quantifiers (for all, there exists) in front of the predicates)</a:t>
            </a:r>
          </a:p>
          <a:p>
            <a:r>
              <a:rPr lang="en-US" sz="1800" dirty="0">
                <a:solidFill>
                  <a:srgbClr val="FF0000"/>
                </a:solidFill>
                <a:latin typeface="Comic Sans MS" panose="030F0702030302020204" pitchFamily="66" charset="0"/>
              </a:rPr>
              <a:t>Methods of proof:</a:t>
            </a:r>
            <a:r>
              <a:rPr lang="en-US" sz="1800" dirty="0">
                <a:latin typeface="Comic Sans MS" panose="030F0702030302020204" pitchFamily="66" charset="0"/>
              </a:rPr>
              <a:t> direct, by contraposition, by contradiction</a:t>
            </a:r>
            <a:br>
              <a:rPr lang="en-US" sz="1800" dirty="0">
                <a:latin typeface="Comic Sans MS" panose="030F0702030302020204" pitchFamily="66" charset="0"/>
              </a:rPr>
            </a:br>
            <a:r>
              <a:rPr lang="en-US" sz="1800" dirty="0">
                <a:latin typeface="Comic Sans MS" panose="030F0702030302020204" pitchFamily="66" charset="0"/>
              </a:rPr>
              <a:t>use what you learned in formal/symbolic logic, to guide your</a:t>
            </a:r>
            <a:br>
              <a:rPr lang="en-US" sz="1800" dirty="0">
                <a:latin typeface="Comic Sans MS" panose="030F0702030302020204" pitchFamily="66" charset="0"/>
              </a:rPr>
            </a:br>
            <a:r>
              <a:rPr lang="en-US" sz="1800" dirty="0">
                <a:latin typeface="Comic Sans MS" panose="030F0702030302020204" pitchFamily="66" charset="0"/>
              </a:rPr>
              <a:t>reasoning on mathematical proofs (written in paragraph form)</a:t>
            </a:r>
          </a:p>
          <a:p>
            <a:r>
              <a:rPr lang="en-US" sz="1800" dirty="0">
                <a:solidFill>
                  <a:srgbClr val="FF0000"/>
                </a:solidFill>
                <a:latin typeface="Comic Sans MS" panose="030F0702030302020204" pitchFamily="66" charset="0"/>
              </a:rPr>
              <a:t>Logic in programming</a:t>
            </a:r>
            <a:br>
              <a:rPr lang="en-US" sz="1800" dirty="0">
                <a:latin typeface="Comic Sans MS" panose="030F0702030302020204" pitchFamily="66" charset="0"/>
              </a:rPr>
            </a:br>
            <a:r>
              <a:rPr lang="en-US" sz="1800" dirty="0">
                <a:latin typeface="Comic Sans MS" panose="030F0702030302020204" pitchFamily="66" charset="0"/>
              </a:rPr>
              <a:t>imperative programming: conditional statements (if-then-else, do-while)</a:t>
            </a:r>
            <a:br>
              <a:rPr lang="en-US" sz="1800" dirty="0">
                <a:latin typeface="Comic Sans MS" panose="030F0702030302020204" pitchFamily="66" charset="0"/>
              </a:rPr>
            </a:br>
            <a:r>
              <a:rPr lang="en-US" sz="1800" dirty="0">
                <a:latin typeface="Comic Sans MS" panose="030F0702030302020204" pitchFamily="66" charset="0"/>
              </a:rPr>
              <a:t>logic programming languages (e.g. prolog): uses the rules of predicate logic</a:t>
            </a:r>
          </a:p>
          <a:p>
            <a:r>
              <a:rPr lang="en-US" sz="1800" dirty="0">
                <a:solidFill>
                  <a:srgbClr val="FF0000"/>
                </a:solidFill>
                <a:latin typeface="Comic Sans MS" panose="030F0702030302020204" pitchFamily="66" charset="0"/>
              </a:rPr>
              <a:t>Logic in circuits </a:t>
            </a:r>
            <a:br>
              <a:rPr lang="en-US" sz="1800" dirty="0">
                <a:latin typeface="Comic Sans MS" panose="030F0702030302020204" pitchFamily="66" charset="0"/>
              </a:rPr>
            </a:br>
            <a:endParaRPr lang="en-US" sz="1800" dirty="0">
              <a:latin typeface="Comic Sans MS" panose="030F0702030302020204" pitchFamily="66" charset="0"/>
            </a:endParaRPr>
          </a:p>
        </p:txBody>
      </p:sp>
    </p:spTree>
    <p:extLst>
      <p:ext uri="{BB962C8B-B14F-4D97-AF65-F5344CB8AC3E}">
        <p14:creationId xmlns:p14="http://schemas.microsoft.com/office/powerpoint/2010/main" val="361437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arn(inVertical)">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76200"/>
            <a:ext cx="7772400" cy="1470025"/>
          </a:xfrm>
        </p:spPr>
        <p:txBody>
          <a:bodyPr/>
          <a:lstStyle/>
          <a:p>
            <a:r>
              <a:rPr lang="en-US" altLang="zh-TW" sz="3200">
                <a:latin typeface="Comic Sans MS" pitchFamily="66" charset="0"/>
              </a:rPr>
              <a:t>Propositional Logic</a:t>
            </a:r>
          </a:p>
        </p:txBody>
      </p:sp>
      <p:pic>
        <p:nvPicPr>
          <p:cNvPr id="2075"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5" y="2143125"/>
            <a:ext cx="25717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5604" y="6324600"/>
            <a:ext cx="8792792" cy="369332"/>
          </a:xfrm>
          <a:prstGeom prst="rect">
            <a:avLst/>
          </a:prstGeom>
          <a:noFill/>
        </p:spPr>
        <p:txBody>
          <a:bodyPr wrap="none" rtlCol="0">
            <a:spAutoFit/>
          </a:bodyPr>
          <a:lstStyle/>
          <a:p>
            <a:r>
              <a:rPr lang="en-US" dirty="0"/>
              <a:t>Slide Source: http://www.cse.iitd.ernet.in/~naveen/courses/CSL105/index.html</a:t>
            </a:r>
          </a:p>
        </p:txBody>
      </p:sp>
    </p:spTree>
    <p:extLst>
      <p:ext uri="{BB962C8B-B14F-4D97-AF65-F5344CB8AC3E}">
        <p14:creationId xmlns:p14="http://schemas.microsoft.com/office/powerpoint/2010/main" val="218365725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86317B0D-7598-4526-B27D-0994523151AB}"/>
              </a:ext>
            </a:extLst>
          </p:cNvPr>
          <p:cNvSpPr>
            <a:spLocks noGrp="1"/>
          </p:cNvSpPr>
          <p:nvPr>
            <p:ph type="title"/>
          </p:nvPr>
        </p:nvSpPr>
        <p:spPr/>
        <p:txBody>
          <a:bodyPr/>
          <a:lstStyle/>
          <a:p>
            <a:r>
              <a:rPr lang="en-US" altLang="en-US" sz="4000"/>
              <a:t>Questions about Recurrence Relations</a:t>
            </a:r>
          </a:p>
        </p:txBody>
      </p:sp>
      <p:sp>
        <p:nvSpPr>
          <p:cNvPr id="3" name="Content Placeholder 2">
            <a:extLst>
              <a:ext uri="{FF2B5EF4-FFF2-40B4-BE49-F238E27FC236}">
                <a16:creationId xmlns:a16="http://schemas.microsoft.com/office/drawing/2014/main" id="{45E34CC3-1D6C-4762-B9AA-505DC23E5D66}"/>
              </a:ext>
            </a:extLst>
          </p:cNvPr>
          <p:cNvSpPr>
            <a:spLocks noGrp="1"/>
          </p:cNvSpPr>
          <p:nvPr>
            <p:ph idx="1"/>
          </p:nvPr>
        </p:nvSpPr>
        <p:spPr/>
        <p:txBody>
          <a:bodyPr/>
          <a:lstStyle/>
          <a:p>
            <a:pPr>
              <a:buFont typeface="Wingdings 2" panose="05020102010507070707" pitchFamily="18" charset="2"/>
              <a:buNone/>
            </a:pPr>
            <a:r>
              <a:rPr lang="en-US" altLang="en-US" b="1"/>
              <a:t>   Example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a:t>: Let {</a:t>
            </a:r>
            <a:r>
              <a:rPr lang="en-US" altLang="en-US" i="1"/>
              <a:t>a</a:t>
            </a:r>
            <a:r>
              <a:rPr lang="en-US" altLang="en-US" i="1" baseline="-25000"/>
              <a:t>n</a:t>
            </a:r>
            <a:r>
              <a:rPr lang="en-US" altLang="en-US"/>
              <a:t>} be a sequence that satisfies the recurrence relation </a:t>
            </a:r>
            <a:r>
              <a:rPr lang="en-US" altLang="en-US" i="1"/>
              <a:t>a</a:t>
            </a:r>
            <a:r>
              <a:rPr lang="en-US" altLang="en-US" i="1" baseline="-25000"/>
              <a:t>n</a:t>
            </a:r>
            <a:r>
              <a:rPr lang="en-US" altLang="en-US" i="1"/>
              <a:t> = a</a:t>
            </a:r>
            <a:r>
              <a:rPr lang="en-US" altLang="en-US" i="1" baseline="-25000"/>
              <a:t>n-</a:t>
            </a:r>
            <a:r>
              <a:rPr lang="en-US" altLang="en-US" baseline="-25000">
                <a:ea typeface="Cambria Math" panose="02040503050406030204" pitchFamily="18" charset="0"/>
                <a:cs typeface="Cambria Math" panose="02040503050406030204" pitchFamily="18" charset="0"/>
              </a:rPr>
              <a:t>1</a:t>
            </a:r>
            <a:r>
              <a:rPr lang="en-US" altLang="en-US" i="1"/>
              <a:t> – a</a:t>
            </a:r>
            <a:r>
              <a:rPr lang="en-US" altLang="en-US" i="1" baseline="-25000"/>
              <a:t>n-</a:t>
            </a:r>
            <a:r>
              <a:rPr lang="en-US" altLang="en-US" baseline="-25000"/>
              <a:t>2</a:t>
            </a:r>
            <a:r>
              <a:rPr lang="en-US" altLang="en-US" i="1" baseline="-25000"/>
              <a:t> </a:t>
            </a:r>
            <a:r>
              <a:rPr lang="en-US" altLang="en-US" baseline="-25000"/>
              <a:t> </a:t>
            </a:r>
            <a:r>
              <a:rPr lang="en-US" altLang="en-US"/>
              <a:t>for </a:t>
            </a:r>
            <a:r>
              <a:rPr lang="en-US" altLang="en-US" i="1"/>
              <a:t>n</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2,3,4,…. </a:t>
            </a:r>
            <a:r>
              <a:rPr lang="en-US" altLang="en-US"/>
              <a:t> and suppose that </a:t>
            </a:r>
            <a:r>
              <a:rPr lang="en-US" altLang="en-US" i="1"/>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0</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i="1"/>
              <a:t> </a:t>
            </a:r>
            <a:r>
              <a:rPr lang="en-US" altLang="en-US"/>
              <a:t>and </a:t>
            </a:r>
            <a:r>
              <a:rPr lang="en-US" altLang="en-US" i="1"/>
              <a:t>a</a:t>
            </a:r>
            <a:r>
              <a:rPr lang="en-US" altLang="en-US" i="1" baseline="-25000"/>
              <a:t>1</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5</a:t>
            </a:r>
            <a:r>
              <a:rPr lang="en-US" altLang="en-US"/>
              <a:t>. What are </a:t>
            </a:r>
            <a:r>
              <a:rPr lang="en-US" altLang="en-US" i="1"/>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t> and </a:t>
            </a:r>
            <a:r>
              <a:rPr lang="en-US" altLang="en-US" i="1"/>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3</a:t>
            </a:r>
            <a:r>
              <a:rPr lang="en-US" altLang="en-US"/>
              <a:t>? </a:t>
            </a:r>
          </a:p>
          <a:p>
            <a:pPr>
              <a:buFont typeface="Wingdings 2" panose="05020102010507070707" pitchFamily="18" charset="2"/>
              <a:buNone/>
            </a:pPr>
            <a:r>
              <a:rPr lang="en-US" altLang="en-US"/>
              <a:t>    [Here the initial conditions are </a:t>
            </a:r>
            <a:r>
              <a:rPr lang="en-US" altLang="en-US" i="1"/>
              <a:t>a</a:t>
            </a:r>
            <a:r>
              <a:rPr lang="en-US" altLang="en-US" i="1" baseline="-25000"/>
              <a:t>0</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i="1"/>
              <a:t> </a:t>
            </a:r>
            <a:r>
              <a:rPr lang="en-US" altLang="en-US"/>
              <a:t>and </a:t>
            </a:r>
            <a:r>
              <a:rPr lang="en-US" altLang="en-US" i="1"/>
              <a:t>a</a:t>
            </a:r>
            <a:r>
              <a:rPr lang="en-US" altLang="en-US" i="1" baseline="-25000"/>
              <a:t>1</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5</a:t>
            </a:r>
            <a:r>
              <a:rPr lang="en-US" altLang="en-US"/>
              <a:t>. ]</a:t>
            </a:r>
          </a:p>
          <a:p>
            <a:pPr>
              <a:buFont typeface="Wingdings 2" panose="05020102010507070707" pitchFamily="18" charset="2"/>
              <a:buNone/>
            </a:pPr>
            <a:r>
              <a:rPr lang="en-US" altLang="en-US"/>
              <a:t>        </a:t>
            </a:r>
          </a:p>
          <a:p>
            <a:pPr>
              <a:buFont typeface="Wingdings 2" panose="05020102010507070707" pitchFamily="18"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buFont typeface="Wingdings 2" panose="05020102010507070707" pitchFamily="18" charset="2"/>
              <a:buNone/>
            </a:pPr>
            <a:endParaRPr lang="en-US" altLang="en-US" i="1"/>
          </a:p>
        </p:txBody>
      </p:sp>
    </p:spTree>
    <p:extLst>
      <p:ext uri="{BB962C8B-B14F-4D97-AF65-F5344CB8AC3E}">
        <p14:creationId xmlns:p14="http://schemas.microsoft.com/office/powerpoint/2010/main" val="3329440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718886EC-7080-4684-9CFF-E116EFCCF542}"/>
              </a:ext>
            </a:extLst>
          </p:cNvPr>
          <p:cNvSpPr>
            <a:spLocks noGrp="1"/>
          </p:cNvSpPr>
          <p:nvPr>
            <p:ph type="title"/>
          </p:nvPr>
        </p:nvSpPr>
        <p:spPr/>
        <p:txBody>
          <a:bodyPr/>
          <a:lstStyle/>
          <a:p>
            <a:r>
              <a:rPr lang="en-US" altLang="en-US" sz="4000"/>
              <a:t>Questions about Recurrence Relations</a:t>
            </a:r>
          </a:p>
        </p:txBody>
      </p:sp>
      <p:sp>
        <p:nvSpPr>
          <p:cNvPr id="3" name="Content Placeholder 2">
            <a:extLst>
              <a:ext uri="{FF2B5EF4-FFF2-40B4-BE49-F238E27FC236}">
                <a16:creationId xmlns:a16="http://schemas.microsoft.com/office/drawing/2014/main" id="{7745541A-C6D6-4642-B698-170BF30494FC}"/>
              </a:ext>
            </a:extLst>
          </p:cNvPr>
          <p:cNvSpPr>
            <a:spLocks noGrp="1"/>
          </p:cNvSpPr>
          <p:nvPr>
            <p:ph idx="1"/>
          </p:nvPr>
        </p:nvSpPr>
        <p:spPr/>
        <p:txBody>
          <a:bodyPr/>
          <a:lstStyle/>
          <a:p>
            <a:pPr>
              <a:buFont typeface="Wingdings 2" panose="05020102010507070707" pitchFamily="18" charset="2"/>
              <a:buNone/>
            </a:pPr>
            <a:r>
              <a:rPr lang="en-US" altLang="en-US" b="1"/>
              <a:t>   Example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a:t>: Let {</a:t>
            </a:r>
            <a:r>
              <a:rPr lang="en-US" altLang="en-US" i="1"/>
              <a:t>a</a:t>
            </a:r>
            <a:r>
              <a:rPr lang="en-US" altLang="en-US" i="1" baseline="-25000"/>
              <a:t>n</a:t>
            </a:r>
            <a:r>
              <a:rPr lang="en-US" altLang="en-US"/>
              <a:t>} be a sequence that satisfies the recurrence relation </a:t>
            </a:r>
            <a:r>
              <a:rPr lang="en-US" altLang="en-US" i="1"/>
              <a:t>a</a:t>
            </a:r>
            <a:r>
              <a:rPr lang="en-US" altLang="en-US" i="1" baseline="-25000"/>
              <a:t>n</a:t>
            </a:r>
            <a:r>
              <a:rPr lang="en-US" altLang="en-US" i="1"/>
              <a:t> = a</a:t>
            </a:r>
            <a:r>
              <a:rPr lang="en-US" altLang="en-US" i="1" baseline="-25000"/>
              <a:t>n-</a:t>
            </a:r>
            <a:r>
              <a:rPr lang="en-US" altLang="en-US" baseline="-25000">
                <a:ea typeface="Cambria Math" panose="02040503050406030204" pitchFamily="18" charset="0"/>
                <a:cs typeface="Cambria Math" panose="02040503050406030204" pitchFamily="18" charset="0"/>
              </a:rPr>
              <a:t>1</a:t>
            </a:r>
            <a:r>
              <a:rPr lang="en-US" altLang="en-US" i="1"/>
              <a:t> – a</a:t>
            </a:r>
            <a:r>
              <a:rPr lang="en-US" altLang="en-US" i="1" baseline="-25000"/>
              <a:t>n-</a:t>
            </a:r>
            <a:r>
              <a:rPr lang="en-US" altLang="en-US" baseline="-25000"/>
              <a:t>2</a:t>
            </a:r>
            <a:r>
              <a:rPr lang="en-US" altLang="en-US" i="1" baseline="-25000"/>
              <a:t> </a:t>
            </a:r>
            <a:r>
              <a:rPr lang="en-US" altLang="en-US" baseline="-25000"/>
              <a:t> </a:t>
            </a:r>
            <a:r>
              <a:rPr lang="en-US" altLang="en-US"/>
              <a:t>for </a:t>
            </a:r>
            <a:r>
              <a:rPr lang="en-US" altLang="en-US" i="1"/>
              <a:t>n</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2,3,4,…. </a:t>
            </a:r>
            <a:r>
              <a:rPr lang="en-US" altLang="en-US"/>
              <a:t> and suppose that </a:t>
            </a:r>
            <a:r>
              <a:rPr lang="en-US" altLang="en-US" i="1"/>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0</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i="1"/>
              <a:t> </a:t>
            </a:r>
            <a:r>
              <a:rPr lang="en-US" altLang="en-US"/>
              <a:t>and </a:t>
            </a:r>
            <a:r>
              <a:rPr lang="en-US" altLang="en-US" i="1"/>
              <a:t>a</a:t>
            </a:r>
            <a:r>
              <a:rPr lang="en-US" altLang="en-US" i="1" baseline="-25000"/>
              <a:t>1</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5</a:t>
            </a:r>
            <a:r>
              <a:rPr lang="en-US" altLang="en-US"/>
              <a:t>. What are </a:t>
            </a:r>
            <a:r>
              <a:rPr lang="en-US" altLang="en-US" i="1"/>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t> and </a:t>
            </a:r>
            <a:r>
              <a:rPr lang="en-US" altLang="en-US" i="1"/>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3</a:t>
            </a:r>
            <a:r>
              <a:rPr lang="en-US" altLang="en-US"/>
              <a:t>? </a:t>
            </a:r>
          </a:p>
          <a:p>
            <a:pPr>
              <a:buFont typeface="Wingdings 2" panose="05020102010507070707" pitchFamily="18" charset="2"/>
              <a:buNone/>
            </a:pPr>
            <a:r>
              <a:rPr lang="en-US" altLang="en-US"/>
              <a:t>    [Here the initial conditions are </a:t>
            </a:r>
            <a:r>
              <a:rPr lang="en-US" altLang="en-US" i="1"/>
              <a:t>a</a:t>
            </a:r>
            <a:r>
              <a:rPr lang="en-US" altLang="en-US" i="1" baseline="-25000"/>
              <a:t>0</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3</a:t>
            </a:r>
            <a:r>
              <a:rPr lang="en-US" altLang="en-US" i="1"/>
              <a:t> </a:t>
            </a:r>
            <a:r>
              <a:rPr lang="en-US" altLang="en-US"/>
              <a:t>and </a:t>
            </a:r>
            <a:r>
              <a:rPr lang="en-US" altLang="en-US" i="1"/>
              <a:t>a</a:t>
            </a:r>
            <a:r>
              <a:rPr lang="en-US" altLang="en-US" i="1" baseline="-25000"/>
              <a:t>1</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5</a:t>
            </a:r>
            <a:r>
              <a:rPr lang="en-US" altLang="en-US"/>
              <a:t>. ]</a:t>
            </a:r>
          </a:p>
          <a:p>
            <a:pPr>
              <a:buFont typeface="Wingdings 2" panose="05020102010507070707" pitchFamily="18" charset="2"/>
              <a:buNone/>
            </a:pPr>
            <a:r>
              <a:rPr lang="en-US" altLang="en-US"/>
              <a:t>        </a:t>
            </a:r>
          </a:p>
          <a:p>
            <a:pPr>
              <a:buFont typeface="Wingdings 2" panose="05020102010507070707" pitchFamily="18" charset="2"/>
              <a:buNone/>
            </a:pPr>
            <a:r>
              <a:rPr lang="en-US" altLang="en-US"/>
              <a:t>         </a:t>
            </a:r>
            <a:r>
              <a:rPr lang="en-US" altLang="en-US" b="1"/>
              <a:t>Solution</a:t>
            </a:r>
            <a:r>
              <a:rPr lang="en-US" altLang="en-US"/>
              <a:t>: We see from the recurrence relation that</a:t>
            </a:r>
          </a:p>
          <a:p>
            <a:pPr>
              <a:buFont typeface="Wingdings 2" panose="05020102010507070707" pitchFamily="18" charset="2"/>
              <a:buNone/>
            </a:pPr>
            <a:r>
              <a:rPr lang="en-US" altLang="en-US"/>
              <a:t>              </a:t>
            </a:r>
            <a:r>
              <a:rPr lang="en-US" altLang="en-US" i="1"/>
              <a:t>a</a:t>
            </a:r>
            <a:r>
              <a:rPr lang="en-US" altLang="en-US" i="1" baseline="-25000"/>
              <a:t>2 </a:t>
            </a:r>
            <a:r>
              <a:rPr lang="en-US" altLang="en-US" i="1"/>
              <a:t> = a</a:t>
            </a:r>
            <a:r>
              <a:rPr lang="en-US" altLang="en-US" i="1" baseline="-25000"/>
              <a:t>1</a:t>
            </a:r>
            <a:r>
              <a:rPr lang="en-US" altLang="en-US" i="1"/>
              <a:t> - a</a:t>
            </a:r>
            <a:r>
              <a:rPr lang="en-US" altLang="en-US" i="1" baseline="-25000"/>
              <a:t>0  </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5</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3 </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2</a:t>
            </a:r>
          </a:p>
          <a:p>
            <a:pPr>
              <a:buFont typeface="Wingdings 2" panose="05020102010507070707" pitchFamily="18" charset="2"/>
              <a:buNone/>
            </a:pPr>
            <a:r>
              <a:rPr lang="en-US" altLang="en-US" i="1"/>
              <a:t>               a</a:t>
            </a:r>
            <a:r>
              <a:rPr lang="en-US" altLang="en-US" i="1" baseline="-25000"/>
              <a:t>3 </a:t>
            </a:r>
            <a:r>
              <a:rPr lang="en-US" altLang="en-US" i="1"/>
              <a:t> = a</a:t>
            </a:r>
            <a:r>
              <a:rPr lang="en-US" altLang="en-US" i="1" baseline="-25000"/>
              <a:t>2</a:t>
            </a:r>
            <a:r>
              <a:rPr lang="en-US" altLang="en-US" i="1"/>
              <a:t> – a</a:t>
            </a:r>
            <a:r>
              <a:rPr lang="en-US" altLang="en-US" i="1" baseline="-25000"/>
              <a:t>1  </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5</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i="1"/>
              <a:t>–</a:t>
            </a:r>
            <a:r>
              <a:rPr lang="en-US" altLang="en-US">
                <a:latin typeface="Cambria Math" panose="02040503050406030204" pitchFamily="18" charset="0"/>
                <a:ea typeface="Cambria Math" panose="02040503050406030204" pitchFamily="18" charset="0"/>
                <a:cs typeface="Cambria Math" panose="02040503050406030204" pitchFamily="18" charset="0"/>
              </a:rPr>
              <a:t>3</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buFont typeface="Wingdings 2" panose="05020102010507070707" pitchFamily="18" charset="2"/>
              <a:buNone/>
            </a:pPr>
            <a:endParaRPr lang="en-US" altLang="en-US" i="1"/>
          </a:p>
        </p:txBody>
      </p:sp>
    </p:spTree>
    <p:extLst>
      <p:ext uri="{BB962C8B-B14F-4D97-AF65-F5344CB8AC3E}">
        <p14:creationId xmlns:p14="http://schemas.microsoft.com/office/powerpoint/2010/main" val="1383061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a:extLst>
              <a:ext uri="{FF2B5EF4-FFF2-40B4-BE49-F238E27FC236}">
                <a16:creationId xmlns:a16="http://schemas.microsoft.com/office/drawing/2014/main" id="{E117185A-1B88-4BAA-B854-A50B8FB1C80F}"/>
              </a:ext>
            </a:extLst>
          </p:cNvPr>
          <p:cNvSpPr>
            <a:spLocks noGrp="1"/>
          </p:cNvSpPr>
          <p:nvPr>
            <p:ph type="title"/>
          </p:nvPr>
        </p:nvSpPr>
        <p:spPr/>
        <p:txBody>
          <a:bodyPr/>
          <a:lstStyle/>
          <a:p>
            <a:r>
              <a:rPr lang="en-US" altLang="en-US"/>
              <a:t>Fibonacci Sequence</a:t>
            </a:r>
          </a:p>
        </p:txBody>
      </p:sp>
      <p:sp>
        <p:nvSpPr>
          <p:cNvPr id="3" name="Content Placeholder 2">
            <a:extLst>
              <a:ext uri="{FF2B5EF4-FFF2-40B4-BE49-F238E27FC236}">
                <a16:creationId xmlns:a16="http://schemas.microsoft.com/office/drawing/2014/main" id="{D1C77D91-1E41-44FA-BFF9-E33E5C0F2577}"/>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ea typeface="Cambria Math" panose="02040503050406030204" pitchFamily="18" charset="0"/>
                <a:cs typeface="Cambria Math" panose="02040503050406030204" pitchFamily="18" charset="0"/>
              </a:rPr>
              <a:t>Define the  </a:t>
            </a:r>
            <a:r>
              <a:rPr lang="en-US" altLang="en-US" i="1">
                <a:ea typeface="Cambria Math" panose="02040503050406030204" pitchFamily="18" charset="0"/>
                <a:cs typeface="Cambria Math" panose="02040503050406030204" pitchFamily="18" charset="0"/>
              </a:rPr>
              <a:t>Fibonacci sequence</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t>f</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0</a:t>
            </a:r>
            <a:r>
              <a:rPr lang="en-US" altLang="en-US" i="1" baseline="-25000"/>
              <a:t> </a:t>
            </a:r>
            <a:r>
              <a:rPr lang="en-US" altLang="en-US" i="1"/>
              <a:t>,f</a:t>
            </a:r>
            <a:r>
              <a:rPr lang="en-US" altLang="en-US" baseline="-25000"/>
              <a:t>1</a:t>
            </a:r>
            <a:r>
              <a:rPr lang="en-US" altLang="en-US" i="1" baseline="-25000"/>
              <a:t> </a:t>
            </a:r>
            <a:r>
              <a:rPr lang="en-US" altLang="en-US" i="1"/>
              <a:t>,f</a:t>
            </a:r>
            <a:r>
              <a:rPr lang="en-US" altLang="en-US" baseline="-25000"/>
              <a:t>2</a:t>
            </a:r>
            <a:r>
              <a:rPr lang="en-US" altLang="en-US" i="1"/>
              <a:t>,…,</a:t>
            </a:r>
            <a:r>
              <a:rPr lang="en-US" altLang="en-US"/>
              <a:t> by</a:t>
            </a:r>
            <a:r>
              <a:rPr lang="en-US" altLang="en-US" i="1"/>
              <a:t>:</a:t>
            </a:r>
          </a:p>
          <a:p>
            <a:pPr lvl="1"/>
            <a:r>
              <a:rPr lang="en-US" altLang="en-US"/>
              <a:t>Initial Conditions: </a:t>
            </a:r>
            <a:r>
              <a:rPr lang="en-US" altLang="en-US" i="1"/>
              <a:t>f</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0</a:t>
            </a:r>
            <a:r>
              <a:rPr lang="en-US" altLang="en-US" i="1" baseline="-25000"/>
              <a:t> </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0</a:t>
            </a:r>
            <a:r>
              <a:rPr lang="en-US" altLang="en-US" i="1"/>
              <a:t>, f</a:t>
            </a:r>
            <a:r>
              <a:rPr lang="en-US" altLang="en-US" baseline="-25000"/>
              <a:t>1</a:t>
            </a:r>
            <a:r>
              <a:rPr lang="en-US" altLang="en-US" i="1" baseline="-25000"/>
              <a:t>   </a:t>
            </a:r>
            <a:r>
              <a:rPr lang="en-US" altLang="en-US">
                <a:latin typeface="Cambria Math" panose="02040503050406030204" pitchFamily="18" charset="0"/>
                <a:ea typeface="Cambria Math" panose="02040503050406030204" pitchFamily="18" charset="0"/>
                <a:cs typeface="Cambria Math" panose="02040503050406030204" pitchFamily="18" charset="0"/>
              </a:rPr>
              <a:t>= 1</a:t>
            </a:r>
          </a:p>
          <a:p>
            <a:pPr lvl="1"/>
            <a:r>
              <a:rPr lang="en-US" altLang="en-US"/>
              <a:t>Recurrence Relation: </a:t>
            </a:r>
            <a:r>
              <a:rPr lang="en-US" altLang="en-US" i="1"/>
              <a:t>f</a:t>
            </a:r>
            <a:r>
              <a:rPr lang="en-US" altLang="en-US" i="1" baseline="-25000"/>
              <a:t>n </a:t>
            </a:r>
            <a:r>
              <a:rPr lang="en-US" altLang="en-US" i="1"/>
              <a:t> = f</a:t>
            </a:r>
            <a:r>
              <a:rPr lang="en-US" altLang="en-US" i="1" baseline="-25000"/>
              <a:t>n-</a:t>
            </a:r>
            <a:r>
              <a:rPr lang="en-US" altLang="en-US" baseline="-25000"/>
              <a:t>1</a:t>
            </a:r>
            <a:r>
              <a:rPr lang="en-US" altLang="en-US" i="1"/>
              <a:t> </a:t>
            </a:r>
            <a:r>
              <a:rPr lang="en-US" altLang="en-US" i="1" baseline="-25000"/>
              <a:t> </a:t>
            </a:r>
            <a:r>
              <a:rPr lang="en-US" altLang="en-US" i="1"/>
              <a:t>+ f</a:t>
            </a:r>
            <a:r>
              <a:rPr lang="en-US" altLang="en-US" i="1" baseline="-25000"/>
              <a:t>n-</a:t>
            </a:r>
            <a:r>
              <a:rPr lang="en-US" altLang="en-US" baseline="-25000"/>
              <a:t>2</a:t>
            </a:r>
          </a:p>
          <a:p>
            <a:pPr lvl="1">
              <a:buFont typeface="Wingdings 2" panose="05020102010507070707" pitchFamily="18" charset="2"/>
              <a:buNone/>
            </a:pPr>
            <a:endParaRPr lang="en-US" altLang="en-US" baseline="-25000"/>
          </a:p>
          <a:p>
            <a:pPr>
              <a:buFont typeface="Wingdings 2" panose="05020102010507070707" pitchFamily="18" charset="2"/>
              <a:buNone/>
            </a:pPr>
            <a:r>
              <a:rPr lang="en-US" altLang="en-US"/>
              <a:t>  </a:t>
            </a:r>
            <a:r>
              <a:rPr lang="en-US" altLang="en-US" b="1"/>
              <a:t>Example</a:t>
            </a:r>
            <a:r>
              <a:rPr lang="en-US" altLang="en-US"/>
              <a:t>: Find  </a:t>
            </a:r>
            <a:r>
              <a:rPr lang="en-US" altLang="en-US" i="1"/>
              <a:t> f</a:t>
            </a:r>
            <a:r>
              <a:rPr lang="en-US" altLang="en-US" i="1" baseline="-25000"/>
              <a:t>2 </a:t>
            </a:r>
            <a:r>
              <a:rPr lang="en-US" altLang="en-US" i="1"/>
              <a:t>,f</a:t>
            </a:r>
            <a:r>
              <a:rPr lang="en-US" altLang="en-US" i="1" baseline="-25000"/>
              <a:t>3 </a:t>
            </a:r>
            <a:r>
              <a:rPr lang="en-US" altLang="en-US" i="1"/>
              <a:t>,f</a:t>
            </a:r>
            <a:r>
              <a:rPr lang="en-US" altLang="en-US" i="1" baseline="-25000"/>
              <a:t>4</a:t>
            </a:r>
            <a:r>
              <a:rPr lang="en-US" altLang="en-US" i="1"/>
              <a:t> , f</a:t>
            </a:r>
            <a:r>
              <a:rPr lang="en-US" altLang="en-US" i="1" baseline="-25000"/>
              <a:t>5 </a:t>
            </a:r>
            <a:r>
              <a:rPr lang="en-US" altLang="en-US" i="1"/>
              <a:t> </a:t>
            </a:r>
            <a:r>
              <a:rPr lang="en-US" altLang="en-US"/>
              <a:t>and </a:t>
            </a:r>
            <a:r>
              <a:rPr lang="en-US" altLang="en-US" i="1"/>
              <a:t>f</a:t>
            </a:r>
            <a:r>
              <a:rPr lang="en-US" altLang="en-US" i="1" baseline="-25000"/>
              <a:t>6</a:t>
            </a:r>
            <a:r>
              <a:rPr lang="en-US" altLang="en-US" i="1"/>
              <a:t>  .</a:t>
            </a:r>
          </a:p>
          <a:p>
            <a:pPr>
              <a:buFont typeface="Wingdings 2" panose="05020102010507070707" pitchFamily="18" charset="2"/>
              <a:buNone/>
            </a:pPr>
            <a:r>
              <a:rPr lang="en-US" altLang="en-US" i="1"/>
              <a:t>     </a:t>
            </a:r>
          </a:p>
          <a:p>
            <a:pPr>
              <a:buFont typeface="Wingdings 2" panose="05020102010507070707" pitchFamily="18" charset="2"/>
              <a:buNone/>
            </a:pPr>
            <a:r>
              <a:rPr lang="en-US" altLang="en-US" i="1"/>
              <a:t>               </a:t>
            </a:r>
            <a:endParaRPr lang="en-US" altLang="en-US"/>
          </a:p>
        </p:txBody>
      </p:sp>
    </p:spTree>
    <p:extLst>
      <p:ext uri="{BB962C8B-B14F-4D97-AF65-F5344CB8AC3E}">
        <p14:creationId xmlns:p14="http://schemas.microsoft.com/office/powerpoint/2010/main" val="2003112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a:extLst>
              <a:ext uri="{FF2B5EF4-FFF2-40B4-BE49-F238E27FC236}">
                <a16:creationId xmlns:a16="http://schemas.microsoft.com/office/drawing/2014/main" id="{71CE3247-C7A6-46B5-98BC-5D65BC52C753}"/>
              </a:ext>
            </a:extLst>
          </p:cNvPr>
          <p:cNvSpPr>
            <a:spLocks noGrp="1"/>
          </p:cNvSpPr>
          <p:nvPr>
            <p:ph type="title"/>
          </p:nvPr>
        </p:nvSpPr>
        <p:spPr/>
        <p:txBody>
          <a:bodyPr/>
          <a:lstStyle/>
          <a:p>
            <a:r>
              <a:rPr lang="en-US" altLang="en-US"/>
              <a:t>Fibonacci Sequence</a:t>
            </a:r>
          </a:p>
        </p:txBody>
      </p:sp>
      <p:sp>
        <p:nvSpPr>
          <p:cNvPr id="3" name="Content Placeholder 2">
            <a:extLst>
              <a:ext uri="{FF2B5EF4-FFF2-40B4-BE49-F238E27FC236}">
                <a16:creationId xmlns:a16="http://schemas.microsoft.com/office/drawing/2014/main" id="{45A473AA-4D05-45DA-A982-066121BC4493}"/>
              </a:ext>
            </a:extLst>
          </p:cNvPr>
          <p:cNvSpPr>
            <a:spLocks noGrp="1"/>
          </p:cNvSpPr>
          <p:nvPr>
            <p:ph idx="1"/>
          </p:nvPr>
        </p:nvSpPr>
        <p:spPr/>
        <p:txBody>
          <a:bodyPr>
            <a:normAutofit fontScale="70000" lnSpcReduction="20000"/>
          </a:bodyPr>
          <a:lstStyle/>
          <a:p>
            <a:pPr marL="274320" indent="-274320" fontAlgn="auto">
              <a:spcAft>
                <a:spcPts val="0"/>
              </a:spcAft>
              <a:buClr>
                <a:schemeClr val="accent3"/>
              </a:buClr>
              <a:buFont typeface="Wingdings 2"/>
              <a:buNone/>
              <a:defRPr/>
            </a:pPr>
            <a:r>
              <a:rPr lang="en-US" b="1" dirty="0"/>
              <a:t>  Definition</a:t>
            </a:r>
            <a:r>
              <a:rPr lang="en-US" dirty="0">
                <a:latin typeface="Cambria Math" pitchFamily="18" charset="0"/>
                <a:ea typeface="Cambria Math" pitchFamily="18" charset="0"/>
              </a:rPr>
              <a:t>: </a:t>
            </a:r>
            <a:r>
              <a:rPr lang="en-US" dirty="0">
                <a:ea typeface="Cambria Math" pitchFamily="18" charset="0"/>
              </a:rPr>
              <a:t>Define the  </a:t>
            </a:r>
            <a:r>
              <a:rPr lang="en-US" i="1" dirty="0">
                <a:ea typeface="Cambria Math" pitchFamily="18" charset="0"/>
              </a:rPr>
              <a:t>Fibonacci sequence</a:t>
            </a:r>
            <a:r>
              <a:rPr lang="en-US" dirty="0">
                <a:latin typeface="Cambria Math" pitchFamily="18" charset="0"/>
                <a:ea typeface="Cambria Math" pitchFamily="18" charset="0"/>
              </a:rPr>
              <a:t>, </a:t>
            </a:r>
            <a:r>
              <a:rPr lang="en-US" i="1" dirty="0"/>
              <a:t>f</a:t>
            </a:r>
            <a:r>
              <a:rPr lang="en-US" baseline="-25000" dirty="0">
                <a:latin typeface="Cambria Math" pitchFamily="18" charset="0"/>
                <a:ea typeface="Cambria Math" pitchFamily="18" charset="0"/>
              </a:rPr>
              <a:t>0</a:t>
            </a:r>
            <a:r>
              <a:rPr lang="en-US" i="1" baseline="-25000" dirty="0"/>
              <a:t> </a:t>
            </a:r>
            <a:r>
              <a:rPr lang="en-US" i="1" dirty="0"/>
              <a:t>,f</a:t>
            </a:r>
            <a:r>
              <a:rPr lang="en-US" baseline="-25000" dirty="0"/>
              <a:t>1</a:t>
            </a:r>
            <a:r>
              <a:rPr lang="en-US" i="1" baseline="-25000" dirty="0"/>
              <a:t> </a:t>
            </a:r>
            <a:r>
              <a:rPr lang="en-US" i="1" dirty="0"/>
              <a:t>,f</a:t>
            </a:r>
            <a:r>
              <a:rPr lang="en-US" baseline="-25000" dirty="0"/>
              <a:t>2</a:t>
            </a:r>
            <a:r>
              <a:rPr lang="en-US" i="1" dirty="0"/>
              <a:t>,…,</a:t>
            </a:r>
            <a:r>
              <a:rPr lang="en-US" dirty="0"/>
              <a:t> by</a:t>
            </a:r>
            <a:r>
              <a:rPr lang="en-US" i="1" dirty="0"/>
              <a:t>:</a:t>
            </a:r>
          </a:p>
          <a:p>
            <a:pPr marL="640080" lvl="1" indent="-246888" fontAlgn="auto">
              <a:spcAft>
                <a:spcPts val="0"/>
              </a:spcAft>
              <a:buFont typeface="Wingdings 2"/>
              <a:buChar char=""/>
              <a:defRPr/>
            </a:pPr>
            <a:r>
              <a:rPr lang="en-US" dirty="0"/>
              <a:t>Initial Conditions: </a:t>
            </a:r>
            <a:r>
              <a:rPr lang="en-US" i="1" dirty="0"/>
              <a:t>f</a:t>
            </a:r>
            <a:r>
              <a:rPr lang="en-US" baseline="-25000" dirty="0">
                <a:latin typeface="Cambria Math" pitchFamily="18" charset="0"/>
                <a:ea typeface="Cambria Math" pitchFamily="18" charset="0"/>
              </a:rPr>
              <a:t>0</a:t>
            </a:r>
            <a:r>
              <a:rPr lang="en-US" i="1" baseline="-25000" dirty="0"/>
              <a:t> </a:t>
            </a:r>
            <a:r>
              <a:rPr lang="en-US" i="1" dirty="0"/>
              <a:t>= </a:t>
            </a:r>
            <a:r>
              <a:rPr lang="en-US" dirty="0">
                <a:latin typeface="Cambria Math" pitchFamily="18" charset="0"/>
                <a:ea typeface="Cambria Math" pitchFamily="18" charset="0"/>
              </a:rPr>
              <a:t>0</a:t>
            </a:r>
            <a:r>
              <a:rPr lang="en-US" i="1" dirty="0"/>
              <a:t>, f</a:t>
            </a:r>
            <a:r>
              <a:rPr lang="en-US" baseline="-25000" dirty="0"/>
              <a:t>1</a:t>
            </a:r>
            <a:r>
              <a:rPr lang="en-US" i="1" baseline="-25000" dirty="0"/>
              <a:t>   </a:t>
            </a:r>
            <a:r>
              <a:rPr lang="en-US" dirty="0">
                <a:latin typeface="Cambria Math" pitchFamily="18" charset="0"/>
                <a:ea typeface="Cambria Math" pitchFamily="18" charset="0"/>
              </a:rPr>
              <a:t>= 1</a:t>
            </a:r>
          </a:p>
          <a:p>
            <a:pPr marL="640080" lvl="1" indent="-246888" fontAlgn="auto">
              <a:spcAft>
                <a:spcPts val="0"/>
              </a:spcAft>
              <a:buFont typeface="Wingdings 2"/>
              <a:buChar char=""/>
              <a:defRPr/>
            </a:pPr>
            <a:r>
              <a:rPr lang="en-US" dirty="0"/>
              <a:t>Recurrence Relation: </a:t>
            </a:r>
            <a:r>
              <a:rPr lang="en-US" i="1" dirty="0"/>
              <a:t>f</a:t>
            </a:r>
            <a:r>
              <a:rPr lang="en-US" i="1" baseline="-25000" dirty="0"/>
              <a:t>n </a:t>
            </a:r>
            <a:r>
              <a:rPr lang="en-US" i="1" dirty="0"/>
              <a:t> = f</a:t>
            </a:r>
            <a:r>
              <a:rPr lang="en-US" i="1" baseline="-25000" dirty="0"/>
              <a:t>n-</a:t>
            </a:r>
            <a:r>
              <a:rPr lang="en-US" baseline="-25000" dirty="0"/>
              <a:t>1</a:t>
            </a:r>
            <a:r>
              <a:rPr lang="en-US" i="1" dirty="0"/>
              <a:t> </a:t>
            </a:r>
            <a:r>
              <a:rPr lang="en-US" i="1" baseline="-25000" dirty="0"/>
              <a:t> </a:t>
            </a:r>
            <a:r>
              <a:rPr lang="en-US" i="1" dirty="0"/>
              <a:t>+ f</a:t>
            </a:r>
            <a:r>
              <a:rPr lang="en-US" i="1" baseline="-25000" dirty="0"/>
              <a:t>n-</a:t>
            </a:r>
            <a:r>
              <a:rPr lang="en-US" baseline="-25000" dirty="0"/>
              <a:t>2</a:t>
            </a:r>
          </a:p>
          <a:p>
            <a:pPr marL="640080" lvl="1" indent="-246888" fontAlgn="auto">
              <a:spcAft>
                <a:spcPts val="0"/>
              </a:spcAft>
              <a:buFont typeface="Wingdings 2"/>
              <a:buNone/>
              <a:defRPr/>
            </a:pPr>
            <a:endParaRPr lang="en-US" baseline="-25000" dirty="0"/>
          </a:p>
          <a:p>
            <a:pPr marL="274320" indent="-274320" fontAlgn="auto">
              <a:spcAft>
                <a:spcPts val="0"/>
              </a:spcAft>
              <a:buClr>
                <a:schemeClr val="accent3"/>
              </a:buClr>
              <a:buFont typeface="Wingdings 2"/>
              <a:buNone/>
              <a:defRPr/>
            </a:pPr>
            <a:r>
              <a:rPr lang="en-US" dirty="0"/>
              <a:t>  </a:t>
            </a:r>
            <a:r>
              <a:rPr lang="en-US" b="1" dirty="0"/>
              <a:t>Example</a:t>
            </a:r>
            <a:r>
              <a:rPr lang="en-US" dirty="0"/>
              <a:t>: Find  </a:t>
            </a:r>
            <a:r>
              <a:rPr lang="en-US" i="1" dirty="0"/>
              <a:t> f</a:t>
            </a:r>
            <a:r>
              <a:rPr lang="en-US" i="1" baseline="-25000" dirty="0"/>
              <a:t>2 </a:t>
            </a:r>
            <a:r>
              <a:rPr lang="en-US" i="1" dirty="0"/>
              <a:t>,f</a:t>
            </a:r>
            <a:r>
              <a:rPr lang="en-US" i="1" baseline="-25000" dirty="0"/>
              <a:t>3 </a:t>
            </a:r>
            <a:r>
              <a:rPr lang="en-US" i="1" dirty="0"/>
              <a:t>,f</a:t>
            </a:r>
            <a:r>
              <a:rPr lang="en-US" i="1" baseline="-25000" dirty="0"/>
              <a:t>4</a:t>
            </a:r>
            <a:r>
              <a:rPr lang="en-US" i="1" dirty="0"/>
              <a:t> , f</a:t>
            </a:r>
            <a:r>
              <a:rPr lang="en-US" i="1" baseline="-25000" dirty="0"/>
              <a:t>5 </a:t>
            </a:r>
            <a:r>
              <a:rPr lang="en-US" i="1" dirty="0"/>
              <a:t> </a:t>
            </a:r>
            <a:r>
              <a:rPr lang="en-US" dirty="0"/>
              <a:t>and </a:t>
            </a:r>
            <a:r>
              <a:rPr lang="en-US" i="1" dirty="0"/>
              <a:t>f</a:t>
            </a:r>
            <a:r>
              <a:rPr lang="en-US" i="1" baseline="-25000" dirty="0"/>
              <a:t>6</a:t>
            </a:r>
            <a:r>
              <a:rPr lang="en-US" i="1" dirty="0"/>
              <a:t>  .</a:t>
            </a:r>
          </a:p>
          <a:p>
            <a:pPr marL="274320" indent="-274320" fontAlgn="auto">
              <a:spcAft>
                <a:spcPts val="0"/>
              </a:spcAft>
              <a:buClr>
                <a:schemeClr val="accent3"/>
              </a:buClr>
              <a:buFont typeface="Wingdings 2"/>
              <a:buNone/>
              <a:defRPr/>
            </a:pPr>
            <a:r>
              <a:rPr lang="en-US" i="1" dirty="0"/>
              <a:t>     </a:t>
            </a:r>
          </a:p>
          <a:p>
            <a:pPr marL="274320" indent="-274320" fontAlgn="auto">
              <a:spcAft>
                <a:spcPts val="0"/>
              </a:spcAft>
              <a:buClr>
                <a:schemeClr val="accent3"/>
              </a:buClr>
              <a:buFont typeface="Wingdings 2"/>
              <a:buNone/>
              <a:defRPr/>
            </a:pPr>
            <a:r>
              <a:rPr lang="en-US" i="1" dirty="0"/>
              <a:t>     </a:t>
            </a:r>
            <a:r>
              <a:rPr lang="en-US" b="1" dirty="0"/>
              <a:t>Answer:</a:t>
            </a:r>
          </a:p>
          <a:p>
            <a:pPr marL="274320" indent="-274320" fontAlgn="auto">
              <a:spcAft>
                <a:spcPts val="0"/>
              </a:spcAft>
              <a:buClr>
                <a:schemeClr val="accent3"/>
              </a:buClr>
              <a:buFont typeface="Wingdings 2"/>
              <a:buNone/>
              <a:defRPr/>
            </a:pPr>
            <a:r>
              <a:rPr lang="en-US" dirty="0"/>
              <a:t>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0  </a:t>
            </a:r>
            <a:r>
              <a:rPr lang="en-US" dirty="0">
                <a:latin typeface="Cambria Math" pitchFamily="18" charset="0"/>
                <a:ea typeface="Cambria Math" pitchFamily="18" charset="0"/>
              </a:rPr>
              <a:t> = 1 + 0 = 1</a:t>
            </a:r>
            <a:r>
              <a:rPr lang="en-US" i="1" dirty="0">
                <a:latin typeface="Cambria Math" pitchFamily="18" charset="0"/>
                <a:ea typeface="Cambria Math" pitchFamily="18" charset="0"/>
              </a:rPr>
              <a:t>,</a:t>
            </a:r>
          </a:p>
          <a:p>
            <a:pPr marL="274320" indent="-274320" fontAlgn="auto">
              <a:spcAft>
                <a:spcPts val="0"/>
              </a:spcAft>
              <a:buClr>
                <a:schemeClr val="accent3"/>
              </a:buClr>
              <a:buFont typeface="Wingdings 2"/>
              <a:buNone/>
              <a:defRPr/>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1 + 1 = 2</a:t>
            </a:r>
            <a:r>
              <a:rPr lang="en-US" i="1" dirty="0">
                <a:latin typeface="Cambria Math" pitchFamily="18" charset="0"/>
                <a:ea typeface="Cambria Math" pitchFamily="18" charset="0"/>
              </a:rPr>
              <a:t>,</a:t>
            </a:r>
          </a:p>
          <a:p>
            <a:pPr marL="274320" indent="-274320" fontAlgn="auto">
              <a:spcAft>
                <a:spcPts val="0"/>
              </a:spcAft>
              <a:buClr>
                <a:schemeClr val="accent3"/>
              </a:buClr>
              <a:buFont typeface="Wingdings 2"/>
              <a:buNone/>
              <a:defRPr/>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 + 1 = 3</a:t>
            </a:r>
            <a:r>
              <a:rPr lang="en-US" i="1" dirty="0">
                <a:latin typeface="Cambria Math" pitchFamily="18" charset="0"/>
                <a:ea typeface="Cambria Math" pitchFamily="18" charset="0"/>
              </a:rPr>
              <a:t>,</a:t>
            </a:r>
          </a:p>
          <a:p>
            <a:pPr marL="274320" indent="-274320" fontAlgn="auto">
              <a:spcAft>
                <a:spcPts val="0"/>
              </a:spcAft>
              <a:buClr>
                <a:schemeClr val="accent3"/>
              </a:buClr>
              <a:buFont typeface="Wingdings 2"/>
              <a:buNone/>
              <a:defRPr/>
            </a:pPr>
            <a:r>
              <a:rPr lang="en-US" i="1"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5 </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3 + 2 = 5</a:t>
            </a:r>
            <a:r>
              <a:rPr lang="en-US" i="1" dirty="0">
                <a:latin typeface="Cambria Math" pitchFamily="18" charset="0"/>
                <a:ea typeface="Cambria Math" pitchFamily="18" charset="0"/>
              </a:rPr>
              <a:t>,</a:t>
            </a:r>
          </a:p>
          <a:p>
            <a:pPr marL="274320" indent="-274320" fontAlgn="auto">
              <a:spcAft>
                <a:spcPts val="0"/>
              </a:spcAft>
              <a:buClr>
                <a:schemeClr val="accent3"/>
              </a:buClr>
              <a:buFont typeface="Wingdings 2"/>
              <a:buNone/>
              <a:defRPr/>
            </a:pPr>
            <a:r>
              <a:rPr lang="en-US" dirty="0">
                <a:latin typeface="Cambria Math" pitchFamily="18" charset="0"/>
                <a:ea typeface="Cambria Math" pitchFamily="18" charset="0"/>
              </a:rPr>
              <a:t>          </a:t>
            </a:r>
            <a:r>
              <a:rPr lang="en-US" i="1" dirty="0">
                <a:ea typeface="Cambria Math" pitchFamily="18" charset="0"/>
              </a:rPr>
              <a:t>f</a:t>
            </a:r>
            <a:r>
              <a:rPr lang="en-US" baseline="-25000" dirty="0">
                <a:latin typeface="Cambria Math" pitchFamily="18" charset="0"/>
                <a:ea typeface="Cambria Math" pitchFamily="18" charset="0"/>
              </a:rPr>
              <a:t>6</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5</a:t>
            </a:r>
            <a:r>
              <a:rPr lang="en-US" dirty="0">
                <a:latin typeface="Cambria Math" pitchFamily="18" charset="0"/>
                <a:ea typeface="Cambria Math" pitchFamily="18" charset="0"/>
              </a:rPr>
              <a:t> + </a:t>
            </a:r>
            <a:r>
              <a:rPr lang="en-US" i="1" dirty="0">
                <a:ea typeface="Cambria Math" pitchFamily="18" charset="0"/>
              </a:rPr>
              <a:t>f</a:t>
            </a:r>
            <a:r>
              <a:rPr lang="en-US" baseline="-25000" dirty="0">
                <a:latin typeface="Cambria Math" pitchFamily="18" charset="0"/>
                <a:ea typeface="Cambria Math" pitchFamily="18" charset="0"/>
              </a:rPr>
              <a:t>4  </a:t>
            </a:r>
            <a:r>
              <a:rPr lang="en-US" dirty="0">
                <a:latin typeface="Cambria Math" pitchFamily="18" charset="0"/>
                <a:ea typeface="Cambria Math" pitchFamily="18" charset="0"/>
              </a:rPr>
              <a:t> = 5 + 3 = 8</a:t>
            </a:r>
            <a:r>
              <a:rPr lang="en-US" i="1" dirty="0">
                <a:latin typeface="Cambria Math" pitchFamily="18" charset="0"/>
                <a:ea typeface="Cambria Math" pitchFamily="18" charset="0"/>
              </a:rPr>
              <a:t>.</a:t>
            </a:r>
          </a:p>
          <a:p>
            <a:pPr marL="274320" indent="-274320" fontAlgn="auto">
              <a:spcAft>
                <a:spcPts val="0"/>
              </a:spcAft>
              <a:buClr>
                <a:schemeClr val="accent3"/>
              </a:buClr>
              <a:buFont typeface="Wingdings 2"/>
              <a:buNone/>
              <a:defRPr/>
            </a:pPr>
            <a:r>
              <a:rPr lang="en-US" i="1" dirty="0"/>
              <a:t>          </a:t>
            </a:r>
            <a:endParaRPr lang="en-US" dirty="0"/>
          </a:p>
        </p:txBody>
      </p:sp>
    </p:spTree>
    <p:extLst>
      <p:ext uri="{BB962C8B-B14F-4D97-AF65-F5344CB8AC3E}">
        <p14:creationId xmlns:p14="http://schemas.microsoft.com/office/powerpoint/2010/main" val="3121639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EC7C-1A4B-4810-8F08-821E09D84A1D}"/>
              </a:ext>
            </a:extLst>
          </p:cNvPr>
          <p:cNvSpPr>
            <a:spLocks noGrp="1"/>
          </p:cNvSpPr>
          <p:nvPr>
            <p:ph type="title"/>
          </p:nvPr>
        </p:nvSpPr>
        <p:spPr/>
        <p:txBody>
          <a:bodyPr>
            <a:normAutofit fontScale="90000"/>
          </a:bodyPr>
          <a:lstStyle/>
          <a:p>
            <a:pPr algn="ctr" fontAlgn="auto">
              <a:spcAft>
                <a:spcPts val="0"/>
              </a:spcAft>
              <a:defRPr/>
            </a:pPr>
            <a:r>
              <a:rPr lang="en-CA" dirty="0"/>
              <a:t>Fibonacci Sequence and the Golden Ratio</a:t>
            </a:r>
          </a:p>
        </p:txBody>
      </p:sp>
      <p:sp>
        <p:nvSpPr>
          <p:cNvPr id="117763" name="Content Placeholder 2">
            <a:extLst>
              <a:ext uri="{FF2B5EF4-FFF2-40B4-BE49-F238E27FC236}">
                <a16:creationId xmlns:a16="http://schemas.microsoft.com/office/drawing/2014/main" id="{EE8FD69F-EDE9-42BD-AF7D-F7CFEC5C7BAC}"/>
              </a:ext>
            </a:extLst>
          </p:cNvPr>
          <p:cNvSpPr>
            <a:spLocks noGrp="1"/>
          </p:cNvSpPr>
          <p:nvPr>
            <p:ph idx="1"/>
          </p:nvPr>
        </p:nvSpPr>
        <p:spPr/>
        <p:txBody>
          <a:bodyPr/>
          <a:lstStyle/>
          <a:p>
            <a:r>
              <a:rPr lang="en-CA" altLang="en-US"/>
              <a:t>Golden Ratio : (a+b)/a = a/b = </a:t>
            </a:r>
            <a:r>
              <a:rPr lang="el-GR" altLang="en-US"/>
              <a:t>φ</a:t>
            </a:r>
            <a:r>
              <a:rPr lang="en-CA" altLang="en-US"/>
              <a:t> </a:t>
            </a:r>
          </a:p>
          <a:p>
            <a:r>
              <a:rPr lang="en-CA" altLang="en-US"/>
              <a:t>Solution    </a:t>
            </a:r>
            <a:r>
              <a:rPr lang="el-GR" altLang="en-US"/>
              <a:t>φ</a:t>
            </a:r>
            <a:r>
              <a:rPr lang="en-CA" altLang="en-US"/>
              <a:t> = (1+ √5)/2 = 1.61...</a:t>
            </a:r>
          </a:p>
          <a:p>
            <a:r>
              <a:rPr lang="en-CA" altLang="en-US"/>
              <a:t>lim </a:t>
            </a:r>
            <a:r>
              <a:rPr lang="en-CA" altLang="en-US" sz="2000"/>
              <a:t>n</a:t>
            </a:r>
            <a:r>
              <a:rPr lang="en-CA" altLang="en-US" sz="2000">
                <a:sym typeface="Wingdings" panose="05000000000000000000" pitchFamily="2" charset="2"/>
              </a:rPr>
              <a:t>∞ </a:t>
            </a:r>
            <a:r>
              <a:rPr lang="en-CA" altLang="en-US" sz="2800">
                <a:sym typeface="Wingdings" panose="05000000000000000000" pitchFamily="2" charset="2"/>
              </a:rPr>
              <a:t>(f </a:t>
            </a:r>
            <a:r>
              <a:rPr lang="en-CA" altLang="en-US" sz="2000">
                <a:sym typeface="Wingdings" panose="05000000000000000000" pitchFamily="2" charset="2"/>
              </a:rPr>
              <a:t>n+1</a:t>
            </a:r>
            <a:r>
              <a:rPr lang="en-CA" altLang="en-US" sz="2800">
                <a:sym typeface="Wingdings" panose="05000000000000000000" pitchFamily="2" charset="2"/>
              </a:rPr>
              <a:t> /f </a:t>
            </a:r>
            <a:r>
              <a:rPr lang="en-CA" altLang="en-US" sz="2000">
                <a:sym typeface="Wingdings" panose="05000000000000000000" pitchFamily="2" charset="2"/>
              </a:rPr>
              <a:t>n</a:t>
            </a:r>
            <a:r>
              <a:rPr lang="en-CA" altLang="en-US" sz="2800">
                <a:sym typeface="Wingdings" panose="05000000000000000000" pitchFamily="2" charset="2"/>
              </a:rPr>
              <a:t>) = </a:t>
            </a:r>
            <a:r>
              <a:rPr lang="el-GR" altLang="en-US" sz="2800">
                <a:sym typeface="Wingdings" panose="05000000000000000000" pitchFamily="2" charset="2"/>
              </a:rPr>
              <a:t>φ</a:t>
            </a:r>
            <a:endParaRPr lang="en-CA" altLang="en-US"/>
          </a:p>
        </p:txBody>
      </p:sp>
      <p:pic>
        <p:nvPicPr>
          <p:cNvPr id="117764" name="Picture 3" descr="golden_ratio.png">
            <a:extLst>
              <a:ext uri="{FF2B5EF4-FFF2-40B4-BE49-F238E27FC236}">
                <a16:creationId xmlns:a16="http://schemas.microsoft.com/office/drawing/2014/main" id="{AFFE167D-79E3-4244-9212-F135F76F9C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886200"/>
            <a:ext cx="33337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5" name="Picture 4" descr="golden_ratio_formula.jpg">
            <a:extLst>
              <a:ext uri="{FF2B5EF4-FFF2-40B4-BE49-F238E27FC236}">
                <a16:creationId xmlns:a16="http://schemas.microsoft.com/office/drawing/2014/main" id="{2210B9AE-2603-4B1D-B27B-BF1BFD17A9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810000"/>
            <a:ext cx="30480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6" name="Rectangle 5">
            <a:extLst>
              <a:ext uri="{FF2B5EF4-FFF2-40B4-BE49-F238E27FC236}">
                <a16:creationId xmlns:a16="http://schemas.microsoft.com/office/drawing/2014/main" id="{F4D33B76-1FB1-47AD-ABAA-F948D98405CB}"/>
              </a:ext>
            </a:extLst>
          </p:cNvPr>
          <p:cNvSpPr>
            <a:spLocks noChangeArrowheads="1"/>
          </p:cNvSpPr>
          <p:nvPr/>
        </p:nvSpPr>
        <p:spPr bwMode="auto">
          <a:xfrm>
            <a:off x="4638675" y="2890838"/>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two quantities are in the </a:t>
            </a:r>
            <a:r>
              <a:rPr lang="en-US" altLang="en-US" b="1"/>
              <a:t>golden ratio</a:t>
            </a:r>
            <a:r>
              <a:rPr lang="en-US" altLang="en-US"/>
              <a:t> if their </a:t>
            </a:r>
            <a:r>
              <a:rPr lang="en-US" altLang="en-US">
                <a:hlinkClick r:id="rId4" tooltip="Ratio"/>
              </a:rPr>
              <a:t>ratio</a:t>
            </a:r>
            <a:r>
              <a:rPr lang="en-US" altLang="en-US"/>
              <a:t> is the same as the ratio of their </a:t>
            </a:r>
            <a:r>
              <a:rPr lang="en-US" altLang="en-US">
                <a:hlinkClick r:id="rId5" tooltip="Summation"/>
              </a:rPr>
              <a:t>sum</a:t>
            </a:r>
            <a:r>
              <a:rPr lang="en-US" altLang="en-US"/>
              <a:t> to the larger of the two quantities. </a:t>
            </a:r>
          </a:p>
        </p:txBody>
      </p:sp>
    </p:spTree>
    <p:extLst>
      <p:ext uri="{BB962C8B-B14F-4D97-AF65-F5344CB8AC3E}">
        <p14:creationId xmlns:p14="http://schemas.microsoft.com/office/powerpoint/2010/main" val="2651034983"/>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EEF42E9F-3983-4A2B-BB84-C942EBC846CE}"/>
              </a:ext>
            </a:extLst>
          </p:cNvPr>
          <p:cNvSpPr>
            <a:spLocks noGrp="1"/>
          </p:cNvSpPr>
          <p:nvPr>
            <p:ph type="title"/>
          </p:nvPr>
        </p:nvSpPr>
        <p:spPr/>
        <p:txBody>
          <a:bodyPr/>
          <a:lstStyle/>
          <a:p>
            <a:pPr algn="ctr"/>
            <a:r>
              <a:rPr lang="en-CA" altLang="en-US"/>
              <a:t>Golden Ratio in Nature</a:t>
            </a:r>
          </a:p>
        </p:txBody>
      </p:sp>
      <p:pic>
        <p:nvPicPr>
          <p:cNvPr id="118787" name="Content Placeholder 3" descr="nautilus.jpg">
            <a:extLst>
              <a:ext uri="{FF2B5EF4-FFF2-40B4-BE49-F238E27FC236}">
                <a16:creationId xmlns:a16="http://schemas.microsoft.com/office/drawing/2014/main" id="{75B780EC-D146-40C7-9E5D-B8A59C77FB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74900" y="2478088"/>
            <a:ext cx="4394200" cy="3302000"/>
          </a:xfrm>
        </p:spPr>
      </p:pic>
    </p:spTree>
    <p:extLst>
      <p:ext uri="{BB962C8B-B14F-4D97-AF65-F5344CB8AC3E}">
        <p14:creationId xmlns:p14="http://schemas.microsoft.com/office/powerpoint/2010/main" val="280473386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5D894D9B-C4DD-4857-9614-CD48BAE7161A}"/>
              </a:ext>
            </a:extLst>
          </p:cNvPr>
          <p:cNvSpPr>
            <a:spLocks noGrp="1"/>
          </p:cNvSpPr>
          <p:nvPr>
            <p:ph type="title"/>
          </p:nvPr>
        </p:nvSpPr>
        <p:spPr/>
        <p:txBody>
          <a:bodyPr/>
          <a:lstStyle/>
          <a:p>
            <a:pPr algn="ctr"/>
            <a:r>
              <a:rPr lang="en-CA" altLang="en-US"/>
              <a:t>Golden Ratio in Nature</a:t>
            </a:r>
          </a:p>
        </p:txBody>
      </p:sp>
      <p:pic>
        <p:nvPicPr>
          <p:cNvPr id="119811" name="Content Placeholder 3" descr="arm.gif">
            <a:extLst>
              <a:ext uri="{FF2B5EF4-FFF2-40B4-BE49-F238E27FC236}">
                <a16:creationId xmlns:a16="http://schemas.microsoft.com/office/drawing/2014/main" id="{6C981772-978D-40FD-BE51-A7A11A39E33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029200" y="2514600"/>
            <a:ext cx="2562225" cy="828675"/>
          </a:xfrm>
        </p:spPr>
      </p:pic>
      <p:pic>
        <p:nvPicPr>
          <p:cNvPr id="119812" name="Picture 4" descr="butterfly.gif">
            <a:extLst>
              <a:ext uri="{FF2B5EF4-FFF2-40B4-BE49-F238E27FC236}">
                <a16:creationId xmlns:a16="http://schemas.microsoft.com/office/drawing/2014/main" id="{EA874FCF-985C-4D0A-978B-07949B8E39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362200"/>
            <a:ext cx="25146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3" name="Picture 5" descr="saturn.gif">
            <a:extLst>
              <a:ext uri="{FF2B5EF4-FFF2-40B4-BE49-F238E27FC236}">
                <a16:creationId xmlns:a16="http://schemas.microsoft.com/office/drawing/2014/main" id="{E98B5215-FFF1-46B5-A50B-6FA84901C2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800600"/>
            <a:ext cx="2552700"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00076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a:extLst>
              <a:ext uri="{FF2B5EF4-FFF2-40B4-BE49-F238E27FC236}">
                <a16:creationId xmlns:a16="http://schemas.microsoft.com/office/drawing/2014/main" id="{CA8BB7C0-6B10-42FE-88F4-CC882670D24F}"/>
              </a:ext>
            </a:extLst>
          </p:cNvPr>
          <p:cNvSpPr>
            <a:spLocks noGrp="1"/>
          </p:cNvSpPr>
          <p:nvPr>
            <p:ph type="title"/>
          </p:nvPr>
        </p:nvSpPr>
        <p:spPr/>
        <p:txBody>
          <a:bodyPr/>
          <a:lstStyle/>
          <a:p>
            <a:pPr algn="ctr"/>
            <a:r>
              <a:rPr lang="en-CA" altLang="en-US"/>
              <a:t>Golden Ratio in Art</a:t>
            </a:r>
          </a:p>
        </p:txBody>
      </p:sp>
      <p:pic>
        <p:nvPicPr>
          <p:cNvPr id="120835" name="Content Placeholder 3" descr="leonardo_man.gif">
            <a:extLst>
              <a:ext uri="{FF2B5EF4-FFF2-40B4-BE49-F238E27FC236}">
                <a16:creationId xmlns:a16="http://schemas.microsoft.com/office/drawing/2014/main" id="{586BA8B3-55C2-4C31-ABD4-01331871475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505200" y="2719388"/>
            <a:ext cx="2133600" cy="2819400"/>
          </a:xfrm>
        </p:spPr>
      </p:pic>
    </p:spTree>
    <p:extLst>
      <p:ext uri="{BB962C8B-B14F-4D97-AF65-F5344CB8AC3E}">
        <p14:creationId xmlns:p14="http://schemas.microsoft.com/office/powerpoint/2010/main" val="256160989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a:extLst>
              <a:ext uri="{FF2B5EF4-FFF2-40B4-BE49-F238E27FC236}">
                <a16:creationId xmlns:a16="http://schemas.microsoft.com/office/drawing/2014/main" id="{F18EFCC2-A7F8-45FF-A2E5-9023C3AACC51}"/>
              </a:ext>
            </a:extLst>
          </p:cNvPr>
          <p:cNvSpPr>
            <a:spLocks noGrp="1"/>
          </p:cNvSpPr>
          <p:nvPr>
            <p:ph type="title"/>
          </p:nvPr>
        </p:nvSpPr>
        <p:spPr/>
        <p:txBody>
          <a:bodyPr/>
          <a:lstStyle/>
          <a:p>
            <a:pPr algn="ctr"/>
            <a:r>
              <a:rPr lang="en-CA" altLang="en-US"/>
              <a:t>Golden Ratio in Architecture</a:t>
            </a:r>
          </a:p>
        </p:txBody>
      </p:sp>
      <p:pic>
        <p:nvPicPr>
          <p:cNvPr id="121859" name="Content Placeholder 3" descr="parthenon.jpg">
            <a:extLst>
              <a:ext uri="{FF2B5EF4-FFF2-40B4-BE49-F238E27FC236}">
                <a16:creationId xmlns:a16="http://schemas.microsoft.com/office/drawing/2014/main" id="{49764263-011D-4747-AF4E-BFDB9913AB4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98638" y="1935163"/>
            <a:ext cx="5546725" cy="4389437"/>
          </a:xfrm>
        </p:spPr>
      </p:pic>
    </p:spTree>
    <p:extLst>
      <p:ext uri="{BB962C8B-B14F-4D97-AF65-F5344CB8AC3E}">
        <p14:creationId xmlns:p14="http://schemas.microsoft.com/office/powerpoint/2010/main" val="273627890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a:extLst>
              <a:ext uri="{FF2B5EF4-FFF2-40B4-BE49-F238E27FC236}">
                <a16:creationId xmlns:a16="http://schemas.microsoft.com/office/drawing/2014/main" id="{8F9F1A0A-83B3-4CE1-911F-C35A2974146B}"/>
              </a:ext>
            </a:extLst>
          </p:cNvPr>
          <p:cNvSpPr>
            <a:spLocks noGrp="1"/>
          </p:cNvSpPr>
          <p:nvPr>
            <p:ph type="title"/>
          </p:nvPr>
        </p:nvSpPr>
        <p:spPr/>
        <p:txBody>
          <a:bodyPr/>
          <a:lstStyle/>
          <a:p>
            <a:r>
              <a:rPr lang="en-US" altLang="en-US"/>
              <a:t>Solving Recurrence Relations</a:t>
            </a:r>
          </a:p>
        </p:txBody>
      </p:sp>
      <p:sp>
        <p:nvSpPr>
          <p:cNvPr id="3" name="Content Placeholder 2">
            <a:extLst>
              <a:ext uri="{FF2B5EF4-FFF2-40B4-BE49-F238E27FC236}">
                <a16:creationId xmlns:a16="http://schemas.microsoft.com/office/drawing/2014/main" id="{55809A11-F015-480E-9CC6-62449CA8E8A5}"/>
              </a:ext>
            </a:extLst>
          </p:cNvPr>
          <p:cNvSpPr>
            <a:spLocks noGrp="1"/>
          </p:cNvSpPr>
          <p:nvPr>
            <p:ph idx="1"/>
          </p:nvPr>
        </p:nvSpPr>
        <p:spPr/>
        <p:txBody>
          <a:bodyPr>
            <a:normAutofit fontScale="85000" lnSpcReduction="10000"/>
          </a:bodyPr>
          <a:lstStyle/>
          <a:p>
            <a:pPr marL="274320" indent="-274320" fontAlgn="auto">
              <a:spcAft>
                <a:spcPts val="0"/>
              </a:spcAft>
              <a:buClr>
                <a:schemeClr val="accent3"/>
              </a:buClr>
              <a:buFont typeface="Wingdings 2"/>
              <a:buChar char=""/>
              <a:defRPr/>
            </a:pPr>
            <a:r>
              <a:rPr lang="en-US" dirty="0"/>
              <a:t>Finding a formula for the </a:t>
            </a:r>
            <a:r>
              <a:rPr lang="en-US" i="1" dirty="0"/>
              <a:t>n</a:t>
            </a:r>
            <a:r>
              <a:rPr lang="en-US" dirty="0"/>
              <a:t>th term of the sequence generated by a recurrence relation is called </a:t>
            </a:r>
            <a:r>
              <a:rPr lang="en-US" i="1" dirty="0"/>
              <a:t>solving the recurrence relation</a:t>
            </a:r>
            <a:r>
              <a:rPr lang="en-US" dirty="0"/>
              <a:t>. </a:t>
            </a:r>
          </a:p>
          <a:p>
            <a:pPr marL="274320" indent="-274320" fontAlgn="auto">
              <a:spcAft>
                <a:spcPts val="0"/>
              </a:spcAft>
              <a:buClr>
                <a:schemeClr val="accent3"/>
              </a:buClr>
              <a:buFont typeface="Wingdings 2"/>
              <a:buChar char=""/>
              <a:defRPr/>
            </a:pPr>
            <a:r>
              <a:rPr lang="en-US" dirty="0"/>
              <a:t>Such a formula is called a </a:t>
            </a:r>
            <a:r>
              <a:rPr lang="en-US" i="1" dirty="0"/>
              <a:t>closed formula</a:t>
            </a:r>
            <a:r>
              <a:rPr lang="en-US" dirty="0"/>
              <a:t>.</a:t>
            </a:r>
          </a:p>
          <a:p>
            <a:pPr marL="274320" indent="-274320" fontAlgn="auto">
              <a:spcAft>
                <a:spcPts val="0"/>
              </a:spcAft>
              <a:buClr>
                <a:schemeClr val="accent3"/>
              </a:buClr>
              <a:buFont typeface="Wingdings 2"/>
              <a:buChar char=""/>
              <a:defRPr/>
            </a:pPr>
            <a:r>
              <a:rPr lang="en-US" dirty="0"/>
              <a:t>Various methods for solving recurrence relations  are covered in Chapter 8 where recurrence relations are studied in greater depth.</a:t>
            </a:r>
          </a:p>
          <a:p>
            <a:pPr marL="274320" indent="-274320" fontAlgn="auto">
              <a:spcAft>
                <a:spcPts val="0"/>
              </a:spcAft>
              <a:buClr>
                <a:schemeClr val="accent3"/>
              </a:buClr>
              <a:buFont typeface="Wingdings 2"/>
              <a:buChar char=""/>
              <a:defRPr/>
            </a:pPr>
            <a:r>
              <a:rPr lang="en-US" dirty="0"/>
              <a:t>Here we illustrate by example the method of iteration in which we need to guess the formula. The guess can be proved correct by the method of induction (Chapter 5).</a:t>
            </a:r>
          </a:p>
        </p:txBody>
      </p:sp>
    </p:spTree>
    <p:extLst>
      <p:ext uri="{BB962C8B-B14F-4D97-AF65-F5344CB8AC3E}">
        <p14:creationId xmlns:p14="http://schemas.microsoft.com/office/powerpoint/2010/main" val="60537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2819400" y="457200"/>
            <a:ext cx="34401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Conditional Statement</a:t>
            </a:r>
          </a:p>
        </p:txBody>
      </p:sp>
      <p:sp>
        <p:nvSpPr>
          <p:cNvPr id="64515" name="Text Box 3"/>
          <p:cNvSpPr txBox="1">
            <a:spLocks noChangeArrowheads="1"/>
          </p:cNvSpPr>
          <p:nvPr/>
        </p:nvSpPr>
        <p:spPr bwMode="auto">
          <a:xfrm>
            <a:off x="2895600" y="1371600"/>
            <a:ext cx="1365250"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p then q</a:t>
            </a:r>
          </a:p>
        </p:txBody>
      </p:sp>
      <p:pic>
        <p:nvPicPr>
          <p:cNvPr id="64517" name="Picture 5"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371600"/>
            <a:ext cx="13970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518" name="Text Box 6"/>
          <p:cNvSpPr txBox="1">
            <a:spLocks noChangeArrowheads="1"/>
          </p:cNvSpPr>
          <p:nvPr/>
        </p:nvSpPr>
        <p:spPr bwMode="auto">
          <a:xfrm>
            <a:off x="1751013" y="2133600"/>
            <a:ext cx="5649912"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 is called the </a:t>
            </a:r>
            <a:r>
              <a:rPr lang="en-US" altLang="zh-TW">
                <a:solidFill>
                  <a:srgbClr val="A50021"/>
                </a:solidFill>
              </a:rPr>
              <a:t>hypothesis</a:t>
            </a:r>
            <a:r>
              <a:rPr lang="en-US" altLang="zh-TW"/>
              <a:t>; q is called the </a:t>
            </a:r>
            <a:r>
              <a:rPr lang="en-US" altLang="zh-TW">
                <a:solidFill>
                  <a:srgbClr val="A50021"/>
                </a:solidFill>
              </a:rPr>
              <a:t>conclusion</a:t>
            </a:r>
          </a:p>
        </p:txBody>
      </p:sp>
      <p:sp>
        <p:nvSpPr>
          <p:cNvPr id="64519" name="Text Box 7"/>
          <p:cNvSpPr txBox="1">
            <a:spLocks noChangeArrowheads="1"/>
          </p:cNvSpPr>
          <p:nvPr/>
        </p:nvSpPr>
        <p:spPr bwMode="auto">
          <a:xfrm>
            <a:off x="2590800" y="2895600"/>
            <a:ext cx="64944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your GPA is 4.0, then you don’t need to pay tuition fee.”</a:t>
            </a:r>
          </a:p>
        </p:txBody>
      </p:sp>
      <p:sp>
        <p:nvSpPr>
          <p:cNvPr id="64520" name="Text Box 8"/>
          <p:cNvSpPr txBox="1">
            <a:spLocks noChangeArrowheads="1"/>
          </p:cNvSpPr>
          <p:nvPr/>
        </p:nvSpPr>
        <p:spPr bwMode="auto">
          <a:xfrm>
            <a:off x="152400" y="2895600"/>
            <a:ext cx="250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The department says:</a:t>
            </a:r>
          </a:p>
        </p:txBody>
      </p:sp>
      <p:sp>
        <p:nvSpPr>
          <p:cNvPr id="64521" name="Text Box 9"/>
          <p:cNvSpPr txBox="1">
            <a:spLocks noChangeArrowheads="1"/>
          </p:cNvSpPr>
          <p:nvPr/>
        </p:nvSpPr>
        <p:spPr bwMode="auto">
          <a:xfrm>
            <a:off x="2620963" y="3505200"/>
            <a:ext cx="3900487"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When is the above sentence false?</a:t>
            </a:r>
          </a:p>
        </p:txBody>
      </p:sp>
      <p:sp>
        <p:nvSpPr>
          <p:cNvPr id="64522" name="Text Box 10"/>
          <p:cNvSpPr txBox="1">
            <a:spLocks noChangeArrowheads="1"/>
          </p:cNvSpPr>
          <p:nvPr/>
        </p:nvSpPr>
        <p:spPr bwMode="auto">
          <a:xfrm>
            <a:off x="288925" y="4038600"/>
            <a:ext cx="75850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
                <a:srgbClr val="A50021"/>
              </a:buClr>
              <a:buFontTx/>
              <a:buChar char="•"/>
            </a:pPr>
            <a:r>
              <a:rPr lang="en-US" altLang="zh-TW"/>
              <a:t> It is false when your GPA is 4.0 but you still have to pay tuition fee.</a:t>
            </a:r>
          </a:p>
          <a:p>
            <a:pPr>
              <a:lnSpc>
                <a:spcPct val="150000"/>
              </a:lnSpc>
              <a:buClr>
                <a:srgbClr val="A50021"/>
              </a:buClr>
              <a:buFontTx/>
              <a:buChar char="•"/>
            </a:pPr>
            <a:r>
              <a:rPr lang="en-US" altLang="zh-TW"/>
              <a:t> But it is not false if your GPA is below 4.0.</a:t>
            </a:r>
          </a:p>
        </p:txBody>
      </p:sp>
      <p:sp>
        <p:nvSpPr>
          <p:cNvPr id="64524" name="Text Box 12"/>
          <p:cNvSpPr txBox="1">
            <a:spLocks noChangeArrowheads="1"/>
          </p:cNvSpPr>
          <p:nvPr/>
        </p:nvSpPr>
        <p:spPr bwMode="auto">
          <a:xfrm>
            <a:off x="593725" y="5410200"/>
            <a:ext cx="75119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Another example: “If there is a bandh today, then there is no class.”</a:t>
            </a:r>
          </a:p>
        </p:txBody>
      </p:sp>
      <p:sp>
        <p:nvSpPr>
          <p:cNvPr id="64525" name="Text Box 13"/>
          <p:cNvSpPr txBox="1">
            <a:spLocks noChangeArrowheads="1"/>
          </p:cNvSpPr>
          <p:nvPr/>
        </p:nvSpPr>
        <p:spPr bwMode="auto">
          <a:xfrm>
            <a:off x="2620963" y="5902325"/>
            <a:ext cx="3900487"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When is the above sentence false?</a:t>
            </a:r>
          </a:p>
        </p:txBody>
      </p:sp>
    </p:spTree>
    <p:extLst>
      <p:ext uri="{BB962C8B-B14F-4D97-AF65-F5344CB8AC3E}">
        <p14:creationId xmlns:p14="http://schemas.microsoft.com/office/powerpoint/2010/main" val="722063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52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4522">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4522">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5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9" grpId="0"/>
      <p:bldP spid="64520" grpId="0"/>
      <p:bldP spid="64521" grpId="0" animBg="1"/>
      <p:bldP spid="64524" grpId="0"/>
      <p:bldP spid="64525" grpId="0" animBg="1"/>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a:extLst>
              <a:ext uri="{FF2B5EF4-FFF2-40B4-BE49-F238E27FC236}">
                <a16:creationId xmlns:a16="http://schemas.microsoft.com/office/drawing/2014/main" id="{73AA55FE-4B30-40EF-BF54-3C8868DCC008}"/>
              </a:ext>
            </a:extLst>
          </p:cNvPr>
          <p:cNvSpPr>
            <a:spLocks noGrp="1"/>
          </p:cNvSpPr>
          <p:nvPr>
            <p:ph type="title"/>
          </p:nvPr>
        </p:nvSpPr>
        <p:spPr/>
        <p:txBody>
          <a:bodyPr/>
          <a:lstStyle/>
          <a:p>
            <a:r>
              <a:rPr lang="en-US" altLang="en-US"/>
              <a:t>Iterative Solution Example</a:t>
            </a:r>
          </a:p>
        </p:txBody>
      </p:sp>
      <p:sp>
        <p:nvSpPr>
          <p:cNvPr id="3" name="Content Placeholder 2">
            <a:extLst>
              <a:ext uri="{FF2B5EF4-FFF2-40B4-BE49-F238E27FC236}">
                <a16:creationId xmlns:a16="http://schemas.microsoft.com/office/drawing/2014/main" id="{14A7FCA4-CCDD-4829-B6EE-AB6010E1CCF7}"/>
              </a:ext>
            </a:extLst>
          </p:cNvPr>
          <p:cNvSpPr>
            <a:spLocks noGrp="1"/>
          </p:cNvSpPr>
          <p:nvPr>
            <p:ph idx="1"/>
          </p:nvPr>
        </p:nvSpPr>
        <p:spPr/>
        <p:txBody>
          <a:bodyPr>
            <a:normAutofit/>
          </a:bodyPr>
          <a:lstStyle/>
          <a:p>
            <a:pPr>
              <a:lnSpc>
                <a:spcPct val="90000"/>
              </a:lnSpc>
              <a:buFont typeface="Wingdings 2" panose="05020102010507070707" pitchFamily="18" charset="2"/>
              <a:buNone/>
            </a:pPr>
            <a:r>
              <a:rPr lang="en-US" altLang="en-US" sz="2400" b="1"/>
              <a:t>   Method </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400"/>
              <a:t>: Working upward, forward substitution</a:t>
            </a:r>
          </a:p>
          <a:p>
            <a:pPr>
              <a:lnSpc>
                <a:spcPct val="90000"/>
              </a:lnSpc>
              <a:buFont typeface="Wingdings 2" panose="05020102010507070707" pitchFamily="18" charset="2"/>
              <a:buNone/>
            </a:pPr>
            <a:r>
              <a:rPr lang="en-US" altLang="en-US" sz="2400"/>
              <a:t>   Let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ea typeface="Cambria Math" panose="02040503050406030204" pitchFamily="18" charset="0"/>
                <a:cs typeface="Cambria Math" panose="02040503050406030204" pitchFamily="18" charset="0"/>
              </a:rPr>
              <a:t>a</a:t>
            </a:r>
            <a:r>
              <a:rPr lang="en-US" altLang="en-US" sz="2400" i="1" baseline="-25000">
                <a:ea typeface="Cambria Math" panose="02040503050406030204" pitchFamily="18" charset="0"/>
                <a:cs typeface="Cambria Math" panose="02040503050406030204" pitchFamily="18" charset="0"/>
              </a:rPr>
              <a:t>n</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t>be a sequence that satisfies the recurrence relation </a:t>
            </a:r>
            <a:r>
              <a:rPr lang="en-US" altLang="en-US" sz="2400" i="1">
                <a:ea typeface="Cambria Math" panose="02040503050406030204" pitchFamily="18" charset="0"/>
                <a:cs typeface="Cambria Math" panose="02040503050406030204" pitchFamily="18" charset="0"/>
              </a:rPr>
              <a:t>a</a:t>
            </a:r>
            <a:r>
              <a:rPr lang="en-US" altLang="en-US" sz="2400" i="1" baseline="-25000">
                <a:ea typeface="Cambria Math" panose="02040503050406030204" pitchFamily="18" charset="0"/>
                <a:cs typeface="Cambria Math" panose="02040503050406030204" pitchFamily="18" charset="0"/>
              </a:rPr>
              <a:t>n</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a</a:t>
            </a:r>
            <a:r>
              <a:rPr lang="en-US" altLang="en-US" sz="2400" i="1" baseline="-25000">
                <a:ea typeface="Cambria Math" panose="02040503050406030204" pitchFamily="18" charset="0"/>
                <a:cs typeface="Cambria Math" panose="02040503050406030204" pitchFamily="18" charset="0"/>
              </a:rPr>
              <a:t>n</a:t>
            </a:r>
            <a:r>
              <a:rPr lang="en-US" altLang="en-US" sz="2400" i="1" baseline="-250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baseline="-25000">
                <a:ea typeface="Cambria Math" panose="02040503050406030204" pitchFamily="18" charset="0"/>
                <a:cs typeface="Cambria Math" panose="02040503050406030204" pitchFamily="18" charset="0"/>
              </a:rPr>
              <a:t>1</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3</a:t>
            </a:r>
            <a:r>
              <a:rPr lang="en-US" altLang="en-US" sz="2400"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baseline="-25000"/>
              <a:t> </a:t>
            </a:r>
            <a:r>
              <a:rPr lang="en-US" altLang="en-US" sz="2400"/>
              <a:t>for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400">
                <a:latin typeface="Cambria Math" panose="02040503050406030204" pitchFamily="18" charset="0"/>
                <a:ea typeface="Cambria Math" panose="02040503050406030204" pitchFamily="18" charset="0"/>
                <a:cs typeface="Cambria Math" panose="02040503050406030204" pitchFamily="18" charset="0"/>
              </a:rPr>
              <a:t> = 2,3,4,….  </a:t>
            </a:r>
            <a:r>
              <a:rPr lang="en-US" altLang="en-US" sz="2400"/>
              <a:t>and suppose that </a:t>
            </a:r>
            <a:r>
              <a:rPr lang="en-US" altLang="en-US" sz="2400" i="1">
                <a:ea typeface="Cambria Math" panose="02040503050406030204" pitchFamily="18" charset="0"/>
                <a:cs typeface="Cambria Math" panose="02040503050406030204" pitchFamily="18" charset="0"/>
              </a:rPr>
              <a:t>a</a:t>
            </a:r>
            <a:r>
              <a:rPr lang="en-US" altLang="en-US" sz="24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2</a:t>
            </a:r>
            <a:r>
              <a:rPr lang="en-US" altLang="en-US" sz="2400" i="1"/>
              <a:t>.</a:t>
            </a:r>
          </a:p>
          <a:p>
            <a:pPr lvl="1">
              <a:lnSpc>
                <a:spcPct val="90000"/>
              </a:lnSpc>
              <a:buFont typeface="Wingdings 2" panose="05020102010507070707" pitchFamily="18" charset="2"/>
              <a:buNone/>
            </a:pPr>
            <a:r>
              <a:rPr lang="en-US" altLang="en-US" sz="2200" i="1"/>
              <a:t>      </a:t>
            </a:r>
            <a:r>
              <a:rPr lang="en-US" altLang="en-US" sz="2200" i="1">
                <a:ea typeface="Cambria Math" panose="02040503050406030204" pitchFamily="18" charset="0"/>
                <a:cs typeface="Cambria Math" panose="02040503050406030204" pitchFamily="18" charset="0"/>
              </a:rPr>
              <a:t>a</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2 + 3</a:t>
            </a:r>
          </a:p>
          <a:p>
            <a:pPr lvl="1">
              <a:lnSpc>
                <a:spcPct val="90000"/>
              </a:lnSpc>
              <a:buFont typeface="Wingdings 2" panose="05020102010507070707" pitchFamily="18" charset="2"/>
              <a:buNone/>
            </a:pP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ea typeface="Cambria Math" panose="02040503050406030204" pitchFamily="18" charset="0"/>
                <a:cs typeface="Cambria Math" panose="02040503050406030204" pitchFamily="18" charset="0"/>
              </a:rPr>
              <a:t>a</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3</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(2 + 3) + 3 = 2 + 3 ∙ 2 </a:t>
            </a:r>
          </a:p>
          <a:p>
            <a:pPr lvl="1">
              <a:lnSpc>
                <a:spcPct val="90000"/>
              </a:lnSpc>
              <a:buFont typeface="Wingdings 2" panose="05020102010507070707" pitchFamily="18" charset="2"/>
              <a:buNone/>
            </a:pP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ea typeface="Cambria Math" panose="02040503050406030204" pitchFamily="18" charset="0"/>
                <a:cs typeface="Cambria Math" panose="02040503050406030204" pitchFamily="18" charset="0"/>
              </a:rPr>
              <a:t>a</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4</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(2 + 2 ∙ 3) + 3 = 2 + 3 ∙ 3</a:t>
            </a:r>
          </a:p>
          <a:p>
            <a:pPr lvl="1">
              <a:lnSpc>
                <a:spcPct val="90000"/>
              </a:lnSpc>
              <a:buFont typeface="Wingdings 2" panose="05020102010507070707" pitchFamily="18" charset="2"/>
              <a:buNone/>
            </a:pP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p>
          <a:p>
            <a:pPr lvl="1">
              <a:lnSpc>
                <a:spcPct val="90000"/>
              </a:lnSpc>
              <a:buFont typeface="Wingdings 2" panose="05020102010507070707" pitchFamily="18" charset="2"/>
              <a:buNone/>
            </a:pP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p>
          <a:p>
            <a:pPr lvl="1">
              <a:lnSpc>
                <a:spcPct val="90000"/>
              </a:lnSpc>
              <a:buFont typeface="Wingdings 2" panose="05020102010507070707" pitchFamily="18" charset="2"/>
              <a:buNone/>
            </a:pP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endParaRPr lang="en-US" altLang="en-US" sz="2200">
              <a:latin typeface="Cambria Math" panose="02040503050406030204" pitchFamily="18" charset="0"/>
              <a:ea typeface="Cambria Math" panose="02040503050406030204" pitchFamily="18" charset="0"/>
              <a:cs typeface="Cambria Math" panose="02040503050406030204" pitchFamily="18" charset="0"/>
            </a:endParaRPr>
          </a:p>
          <a:p>
            <a:pPr>
              <a:lnSpc>
                <a:spcPct val="90000"/>
              </a:lnSpc>
              <a:buFont typeface="Wingdings 2" panose="05020102010507070707" pitchFamily="18"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a</a:t>
            </a:r>
            <a:r>
              <a:rPr lang="en-US" altLang="en-US" sz="24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a</a:t>
            </a:r>
            <a:r>
              <a:rPr lang="en-US" altLang="en-US" sz="2400" i="1" baseline="-25000">
                <a:ea typeface="Cambria Math" panose="02040503050406030204" pitchFamily="18" charset="0"/>
                <a:cs typeface="Cambria Math" panose="02040503050406030204" pitchFamily="18" charset="0"/>
              </a:rPr>
              <a:t>n-</a:t>
            </a:r>
            <a:r>
              <a:rPr lang="en-US" altLang="en-US" sz="2400" baseline="-25000">
                <a:ea typeface="Cambria Math" panose="02040503050406030204" pitchFamily="18" charset="0"/>
                <a:cs typeface="Cambria Math" panose="02040503050406030204" pitchFamily="18" charset="0"/>
              </a:rPr>
              <a:t>1</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+ 3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(2 + 3 ∙ (</a:t>
            </a:r>
            <a:r>
              <a:rPr lang="en-US" altLang="en-US" sz="2400" i="1">
                <a:ea typeface="Cambria Math" panose="02040503050406030204" pitchFamily="18" charset="0"/>
                <a:cs typeface="Cambria Math" panose="02040503050406030204" pitchFamily="18" charset="0"/>
              </a:rPr>
              <a:t>n</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a:latin typeface="Cambria Math" panose="02040503050406030204" pitchFamily="18" charset="0"/>
                <a:ea typeface="Cambria Math" panose="02040503050406030204" pitchFamily="18" charset="0"/>
                <a:cs typeface="Cambria Math" panose="02040503050406030204" pitchFamily="18" charset="0"/>
              </a:rPr>
              <a:t>2))</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3</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2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3(</a:t>
            </a:r>
            <a:r>
              <a:rPr lang="en-US" altLang="en-US" sz="2400" i="1">
                <a:ea typeface="Cambria Math" panose="02040503050406030204" pitchFamily="18" charset="0"/>
                <a:cs typeface="Cambria Math" panose="02040503050406030204" pitchFamily="18" charset="0"/>
              </a:rPr>
              <a:t>n</a:t>
            </a:r>
            <a:r>
              <a:rPr lang="en-US" altLang="en-US" sz="2400">
                <a:latin typeface="Cambria Math" panose="02040503050406030204" pitchFamily="18" charset="0"/>
                <a:ea typeface="Cambria Math" panose="02040503050406030204" pitchFamily="18" charset="0"/>
                <a:cs typeface="Cambria Math" panose="02040503050406030204" pitchFamily="18" charset="0"/>
              </a:rPr>
              <a:t> – 1)</a:t>
            </a:r>
          </a:p>
          <a:p>
            <a:pPr lvl="1">
              <a:lnSpc>
                <a:spcPct val="90000"/>
              </a:lnSpc>
              <a:buFont typeface="Wingdings 2" panose="05020102010507070707" pitchFamily="18" charset="2"/>
              <a:buNone/>
            </a:pPr>
            <a:r>
              <a:rPr lang="en-US" altLang="en-US" sz="2200"/>
              <a:t>  </a:t>
            </a:r>
          </a:p>
        </p:txBody>
      </p:sp>
    </p:spTree>
    <p:extLst>
      <p:ext uri="{BB962C8B-B14F-4D97-AF65-F5344CB8AC3E}">
        <p14:creationId xmlns:p14="http://schemas.microsoft.com/office/powerpoint/2010/main" val="178842838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a:extLst>
              <a:ext uri="{FF2B5EF4-FFF2-40B4-BE49-F238E27FC236}">
                <a16:creationId xmlns:a16="http://schemas.microsoft.com/office/drawing/2014/main" id="{E7B5A7D1-C792-4B42-A8E9-A745D0078974}"/>
              </a:ext>
            </a:extLst>
          </p:cNvPr>
          <p:cNvSpPr>
            <a:spLocks noGrp="1"/>
          </p:cNvSpPr>
          <p:nvPr>
            <p:ph type="title"/>
          </p:nvPr>
        </p:nvSpPr>
        <p:spPr/>
        <p:txBody>
          <a:bodyPr/>
          <a:lstStyle/>
          <a:p>
            <a:r>
              <a:rPr lang="en-US" altLang="en-US"/>
              <a:t>Iterative Solution Example</a:t>
            </a:r>
          </a:p>
        </p:txBody>
      </p:sp>
      <p:sp>
        <p:nvSpPr>
          <p:cNvPr id="3" name="Content Placeholder 2">
            <a:extLst>
              <a:ext uri="{FF2B5EF4-FFF2-40B4-BE49-F238E27FC236}">
                <a16:creationId xmlns:a16="http://schemas.microsoft.com/office/drawing/2014/main" id="{F67E2D47-122E-4EED-BDD7-637EE0B217A6}"/>
              </a:ext>
            </a:extLst>
          </p:cNvPr>
          <p:cNvSpPr>
            <a:spLocks noGrp="1"/>
          </p:cNvSpPr>
          <p:nvPr>
            <p:ph idx="1"/>
          </p:nvPr>
        </p:nvSpPr>
        <p:spPr/>
        <p:txBody>
          <a:bodyPr>
            <a:normAutofit/>
          </a:bodyPr>
          <a:lstStyle/>
          <a:p>
            <a:pPr>
              <a:lnSpc>
                <a:spcPct val="80000"/>
              </a:lnSpc>
              <a:buFont typeface="Wingdings 2" panose="05020102010507070707" pitchFamily="18" charset="2"/>
              <a:buNone/>
            </a:pPr>
            <a:r>
              <a:rPr lang="en-US" altLang="en-US" sz="2000" b="1"/>
              <a:t>   Method </a:t>
            </a:r>
            <a:r>
              <a:rPr lang="en-US" altLang="en-US" sz="2000" b="1">
                <a:latin typeface="Cambria Math" panose="02040503050406030204" pitchFamily="18" charset="0"/>
                <a:ea typeface="Cambria Math" panose="02040503050406030204" pitchFamily="18" charset="0"/>
                <a:cs typeface="Cambria Math" panose="02040503050406030204" pitchFamily="18" charset="0"/>
              </a:rPr>
              <a:t>2</a:t>
            </a:r>
            <a:r>
              <a:rPr lang="en-US" altLang="en-US" sz="2000"/>
              <a:t>: Working downward, backward substitution</a:t>
            </a:r>
          </a:p>
          <a:p>
            <a:pPr>
              <a:lnSpc>
                <a:spcPct val="80000"/>
              </a:lnSpc>
              <a:buFont typeface="Wingdings 2" panose="05020102010507070707" pitchFamily="18" charset="2"/>
              <a:buNone/>
            </a:pPr>
            <a:r>
              <a:rPr lang="en-US" altLang="en-US" sz="2000"/>
              <a:t>    Let </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ea typeface="Cambria Math" panose="02040503050406030204" pitchFamily="18" charset="0"/>
                <a:cs typeface="Cambria Math" panose="02040503050406030204" pitchFamily="18" charset="0"/>
              </a:rPr>
              <a:t>a</a:t>
            </a:r>
            <a:r>
              <a:rPr lang="en-US" altLang="en-US" sz="2000" i="1" baseline="-25000">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000"/>
              <a:t>be a sequence that satisfies the recurrence relation                    </a:t>
            </a:r>
            <a:r>
              <a:rPr lang="en-US" altLang="en-US" sz="2000" i="1">
                <a:ea typeface="Cambria Math" panose="02040503050406030204" pitchFamily="18" charset="0"/>
                <a:cs typeface="Cambria Math" panose="02040503050406030204" pitchFamily="18" charset="0"/>
              </a:rPr>
              <a:t>a</a:t>
            </a:r>
            <a:r>
              <a:rPr lang="en-US" altLang="en-US" sz="2000" i="1" baseline="-25000">
                <a:ea typeface="Cambria Math" panose="02040503050406030204" pitchFamily="18" charset="0"/>
                <a:cs typeface="Cambria Math" panose="02040503050406030204" pitchFamily="18" charset="0"/>
              </a:rPr>
              <a:t>n</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000" i="1">
                <a:ea typeface="Cambria Math" panose="02040503050406030204" pitchFamily="18" charset="0"/>
                <a:cs typeface="Cambria Math" panose="02040503050406030204" pitchFamily="18" charset="0"/>
              </a:rPr>
              <a:t>a</a:t>
            </a:r>
            <a:r>
              <a:rPr lang="en-US" altLang="en-US" sz="2000" i="1" baseline="-25000">
                <a:ea typeface="Cambria Math" panose="02040503050406030204" pitchFamily="18" charset="0"/>
                <a:cs typeface="Cambria Math" panose="02040503050406030204" pitchFamily="18" charset="0"/>
              </a:rPr>
              <a:t>n</a:t>
            </a:r>
            <a:r>
              <a:rPr lang="en-US" altLang="en-US" sz="2000" i="1" baseline="-25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3</a:t>
            </a:r>
            <a:r>
              <a:rPr lang="en-US" altLang="en-US" sz="2000"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sz="2000" baseline="-25000"/>
              <a:t> </a:t>
            </a:r>
            <a:r>
              <a:rPr lang="en-US" altLang="en-US" sz="2000"/>
              <a:t>for </a:t>
            </a:r>
            <a:r>
              <a:rPr lang="en-US" altLang="en-US" sz="2000" i="1">
                <a:ea typeface="Cambria Math" panose="02040503050406030204" pitchFamily="18" charset="0"/>
                <a:cs typeface="Cambria Math" panose="02040503050406030204" pitchFamily="18" charset="0"/>
              </a:rPr>
              <a:t>n</a:t>
            </a:r>
            <a:r>
              <a:rPr lang="en-US" altLang="en-US" sz="2000">
                <a:latin typeface="Cambria Math" panose="02040503050406030204" pitchFamily="18" charset="0"/>
                <a:ea typeface="Cambria Math" panose="02040503050406030204" pitchFamily="18" charset="0"/>
                <a:cs typeface="Cambria Math" panose="02040503050406030204" pitchFamily="18" charset="0"/>
              </a:rPr>
              <a:t> = 2,3,4,….  </a:t>
            </a:r>
            <a:r>
              <a:rPr lang="en-US" altLang="en-US" sz="2000"/>
              <a:t>and suppose that </a:t>
            </a:r>
            <a:r>
              <a:rPr lang="en-US" altLang="en-US" sz="2000" i="1">
                <a:ea typeface="Cambria Math" panose="02040503050406030204" pitchFamily="18" charset="0"/>
                <a:cs typeface="Cambria Math" panose="02040503050406030204" pitchFamily="18" charset="0"/>
              </a:rPr>
              <a:t>a</a:t>
            </a:r>
            <a:r>
              <a:rPr lang="en-US" altLang="en-US" sz="20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2</a:t>
            </a:r>
            <a:r>
              <a:rPr lang="en-US" altLang="en-US" sz="2000" i="1"/>
              <a:t>.</a:t>
            </a:r>
            <a:endParaRPr lang="en-US" altLang="en-US" sz="2000"/>
          </a:p>
          <a:p>
            <a:pPr>
              <a:lnSpc>
                <a:spcPct val="80000"/>
              </a:lnSpc>
              <a:buFont typeface="Wingdings 2" panose="05020102010507070707" pitchFamily="18" charset="2"/>
              <a:buNone/>
            </a:pPr>
            <a:endParaRPr lang="en-US" altLang="en-US" sz="2000" i="1"/>
          </a:p>
          <a:p>
            <a:pPr>
              <a:lnSpc>
                <a:spcPct val="80000"/>
              </a:lnSpc>
              <a:buFont typeface="Wingdings 2" panose="05020102010507070707" pitchFamily="18" charset="2"/>
              <a:buNone/>
            </a:pPr>
            <a:r>
              <a:rPr lang="en-US" altLang="en-US" sz="2000" i="1"/>
              <a:t>           </a:t>
            </a:r>
            <a:r>
              <a:rPr lang="en-US" altLang="en-US" sz="2200" i="1">
                <a:ea typeface="Cambria Math" panose="02040503050406030204" pitchFamily="18" charset="0"/>
                <a:cs typeface="Cambria Math" panose="02040503050406030204" pitchFamily="18" charset="0"/>
              </a:rPr>
              <a:t>a</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ea typeface="Cambria Math" panose="02040503050406030204" pitchFamily="18" charset="0"/>
                <a:cs typeface="Cambria Math" panose="02040503050406030204" pitchFamily="18" charset="0"/>
              </a:rPr>
              <a:t>a</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3</a:t>
            </a:r>
          </a:p>
          <a:p>
            <a:pPr>
              <a:lnSpc>
                <a:spcPct val="80000"/>
              </a:lnSpc>
              <a:buFont typeface="Wingdings 2" panose="05020102010507070707" pitchFamily="18" charset="2"/>
              <a:buNone/>
            </a:pP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ea typeface="Cambria Math" panose="02040503050406030204" pitchFamily="18" charset="0"/>
                <a:cs typeface="Cambria Math" panose="02040503050406030204" pitchFamily="18" charset="0"/>
              </a:rPr>
              <a:t>a</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3)</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3</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ea typeface="Cambria Math" panose="02040503050406030204" pitchFamily="18" charset="0"/>
                <a:cs typeface="Cambria Math" panose="02040503050406030204" pitchFamily="18" charset="0"/>
              </a:rPr>
              <a:t>a</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latin typeface="Cambria Math" panose="02040503050406030204" pitchFamily="18" charset="0"/>
                <a:ea typeface="Cambria Math" panose="02040503050406030204" pitchFamily="18" charset="0"/>
                <a:cs typeface="Cambria Math" panose="02040503050406030204" pitchFamily="18" charset="0"/>
              </a:rPr>
              <a:t> + 3 ∙ 2 </a:t>
            </a:r>
            <a:endParaRPr lang="en-US" altLang="en-US" sz="2200"/>
          </a:p>
          <a:p>
            <a:pPr lvl="1">
              <a:lnSpc>
                <a:spcPct val="80000"/>
              </a:lnSpc>
              <a:buFont typeface="Wingdings 2" panose="05020102010507070707" pitchFamily="18" charset="2"/>
              <a:buNone/>
            </a:pPr>
            <a:r>
              <a:rPr lang="en-US" altLang="en-US" sz="2200" i="1"/>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ea typeface="Cambria Math" panose="02040503050406030204" pitchFamily="18" charset="0"/>
                <a:cs typeface="Cambria Math" panose="02040503050406030204" pitchFamily="18" charset="0"/>
              </a:rPr>
              <a:t>a</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3</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3 )+ 3 ∙ 2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ea typeface="Cambria Math" panose="02040503050406030204" pitchFamily="18" charset="0"/>
                <a:cs typeface="Cambria Math" panose="02040503050406030204" pitchFamily="18" charset="0"/>
              </a:rPr>
              <a:t>a</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3</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+ 3 ∙ 3</a:t>
            </a:r>
          </a:p>
          <a:p>
            <a:pPr lvl="1">
              <a:lnSpc>
                <a:spcPct val="80000"/>
              </a:lnSpc>
              <a:buFont typeface="Wingdings 2" panose="05020102010507070707" pitchFamily="18" charset="2"/>
              <a:buNone/>
            </a:pP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p>
          <a:p>
            <a:pPr lvl="1">
              <a:lnSpc>
                <a:spcPct val="80000"/>
              </a:lnSpc>
              <a:buFont typeface="Wingdings 2" panose="05020102010507070707" pitchFamily="18" charset="2"/>
              <a:buNone/>
            </a:pP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p>
          <a:p>
            <a:pPr lvl="1">
              <a:lnSpc>
                <a:spcPct val="80000"/>
              </a:lnSpc>
              <a:buFont typeface="Wingdings 2" panose="05020102010507070707" pitchFamily="18" charset="2"/>
              <a:buNone/>
            </a:pP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p>
          <a:p>
            <a:pPr lvl="1">
              <a:lnSpc>
                <a:spcPct val="80000"/>
              </a:lnSpc>
              <a:buFont typeface="Wingdings 2" panose="05020102010507070707" pitchFamily="18" charset="2"/>
              <a:buNone/>
            </a:pP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endParaRPr lang="en-US" altLang="en-US" sz="22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2" panose="05020102010507070707" pitchFamily="18" charset="2"/>
              <a:buNone/>
            </a:pPr>
            <a:r>
              <a:rPr lang="en-US" altLang="en-US" sz="2200">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i="1">
                <a:ea typeface="Cambria Math" panose="02040503050406030204" pitchFamily="18" charset="0"/>
                <a:cs typeface="Cambria Math" panose="02040503050406030204" pitchFamily="18" charset="0"/>
              </a:rPr>
              <a:t>a</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3(</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n – </a:t>
            </a:r>
            <a:r>
              <a:rPr lang="en-US" altLang="en-US" sz="2200">
                <a:latin typeface="Cambria Math" panose="02040503050406030204" pitchFamily="18" charset="0"/>
                <a:ea typeface="Cambria Math" panose="02040503050406030204" pitchFamily="18" charset="0"/>
                <a:cs typeface="Cambria Math" panose="02040503050406030204" pitchFamily="18" charset="0"/>
              </a:rPr>
              <a:t>2)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ea typeface="Cambria Math" panose="02040503050406030204" pitchFamily="18" charset="0"/>
                <a:cs typeface="Cambria Math" panose="02040503050406030204" pitchFamily="18" charset="0"/>
              </a:rPr>
              <a:t>a</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+ 3) + 3(</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n – </a:t>
            </a:r>
            <a:r>
              <a:rPr lang="en-US" altLang="en-US" sz="2200">
                <a:latin typeface="Cambria Math" panose="02040503050406030204" pitchFamily="18" charset="0"/>
                <a:ea typeface="Cambria Math" panose="02040503050406030204" pitchFamily="18" charset="0"/>
                <a:cs typeface="Cambria Math" panose="02040503050406030204" pitchFamily="18" charset="0"/>
              </a:rPr>
              <a:t>2)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rPr>
              <a:t>2 + 3(</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200">
                <a:latin typeface="Cambria Math" panose="02040503050406030204" pitchFamily="18" charset="0"/>
                <a:ea typeface="Cambria Math" panose="02040503050406030204" pitchFamily="18" charset="0"/>
                <a:cs typeface="Cambria Math" panose="02040503050406030204" pitchFamily="18" charset="0"/>
              </a:rPr>
              <a:t> – 1)</a:t>
            </a:r>
          </a:p>
          <a:p>
            <a:pPr lvl="1">
              <a:lnSpc>
                <a:spcPct val="80000"/>
              </a:lnSpc>
              <a:buFont typeface="Wingdings 2" panose="05020102010507070707" pitchFamily="18" charset="2"/>
              <a:buNone/>
            </a:pPr>
            <a:r>
              <a:rPr lang="en-US" altLang="en-US" sz="2200"/>
              <a:t>  </a:t>
            </a:r>
          </a:p>
        </p:txBody>
      </p:sp>
    </p:spTree>
    <p:extLst>
      <p:ext uri="{BB962C8B-B14F-4D97-AF65-F5344CB8AC3E}">
        <p14:creationId xmlns:p14="http://schemas.microsoft.com/office/powerpoint/2010/main" val="841429394"/>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37CA71EE-1B57-4D68-B319-2B7B7A8576CA}"/>
              </a:ext>
            </a:extLst>
          </p:cNvPr>
          <p:cNvSpPr>
            <a:spLocks noGrp="1"/>
          </p:cNvSpPr>
          <p:nvPr>
            <p:ph type="title"/>
          </p:nvPr>
        </p:nvSpPr>
        <p:spPr/>
        <p:txBody>
          <a:bodyPr/>
          <a:lstStyle/>
          <a:p>
            <a:r>
              <a:rPr lang="en-US" altLang="en-US"/>
              <a:t>Financial Application</a:t>
            </a:r>
          </a:p>
        </p:txBody>
      </p:sp>
      <p:sp>
        <p:nvSpPr>
          <p:cNvPr id="125955" name="Content Placeholder 2">
            <a:extLst>
              <a:ext uri="{FF2B5EF4-FFF2-40B4-BE49-F238E27FC236}">
                <a16:creationId xmlns:a16="http://schemas.microsoft.com/office/drawing/2014/main" id="{33FD7102-8145-4427-96EC-1EBD80722115}"/>
              </a:ext>
            </a:extLst>
          </p:cNvPr>
          <p:cNvSpPr>
            <a:spLocks noGrp="1"/>
          </p:cNvSpPr>
          <p:nvPr>
            <p:ph idx="1"/>
          </p:nvPr>
        </p:nvSpPr>
        <p:spPr/>
        <p:txBody>
          <a:bodyPr/>
          <a:lstStyle/>
          <a:p>
            <a:pPr>
              <a:buFont typeface="Wingdings 2" panose="05020102010507070707" pitchFamily="18" charset="2"/>
              <a:buNone/>
            </a:pPr>
            <a:r>
              <a:rPr lang="en-US" altLang="en-US" b="1"/>
              <a:t>  Example</a:t>
            </a:r>
            <a:r>
              <a:rPr lang="en-US" altLang="en-US"/>
              <a:t>: Suppose that a person deposits $</a:t>
            </a:r>
            <a:r>
              <a:rPr lang="en-US" altLang="en-US">
                <a:latin typeface="Cambria Math" panose="02040503050406030204" pitchFamily="18" charset="0"/>
                <a:ea typeface="Cambria Math" panose="02040503050406030204" pitchFamily="18" charset="0"/>
                <a:cs typeface="Cambria Math" panose="02040503050406030204" pitchFamily="18" charset="0"/>
              </a:rPr>
              <a:t>10,000.00</a:t>
            </a:r>
            <a:r>
              <a:rPr lang="en-US" altLang="en-US"/>
              <a:t> in a savings account at a bank yielding </a:t>
            </a:r>
            <a:r>
              <a:rPr lang="en-US" altLang="en-US">
                <a:latin typeface="Cambria Math" panose="02040503050406030204" pitchFamily="18" charset="0"/>
                <a:ea typeface="Cambria Math" panose="02040503050406030204" pitchFamily="18" charset="0"/>
                <a:cs typeface="Cambria Math" panose="02040503050406030204" pitchFamily="18" charset="0"/>
              </a:rPr>
              <a:t>11</a:t>
            </a:r>
            <a:r>
              <a:rPr lang="en-US" altLang="en-US"/>
              <a:t>% per year with interest compounded annually. How much will be in the account after </a:t>
            </a:r>
            <a:r>
              <a:rPr lang="en-US" altLang="en-US">
                <a:latin typeface="Cambria Math" panose="02040503050406030204" pitchFamily="18" charset="0"/>
                <a:ea typeface="Cambria Math" panose="02040503050406030204" pitchFamily="18" charset="0"/>
                <a:cs typeface="Cambria Math" panose="02040503050406030204" pitchFamily="18" charset="0"/>
              </a:rPr>
              <a:t>30</a:t>
            </a:r>
            <a:r>
              <a:rPr lang="en-US" altLang="en-US"/>
              <a:t> years?</a:t>
            </a:r>
          </a:p>
          <a:p>
            <a:pPr>
              <a:buFont typeface="Wingdings 2" panose="05020102010507070707" pitchFamily="18" charset="2"/>
              <a:buNone/>
            </a:pPr>
            <a:r>
              <a:rPr lang="en-US" altLang="en-US"/>
              <a:t>   Let </a:t>
            </a:r>
            <a:r>
              <a:rPr lang="en-US" altLang="en-US" i="1"/>
              <a:t>P</a:t>
            </a:r>
            <a:r>
              <a:rPr lang="en-US" altLang="en-US" i="1" baseline="-25000"/>
              <a:t>n</a:t>
            </a:r>
            <a:r>
              <a:rPr lang="en-US" altLang="en-US" baseline="-25000"/>
              <a:t> </a:t>
            </a:r>
            <a:r>
              <a:rPr lang="en-US" altLang="en-US"/>
              <a:t> denote the amount in the account after </a:t>
            </a:r>
            <a:r>
              <a:rPr lang="en-US" altLang="en-US" i="1">
                <a:latin typeface="Cambria Math" panose="02040503050406030204" pitchFamily="18" charset="0"/>
                <a:ea typeface="Cambria Math" panose="02040503050406030204" pitchFamily="18" charset="0"/>
                <a:cs typeface="Cambria Math" panose="02040503050406030204" pitchFamily="18" charset="0"/>
              </a:rPr>
              <a:t>n </a:t>
            </a:r>
            <a:r>
              <a:rPr lang="en-US" altLang="en-US"/>
              <a:t>years. </a:t>
            </a:r>
            <a:r>
              <a:rPr lang="en-US" altLang="en-US" i="1"/>
              <a:t>P</a:t>
            </a:r>
            <a:r>
              <a:rPr lang="en-US" altLang="en-US" i="1" baseline="-25000"/>
              <a:t>n</a:t>
            </a:r>
            <a:r>
              <a:rPr lang="en-US" altLang="en-US" baseline="-25000"/>
              <a:t> </a:t>
            </a:r>
            <a:r>
              <a:rPr lang="en-US" altLang="en-US"/>
              <a:t> satisfies the following recurrence relation:</a:t>
            </a:r>
          </a:p>
          <a:p>
            <a:pPr>
              <a:buFont typeface="Wingdings 2" panose="05020102010507070707" pitchFamily="18" charset="2"/>
              <a:buNone/>
            </a:pPr>
            <a:r>
              <a:rPr lang="en-US" altLang="en-US" i="1"/>
              <a:t>              P</a:t>
            </a:r>
            <a:r>
              <a:rPr lang="en-US" altLang="en-US" i="1" baseline="-25000"/>
              <a:t>n</a:t>
            </a:r>
            <a:r>
              <a:rPr lang="en-US" altLang="en-US" i="1"/>
              <a:t> = P</a:t>
            </a:r>
            <a:r>
              <a:rPr lang="en-US" altLang="en-US" i="1" baseline="-25000"/>
              <a:t>n-1</a:t>
            </a:r>
            <a:r>
              <a:rPr lang="en-US" altLang="en-US" i="1"/>
              <a:t> + </a:t>
            </a:r>
            <a:r>
              <a:rPr lang="en-US" altLang="en-US">
                <a:latin typeface="Cambria Math" panose="02040503050406030204" pitchFamily="18" charset="0"/>
                <a:ea typeface="Cambria Math" panose="02040503050406030204" pitchFamily="18" charset="0"/>
                <a:cs typeface="Cambria Math" panose="02040503050406030204" pitchFamily="18" charset="0"/>
              </a:rPr>
              <a:t>0.11</a:t>
            </a:r>
            <a:r>
              <a:rPr lang="en-US" altLang="en-US" i="1"/>
              <a:t>P</a:t>
            </a:r>
            <a:r>
              <a:rPr lang="en-US" altLang="en-US" i="1" baseline="-25000"/>
              <a:t>n-1</a:t>
            </a:r>
            <a:r>
              <a:rPr lang="en-US" altLang="en-US" i="1"/>
              <a:t> = </a:t>
            </a:r>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1.11</a:t>
            </a:r>
            <a:r>
              <a:rPr lang="en-US" altLang="en-US"/>
              <a:t>) </a:t>
            </a:r>
            <a:r>
              <a:rPr lang="en-US" altLang="en-US" i="1"/>
              <a:t>P</a:t>
            </a:r>
            <a:r>
              <a:rPr lang="en-US" altLang="en-US" i="1" baseline="-25000"/>
              <a:t>n-1</a:t>
            </a:r>
            <a:r>
              <a:rPr lang="en-US" altLang="en-US"/>
              <a:t> </a:t>
            </a:r>
          </a:p>
          <a:p>
            <a:pPr>
              <a:buFont typeface="Wingdings 2" panose="05020102010507070707" pitchFamily="18" charset="2"/>
              <a:buNone/>
            </a:pPr>
            <a:r>
              <a:rPr lang="en-US" altLang="en-US"/>
              <a:t>                         with the initial condition  </a:t>
            </a:r>
            <a:r>
              <a:rPr lang="en-US" altLang="en-US" i="1"/>
              <a:t>P</a:t>
            </a:r>
            <a:r>
              <a:rPr lang="en-US" altLang="en-US" baseline="-25000"/>
              <a:t>0  </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10,000</a:t>
            </a:r>
          </a:p>
          <a:p>
            <a:pPr>
              <a:buFont typeface="Wingdings 2" panose="05020102010507070707" pitchFamily="18" charset="2"/>
              <a:buNone/>
            </a:pPr>
            <a:endParaRPr lang="en-US" altLang="en-US"/>
          </a:p>
        </p:txBody>
      </p:sp>
      <p:sp>
        <p:nvSpPr>
          <p:cNvPr id="125956" name="TextBox 3">
            <a:extLst>
              <a:ext uri="{FF2B5EF4-FFF2-40B4-BE49-F238E27FC236}">
                <a16:creationId xmlns:a16="http://schemas.microsoft.com/office/drawing/2014/main" id="{5A2BD0C5-42F2-48E4-A243-F8C406903B5E}"/>
              </a:ext>
            </a:extLst>
          </p:cNvPr>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Continued on next slide</a:t>
            </a:r>
            <a:r>
              <a:rPr lang="en-US" altLang="en-US"/>
              <a:t> </a:t>
            </a:r>
            <a:r>
              <a:rPr lang="en-US" altLang="en-US">
                <a:sym typeface="Wingdings" panose="05000000000000000000" pitchFamily="2" charset="2"/>
              </a:rPr>
              <a:t></a:t>
            </a:r>
            <a:endParaRPr lang="en-US" altLang="en-US"/>
          </a:p>
        </p:txBody>
      </p:sp>
    </p:spTree>
    <p:extLst>
      <p:ext uri="{BB962C8B-B14F-4D97-AF65-F5344CB8AC3E}">
        <p14:creationId xmlns:p14="http://schemas.microsoft.com/office/powerpoint/2010/main" val="400632335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a:extLst>
              <a:ext uri="{FF2B5EF4-FFF2-40B4-BE49-F238E27FC236}">
                <a16:creationId xmlns:a16="http://schemas.microsoft.com/office/drawing/2014/main" id="{44C254DC-FF5A-401D-B322-FEA68B2FD49E}"/>
              </a:ext>
            </a:extLst>
          </p:cNvPr>
          <p:cNvSpPr>
            <a:spLocks noGrp="1"/>
          </p:cNvSpPr>
          <p:nvPr>
            <p:ph type="title"/>
          </p:nvPr>
        </p:nvSpPr>
        <p:spPr/>
        <p:txBody>
          <a:bodyPr/>
          <a:lstStyle/>
          <a:p>
            <a:r>
              <a:rPr lang="en-US" altLang="en-US"/>
              <a:t>Financial Application</a:t>
            </a:r>
          </a:p>
        </p:txBody>
      </p:sp>
      <p:sp>
        <p:nvSpPr>
          <p:cNvPr id="3" name="Content Placeholder 2">
            <a:extLst>
              <a:ext uri="{FF2B5EF4-FFF2-40B4-BE49-F238E27FC236}">
                <a16:creationId xmlns:a16="http://schemas.microsoft.com/office/drawing/2014/main" id="{DAA3E7CC-8771-41EE-9F1B-9C6E0D7BC608}"/>
              </a:ext>
            </a:extLst>
          </p:cNvPr>
          <p:cNvSpPr>
            <a:spLocks noGrp="1"/>
          </p:cNvSpPr>
          <p:nvPr>
            <p:ph idx="1"/>
          </p:nvPr>
        </p:nvSpPr>
        <p:spPr/>
        <p:txBody>
          <a:bodyPr>
            <a:normAutofit fontScale="85000" lnSpcReduction="20000"/>
          </a:bodyPr>
          <a:lstStyle/>
          <a:p>
            <a:pPr marL="274320" indent="-274320" fontAlgn="auto">
              <a:spcAft>
                <a:spcPts val="0"/>
              </a:spcAft>
              <a:buClr>
                <a:schemeClr val="accent3"/>
              </a:buClr>
              <a:buFont typeface="Wingdings 2"/>
              <a:buNone/>
              <a:defRPr/>
            </a:pPr>
            <a:r>
              <a:rPr lang="en-US" i="1" dirty="0"/>
              <a:t>        </a:t>
            </a:r>
            <a:r>
              <a:rPr lang="en-US" i="1" dirty="0" err="1"/>
              <a:t>P</a:t>
            </a:r>
            <a:r>
              <a:rPr lang="en-US" i="1" baseline="-25000" dirty="0" err="1"/>
              <a:t>n</a:t>
            </a:r>
            <a:r>
              <a:rPr lang="en-US" i="1" dirty="0"/>
              <a:t> = P</a:t>
            </a:r>
            <a:r>
              <a:rPr lang="en-US" i="1" baseline="-25000" dirty="0"/>
              <a:t>n-1</a:t>
            </a:r>
            <a:r>
              <a:rPr lang="en-US" i="1" dirty="0"/>
              <a:t> + </a:t>
            </a:r>
            <a:r>
              <a:rPr lang="en-US" dirty="0">
                <a:latin typeface="Cambria Math" pitchFamily="18" charset="0"/>
                <a:ea typeface="Cambria Math" pitchFamily="18" charset="0"/>
              </a:rPr>
              <a:t>0.11</a:t>
            </a:r>
            <a:r>
              <a:rPr lang="en-US" i="1" dirty="0"/>
              <a:t>P</a:t>
            </a:r>
            <a:r>
              <a:rPr lang="en-US" i="1" baseline="-25000" dirty="0"/>
              <a:t>n-1</a:t>
            </a:r>
            <a:r>
              <a:rPr lang="en-US" i="1" dirty="0"/>
              <a:t> = </a:t>
            </a:r>
            <a:r>
              <a:rPr lang="en-US" dirty="0"/>
              <a:t>(</a:t>
            </a:r>
            <a:r>
              <a:rPr lang="en-US" dirty="0">
                <a:latin typeface="Cambria Math" pitchFamily="18" charset="0"/>
                <a:ea typeface="Cambria Math" pitchFamily="18" charset="0"/>
              </a:rPr>
              <a:t>1.11</a:t>
            </a:r>
            <a:r>
              <a:rPr lang="en-US" dirty="0"/>
              <a:t>) </a:t>
            </a:r>
            <a:r>
              <a:rPr lang="en-US" i="1" dirty="0"/>
              <a:t>P</a:t>
            </a:r>
            <a:r>
              <a:rPr lang="en-US" i="1" baseline="-25000" dirty="0"/>
              <a:t>n-1</a:t>
            </a:r>
            <a:r>
              <a:rPr lang="en-US" dirty="0"/>
              <a:t> </a:t>
            </a:r>
          </a:p>
          <a:p>
            <a:pPr marL="274320" indent="-274320" fontAlgn="auto">
              <a:spcAft>
                <a:spcPts val="0"/>
              </a:spcAft>
              <a:buClr>
                <a:schemeClr val="accent3"/>
              </a:buClr>
              <a:buFont typeface="Wingdings 2"/>
              <a:buNone/>
              <a:defRPr/>
            </a:pPr>
            <a:r>
              <a:rPr lang="en-US" dirty="0"/>
              <a:t>                         with the initial condition  </a:t>
            </a:r>
            <a:r>
              <a:rPr lang="en-US" i="1" dirty="0"/>
              <a:t>P</a:t>
            </a:r>
            <a:r>
              <a:rPr lang="en-US" baseline="-25000" dirty="0"/>
              <a:t>0  </a:t>
            </a:r>
            <a:r>
              <a:rPr lang="en-US" dirty="0"/>
              <a:t> = </a:t>
            </a:r>
            <a:r>
              <a:rPr lang="en-US" dirty="0">
                <a:latin typeface="Cambria Math" pitchFamily="18" charset="0"/>
                <a:ea typeface="Cambria Math" pitchFamily="18" charset="0"/>
              </a:rPr>
              <a:t>10,000</a:t>
            </a:r>
            <a:endParaRPr lang="en-US" i="1" dirty="0"/>
          </a:p>
          <a:p>
            <a:pPr marL="274320" indent="-274320" fontAlgn="auto">
              <a:spcAft>
                <a:spcPts val="0"/>
              </a:spcAft>
              <a:buClr>
                <a:schemeClr val="accent3"/>
              </a:buClr>
              <a:buFont typeface="Wingdings 2"/>
              <a:buNone/>
              <a:defRPr/>
            </a:pPr>
            <a:r>
              <a:rPr lang="en-US" b="1" dirty="0"/>
              <a:t>Solution</a:t>
            </a:r>
            <a:r>
              <a:rPr lang="en-US" dirty="0"/>
              <a:t>: Forward Substitution</a:t>
            </a:r>
          </a:p>
          <a:p>
            <a:pPr marL="274320" indent="-274320" fontAlgn="auto">
              <a:spcAft>
                <a:spcPts val="0"/>
              </a:spcAft>
              <a:buClr>
                <a:schemeClr val="accent3"/>
              </a:buClr>
              <a:buFont typeface="Wingdings 2"/>
              <a:buNone/>
              <a:defRPr/>
            </a:pPr>
            <a:r>
              <a:rPr lang="en-US" dirty="0"/>
              <a:t> </a:t>
            </a:r>
            <a:r>
              <a:rPr lang="en-US" i="1" dirty="0"/>
              <a:t>P</a:t>
            </a:r>
            <a:r>
              <a:rPr lang="en-US" baseline="-25000" dirty="0"/>
              <a:t>1</a:t>
            </a:r>
            <a:r>
              <a:rPr lang="en-US" dirty="0"/>
              <a:t>  = (</a:t>
            </a:r>
            <a:r>
              <a:rPr lang="en-US" dirty="0">
                <a:latin typeface="Cambria Math" pitchFamily="18" charset="0"/>
                <a:ea typeface="Cambria Math" pitchFamily="18" charset="0"/>
              </a:rPr>
              <a:t>1.11</a:t>
            </a:r>
            <a:r>
              <a:rPr lang="en-US" dirty="0"/>
              <a:t>)</a:t>
            </a:r>
            <a:r>
              <a:rPr lang="en-US" i="1" dirty="0"/>
              <a:t>P</a:t>
            </a:r>
            <a:r>
              <a:rPr lang="en-US" baseline="-25000" dirty="0"/>
              <a:t>0</a:t>
            </a:r>
            <a:r>
              <a:rPr lang="en-US" dirty="0"/>
              <a:t> </a:t>
            </a:r>
          </a:p>
          <a:p>
            <a:pPr marL="274320" indent="-274320" fontAlgn="auto">
              <a:spcAft>
                <a:spcPts val="0"/>
              </a:spcAft>
              <a:buClr>
                <a:schemeClr val="accent3"/>
              </a:buClr>
              <a:buFont typeface="Wingdings 2"/>
              <a:buNone/>
              <a:defRPr/>
            </a:pPr>
            <a:r>
              <a:rPr lang="en-US" dirty="0"/>
              <a:t> </a:t>
            </a:r>
            <a:r>
              <a:rPr lang="en-US" i="1" dirty="0"/>
              <a:t>P</a:t>
            </a:r>
            <a:r>
              <a:rPr lang="en-US" baseline="-25000" dirty="0"/>
              <a:t>2</a:t>
            </a:r>
            <a:r>
              <a:rPr lang="en-US" dirty="0"/>
              <a:t>  = (</a:t>
            </a:r>
            <a:r>
              <a:rPr lang="en-US" dirty="0">
                <a:latin typeface="Cambria Math" pitchFamily="18" charset="0"/>
                <a:ea typeface="Cambria Math" pitchFamily="18" charset="0"/>
              </a:rPr>
              <a:t>1.11</a:t>
            </a:r>
            <a:r>
              <a:rPr lang="en-US" dirty="0"/>
              <a:t>)</a:t>
            </a:r>
            <a:r>
              <a:rPr lang="en-US" i="1" dirty="0"/>
              <a:t>P</a:t>
            </a:r>
            <a:r>
              <a:rPr lang="en-US" baseline="-25000" dirty="0"/>
              <a:t>1 </a:t>
            </a:r>
            <a:r>
              <a:rPr lang="en-US" dirty="0"/>
              <a:t>= (</a:t>
            </a:r>
            <a:r>
              <a:rPr lang="en-US" dirty="0">
                <a:latin typeface="Cambria Math" pitchFamily="18" charset="0"/>
                <a:ea typeface="Cambria Math" pitchFamily="18" charset="0"/>
              </a:rPr>
              <a:t>1.11</a:t>
            </a:r>
            <a:r>
              <a:rPr lang="en-US" dirty="0"/>
              <a:t>)</a:t>
            </a:r>
            <a:r>
              <a:rPr lang="en-US" baseline="30000" dirty="0"/>
              <a:t>2</a:t>
            </a:r>
            <a:r>
              <a:rPr lang="en-US" i="1" dirty="0"/>
              <a:t>P</a:t>
            </a:r>
            <a:r>
              <a:rPr lang="en-US" baseline="-25000" dirty="0"/>
              <a:t>0</a:t>
            </a:r>
            <a:r>
              <a:rPr lang="en-US" dirty="0"/>
              <a:t> </a:t>
            </a:r>
          </a:p>
          <a:p>
            <a:pPr marL="274320" indent="-274320" fontAlgn="auto">
              <a:spcAft>
                <a:spcPts val="0"/>
              </a:spcAft>
              <a:buClr>
                <a:schemeClr val="accent3"/>
              </a:buClr>
              <a:buFont typeface="Wingdings 2"/>
              <a:buNone/>
              <a:defRPr/>
            </a:pPr>
            <a:r>
              <a:rPr lang="en-US" dirty="0"/>
              <a:t> </a:t>
            </a:r>
            <a:r>
              <a:rPr lang="en-US" i="1" dirty="0"/>
              <a:t>P</a:t>
            </a:r>
            <a:r>
              <a:rPr lang="en-US" baseline="-25000" dirty="0"/>
              <a:t>3</a:t>
            </a:r>
            <a:r>
              <a:rPr lang="en-US" dirty="0"/>
              <a:t>  = (</a:t>
            </a:r>
            <a:r>
              <a:rPr lang="en-US" dirty="0">
                <a:latin typeface="Cambria Math" pitchFamily="18" charset="0"/>
                <a:ea typeface="Cambria Math" pitchFamily="18" charset="0"/>
              </a:rPr>
              <a:t>1.11</a:t>
            </a:r>
            <a:r>
              <a:rPr lang="en-US" dirty="0"/>
              <a:t>)</a:t>
            </a:r>
            <a:r>
              <a:rPr lang="en-US" i="1" dirty="0"/>
              <a:t>P</a:t>
            </a:r>
            <a:r>
              <a:rPr lang="en-US" baseline="-25000" dirty="0"/>
              <a:t>2 </a:t>
            </a:r>
            <a:r>
              <a:rPr lang="en-US" dirty="0"/>
              <a:t>= (</a:t>
            </a:r>
            <a:r>
              <a:rPr lang="en-US" dirty="0">
                <a:latin typeface="Cambria Math" pitchFamily="18" charset="0"/>
                <a:ea typeface="Cambria Math" pitchFamily="18" charset="0"/>
              </a:rPr>
              <a:t>1.11</a:t>
            </a:r>
            <a:r>
              <a:rPr lang="en-US" dirty="0"/>
              <a:t>)</a:t>
            </a:r>
            <a:r>
              <a:rPr lang="en-US" baseline="30000" dirty="0"/>
              <a:t>3</a:t>
            </a:r>
            <a:r>
              <a:rPr lang="en-US" i="1" dirty="0"/>
              <a:t>P</a:t>
            </a:r>
            <a:r>
              <a:rPr lang="en-US" baseline="-25000" dirty="0"/>
              <a:t>0</a:t>
            </a:r>
            <a:r>
              <a:rPr lang="en-US" dirty="0"/>
              <a:t> </a:t>
            </a:r>
          </a:p>
          <a:p>
            <a:pPr marL="274320" indent="-274320" fontAlgn="auto">
              <a:spcAft>
                <a:spcPts val="0"/>
              </a:spcAft>
              <a:buClr>
                <a:schemeClr val="accent3"/>
              </a:buClr>
              <a:buFont typeface="Wingdings 2"/>
              <a:buNone/>
              <a:defRPr/>
            </a:pPr>
            <a:r>
              <a:rPr lang="en-US" dirty="0"/>
              <a:t>                  :</a:t>
            </a:r>
          </a:p>
          <a:p>
            <a:pPr marL="274320" indent="-274320" fontAlgn="auto">
              <a:spcAft>
                <a:spcPts val="0"/>
              </a:spcAft>
              <a:buClr>
                <a:schemeClr val="accent3"/>
              </a:buClr>
              <a:buFont typeface="Wingdings 2"/>
              <a:buNone/>
              <a:defRPr/>
            </a:pPr>
            <a:r>
              <a:rPr lang="en-US" dirty="0"/>
              <a:t> </a:t>
            </a:r>
            <a:r>
              <a:rPr lang="en-US" i="1" dirty="0" err="1"/>
              <a:t>P</a:t>
            </a:r>
            <a:r>
              <a:rPr lang="en-US" i="1" baseline="-25000" dirty="0" err="1"/>
              <a:t>n</a:t>
            </a:r>
            <a:r>
              <a:rPr lang="en-US" dirty="0"/>
              <a:t> = (</a:t>
            </a:r>
            <a:r>
              <a:rPr lang="en-US" dirty="0">
                <a:latin typeface="Cambria Math" pitchFamily="18" charset="0"/>
                <a:ea typeface="Cambria Math" pitchFamily="18" charset="0"/>
              </a:rPr>
              <a:t>1.11</a:t>
            </a:r>
            <a:r>
              <a:rPr lang="en-US" dirty="0"/>
              <a:t>)</a:t>
            </a:r>
            <a:r>
              <a:rPr lang="en-US" i="1" dirty="0"/>
              <a:t>P</a:t>
            </a:r>
            <a:r>
              <a:rPr lang="en-US" i="1" baseline="-25000" dirty="0"/>
              <a:t>n</a:t>
            </a:r>
            <a:r>
              <a:rPr lang="en-US" baseline="-25000" dirty="0"/>
              <a:t>-1 </a:t>
            </a:r>
            <a:r>
              <a:rPr lang="en-US" dirty="0"/>
              <a:t>= (</a:t>
            </a:r>
            <a:r>
              <a:rPr lang="en-US" dirty="0">
                <a:latin typeface="Cambria Math" pitchFamily="18" charset="0"/>
                <a:ea typeface="Cambria Math" pitchFamily="18" charset="0"/>
              </a:rPr>
              <a:t>1.11</a:t>
            </a:r>
            <a:r>
              <a:rPr lang="en-US" dirty="0"/>
              <a:t>)</a:t>
            </a:r>
            <a:r>
              <a:rPr lang="en-US" i="1" baseline="30000" dirty="0"/>
              <a:t>n</a:t>
            </a:r>
            <a:r>
              <a:rPr lang="en-US" dirty="0"/>
              <a:t>P</a:t>
            </a:r>
            <a:r>
              <a:rPr lang="en-US" baseline="-25000" dirty="0"/>
              <a:t>0</a:t>
            </a:r>
            <a:r>
              <a:rPr lang="en-US" dirty="0"/>
              <a:t>    =     (</a:t>
            </a:r>
            <a:r>
              <a:rPr lang="en-US" dirty="0">
                <a:latin typeface="Cambria Math" pitchFamily="18" charset="0"/>
                <a:ea typeface="Cambria Math" pitchFamily="18" charset="0"/>
              </a:rPr>
              <a:t>1.11</a:t>
            </a:r>
            <a:r>
              <a:rPr lang="en-US" dirty="0"/>
              <a:t>)</a:t>
            </a:r>
            <a:r>
              <a:rPr lang="en-US" i="1" baseline="30000" dirty="0"/>
              <a:t>n</a:t>
            </a:r>
            <a:r>
              <a:rPr lang="en-US" dirty="0"/>
              <a:t> </a:t>
            </a:r>
            <a:r>
              <a:rPr lang="en-US" dirty="0">
                <a:latin typeface="Cambria Math" pitchFamily="18" charset="0"/>
                <a:ea typeface="Cambria Math" pitchFamily="18" charset="0"/>
              </a:rPr>
              <a:t>10,000</a:t>
            </a:r>
          </a:p>
          <a:p>
            <a:pPr marL="274320" indent="-274320" fontAlgn="auto">
              <a:spcAft>
                <a:spcPts val="0"/>
              </a:spcAft>
              <a:buClr>
                <a:schemeClr val="accent3"/>
              </a:buClr>
              <a:buFont typeface="Wingdings 2"/>
              <a:buNone/>
              <a:defRPr/>
            </a:pPr>
            <a:r>
              <a:rPr lang="en-US" dirty="0"/>
              <a:t> </a:t>
            </a:r>
            <a:r>
              <a:rPr lang="en-US" i="1" dirty="0" err="1"/>
              <a:t>P</a:t>
            </a:r>
            <a:r>
              <a:rPr lang="en-US" i="1" baseline="-25000" dirty="0" err="1"/>
              <a:t>n</a:t>
            </a:r>
            <a:r>
              <a:rPr lang="en-US" dirty="0"/>
              <a:t> = (</a:t>
            </a:r>
            <a:r>
              <a:rPr lang="en-US" dirty="0">
                <a:latin typeface="Cambria Math" pitchFamily="18" charset="0"/>
                <a:ea typeface="Cambria Math" pitchFamily="18" charset="0"/>
              </a:rPr>
              <a:t>1.11</a:t>
            </a:r>
            <a:r>
              <a:rPr lang="en-US" dirty="0"/>
              <a:t>)</a:t>
            </a:r>
            <a:r>
              <a:rPr lang="en-US" i="1" baseline="30000" dirty="0"/>
              <a:t>n</a:t>
            </a:r>
            <a:r>
              <a:rPr lang="en-US" dirty="0"/>
              <a:t> </a:t>
            </a:r>
            <a:r>
              <a:rPr lang="en-US" dirty="0">
                <a:latin typeface="Cambria Math" pitchFamily="18" charset="0"/>
                <a:ea typeface="Cambria Math" pitchFamily="18" charset="0"/>
              </a:rPr>
              <a:t>10,000</a:t>
            </a:r>
            <a:r>
              <a:rPr lang="en-US" dirty="0"/>
              <a:t> (</a:t>
            </a:r>
            <a:r>
              <a:rPr lang="en-US" sz="2200" dirty="0"/>
              <a:t>Can prove by induction, covered in Chapter </a:t>
            </a:r>
            <a:r>
              <a:rPr lang="en-US" sz="2200" dirty="0">
                <a:latin typeface="Cambria Math" pitchFamily="18" charset="0"/>
                <a:ea typeface="Cambria Math" pitchFamily="18" charset="0"/>
              </a:rPr>
              <a:t>5</a:t>
            </a:r>
            <a:r>
              <a:rPr lang="en-US" dirty="0"/>
              <a:t>)</a:t>
            </a:r>
          </a:p>
          <a:p>
            <a:pPr marL="274320" indent="-274320" fontAlgn="auto">
              <a:spcAft>
                <a:spcPts val="0"/>
              </a:spcAft>
              <a:buClr>
                <a:schemeClr val="accent3"/>
              </a:buClr>
              <a:buFont typeface="Wingdings 2"/>
              <a:buNone/>
              <a:defRPr/>
            </a:pPr>
            <a:r>
              <a:rPr lang="en-US" dirty="0"/>
              <a:t> </a:t>
            </a:r>
            <a:r>
              <a:rPr lang="en-US" i="1" dirty="0"/>
              <a:t>P</a:t>
            </a:r>
            <a:r>
              <a:rPr lang="en-US" baseline="-25000" dirty="0"/>
              <a:t>30</a:t>
            </a:r>
            <a:r>
              <a:rPr lang="en-US" dirty="0"/>
              <a:t> = (</a:t>
            </a:r>
            <a:r>
              <a:rPr lang="en-US" dirty="0">
                <a:latin typeface="Cambria Math" pitchFamily="18" charset="0"/>
                <a:ea typeface="Cambria Math" pitchFamily="18" charset="0"/>
              </a:rPr>
              <a:t>1.11</a:t>
            </a:r>
            <a:r>
              <a:rPr lang="en-US" dirty="0"/>
              <a:t>)</a:t>
            </a:r>
            <a:r>
              <a:rPr lang="en-US" baseline="30000" dirty="0"/>
              <a:t>30</a:t>
            </a:r>
            <a:r>
              <a:rPr lang="en-US" dirty="0"/>
              <a:t> </a:t>
            </a:r>
            <a:r>
              <a:rPr lang="en-US" dirty="0">
                <a:latin typeface="Cambria Math" pitchFamily="18" charset="0"/>
                <a:ea typeface="Cambria Math" pitchFamily="18" charset="0"/>
              </a:rPr>
              <a:t>10,000</a:t>
            </a:r>
            <a:r>
              <a:rPr lang="en-US" dirty="0"/>
              <a:t> = $</a:t>
            </a:r>
            <a:r>
              <a:rPr lang="en-US" dirty="0">
                <a:latin typeface="Cambria Math" pitchFamily="18" charset="0"/>
                <a:ea typeface="Cambria Math" pitchFamily="18" charset="0"/>
              </a:rPr>
              <a:t>228,992.97</a:t>
            </a:r>
          </a:p>
        </p:txBody>
      </p:sp>
    </p:spTree>
    <p:extLst>
      <p:ext uri="{BB962C8B-B14F-4D97-AF65-F5344CB8AC3E}">
        <p14:creationId xmlns:p14="http://schemas.microsoft.com/office/powerpoint/2010/main" val="1021248473"/>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a:extLst>
              <a:ext uri="{FF2B5EF4-FFF2-40B4-BE49-F238E27FC236}">
                <a16:creationId xmlns:a16="http://schemas.microsoft.com/office/drawing/2014/main" id="{C5155CF7-1720-4E48-A5E2-7EF48AA07BA5}"/>
              </a:ext>
            </a:extLst>
          </p:cNvPr>
          <p:cNvSpPr>
            <a:spLocks noGrp="1"/>
          </p:cNvSpPr>
          <p:nvPr>
            <p:ph type="title"/>
          </p:nvPr>
        </p:nvSpPr>
        <p:spPr/>
        <p:txBody>
          <a:bodyPr/>
          <a:lstStyle/>
          <a:p>
            <a:r>
              <a:rPr lang="en-US" altLang="en-US"/>
              <a:t>Useful Sequences</a:t>
            </a:r>
          </a:p>
        </p:txBody>
      </p:sp>
      <p:pic>
        <p:nvPicPr>
          <p:cNvPr id="128003" name="Content Placeholder 3" descr="table27.jpg">
            <a:extLst>
              <a:ext uri="{FF2B5EF4-FFF2-40B4-BE49-F238E27FC236}">
                <a16:creationId xmlns:a16="http://schemas.microsoft.com/office/drawing/2014/main" id="{BF4E46FA-A7AB-4A07-A886-9C704E4F286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2286000"/>
            <a:ext cx="7505700" cy="3581400"/>
          </a:xfrm>
        </p:spPr>
      </p:pic>
    </p:spTree>
    <p:extLst>
      <p:ext uri="{BB962C8B-B14F-4D97-AF65-F5344CB8AC3E}">
        <p14:creationId xmlns:p14="http://schemas.microsoft.com/office/powerpoint/2010/main" val="231252653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5908837A-44D5-4BF5-8597-96EE28CE1A3E}"/>
              </a:ext>
            </a:extLst>
          </p:cNvPr>
          <p:cNvSpPr>
            <a:spLocks noGrp="1"/>
          </p:cNvSpPr>
          <p:nvPr>
            <p:ph type="title"/>
          </p:nvPr>
        </p:nvSpPr>
        <p:spPr/>
        <p:txBody>
          <a:bodyPr/>
          <a:lstStyle/>
          <a:p>
            <a:r>
              <a:rPr lang="en-US" altLang="en-US"/>
              <a:t>Summations</a:t>
            </a:r>
          </a:p>
        </p:txBody>
      </p:sp>
      <p:pic>
        <p:nvPicPr>
          <p:cNvPr id="129027" name="Picture 6" descr="addin_tmp.png">
            <a:extLst>
              <a:ext uri="{FF2B5EF4-FFF2-40B4-BE49-F238E27FC236}">
                <a16:creationId xmlns:a16="http://schemas.microsoft.com/office/drawing/2014/main" id="{0D1CDB67-0DCC-4428-B5DF-566ACDE6ACEA}"/>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581400" y="1905000"/>
            <a:ext cx="27352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Picture 11" descr="addin_tmp.png">
            <a:extLst>
              <a:ext uri="{FF2B5EF4-FFF2-40B4-BE49-F238E27FC236}">
                <a16:creationId xmlns:a16="http://schemas.microsoft.com/office/drawing/2014/main" id="{82E86DA7-C8C7-4122-B440-A74DE4F2B4B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581400" y="2286000"/>
            <a:ext cx="611188"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a:extLst>
              <a:ext uri="{FF2B5EF4-FFF2-40B4-BE49-F238E27FC236}">
                <a16:creationId xmlns:a16="http://schemas.microsoft.com/office/drawing/2014/main" id="{EB768DE6-F2E1-402E-8CE2-6910158F25CC}"/>
              </a:ext>
            </a:extLst>
          </p:cNvPr>
          <p:cNvSpPr>
            <a:spLocks noGrp="1"/>
          </p:cNvSpPr>
          <p:nvPr>
            <p:ph idx="1"/>
          </p:nvPr>
        </p:nvSpPr>
        <p:spPr>
          <a:xfrm>
            <a:off x="609600" y="1828800"/>
            <a:ext cx="8229600" cy="4648200"/>
          </a:xfrm>
        </p:spPr>
        <p:txBody>
          <a:bodyPr>
            <a:normAutofit fontScale="77500" lnSpcReduction="20000"/>
          </a:bodyPr>
          <a:lstStyle/>
          <a:p>
            <a:pPr marL="274320" indent="-274320" fontAlgn="auto">
              <a:spcAft>
                <a:spcPts val="0"/>
              </a:spcAft>
              <a:buClr>
                <a:schemeClr val="accent3"/>
              </a:buClr>
              <a:buFont typeface="Wingdings 2"/>
              <a:buChar char=""/>
              <a:defRPr/>
            </a:pPr>
            <a:r>
              <a:rPr lang="en-US" dirty="0"/>
              <a:t>Sum of the terms       </a:t>
            </a:r>
          </a:p>
          <a:p>
            <a:pPr marL="274320" indent="-274320" fontAlgn="auto">
              <a:spcAft>
                <a:spcPts val="0"/>
              </a:spcAft>
              <a:buClr>
                <a:schemeClr val="accent3"/>
              </a:buClr>
              <a:buFont typeface="Wingdings 2"/>
              <a:buNone/>
              <a:defRPr/>
            </a:pPr>
            <a:r>
              <a:rPr lang="en-US" kern="100" dirty="0"/>
              <a:t>    from the sequence</a:t>
            </a:r>
          </a:p>
          <a:p>
            <a:pPr marL="274320" indent="-274320" fontAlgn="auto">
              <a:spcAft>
                <a:spcPts val="0"/>
              </a:spcAft>
              <a:buClr>
                <a:schemeClr val="accent3"/>
              </a:buClr>
              <a:buFont typeface="Wingdings 2"/>
              <a:buChar char=""/>
              <a:defRPr/>
            </a:pPr>
            <a:r>
              <a:rPr lang="en-US" kern="100" dirty="0"/>
              <a:t>The notation:</a:t>
            </a:r>
          </a:p>
          <a:p>
            <a:pPr marL="274320" indent="-274320" fontAlgn="auto">
              <a:spcAft>
                <a:spcPts val="0"/>
              </a:spcAft>
              <a:buClr>
                <a:schemeClr val="accent3"/>
              </a:buClr>
              <a:buFont typeface="Wingdings 2"/>
              <a:buNone/>
              <a:defRPr/>
            </a:pPr>
            <a:endParaRPr lang="en-US" kern="100" dirty="0"/>
          </a:p>
          <a:p>
            <a:pPr marL="274320" indent="-274320" fontAlgn="auto">
              <a:spcAft>
                <a:spcPts val="0"/>
              </a:spcAft>
              <a:buClr>
                <a:schemeClr val="accent3"/>
              </a:buClr>
              <a:buFont typeface="Wingdings 2"/>
              <a:buChar char=""/>
              <a:defRPr/>
            </a:pPr>
            <a:endParaRPr lang="en-US" kern="100" dirty="0"/>
          </a:p>
          <a:p>
            <a:pPr marL="274320" indent="-274320" fontAlgn="auto">
              <a:spcAft>
                <a:spcPts val="0"/>
              </a:spcAft>
              <a:buClr>
                <a:schemeClr val="accent3"/>
              </a:buClr>
              <a:buFont typeface="Wingdings 2"/>
              <a:buNone/>
              <a:defRPr/>
            </a:pPr>
            <a:endParaRPr lang="en-US" kern="100" dirty="0"/>
          </a:p>
          <a:p>
            <a:pPr marL="274320" indent="-274320" fontAlgn="auto">
              <a:spcAft>
                <a:spcPts val="0"/>
              </a:spcAft>
              <a:buClr>
                <a:schemeClr val="accent3"/>
              </a:buClr>
              <a:buFont typeface="Wingdings 2"/>
              <a:buNone/>
              <a:defRPr/>
            </a:pPr>
            <a:r>
              <a:rPr lang="en-US" kern="100" dirty="0"/>
              <a:t>     represents</a:t>
            </a:r>
          </a:p>
          <a:p>
            <a:pPr marL="274320" indent="-274320" fontAlgn="auto">
              <a:spcAft>
                <a:spcPts val="0"/>
              </a:spcAft>
              <a:buClr>
                <a:schemeClr val="accent3"/>
              </a:buClr>
              <a:buFont typeface="Wingdings 2"/>
              <a:buChar char=""/>
              <a:defRPr/>
            </a:pPr>
            <a:endParaRPr lang="en-US" dirty="0"/>
          </a:p>
          <a:p>
            <a:pPr marL="274320" indent="-274320" fontAlgn="auto">
              <a:spcAft>
                <a:spcPts val="0"/>
              </a:spcAft>
              <a:buClr>
                <a:schemeClr val="accent3"/>
              </a:buClr>
              <a:buFont typeface="Wingdings 2"/>
              <a:buNone/>
              <a:defRPr/>
            </a:pPr>
            <a:endParaRPr lang="en-US" dirty="0"/>
          </a:p>
          <a:p>
            <a:pPr marL="274320" indent="-274320" fontAlgn="auto">
              <a:spcAft>
                <a:spcPts val="0"/>
              </a:spcAft>
              <a:buClr>
                <a:schemeClr val="accent3"/>
              </a:buClr>
              <a:buFont typeface="Wingdings 2"/>
              <a:buChar char=""/>
              <a:defRPr/>
            </a:pPr>
            <a:r>
              <a:rPr lang="en-US" dirty="0"/>
              <a:t>The variable </a:t>
            </a:r>
            <a:r>
              <a:rPr lang="en-US" i="1" dirty="0"/>
              <a:t>j</a:t>
            </a:r>
            <a:r>
              <a:rPr lang="en-US" dirty="0"/>
              <a:t> is called the </a:t>
            </a:r>
            <a:r>
              <a:rPr lang="en-US" i="1" dirty="0"/>
              <a:t>index of summation</a:t>
            </a:r>
            <a:r>
              <a:rPr lang="en-US" dirty="0"/>
              <a:t>. It runs through all the integers starting with its </a:t>
            </a:r>
            <a:r>
              <a:rPr lang="en-US" i="1" dirty="0"/>
              <a:t>lower  limit  m</a:t>
            </a:r>
            <a:r>
              <a:rPr lang="en-US" dirty="0"/>
              <a:t> and ending with its </a:t>
            </a:r>
            <a:r>
              <a:rPr lang="en-US" i="1" dirty="0"/>
              <a:t>upper limit n</a:t>
            </a:r>
            <a:r>
              <a:rPr lang="en-US" dirty="0"/>
              <a:t>. </a:t>
            </a:r>
          </a:p>
        </p:txBody>
      </p:sp>
      <p:pic>
        <p:nvPicPr>
          <p:cNvPr id="129030" name="Picture 10" descr="addin_tmp.png">
            <a:extLst>
              <a:ext uri="{FF2B5EF4-FFF2-40B4-BE49-F238E27FC236}">
                <a16:creationId xmlns:a16="http://schemas.microsoft.com/office/drawing/2014/main" id="{6DFAA57A-1736-4EBB-B718-F0DEAB99933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048000" y="2971800"/>
            <a:ext cx="1025525"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1" name="Picture 13" descr="addin_tmp.png">
            <a:extLst>
              <a:ext uri="{FF2B5EF4-FFF2-40B4-BE49-F238E27FC236}">
                <a16:creationId xmlns:a16="http://schemas.microsoft.com/office/drawing/2014/main" id="{571ADCDE-3DA9-41BD-9E36-58449B57066A}"/>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419600" y="3276600"/>
            <a:ext cx="14224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2" name="Picture 15" descr="addin_tmp.png">
            <a:extLst>
              <a:ext uri="{FF2B5EF4-FFF2-40B4-BE49-F238E27FC236}">
                <a16:creationId xmlns:a16="http://schemas.microsoft.com/office/drawing/2014/main" id="{1052E252-0500-4BDD-9264-3C10FB3C84B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248400" y="3352800"/>
            <a:ext cx="185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3" name="Content Placeholder 3" descr="addin_tmp.png">
            <a:extLst>
              <a:ext uri="{FF2B5EF4-FFF2-40B4-BE49-F238E27FC236}">
                <a16:creationId xmlns:a16="http://schemas.microsoft.com/office/drawing/2014/main" id="{41736EAF-F06F-4F20-ABBE-35FED1D90B5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590800" y="4495800"/>
            <a:ext cx="3557588"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0088377"/>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a:extLst>
              <a:ext uri="{FF2B5EF4-FFF2-40B4-BE49-F238E27FC236}">
                <a16:creationId xmlns:a16="http://schemas.microsoft.com/office/drawing/2014/main" id="{BABAAE75-3B52-4552-941A-1333C738C8FF}"/>
              </a:ext>
            </a:extLst>
          </p:cNvPr>
          <p:cNvSpPr>
            <a:spLocks noGrp="1"/>
          </p:cNvSpPr>
          <p:nvPr>
            <p:ph type="title"/>
          </p:nvPr>
        </p:nvSpPr>
        <p:spPr/>
        <p:txBody>
          <a:bodyPr/>
          <a:lstStyle/>
          <a:p>
            <a:r>
              <a:rPr lang="en-US" altLang="en-US"/>
              <a:t>Summations</a:t>
            </a:r>
          </a:p>
        </p:txBody>
      </p:sp>
      <p:sp>
        <p:nvSpPr>
          <p:cNvPr id="130051" name="Content Placeholder 2">
            <a:extLst>
              <a:ext uri="{FF2B5EF4-FFF2-40B4-BE49-F238E27FC236}">
                <a16:creationId xmlns:a16="http://schemas.microsoft.com/office/drawing/2014/main" id="{5187993C-0FD0-4C1C-8BF0-8FAC123BB83A}"/>
              </a:ext>
            </a:extLst>
          </p:cNvPr>
          <p:cNvSpPr>
            <a:spLocks noGrp="1"/>
          </p:cNvSpPr>
          <p:nvPr>
            <p:ph idx="1"/>
          </p:nvPr>
        </p:nvSpPr>
        <p:spPr/>
        <p:txBody>
          <a:bodyPr/>
          <a:lstStyle/>
          <a:p>
            <a:r>
              <a:rPr lang="en-US" altLang="en-US"/>
              <a:t>More generally for a set </a:t>
            </a:r>
            <a:r>
              <a:rPr lang="en-US" altLang="en-US" i="1"/>
              <a:t>S</a:t>
            </a:r>
            <a:r>
              <a:rPr lang="en-US" altLang="en-US"/>
              <a:t>:</a:t>
            </a:r>
          </a:p>
          <a:p>
            <a:endParaRPr lang="en-US" altLang="en-US"/>
          </a:p>
          <a:p>
            <a:endParaRPr lang="en-US" altLang="en-US"/>
          </a:p>
          <a:p>
            <a:pPr>
              <a:buFont typeface="Wingdings 2" panose="05020102010507070707" pitchFamily="18" charset="2"/>
              <a:buNone/>
            </a:pPr>
            <a:endParaRPr lang="en-US" altLang="en-US"/>
          </a:p>
          <a:p>
            <a:r>
              <a:rPr lang="en-US" altLang="en-US" b="1"/>
              <a:t>Examples</a:t>
            </a:r>
            <a:r>
              <a:rPr lang="en-US" altLang="en-US"/>
              <a:t>:</a:t>
            </a:r>
          </a:p>
        </p:txBody>
      </p:sp>
      <p:pic>
        <p:nvPicPr>
          <p:cNvPr id="130052" name="Picture 3" descr="addin_tmp.png">
            <a:extLst>
              <a:ext uri="{FF2B5EF4-FFF2-40B4-BE49-F238E27FC236}">
                <a16:creationId xmlns:a16="http://schemas.microsoft.com/office/drawing/2014/main" id="{2E33A32E-3DF1-43F6-A044-0594DBB8B63D}"/>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505200" y="2590800"/>
            <a:ext cx="1328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3" name="Picture 5" descr="addin_tmp.png">
            <a:extLst>
              <a:ext uri="{FF2B5EF4-FFF2-40B4-BE49-F238E27FC236}">
                <a16:creationId xmlns:a16="http://schemas.microsoft.com/office/drawing/2014/main" id="{9458F16A-A22E-4711-8F0C-E4F459A753E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48000" y="3886200"/>
            <a:ext cx="397827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4" name="Picture 7" descr="addin_tmp.png">
            <a:extLst>
              <a:ext uri="{FF2B5EF4-FFF2-40B4-BE49-F238E27FC236}">
                <a16:creationId xmlns:a16="http://schemas.microsoft.com/office/drawing/2014/main" id="{10671A33-DF5E-44C0-9F29-F598A81AEB18}"/>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3276600" y="4724400"/>
            <a:ext cx="31019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5" name="Picture 10" descr="addin_tmp.png">
            <a:extLst>
              <a:ext uri="{FF2B5EF4-FFF2-40B4-BE49-F238E27FC236}">
                <a16:creationId xmlns:a16="http://schemas.microsoft.com/office/drawing/2014/main" id="{F0758D35-6811-4015-BAA0-AA1722CD159E}"/>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1905000" y="5562600"/>
            <a:ext cx="56213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53912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a:extLst>
              <a:ext uri="{FF2B5EF4-FFF2-40B4-BE49-F238E27FC236}">
                <a16:creationId xmlns:a16="http://schemas.microsoft.com/office/drawing/2014/main" id="{690411E2-B392-4348-921A-E69F52F59393}"/>
              </a:ext>
            </a:extLst>
          </p:cNvPr>
          <p:cNvSpPr>
            <a:spLocks noGrp="1"/>
          </p:cNvSpPr>
          <p:nvPr>
            <p:ph type="title"/>
          </p:nvPr>
        </p:nvSpPr>
        <p:spPr/>
        <p:txBody>
          <a:bodyPr/>
          <a:lstStyle/>
          <a:p>
            <a:pPr algn="ctr"/>
            <a:r>
              <a:rPr lang="en-US" altLang="en-US"/>
              <a:t>Product Notation </a:t>
            </a:r>
          </a:p>
        </p:txBody>
      </p:sp>
      <p:pic>
        <p:nvPicPr>
          <p:cNvPr id="131075" name="Picture 6" descr="addin_tmp.png">
            <a:extLst>
              <a:ext uri="{FF2B5EF4-FFF2-40B4-BE49-F238E27FC236}">
                <a16:creationId xmlns:a16="http://schemas.microsoft.com/office/drawing/2014/main" id="{B9CEA18C-8A47-4629-826C-3A1ABDD0F86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191000" y="2057400"/>
            <a:ext cx="273526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Picture 4" descr="addin_tmp.png">
            <a:extLst>
              <a:ext uri="{FF2B5EF4-FFF2-40B4-BE49-F238E27FC236}">
                <a16:creationId xmlns:a16="http://schemas.microsoft.com/office/drawing/2014/main" id="{32F15BCD-C678-4F80-B04F-BEBBBD4DD125}"/>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114800" y="2438400"/>
            <a:ext cx="7350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7" name="Picture 17" descr="addin_tmp.png">
            <a:extLst>
              <a:ext uri="{FF2B5EF4-FFF2-40B4-BE49-F238E27FC236}">
                <a16:creationId xmlns:a16="http://schemas.microsoft.com/office/drawing/2014/main" id="{DFAA1F1C-8301-4E66-875E-B170FFBC281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048000" y="5638800"/>
            <a:ext cx="355758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a:extLst>
              <a:ext uri="{FF2B5EF4-FFF2-40B4-BE49-F238E27FC236}">
                <a16:creationId xmlns:a16="http://schemas.microsoft.com/office/drawing/2014/main" id="{AA79889F-1BF0-41F6-8824-FD3AAD4D8B14}"/>
              </a:ext>
            </a:extLst>
          </p:cNvPr>
          <p:cNvSpPr>
            <a:spLocks noGrp="1"/>
          </p:cNvSpPr>
          <p:nvPr>
            <p:ph idx="1"/>
          </p:nvPr>
        </p:nvSpPr>
        <p:spPr>
          <a:xfrm>
            <a:off x="685800" y="1905000"/>
            <a:ext cx="8229600" cy="4648200"/>
          </a:xfrm>
        </p:spPr>
        <p:txBody>
          <a:bodyPr>
            <a:normAutofit lnSpcReduction="10000"/>
          </a:bodyPr>
          <a:lstStyle/>
          <a:p>
            <a:pPr marL="274320" indent="-274320" fontAlgn="auto">
              <a:spcAft>
                <a:spcPts val="0"/>
              </a:spcAft>
              <a:buClr>
                <a:schemeClr val="accent3"/>
              </a:buClr>
              <a:buFont typeface="Wingdings 2"/>
              <a:buChar char=""/>
              <a:defRPr/>
            </a:pPr>
            <a:r>
              <a:rPr lang="en-US" dirty="0"/>
              <a:t>Product of the terms </a:t>
            </a:r>
          </a:p>
          <a:p>
            <a:pPr marL="274320" indent="-274320" fontAlgn="auto">
              <a:spcAft>
                <a:spcPts val="0"/>
              </a:spcAft>
              <a:buClr>
                <a:schemeClr val="accent3"/>
              </a:buClr>
              <a:buFont typeface="Wingdings 2"/>
              <a:buNone/>
              <a:defRPr/>
            </a:pPr>
            <a:r>
              <a:rPr lang="en-US" dirty="0"/>
              <a:t>      </a:t>
            </a:r>
            <a:r>
              <a:rPr lang="en-US" kern="100" dirty="0"/>
              <a:t>from the sequence</a:t>
            </a:r>
          </a:p>
          <a:p>
            <a:pPr marL="274320" indent="-274320" fontAlgn="auto">
              <a:spcAft>
                <a:spcPts val="0"/>
              </a:spcAft>
              <a:buClr>
                <a:schemeClr val="accent3"/>
              </a:buClr>
              <a:buFont typeface="Wingdings 2"/>
              <a:buChar char=""/>
              <a:defRPr/>
            </a:pPr>
            <a:endParaRPr lang="en-US" kern="100" dirty="0"/>
          </a:p>
          <a:p>
            <a:pPr marL="274320" indent="-274320" fontAlgn="auto">
              <a:spcAft>
                <a:spcPts val="0"/>
              </a:spcAft>
              <a:buClr>
                <a:schemeClr val="accent3"/>
              </a:buClr>
              <a:buFont typeface="Wingdings 2"/>
              <a:buChar char=""/>
              <a:defRPr/>
            </a:pPr>
            <a:r>
              <a:rPr lang="en-US" kern="100" dirty="0"/>
              <a:t>The notation:</a:t>
            </a:r>
          </a:p>
          <a:p>
            <a:pPr marL="274320" indent="-274320" fontAlgn="auto">
              <a:spcAft>
                <a:spcPts val="0"/>
              </a:spcAft>
              <a:buClr>
                <a:schemeClr val="accent3"/>
              </a:buClr>
              <a:buFont typeface="Wingdings 2"/>
              <a:buNone/>
              <a:defRPr/>
            </a:pPr>
            <a:endParaRPr lang="en-US" kern="100" dirty="0"/>
          </a:p>
          <a:p>
            <a:pPr marL="274320" indent="-274320" fontAlgn="auto">
              <a:spcAft>
                <a:spcPts val="0"/>
              </a:spcAft>
              <a:buClr>
                <a:schemeClr val="accent3"/>
              </a:buClr>
              <a:buFont typeface="Wingdings 2"/>
              <a:buChar char=""/>
              <a:defRPr/>
            </a:pPr>
            <a:endParaRPr lang="en-US" kern="100" dirty="0"/>
          </a:p>
          <a:p>
            <a:pPr marL="274320" indent="-274320" fontAlgn="auto">
              <a:spcAft>
                <a:spcPts val="0"/>
              </a:spcAft>
              <a:buClr>
                <a:schemeClr val="accent3"/>
              </a:buClr>
              <a:buFont typeface="Wingdings 2"/>
              <a:buNone/>
              <a:defRPr/>
            </a:pPr>
            <a:endParaRPr lang="en-US" kern="100" dirty="0"/>
          </a:p>
          <a:p>
            <a:pPr marL="274320" indent="-274320" fontAlgn="auto">
              <a:spcAft>
                <a:spcPts val="0"/>
              </a:spcAft>
              <a:buClr>
                <a:schemeClr val="accent3"/>
              </a:buClr>
              <a:buFont typeface="Wingdings 2"/>
              <a:buNone/>
              <a:defRPr/>
            </a:pPr>
            <a:r>
              <a:rPr lang="en-US" kern="100" dirty="0"/>
              <a:t>     represents</a:t>
            </a:r>
          </a:p>
          <a:p>
            <a:pPr marL="274320" indent="-274320" fontAlgn="auto">
              <a:spcAft>
                <a:spcPts val="0"/>
              </a:spcAft>
              <a:buClr>
                <a:schemeClr val="accent3"/>
              </a:buClr>
              <a:buFont typeface="Wingdings 2"/>
              <a:buChar char=""/>
              <a:defRPr/>
            </a:pPr>
            <a:endParaRPr lang="en-US" dirty="0"/>
          </a:p>
        </p:txBody>
      </p:sp>
      <p:pic>
        <p:nvPicPr>
          <p:cNvPr id="131079" name="Picture 12" descr="addin_tmp.png">
            <a:extLst>
              <a:ext uri="{FF2B5EF4-FFF2-40B4-BE49-F238E27FC236}">
                <a16:creationId xmlns:a16="http://schemas.microsoft.com/office/drawing/2014/main" id="{79774C6E-185D-42A1-8DF0-5180E5F6AC0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600200" y="3886200"/>
            <a:ext cx="1025525"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0" name="Picture 14" descr="addin_tmp.png">
            <a:extLst>
              <a:ext uri="{FF2B5EF4-FFF2-40B4-BE49-F238E27FC236}">
                <a16:creationId xmlns:a16="http://schemas.microsoft.com/office/drawing/2014/main" id="{9A3FAD08-11F6-4813-9C6C-A5295BC8E2BC}"/>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657600" y="4267200"/>
            <a:ext cx="1382713"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1" name="Picture 16" descr="addin_tmp.png">
            <a:extLst>
              <a:ext uri="{FF2B5EF4-FFF2-40B4-BE49-F238E27FC236}">
                <a16:creationId xmlns:a16="http://schemas.microsoft.com/office/drawing/2014/main" id="{F0C7FE6C-F801-4780-8FB0-26B5525F63C1}"/>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943600" y="4191000"/>
            <a:ext cx="1811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447184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a:extLst>
              <a:ext uri="{FF2B5EF4-FFF2-40B4-BE49-F238E27FC236}">
                <a16:creationId xmlns:a16="http://schemas.microsoft.com/office/drawing/2014/main" id="{13C356D9-3B42-415A-A71E-F2BB2C67B122}"/>
              </a:ext>
            </a:extLst>
          </p:cNvPr>
          <p:cNvSpPr>
            <a:spLocks noGrp="1"/>
          </p:cNvSpPr>
          <p:nvPr>
            <p:ph type="title"/>
          </p:nvPr>
        </p:nvSpPr>
        <p:spPr/>
        <p:txBody>
          <a:bodyPr/>
          <a:lstStyle/>
          <a:p>
            <a:r>
              <a:rPr lang="en-US" altLang="en-US"/>
              <a:t>Geometric Series</a:t>
            </a:r>
          </a:p>
        </p:txBody>
      </p:sp>
      <p:pic>
        <p:nvPicPr>
          <p:cNvPr id="132099" name="Picture 9" descr="addin_tmp.png">
            <a:extLst>
              <a:ext uri="{FF2B5EF4-FFF2-40B4-BE49-F238E27FC236}">
                <a16:creationId xmlns:a16="http://schemas.microsoft.com/office/drawing/2014/main" id="{E599DC6F-327B-4045-A35B-D9F54E58A4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667000"/>
            <a:ext cx="4940300"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extBox 5">
            <a:extLst>
              <a:ext uri="{FF2B5EF4-FFF2-40B4-BE49-F238E27FC236}">
                <a16:creationId xmlns:a16="http://schemas.microsoft.com/office/drawing/2014/main" id="{DF0AA42C-8DF8-41D5-87B3-EE337003F337}"/>
              </a:ext>
            </a:extLst>
          </p:cNvPr>
          <p:cNvSpPr txBox="1">
            <a:spLocks noChangeArrowheads="1"/>
          </p:cNvSpPr>
          <p:nvPr/>
        </p:nvSpPr>
        <p:spPr bwMode="auto">
          <a:xfrm>
            <a:off x="1066800" y="2133600"/>
            <a:ext cx="556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b="1"/>
              <a:t>Sums of terms of geometric progressions</a:t>
            </a:r>
          </a:p>
        </p:txBody>
      </p:sp>
      <p:sp>
        <p:nvSpPr>
          <p:cNvPr id="132101" name="TextBox 16">
            <a:extLst>
              <a:ext uri="{FF2B5EF4-FFF2-40B4-BE49-F238E27FC236}">
                <a16:creationId xmlns:a16="http://schemas.microsoft.com/office/drawing/2014/main" id="{BBE7D954-BC54-4B7D-A667-A25F27A10F94}"/>
              </a:ext>
            </a:extLst>
          </p:cNvPr>
          <p:cNvSpPr txBox="1">
            <a:spLocks noChangeArrowheads="1"/>
          </p:cNvSpPr>
          <p:nvPr/>
        </p:nvSpPr>
        <p:spPr bwMode="auto">
          <a:xfrm>
            <a:off x="4419600" y="60198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Continued on next slide</a:t>
            </a:r>
            <a:r>
              <a:rPr lang="en-US" altLang="en-US"/>
              <a:t> </a:t>
            </a:r>
            <a:r>
              <a:rPr lang="en-US" altLang="en-US">
                <a:sym typeface="Wingdings" panose="05000000000000000000" pitchFamily="2" charset="2"/>
              </a:rPr>
              <a:t></a:t>
            </a:r>
            <a:endParaRPr lang="en-US" altLang="en-US"/>
          </a:p>
        </p:txBody>
      </p:sp>
    </p:spTree>
    <p:extLst>
      <p:ext uri="{BB962C8B-B14F-4D97-AF65-F5344CB8AC3E}">
        <p14:creationId xmlns:p14="http://schemas.microsoft.com/office/powerpoint/2010/main" val="131469952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a:extLst>
              <a:ext uri="{FF2B5EF4-FFF2-40B4-BE49-F238E27FC236}">
                <a16:creationId xmlns:a16="http://schemas.microsoft.com/office/drawing/2014/main" id="{11639FA6-5F2E-49B1-9D35-3DEF296AE971}"/>
              </a:ext>
            </a:extLst>
          </p:cNvPr>
          <p:cNvSpPr>
            <a:spLocks noGrp="1"/>
          </p:cNvSpPr>
          <p:nvPr>
            <p:ph type="title"/>
          </p:nvPr>
        </p:nvSpPr>
        <p:spPr/>
        <p:txBody>
          <a:bodyPr/>
          <a:lstStyle/>
          <a:p>
            <a:r>
              <a:rPr lang="en-US" altLang="en-US"/>
              <a:t>Geometric Series</a:t>
            </a:r>
          </a:p>
        </p:txBody>
      </p:sp>
      <p:pic>
        <p:nvPicPr>
          <p:cNvPr id="133123" name="Picture 9" descr="addin_tmp.png">
            <a:extLst>
              <a:ext uri="{FF2B5EF4-FFF2-40B4-BE49-F238E27FC236}">
                <a16:creationId xmlns:a16="http://schemas.microsoft.com/office/drawing/2014/main" id="{09F41C34-54DC-48AF-8E6E-36F3E6B884A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447800" y="2667000"/>
            <a:ext cx="4940300"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TextBox 5">
            <a:extLst>
              <a:ext uri="{FF2B5EF4-FFF2-40B4-BE49-F238E27FC236}">
                <a16:creationId xmlns:a16="http://schemas.microsoft.com/office/drawing/2014/main" id="{1FEF0DAA-0890-4581-9A87-5176405F0037}"/>
              </a:ext>
            </a:extLst>
          </p:cNvPr>
          <p:cNvSpPr txBox="1">
            <a:spLocks noChangeArrowheads="1"/>
          </p:cNvSpPr>
          <p:nvPr/>
        </p:nvSpPr>
        <p:spPr bwMode="auto">
          <a:xfrm>
            <a:off x="1066800" y="2133600"/>
            <a:ext cx="556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b="1"/>
              <a:t>Sums of terms of geometric progressions</a:t>
            </a:r>
          </a:p>
        </p:txBody>
      </p:sp>
      <p:sp>
        <p:nvSpPr>
          <p:cNvPr id="133125" name="Rectangle 10">
            <a:extLst>
              <a:ext uri="{FF2B5EF4-FFF2-40B4-BE49-F238E27FC236}">
                <a16:creationId xmlns:a16="http://schemas.microsoft.com/office/drawing/2014/main" id="{BD0DCB8D-A76E-481E-AAC8-42CDCEA5B945}"/>
              </a:ext>
            </a:extLst>
          </p:cNvPr>
          <p:cNvSpPr>
            <a:spLocks noChangeArrowheads="1"/>
          </p:cNvSpPr>
          <p:nvPr/>
        </p:nvSpPr>
        <p:spPr bwMode="auto">
          <a:xfrm>
            <a:off x="304800" y="4191000"/>
            <a:ext cx="855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b="1"/>
              <a:t>Proof:</a:t>
            </a:r>
          </a:p>
        </p:txBody>
      </p:sp>
      <p:pic>
        <p:nvPicPr>
          <p:cNvPr id="133126" name="Picture 11" descr="addin_tmp.png">
            <a:extLst>
              <a:ext uri="{FF2B5EF4-FFF2-40B4-BE49-F238E27FC236}">
                <a16:creationId xmlns:a16="http://schemas.microsoft.com/office/drawing/2014/main" id="{57997032-6DDF-4224-9BB3-62D173ED453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057400" y="4114800"/>
            <a:ext cx="13589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7" name="TextBox 12">
            <a:extLst>
              <a:ext uri="{FF2B5EF4-FFF2-40B4-BE49-F238E27FC236}">
                <a16:creationId xmlns:a16="http://schemas.microsoft.com/office/drawing/2014/main" id="{16AB6B34-CA64-4B59-9454-EB4DCAA5DBD3}"/>
              </a:ext>
            </a:extLst>
          </p:cNvPr>
          <p:cNvSpPr txBox="1">
            <a:spLocks noChangeArrowheads="1"/>
          </p:cNvSpPr>
          <p:nvPr/>
        </p:nvSpPr>
        <p:spPr bwMode="auto">
          <a:xfrm>
            <a:off x="1371600" y="4191000"/>
            <a:ext cx="76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Let</a:t>
            </a:r>
          </a:p>
        </p:txBody>
      </p:sp>
      <p:sp>
        <p:nvSpPr>
          <p:cNvPr id="133128" name="TextBox 13">
            <a:extLst>
              <a:ext uri="{FF2B5EF4-FFF2-40B4-BE49-F238E27FC236}">
                <a16:creationId xmlns:a16="http://schemas.microsoft.com/office/drawing/2014/main" id="{09FFF725-F68D-435B-ACB9-F76A9E9FF54F}"/>
              </a:ext>
            </a:extLst>
          </p:cNvPr>
          <p:cNvSpPr txBox="1">
            <a:spLocks noChangeArrowheads="1"/>
          </p:cNvSpPr>
          <p:nvPr/>
        </p:nvSpPr>
        <p:spPr bwMode="auto">
          <a:xfrm>
            <a:off x="3810000" y="3962400"/>
            <a:ext cx="5334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To compute </a:t>
            </a:r>
            <a:r>
              <a:rPr lang="en-US" altLang="en-US" i="1"/>
              <a:t>S</a:t>
            </a:r>
            <a:r>
              <a:rPr lang="en-US" altLang="en-US" i="1" baseline="-25000"/>
              <a:t>n</a:t>
            </a:r>
            <a:r>
              <a:rPr lang="en-US" altLang="en-US" baseline="-25000"/>
              <a:t> </a:t>
            </a:r>
            <a:r>
              <a:rPr lang="en-US" altLang="en-US"/>
              <a:t>, first multiply both sides of the equality by r and then manipulate the resulting sum as follows: </a:t>
            </a:r>
          </a:p>
        </p:txBody>
      </p:sp>
      <p:pic>
        <p:nvPicPr>
          <p:cNvPr id="133129" name="Picture 14" descr="addin_tmp.png">
            <a:extLst>
              <a:ext uri="{FF2B5EF4-FFF2-40B4-BE49-F238E27FC236}">
                <a16:creationId xmlns:a16="http://schemas.microsoft.com/office/drawing/2014/main" id="{AD9F928E-5124-4DF6-99C9-205E0AE9226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981200" y="5029200"/>
            <a:ext cx="164941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30" name="Picture 15" descr="addin_tmp.png">
            <a:extLst>
              <a:ext uri="{FF2B5EF4-FFF2-40B4-BE49-F238E27FC236}">
                <a16:creationId xmlns:a16="http://schemas.microsoft.com/office/drawing/2014/main" id="{1FF5D350-E743-47DB-9BFB-48D74ACA0C28}"/>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590800" y="5943600"/>
            <a:ext cx="12493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31" name="TextBox 16">
            <a:extLst>
              <a:ext uri="{FF2B5EF4-FFF2-40B4-BE49-F238E27FC236}">
                <a16:creationId xmlns:a16="http://schemas.microsoft.com/office/drawing/2014/main" id="{64FCD12B-6802-47BE-84C3-CD3075BA9B1F}"/>
              </a:ext>
            </a:extLst>
          </p:cNvPr>
          <p:cNvSpPr txBox="1">
            <a:spLocks noChangeArrowheads="1"/>
          </p:cNvSpPr>
          <p:nvPr/>
        </p:nvSpPr>
        <p:spPr bwMode="auto">
          <a:xfrm>
            <a:off x="4419600" y="60198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Continued on next slide</a:t>
            </a:r>
            <a:r>
              <a:rPr lang="en-US" altLang="en-US"/>
              <a:t> </a:t>
            </a:r>
            <a:r>
              <a:rPr lang="en-US" altLang="en-US">
                <a:sym typeface="Wingdings" panose="05000000000000000000" pitchFamily="2" charset="2"/>
              </a:rPr>
              <a:t></a:t>
            </a:r>
            <a:endParaRPr lang="en-US" altLang="en-US"/>
          </a:p>
        </p:txBody>
      </p:sp>
    </p:spTree>
    <p:extLst>
      <p:ext uri="{BB962C8B-B14F-4D97-AF65-F5344CB8AC3E}">
        <p14:creationId xmlns:p14="http://schemas.microsoft.com/office/powerpoint/2010/main" val="90293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nvGraphicFramePr>
        <p:xfrm>
          <a:off x="3073400" y="1452563"/>
          <a:ext cx="2971800" cy="579437"/>
        </p:xfrm>
        <a:graphic>
          <a:graphicData uri="http://schemas.openxmlformats.org/presentationml/2006/ole">
            <mc:AlternateContent xmlns:mc="http://schemas.openxmlformats.org/markup-compatibility/2006">
              <mc:Choice xmlns:v="urn:schemas-microsoft-com:vml" Requires="v">
                <p:oleObj name="Equation" r:id="rId3" imgW="1041120" imgH="203040" progId="Equation.3">
                  <p:embed/>
                </p:oleObj>
              </mc:Choice>
              <mc:Fallback>
                <p:oleObj name="Equation" r:id="rId3" imgW="1041120" imgH="203040" progId="Equation.3">
                  <p:embed/>
                  <p:pic>
                    <p:nvPicPr>
                      <p:cNvPr id="655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400" y="1452563"/>
                        <a:ext cx="2971800"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0" name="Text Box 4"/>
          <p:cNvSpPr txBox="1">
            <a:spLocks noChangeArrowheads="1"/>
          </p:cNvSpPr>
          <p:nvPr/>
        </p:nvSpPr>
        <p:spPr bwMode="auto">
          <a:xfrm>
            <a:off x="3352800" y="457200"/>
            <a:ext cx="23907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Logic Operator</a:t>
            </a:r>
          </a:p>
        </p:txBody>
      </p:sp>
      <p:grpSp>
        <p:nvGrpSpPr>
          <p:cNvPr id="65541" name="Group 5"/>
          <p:cNvGrpSpPr>
            <a:grpSpLocks/>
          </p:cNvGrpSpPr>
          <p:nvPr/>
        </p:nvGrpSpPr>
        <p:grpSpPr bwMode="auto">
          <a:xfrm>
            <a:off x="4462463" y="2222500"/>
            <a:ext cx="2051050" cy="2659063"/>
            <a:chOff x="1707" y="1902"/>
            <a:chExt cx="1292" cy="1675"/>
          </a:xfrm>
        </p:grpSpPr>
        <p:sp>
          <p:nvSpPr>
            <p:cNvPr id="65542" name="Rectangle 6"/>
            <p:cNvSpPr>
              <a:spLocks noChangeArrowheads="1"/>
            </p:cNvSpPr>
            <p:nvPr/>
          </p:nvSpPr>
          <p:spPr bwMode="auto">
            <a:xfrm>
              <a:off x="2236" y="3251"/>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solidFill>
                    <a:srgbClr val="006600"/>
                  </a:solidFill>
                </a:rPr>
                <a:t>T</a:t>
              </a:r>
            </a:p>
          </p:txBody>
        </p:sp>
        <p:sp>
          <p:nvSpPr>
            <p:cNvPr id="65543" name="Rectangle 7"/>
            <p:cNvSpPr>
              <a:spLocks noChangeArrowheads="1"/>
            </p:cNvSpPr>
            <p:nvPr/>
          </p:nvSpPr>
          <p:spPr bwMode="auto">
            <a:xfrm>
              <a:off x="2236" y="2925"/>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solidFill>
                    <a:srgbClr val="006600"/>
                  </a:solidFill>
                </a:rPr>
                <a:t>T</a:t>
              </a:r>
            </a:p>
          </p:txBody>
        </p:sp>
        <p:sp>
          <p:nvSpPr>
            <p:cNvPr id="65544" name="Rectangle 8"/>
            <p:cNvSpPr>
              <a:spLocks noChangeArrowheads="1"/>
            </p:cNvSpPr>
            <p:nvPr/>
          </p:nvSpPr>
          <p:spPr bwMode="auto">
            <a:xfrm>
              <a:off x="2236" y="2599"/>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solidFill>
                    <a:srgbClr val="A50021"/>
                  </a:solidFill>
                </a:rPr>
                <a:t>F</a:t>
              </a:r>
            </a:p>
          </p:txBody>
        </p:sp>
        <p:sp>
          <p:nvSpPr>
            <p:cNvPr id="65545" name="Rectangle 9"/>
            <p:cNvSpPr>
              <a:spLocks noChangeArrowheads="1"/>
            </p:cNvSpPr>
            <p:nvPr/>
          </p:nvSpPr>
          <p:spPr bwMode="auto">
            <a:xfrm>
              <a:off x="2236" y="2266"/>
              <a:ext cx="763"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solidFill>
                    <a:srgbClr val="006600"/>
                  </a:solidFill>
                </a:rPr>
                <a:t>T</a:t>
              </a:r>
            </a:p>
          </p:txBody>
        </p:sp>
        <p:sp>
          <p:nvSpPr>
            <p:cNvPr id="65546" name="Rectangle 10"/>
            <p:cNvSpPr>
              <a:spLocks noChangeArrowheads="1"/>
            </p:cNvSpPr>
            <p:nvPr/>
          </p:nvSpPr>
          <p:spPr bwMode="auto">
            <a:xfrm>
              <a:off x="1707" y="1902"/>
              <a:ext cx="1292"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P  </a:t>
              </a:r>
              <a:r>
                <a:rPr lang="en-US" altLang="en-US" sz="3200">
                  <a:sym typeface="Symbol" pitchFamily="18" charset="2"/>
                </a:rPr>
                <a:t>   </a:t>
              </a:r>
              <a:r>
                <a:rPr lang="en-US" altLang="en-US" sz="3200" i="1">
                  <a:sym typeface="Symbol" pitchFamily="18" charset="2"/>
                </a:rPr>
                <a:t>Q</a:t>
              </a:r>
              <a:endParaRPr lang="en-US" altLang="en-US" sz="3200">
                <a:sym typeface="Symbol" pitchFamily="18" charset="2"/>
              </a:endParaRPr>
            </a:p>
          </p:txBody>
        </p:sp>
      </p:grpSp>
      <p:grpSp>
        <p:nvGrpSpPr>
          <p:cNvPr id="65547" name="Group 11"/>
          <p:cNvGrpSpPr>
            <a:grpSpLocks/>
          </p:cNvGrpSpPr>
          <p:nvPr/>
        </p:nvGrpSpPr>
        <p:grpSpPr bwMode="auto">
          <a:xfrm>
            <a:off x="2692400" y="2222500"/>
            <a:ext cx="1770063" cy="2659063"/>
            <a:chOff x="592" y="1902"/>
            <a:chExt cx="1115" cy="1675"/>
          </a:xfrm>
        </p:grpSpPr>
        <p:sp>
          <p:nvSpPr>
            <p:cNvPr id="65548" name="Rectangle 12"/>
            <p:cNvSpPr>
              <a:spLocks noChangeArrowheads="1"/>
            </p:cNvSpPr>
            <p:nvPr/>
          </p:nvSpPr>
          <p:spPr bwMode="auto">
            <a:xfrm>
              <a:off x="1120" y="3251"/>
              <a:ext cx="587" cy="326"/>
            </a:xfrm>
            <a:prstGeom prst="rect">
              <a:avLst/>
            </a:prstGeom>
            <a:noFill/>
            <a:ln>
              <a:noFill/>
            </a:ln>
            <a:effectLst/>
            <a:extLst>
              <a:ext uri="{909E8E84-426E-40DD-AFC4-6F175D3DCCD1}">
                <a14:hiddenFill xmlns:a14="http://schemas.microsoft.com/office/drawing/2010/main">
                  <a:solidFill>
                    <a:schemeClr val="folHlink">
                      <a:alpha val="50000"/>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65549" name="Rectangle 13"/>
            <p:cNvSpPr>
              <a:spLocks noChangeArrowheads="1"/>
            </p:cNvSpPr>
            <p:nvPr/>
          </p:nvSpPr>
          <p:spPr bwMode="auto">
            <a:xfrm>
              <a:off x="592" y="3251"/>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65550" name="Rectangle 14"/>
            <p:cNvSpPr>
              <a:spLocks noChangeArrowheads="1"/>
            </p:cNvSpPr>
            <p:nvPr/>
          </p:nvSpPr>
          <p:spPr bwMode="auto">
            <a:xfrm>
              <a:off x="1120" y="2925"/>
              <a:ext cx="58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65551" name="Rectangle 15"/>
            <p:cNvSpPr>
              <a:spLocks noChangeArrowheads="1"/>
            </p:cNvSpPr>
            <p:nvPr/>
          </p:nvSpPr>
          <p:spPr bwMode="auto">
            <a:xfrm>
              <a:off x="592" y="2925"/>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65552" name="Rectangle 16"/>
            <p:cNvSpPr>
              <a:spLocks noChangeArrowheads="1"/>
            </p:cNvSpPr>
            <p:nvPr/>
          </p:nvSpPr>
          <p:spPr bwMode="auto">
            <a:xfrm>
              <a:off x="1120" y="2599"/>
              <a:ext cx="58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65553" name="Rectangle 17"/>
            <p:cNvSpPr>
              <a:spLocks noChangeArrowheads="1"/>
            </p:cNvSpPr>
            <p:nvPr/>
          </p:nvSpPr>
          <p:spPr bwMode="auto">
            <a:xfrm>
              <a:off x="592" y="2599"/>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65554" name="Rectangle 18"/>
            <p:cNvSpPr>
              <a:spLocks noChangeArrowheads="1"/>
            </p:cNvSpPr>
            <p:nvPr/>
          </p:nvSpPr>
          <p:spPr bwMode="auto">
            <a:xfrm>
              <a:off x="1120" y="2266"/>
              <a:ext cx="58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65555" name="Rectangle 19"/>
            <p:cNvSpPr>
              <a:spLocks noChangeArrowheads="1"/>
            </p:cNvSpPr>
            <p:nvPr/>
          </p:nvSpPr>
          <p:spPr bwMode="auto">
            <a:xfrm>
              <a:off x="592" y="2266"/>
              <a:ext cx="528"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65556" name="Rectangle 20"/>
            <p:cNvSpPr>
              <a:spLocks noChangeArrowheads="1"/>
            </p:cNvSpPr>
            <p:nvPr/>
          </p:nvSpPr>
          <p:spPr bwMode="auto">
            <a:xfrm>
              <a:off x="1120" y="1902"/>
              <a:ext cx="587"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Q</a:t>
              </a:r>
            </a:p>
          </p:txBody>
        </p:sp>
        <p:sp>
          <p:nvSpPr>
            <p:cNvPr id="65557" name="Rectangle 21"/>
            <p:cNvSpPr>
              <a:spLocks noChangeArrowheads="1"/>
            </p:cNvSpPr>
            <p:nvPr/>
          </p:nvSpPr>
          <p:spPr bwMode="auto">
            <a:xfrm>
              <a:off x="592" y="1902"/>
              <a:ext cx="528"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P</a:t>
              </a:r>
            </a:p>
          </p:txBody>
        </p:sp>
      </p:grpSp>
      <p:grpSp>
        <p:nvGrpSpPr>
          <p:cNvPr id="65558" name="Group 22"/>
          <p:cNvGrpSpPr>
            <a:grpSpLocks/>
          </p:cNvGrpSpPr>
          <p:nvPr/>
        </p:nvGrpSpPr>
        <p:grpSpPr bwMode="auto">
          <a:xfrm>
            <a:off x="3530600" y="2222500"/>
            <a:ext cx="931863" cy="2659063"/>
            <a:chOff x="1120" y="1902"/>
            <a:chExt cx="587" cy="1675"/>
          </a:xfrm>
        </p:grpSpPr>
        <p:sp>
          <p:nvSpPr>
            <p:cNvPr id="65559" name="Line 23"/>
            <p:cNvSpPr>
              <a:spLocks noChangeShapeType="1"/>
            </p:cNvSpPr>
            <p:nvPr/>
          </p:nvSpPr>
          <p:spPr bwMode="auto">
            <a:xfrm>
              <a:off x="1120" y="1902"/>
              <a:ext cx="0" cy="1675"/>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60" name="Line 24"/>
            <p:cNvSpPr>
              <a:spLocks noChangeShapeType="1"/>
            </p:cNvSpPr>
            <p:nvPr/>
          </p:nvSpPr>
          <p:spPr bwMode="auto">
            <a:xfrm>
              <a:off x="1707" y="1902"/>
              <a:ext cx="0" cy="1675"/>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5561" name="Group 25"/>
          <p:cNvGrpSpPr>
            <a:grpSpLocks/>
          </p:cNvGrpSpPr>
          <p:nvPr/>
        </p:nvGrpSpPr>
        <p:grpSpPr bwMode="auto">
          <a:xfrm>
            <a:off x="2692400" y="2209800"/>
            <a:ext cx="3821113" cy="2659063"/>
            <a:chOff x="592" y="1894"/>
            <a:chExt cx="2407" cy="1675"/>
          </a:xfrm>
        </p:grpSpPr>
        <p:grpSp>
          <p:nvGrpSpPr>
            <p:cNvPr id="65562" name="Group 26"/>
            <p:cNvGrpSpPr>
              <a:grpSpLocks/>
            </p:cNvGrpSpPr>
            <p:nvPr/>
          </p:nvGrpSpPr>
          <p:grpSpPr bwMode="auto">
            <a:xfrm>
              <a:off x="592" y="2266"/>
              <a:ext cx="2407" cy="985"/>
              <a:chOff x="592" y="2266"/>
              <a:chExt cx="2407" cy="985"/>
            </a:xfrm>
          </p:grpSpPr>
          <p:sp>
            <p:nvSpPr>
              <p:cNvPr id="65563" name="Line 27"/>
              <p:cNvSpPr>
                <a:spLocks noChangeShapeType="1"/>
              </p:cNvSpPr>
              <p:nvPr/>
            </p:nvSpPr>
            <p:spPr bwMode="auto">
              <a:xfrm>
                <a:off x="592" y="2266"/>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64" name="Line 28"/>
              <p:cNvSpPr>
                <a:spLocks noChangeShapeType="1"/>
              </p:cNvSpPr>
              <p:nvPr/>
            </p:nvSpPr>
            <p:spPr bwMode="auto">
              <a:xfrm>
                <a:off x="592" y="2599"/>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65" name="Line 29"/>
              <p:cNvSpPr>
                <a:spLocks noChangeShapeType="1"/>
              </p:cNvSpPr>
              <p:nvPr/>
            </p:nvSpPr>
            <p:spPr bwMode="auto">
              <a:xfrm>
                <a:off x="592" y="2925"/>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66" name="Line 30"/>
              <p:cNvSpPr>
                <a:spLocks noChangeShapeType="1"/>
              </p:cNvSpPr>
              <p:nvPr/>
            </p:nvSpPr>
            <p:spPr bwMode="auto">
              <a:xfrm>
                <a:off x="592" y="3251"/>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5567" name="Group 31"/>
            <p:cNvGrpSpPr>
              <a:grpSpLocks/>
            </p:cNvGrpSpPr>
            <p:nvPr/>
          </p:nvGrpSpPr>
          <p:grpSpPr bwMode="auto">
            <a:xfrm>
              <a:off x="592" y="1894"/>
              <a:ext cx="2407" cy="1675"/>
              <a:chOff x="592" y="1806"/>
              <a:chExt cx="2407" cy="1675"/>
            </a:xfrm>
          </p:grpSpPr>
          <p:grpSp>
            <p:nvGrpSpPr>
              <p:cNvPr id="65568" name="Group 32"/>
              <p:cNvGrpSpPr>
                <a:grpSpLocks/>
              </p:cNvGrpSpPr>
              <p:nvPr/>
            </p:nvGrpSpPr>
            <p:grpSpPr bwMode="auto">
              <a:xfrm>
                <a:off x="592" y="1806"/>
                <a:ext cx="2407" cy="1675"/>
                <a:chOff x="592" y="1902"/>
                <a:chExt cx="2407" cy="1675"/>
              </a:xfrm>
            </p:grpSpPr>
            <p:sp>
              <p:nvSpPr>
                <p:cNvPr id="65569" name="Line 33"/>
                <p:cNvSpPr>
                  <a:spLocks noChangeShapeType="1"/>
                </p:cNvSpPr>
                <p:nvPr/>
              </p:nvSpPr>
              <p:spPr bwMode="auto">
                <a:xfrm>
                  <a:off x="592" y="1902"/>
                  <a:ext cx="2407"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70" name="Line 34"/>
                <p:cNvSpPr>
                  <a:spLocks noChangeShapeType="1"/>
                </p:cNvSpPr>
                <p:nvPr/>
              </p:nvSpPr>
              <p:spPr bwMode="auto">
                <a:xfrm>
                  <a:off x="592" y="3577"/>
                  <a:ext cx="2407"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71" name="Line 35"/>
                <p:cNvSpPr>
                  <a:spLocks noChangeShapeType="1"/>
                </p:cNvSpPr>
                <p:nvPr/>
              </p:nvSpPr>
              <p:spPr bwMode="auto">
                <a:xfrm>
                  <a:off x="592" y="1902"/>
                  <a:ext cx="0" cy="1675"/>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572" name="Line 36"/>
              <p:cNvSpPr>
                <a:spLocks noChangeShapeType="1"/>
              </p:cNvSpPr>
              <p:nvPr/>
            </p:nvSpPr>
            <p:spPr bwMode="auto">
              <a:xfrm>
                <a:off x="2999" y="1806"/>
                <a:ext cx="0" cy="1675"/>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aphicFrame>
        <p:nvGraphicFramePr>
          <p:cNvPr id="65573" name="Object 37"/>
          <p:cNvGraphicFramePr>
            <a:graphicFrameLocks noChangeAspect="1"/>
          </p:cNvGraphicFramePr>
          <p:nvPr/>
        </p:nvGraphicFramePr>
        <p:xfrm>
          <a:off x="6267450" y="2543175"/>
          <a:ext cx="114300" cy="177800"/>
        </p:xfrm>
        <a:graphic>
          <a:graphicData uri="http://schemas.openxmlformats.org/presentationml/2006/ole">
            <mc:AlternateContent xmlns:mc="http://schemas.openxmlformats.org/markup-compatibility/2006">
              <mc:Choice xmlns:v="urn:schemas-microsoft-com:vml" Requires="v">
                <p:oleObj name="Equation" r:id="rId5" imgW="114120" imgH="177480" progId="Equation.DSMT4">
                  <p:embed/>
                </p:oleObj>
              </mc:Choice>
              <mc:Fallback>
                <p:oleObj name="Equation" r:id="rId5" imgW="114120" imgH="177480" progId="Equation.DSMT4">
                  <p:embed/>
                  <p:pic>
                    <p:nvPicPr>
                      <p:cNvPr id="65573" name="Object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7450" y="2543175"/>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74" name="Text Box 38"/>
          <p:cNvSpPr txBox="1">
            <a:spLocks noChangeArrowheads="1"/>
          </p:cNvSpPr>
          <p:nvPr/>
        </p:nvSpPr>
        <p:spPr bwMode="auto">
          <a:xfrm>
            <a:off x="381000" y="5338763"/>
            <a:ext cx="8418513" cy="376237"/>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Convention</a:t>
            </a:r>
            <a:r>
              <a:rPr lang="en-US" altLang="en-US"/>
              <a:t>: if we don’t say anything wrong, then it is not false, and thus true.</a:t>
            </a:r>
          </a:p>
        </p:txBody>
      </p:sp>
      <p:pic>
        <p:nvPicPr>
          <p:cNvPr id="65575" name="Picture 3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224463" y="2425700"/>
            <a:ext cx="468312"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790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74"/>
                                        </p:tgtEl>
                                        <p:attrNameLst>
                                          <p:attrName>style.visibility</p:attrName>
                                        </p:attrNameLst>
                                      </p:cBhvr>
                                      <p:to>
                                        <p:strVal val="visible"/>
                                      </p:to>
                                    </p:set>
                                    <p:animEffect transition="in" filter="blinds(horizontal)">
                                      <p:cBhvr>
                                        <p:cTn id="7" dur="500"/>
                                        <p:tgtEl>
                                          <p:spTgt spid="65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74" grpId="0" animBg="1"/>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7167CABC-4F89-46B0-8386-71742F1F9159}"/>
              </a:ext>
            </a:extLst>
          </p:cNvPr>
          <p:cNvSpPr>
            <a:spLocks noGrp="1"/>
          </p:cNvSpPr>
          <p:nvPr>
            <p:ph type="title"/>
          </p:nvPr>
        </p:nvSpPr>
        <p:spPr/>
        <p:txBody>
          <a:bodyPr/>
          <a:lstStyle/>
          <a:p>
            <a:r>
              <a:rPr lang="en-US" altLang="en-US"/>
              <a:t>Geometric Series</a:t>
            </a:r>
          </a:p>
        </p:txBody>
      </p:sp>
      <p:pic>
        <p:nvPicPr>
          <p:cNvPr id="134147" name="Picture 26" descr="addin_tmp.png">
            <a:extLst>
              <a:ext uri="{FF2B5EF4-FFF2-40B4-BE49-F238E27FC236}">
                <a16:creationId xmlns:a16="http://schemas.microsoft.com/office/drawing/2014/main" id="{D204C90D-EAFF-455A-BC88-05B43A8B30AE}"/>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133600" y="1905000"/>
            <a:ext cx="124936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8" name="Picture 16" descr="addin_tmp.png">
            <a:extLst>
              <a:ext uri="{FF2B5EF4-FFF2-40B4-BE49-F238E27FC236}">
                <a16:creationId xmlns:a16="http://schemas.microsoft.com/office/drawing/2014/main" id="{B0B8A251-1B53-468E-8942-69C52F3A1A9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133600" y="2743200"/>
            <a:ext cx="10350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extBox 19">
            <a:extLst>
              <a:ext uri="{FF2B5EF4-FFF2-40B4-BE49-F238E27FC236}">
                <a16:creationId xmlns:a16="http://schemas.microsoft.com/office/drawing/2014/main" id="{B4E5CC25-ED01-4027-849B-54F790644037}"/>
              </a:ext>
            </a:extLst>
          </p:cNvPr>
          <p:cNvSpPr txBox="1">
            <a:spLocks noChangeArrowheads="1"/>
          </p:cNvSpPr>
          <p:nvPr/>
        </p:nvSpPr>
        <p:spPr bwMode="auto">
          <a:xfrm>
            <a:off x="3429000" y="2895600"/>
            <a:ext cx="533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Shifting the index of summation with </a:t>
            </a:r>
            <a:r>
              <a:rPr lang="en-US" altLang="en-US" i="1"/>
              <a:t>k</a:t>
            </a:r>
            <a:r>
              <a:rPr lang="en-US" altLang="en-US"/>
              <a:t> = </a:t>
            </a:r>
            <a:r>
              <a:rPr lang="en-US" altLang="en-US" i="1"/>
              <a:t>j</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a:t>
            </a:r>
          </a:p>
        </p:txBody>
      </p:sp>
      <p:pic>
        <p:nvPicPr>
          <p:cNvPr id="134150" name="Picture 37" descr="addin_tmp.png">
            <a:extLst>
              <a:ext uri="{FF2B5EF4-FFF2-40B4-BE49-F238E27FC236}">
                <a16:creationId xmlns:a16="http://schemas.microsoft.com/office/drawing/2014/main" id="{9A2AB750-12F2-410E-A4C4-C33741A54BB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rcRect/>
          <a:stretch>
            <a:fillRect/>
          </a:stretch>
        </p:blipFill>
        <p:spPr bwMode="auto">
          <a:xfrm>
            <a:off x="2133600" y="3581400"/>
            <a:ext cx="226377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1" name="TextBox 25">
            <a:extLst>
              <a:ext uri="{FF2B5EF4-FFF2-40B4-BE49-F238E27FC236}">
                <a16:creationId xmlns:a16="http://schemas.microsoft.com/office/drawing/2014/main" id="{385FAEEE-96C4-406F-A2AF-FDCC63963EEC}"/>
              </a:ext>
            </a:extLst>
          </p:cNvPr>
          <p:cNvSpPr txBox="1">
            <a:spLocks noChangeArrowheads="1"/>
          </p:cNvSpPr>
          <p:nvPr/>
        </p:nvSpPr>
        <p:spPr bwMode="auto">
          <a:xfrm>
            <a:off x="4495800" y="3505200"/>
            <a:ext cx="4495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Removing </a:t>
            </a:r>
            <a:r>
              <a:rPr lang="en-US" altLang="en-US" i="1"/>
              <a:t>k</a:t>
            </a:r>
            <a:r>
              <a:rPr lang="en-US" altLang="en-US"/>
              <a:t> = </a:t>
            </a:r>
            <a:r>
              <a:rPr lang="en-US" altLang="en-US" i="1"/>
              <a:t>n</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term and </a:t>
            </a:r>
          </a:p>
          <a:p>
            <a:pPr eaLnBrk="1" hangingPunct="1"/>
            <a:r>
              <a:rPr lang="en-US" altLang="en-US"/>
              <a:t>adding </a:t>
            </a:r>
            <a:r>
              <a:rPr lang="en-US" altLang="en-US" i="1"/>
              <a:t>k</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0</a:t>
            </a:r>
            <a:r>
              <a:rPr lang="en-US" altLang="en-US"/>
              <a:t> term.</a:t>
            </a:r>
          </a:p>
        </p:txBody>
      </p:sp>
      <p:pic>
        <p:nvPicPr>
          <p:cNvPr id="134152" name="Picture 31" descr="addin_tmp.png">
            <a:extLst>
              <a:ext uri="{FF2B5EF4-FFF2-40B4-BE49-F238E27FC236}">
                <a16:creationId xmlns:a16="http://schemas.microsoft.com/office/drawing/2014/main" id="{1974D948-068D-4D1E-9A7A-CA24FC3DC16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362200" y="4419600"/>
            <a:ext cx="212248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3" name="TextBox 32">
            <a:extLst>
              <a:ext uri="{FF2B5EF4-FFF2-40B4-BE49-F238E27FC236}">
                <a16:creationId xmlns:a16="http://schemas.microsoft.com/office/drawing/2014/main" id="{4A888C9C-A8C7-40F2-9ED3-AE5D58F8CD54}"/>
              </a:ext>
            </a:extLst>
          </p:cNvPr>
          <p:cNvSpPr txBox="1">
            <a:spLocks noChangeArrowheads="1"/>
          </p:cNvSpPr>
          <p:nvPr/>
        </p:nvSpPr>
        <p:spPr bwMode="auto">
          <a:xfrm>
            <a:off x="4648200" y="4419600"/>
            <a:ext cx="411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Substituting </a:t>
            </a:r>
            <a:r>
              <a:rPr lang="en-US" altLang="en-US" i="1"/>
              <a:t>S</a:t>
            </a:r>
            <a:r>
              <a:rPr lang="en-US" altLang="en-US"/>
              <a:t> for summation formula</a:t>
            </a:r>
          </a:p>
        </p:txBody>
      </p:sp>
      <p:pic>
        <p:nvPicPr>
          <p:cNvPr id="134154" name="Picture 34" descr="addin_tmp.png">
            <a:extLst>
              <a:ext uri="{FF2B5EF4-FFF2-40B4-BE49-F238E27FC236}">
                <a16:creationId xmlns:a16="http://schemas.microsoft.com/office/drawing/2014/main" id="{473639A5-C0B5-4F76-A0BA-D8BB66CCBE4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09800" y="5029200"/>
            <a:ext cx="26130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5" name="Picture 45" descr="addin_tmp.png">
            <a:extLst>
              <a:ext uri="{FF2B5EF4-FFF2-40B4-BE49-F238E27FC236}">
                <a16:creationId xmlns:a16="http://schemas.microsoft.com/office/drawing/2014/main" id="{6C8E7822-2553-4770-9EB8-D9E447940DC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2667000" y="5562600"/>
            <a:ext cx="130651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6" name="TextBox 38">
            <a:extLst>
              <a:ext uri="{FF2B5EF4-FFF2-40B4-BE49-F238E27FC236}">
                <a16:creationId xmlns:a16="http://schemas.microsoft.com/office/drawing/2014/main" id="{BA01245E-D406-4235-AAE4-0C13CC2C94E7}"/>
              </a:ext>
            </a:extLst>
          </p:cNvPr>
          <p:cNvSpPr txBox="1">
            <a:spLocks noChangeArrowheads="1"/>
          </p:cNvSpPr>
          <p:nvPr/>
        </p:nvSpPr>
        <p:spPr bwMode="auto">
          <a:xfrm>
            <a:off x="1066800" y="4800600"/>
            <a:ext cx="91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3200" b="1">
                <a:latin typeface="Cambria Math" panose="02040503050406030204" pitchFamily="18" charset="0"/>
                <a:ea typeface="Cambria Math" panose="02040503050406030204" pitchFamily="18" charset="0"/>
                <a:cs typeface="Cambria Math" panose="02040503050406030204" pitchFamily="18" charset="0"/>
              </a:rPr>
              <a:t>∴</a:t>
            </a:r>
          </a:p>
        </p:txBody>
      </p:sp>
      <p:sp>
        <p:nvSpPr>
          <p:cNvPr id="134157" name="TextBox 40">
            <a:extLst>
              <a:ext uri="{FF2B5EF4-FFF2-40B4-BE49-F238E27FC236}">
                <a16:creationId xmlns:a16="http://schemas.microsoft.com/office/drawing/2014/main" id="{3F5275F4-495C-42D5-B2F5-0517ED95ABEE}"/>
              </a:ext>
            </a:extLst>
          </p:cNvPr>
          <p:cNvSpPr txBox="1">
            <a:spLocks noChangeArrowheads="1"/>
          </p:cNvSpPr>
          <p:nvPr/>
        </p:nvSpPr>
        <p:spPr bwMode="auto">
          <a:xfrm>
            <a:off x="4419600" y="56388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if r </a:t>
            </a:r>
            <a:r>
              <a:rPr lang="en-US" altLang="en-US">
                <a:latin typeface="Cambria Math" panose="02040503050406030204" pitchFamily="18" charset="0"/>
                <a:ea typeface="Cambria Math" panose="02040503050406030204" pitchFamily="18" charset="0"/>
                <a:cs typeface="Cambria Math" panose="02040503050406030204" pitchFamily="18" charset="0"/>
              </a:rPr>
              <a:t>≠1</a:t>
            </a:r>
            <a:endParaRPr lang="en-US" altLang="en-US"/>
          </a:p>
        </p:txBody>
      </p:sp>
      <p:sp>
        <p:nvSpPr>
          <p:cNvPr id="134158" name="TextBox 41">
            <a:extLst>
              <a:ext uri="{FF2B5EF4-FFF2-40B4-BE49-F238E27FC236}">
                <a16:creationId xmlns:a16="http://schemas.microsoft.com/office/drawing/2014/main" id="{9576AA5C-931B-42DC-B274-0FD4F287773E}"/>
              </a:ext>
            </a:extLst>
          </p:cNvPr>
          <p:cNvSpPr txBox="1">
            <a:spLocks noChangeArrowheads="1"/>
          </p:cNvSpPr>
          <p:nvPr/>
        </p:nvSpPr>
        <p:spPr bwMode="auto">
          <a:xfrm>
            <a:off x="5334000" y="62484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if r</a:t>
            </a:r>
            <a:r>
              <a:rPr lang="en-US" altLang="en-US">
                <a:latin typeface="Cambria Math" panose="02040503050406030204" pitchFamily="18" charset="0"/>
                <a:ea typeface="Cambria Math" panose="02040503050406030204" pitchFamily="18" charset="0"/>
                <a:cs typeface="Cambria Math" panose="02040503050406030204" pitchFamily="18" charset="0"/>
              </a:rPr>
              <a:t> = 1</a:t>
            </a:r>
            <a:endParaRPr lang="en-US" altLang="en-US"/>
          </a:p>
        </p:txBody>
      </p:sp>
      <p:pic>
        <p:nvPicPr>
          <p:cNvPr id="134159" name="Picture 44" descr="addin_tmp.png">
            <a:extLst>
              <a:ext uri="{FF2B5EF4-FFF2-40B4-BE49-F238E27FC236}">
                <a16:creationId xmlns:a16="http://schemas.microsoft.com/office/drawing/2014/main" id="{2667E1F8-EA4D-4F2A-9B3D-8A0560122321}"/>
              </a:ext>
            </a:extLst>
          </p:cNvPr>
          <p:cNvPicPr>
            <a:picLocks noChangeAspect="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2286000" y="6096000"/>
            <a:ext cx="263842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60" name="TextBox 15">
            <a:extLst>
              <a:ext uri="{FF2B5EF4-FFF2-40B4-BE49-F238E27FC236}">
                <a16:creationId xmlns:a16="http://schemas.microsoft.com/office/drawing/2014/main" id="{C401AC50-C2C2-4E7B-AE9F-57E054F034C6}"/>
              </a:ext>
            </a:extLst>
          </p:cNvPr>
          <p:cNvSpPr txBox="1">
            <a:spLocks noChangeArrowheads="1"/>
          </p:cNvSpPr>
          <p:nvPr/>
        </p:nvSpPr>
        <p:spPr bwMode="auto">
          <a:xfrm>
            <a:off x="3581400" y="2133600"/>
            <a:ext cx="533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From previous slide.</a:t>
            </a:r>
          </a:p>
        </p:txBody>
      </p:sp>
    </p:spTree>
    <p:extLst>
      <p:ext uri="{BB962C8B-B14F-4D97-AF65-F5344CB8AC3E}">
        <p14:creationId xmlns:p14="http://schemas.microsoft.com/office/powerpoint/2010/main" val="38091830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7E1B-971B-480B-BDC0-AACAD4449467}"/>
              </a:ext>
            </a:extLst>
          </p:cNvPr>
          <p:cNvSpPr>
            <a:spLocks noGrp="1"/>
          </p:cNvSpPr>
          <p:nvPr>
            <p:ph type="title"/>
          </p:nvPr>
        </p:nvSpPr>
        <p:spPr/>
        <p:txBody>
          <a:bodyPr>
            <a:normAutofit fontScale="90000"/>
          </a:bodyPr>
          <a:lstStyle/>
          <a:p>
            <a:pPr fontAlgn="auto">
              <a:spcAft>
                <a:spcPts val="0"/>
              </a:spcAft>
              <a:defRPr/>
            </a:pPr>
            <a:r>
              <a:rPr lang="en-US" dirty="0"/>
              <a:t>Some Useful Summation Formulae </a:t>
            </a:r>
          </a:p>
        </p:txBody>
      </p:sp>
      <p:pic>
        <p:nvPicPr>
          <p:cNvPr id="135171" name="Content Placeholder 3" descr="table28.jpg">
            <a:extLst>
              <a:ext uri="{FF2B5EF4-FFF2-40B4-BE49-F238E27FC236}">
                <a16:creationId xmlns:a16="http://schemas.microsoft.com/office/drawing/2014/main" id="{B7578D9A-EA51-47E8-985F-C8E0439C2C8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2286000"/>
            <a:ext cx="3673475" cy="4162425"/>
          </a:xfrm>
        </p:spPr>
      </p:pic>
      <p:sp>
        <p:nvSpPr>
          <p:cNvPr id="135172" name="TextBox 4">
            <a:extLst>
              <a:ext uri="{FF2B5EF4-FFF2-40B4-BE49-F238E27FC236}">
                <a16:creationId xmlns:a16="http://schemas.microsoft.com/office/drawing/2014/main" id="{0B89F057-4B87-4285-9603-8045314140BB}"/>
              </a:ext>
            </a:extLst>
          </p:cNvPr>
          <p:cNvSpPr txBox="1">
            <a:spLocks noChangeArrowheads="1"/>
          </p:cNvSpPr>
          <p:nvPr/>
        </p:nvSpPr>
        <p:spPr bwMode="auto">
          <a:xfrm>
            <a:off x="6858000" y="3429000"/>
            <a:ext cx="12954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Later we will prove some of these by induction.</a:t>
            </a:r>
          </a:p>
        </p:txBody>
      </p:sp>
      <p:cxnSp>
        <p:nvCxnSpPr>
          <p:cNvPr id="7" name="Straight Arrow Connector 6">
            <a:extLst>
              <a:ext uri="{FF2B5EF4-FFF2-40B4-BE49-F238E27FC236}">
                <a16:creationId xmlns:a16="http://schemas.microsoft.com/office/drawing/2014/main" id="{72970BD8-E836-4793-BAEE-27A780A14270}"/>
              </a:ext>
            </a:extLst>
          </p:cNvPr>
          <p:cNvCxnSpPr/>
          <p:nvPr/>
        </p:nvCxnSpPr>
        <p:spPr>
          <a:xfrm rot="10800000" flipV="1">
            <a:off x="6019800" y="36576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9161E48-5B7E-47A3-BCD8-279447D14435}"/>
              </a:ext>
            </a:extLst>
          </p:cNvPr>
          <p:cNvCxnSpPr/>
          <p:nvPr/>
        </p:nvCxnSpPr>
        <p:spPr>
          <a:xfrm rot="10800000" flipV="1">
            <a:off x="6019800" y="4038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247C3DF-17A2-4019-8746-5498F29F8E3A}"/>
              </a:ext>
            </a:extLst>
          </p:cNvPr>
          <p:cNvCxnSpPr/>
          <p:nvPr/>
        </p:nvCxnSpPr>
        <p:spPr>
          <a:xfrm rot="10800000">
            <a:off x="6019800" y="4724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5176" name="TextBox 11">
            <a:extLst>
              <a:ext uri="{FF2B5EF4-FFF2-40B4-BE49-F238E27FC236}">
                <a16:creationId xmlns:a16="http://schemas.microsoft.com/office/drawing/2014/main" id="{17C15C0D-9D97-4E54-BF9B-6DAFC4CA0BE6}"/>
              </a:ext>
            </a:extLst>
          </p:cNvPr>
          <p:cNvSpPr txBox="1">
            <a:spLocks noChangeArrowheads="1"/>
          </p:cNvSpPr>
          <p:nvPr/>
        </p:nvSpPr>
        <p:spPr bwMode="auto">
          <a:xfrm>
            <a:off x="6400800" y="5334000"/>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Proof in text </a:t>
            </a:r>
          </a:p>
          <a:p>
            <a:pPr eaLnBrk="1" hangingPunct="1"/>
            <a:r>
              <a:rPr lang="en-US" altLang="en-US"/>
              <a:t>(requires calculus)</a:t>
            </a:r>
          </a:p>
        </p:txBody>
      </p:sp>
      <p:cxnSp>
        <p:nvCxnSpPr>
          <p:cNvPr id="14" name="Straight Arrow Connector 13">
            <a:extLst>
              <a:ext uri="{FF2B5EF4-FFF2-40B4-BE49-F238E27FC236}">
                <a16:creationId xmlns:a16="http://schemas.microsoft.com/office/drawing/2014/main" id="{19A6E569-CD2A-42FF-9332-38C228F12DAC}"/>
              </a:ext>
            </a:extLst>
          </p:cNvPr>
          <p:cNvCxnSpPr/>
          <p:nvPr/>
        </p:nvCxnSpPr>
        <p:spPr>
          <a:xfrm rot="10800000" flipV="1">
            <a:off x="5943600" y="5410200"/>
            <a:ext cx="381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C5DFCA-9A3E-4BAC-B2EC-3F2BF021579E}"/>
              </a:ext>
            </a:extLst>
          </p:cNvPr>
          <p:cNvCxnSpPr/>
          <p:nvPr/>
        </p:nvCxnSpPr>
        <p:spPr>
          <a:xfrm rot="10800000" flipV="1">
            <a:off x="5943600" y="579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5179" name="TextBox 12">
            <a:extLst>
              <a:ext uri="{FF2B5EF4-FFF2-40B4-BE49-F238E27FC236}">
                <a16:creationId xmlns:a16="http://schemas.microsoft.com/office/drawing/2014/main" id="{4DB40A07-5653-4236-B28E-53B2601770C7}"/>
              </a:ext>
            </a:extLst>
          </p:cNvPr>
          <p:cNvSpPr txBox="1">
            <a:spLocks noChangeArrowheads="1"/>
          </p:cNvSpPr>
          <p:nvPr/>
        </p:nvSpPr>
        <p:spPr bwMode="auto">
          <a:xfrm>
            <a:off x="6324600" y="2514600"/>
            <a:ext cx="2362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Geometric Series: We just proved this.</a:t>
            </a:r>
          </a:p>
        </p:txBody>
      </p:sp>
      <p:cxnSp>
        <p:nvCxnSpPr>
          <p:cNvPr id="17" name="Straight Arrow Connector 16">
            <a:extLst>
              <a:ext uri="{FF2B5EF4-FFF2-40B4-BE49-F238E27FC236}">
                <a16:creationId xmlns:a16="http://schemas.microsoft.com/office/drawing/2014/main" id="{69A66189-44E2-4410-AB0C-87BA66926A46}"/>
              </a:ext>
            </a:extLst>
          </p:cNvPr>
          <p:cNvCxnSpPr/>
          <p:nvPr/>
        </p:nvCxnSpPr>
        <p:spPr>
          <a:xfrm rot="5400000">
            <a:off x="5905500" y="28575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169336"/>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6B0D-A17C-4ED8-92D1-50A6DB356175}"/>
              </a:ext>
            </a:extLst>
          </p:cNvPr>
          <p:cNvSpPr>
            <a:spLocks noGrp="1"/>
          </p:cNvSpPr>
          <p:nvPr>
            <p:ph type="ctrTitle"/>
          </p:nvPr>
        </p:nvSpPr>
        <p:spPr/>
        <p:txBody>
          <a:bodyPr/>
          <a:lstStyle/>
          <a:p>
            <a:pPr fontAlgn="auto">
              <a:spcAft>
                <a:spcPts val="0"/>
              </a:spcAft>
              <a:defRPr/>
            </a:pPr>
            <a:r>
              <a:rPr lang="en-US" dirty="0"/>
              <a:t>Matrices</a:t>
            </a:r>
          </a:p>
        </p:txBody>
      </p:sp>
      <p:sp>
        <p:nvSpPr>
          <p:cNvPr id="136195" name="Subtitle 2">
            <a:extLst>
              <a:ext uri="{FF2B5EF4-FFF2-40B4-BE49-F238E27FC236}">
                <a16:creationId xmlns:a16="http://schemas.microsoft.com/office/drawing/2014/main" id="{9AE0EE3C-BDAA-40DF-A4A0-4D4A96DC7F59}"/>
              </a:ext>
            </a:extLst>
          </p:cNvPr>
          <p:cNvSpPr>
            <a:spLocks noGrp="1"/>
          </p:cNvSpPr>
          <p:nvPr>
            <p:ph type="subTitle" idx="1"/>
          </p:nvPr>
        </p:nvSpPr>
        <p:spPr>
          <a:xfrm>
            <a:off x="533400" y="3228975"/>
            <a:ext cx="7854950" cy="1752600"/>
          </a:xfrm>
        </p:spPr>
        <p:txBody>
          <a:bodyPr/>
          <a:lstStyle/>
          <a:p>
            <a:pPr marR="0"/>
            <a:r>
              <a:rPr lang="en-US" altLang="en-US"/>
              <a:t>Section 2.6</a:t>
            </a:r>
          </a:p>
        </p:txBody>
      </p:sp>
    </p:spTree>
    <p:extLst>
      <p:ext uri="{BB962C8B-B14F-4D97-AF65-F5344CB8AC3E}">
        <p14:creationId xmlns:p14="http://schemas.microsoft.com/office/powerpoint/2010/main" val="6189381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a:extLst>
              <a:ext uri="{FF2B5EF4-FFF2-40B4-BE49-F238E27FC236}">
                <a16:creationId xmlns:a16="http://schemas.microsoft.com/office/drawing/2014/main" id="{3C0EF6EC-D7B4-434B-9486-89E19144F9D6}"/>
              </a:ext>
            </a:extLst>
          </p:cNvPr>
          <p:cNvSpPr>
            <a:spLocks noGrp="1"/>
          </p:cNvSpPr>
          <p:nvPr>
            <p:ph type="title"/>
          </p:nvPr>
        </p:nvSpPr>
        <p:spPr/>
        <p:txBody>
          <a:bodyPr/>
          <a:lstStyle/>
          <a:p>
            <a:r>
              <a:rPr lang="en-US" altLang="en-US"/>
              <a:t>Section Summary</a:t>
            </a:r>
          </a:p>
        </p:txBody>
      </p:sp>
      <p:sp>
        <p:nvSpPr>
          <p:cNvPr id="137219" name="Content Placeholder 2">
            <a:extLst>
              <a:ext uri="{FF2B5EF4-FFF2-40B4-BE49-F238E27FC236}">
                <a16:creationId xmlns:a16="http://schemas.microsoft.com/office/drawing/2014/main" id="{33A01D73-4225-4C87-A629-032A89475C37}"/>
              </a:ext>
            </a:extLst>
          </p:cNvPr>
          <p:cNvSpPr>
            <a:spLocks noGrp="1"/>
          </p:cNvSpPr>
          <p:nvPr>
            <p:ph idx="1"/>
          </p:nvPr>
        </p:nvSpPr>
        <p:spPr/>
        <p:txBody>
          <a:bodyPr/>
          <a:lstStyle/>
          <a:p>
            <a:r>
              <a:rPr lang="en-US" altLang="en-US"/>
              <a:t>Definition of a Matrix</a:t>
            </a:r>
          </a:p>
          <a:p>
            <a:r>
              <a:rPr lang="en-US" altLang="en-US"/>
              <a:t>Matrix Arithmetic</a:t>
            </a:r>
          </a:p>
          <a:p>
            <a:r>
              <a:rPr lang="en-US" altLang="en-US"/>
              <a:t>Transposes and Powers</a:t>
            </a:r>
          </a:p>
          <a:p>
            <a:r>
              <a:rPr lang="en-US" altLang="en-US"/>
              <a:t>Zero-One Matrices </a:t>
            </a:r>
          </a:p>
          <a:p>
            <a:pPr>
              <a:buFont typeface="Wingdings 2" panose="05020102010507070707" pitchFamily="18" charset="2"/>
              <a:buNone/>
            </a:pPr>
            <a:endParaRPr lang="en-US" altLang="en-US"/>
          </a:p>
        </p:txBody>
      </p:sp>
    </p:spTree>
    <p:extLst>
      <p:ext uri="{BB962C8B-B14F-4D97-AF65-F5344CB8AC3E}">
        <p14:creationId xmlns:p14="http://schemas.microsoft.com/office/powerpoint/2010/main" val="299277851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a:extLst>
              <a:ext uri="{FF2B5EF4-FFF2-40B4-BE49-F238E27FC236}">
                <a16:creationId xmlns:a16="http://schemas.microsoft.com/office/drawing/2014/main" id="{2427A991-50F5-425D-98FB-59AB6E8DCFEA}"/>
              </a:ext>
            </a:extLst>
          </p:cNvPr>
          <p:cNvSpPr>
            <a:spLocks noGrp="1"/>
          </p:cNvSpPr>
          <p:nvPr>
            <p:ph type="title"/>
          </p:nvPr>
        </p:nvSpPr>
        <p:spPr/>
        <p:txBody>
          <a:bodyPr/>
          <a:lstStyle/>
          <a:p>
            <a:r>
              <a:rPr lang="en-US" altLang="en-US"/>
              <a:t>Matrices</a:t>
            </a:r>
          </a:p>
        </p:txBody>
      </p:sp>
      <p:sp>
        <p:nvSpPr>
          <p:cNvPr id="3" name="Content Placeholder 2">
            <a:extLst>
              <a:ext uri="{FF2B5EF4-FFF2-40B4-BE49-F238E27FC236}">
                <a16:creationId xmlns:a16="http://schemas.microsoft.com/office/drawing/2014/main" id="{32630295-72B1-4FCD-B803-871A5F2DCF9F}"/>
              </a:ext>
            </a:extLst>
          </p:cNvPr>
          <p:cNvSpPr>
            <a:spLocks noGrp="1"/>
          </p:cNvSpPr>
          <p:nvPr>
            <p:ph idx="1"/>
          </p:nvPr>
        </p:nvSpPr>
        <p:spPr/>
        <p:txBody>
          <a:bodyPr>
            <a:normAutofit fontScale="70000" lnSpcReduction="20000"/>
          </a:bodyPr>
          <a:lstStyle/>
          <a:p>
            <a:pPr marL="274320" indent="-274320" fontAlgn="auto">
              <a:spcAft>
                <a:spcPts val="0"/>
              </a:spcAft>
              <a:buClr>
                <a:schemeClr val="accent3"/>
              </a:buClr>
              <a:buFont typeface="Wingdings 2"/>
              <a:buChar char=""/>
              <a:defRPr/>
            </a:pPr>
            <a:r>
              <a:rPr lang="en-US" dirty="0"/>
              <a:t>Matrices are useful discrete structures that can be used in many ways. For example, they are used to:</a:t>
            </a:r>
          </a:p>
          <a:p>
            <a:pPr marL="640080" lvl="1" indent="-246888" fontAlgn="auto">
              <a:spcAft>
                <a:spcPts val="0"/>
              </a:spcAft>
              <a:buFont typeface="Wingdings 2"/>
              <a:buChar char=""/>
              <a:defRPr/>
            </a:pPr>
            <a:r>
              <a:rPr lang="en-US" dirty="0"/>
              <a:t>describe certain types of functions known as linear transformations.</a:t>
            </a:r>
          </a:p>
          <a:p>
            <a:pPr marL="640080" lvl="1" indent="-246888" fontAlgn="auto">
              <a:spcAft>
                <a:spcPts val="0"/>
              </a:spcAft>
              <a:buFont typeface="Wingdings 2"/>
              <a:buChar char=""/>
              <a:defRPr/>
            </a:pPr>
            <a:r>
              <a:rPr lang="en-US" dirty="0"/>
              <a:t>Express which vertices of a graph are connected by edges (see Chapter 10).</a:t>
            </a:r>
          </a:p>
          <a:p>
            <a:pPr marL="274320" indent="-274320" fontAlgn="auto">
              <a:spcAft>
                <a:spcPts val="0"/>
              </a:spcAft>
              <a:buClr>
                <a:schemeClr val="accent3"/>
              </a:buClr>
              <a:buFont typeface="Wingdings 2"/>
              <a:buChar char=""/>
              <a:defRPr/>
            </a:pPr>
            <a:r>
              <a:rPr lang="en-US" dirty="0"/>
              <a:t>In later chapters, we will see matrices used to build models of:</a:t>
            </a:r>
          </a:p>
          <a:p>
            <a:pPr marL="640080" lvl="1" indent="-246888" fontAlgn="auto">
              <a:spcAft>
                <a:spcPts val="0"/>
              </a:spcAft>
              <a:buFont typeface="Wingdings 2"/>
              <a:buChar char=""/>
              <a:defRPr/>
            </a:pPr>
            <a:r>
              <a:rPr lang="en-US" dirty="0"/>
              <a:t>Transportation systems.</a:t>
            </a:r>
          </a:p>
          <a:p>
            <a:pPr marL="640080" lvl="1" indent="-246888" fontAlgn="auto">
              <a:spcAft>
                <a:spcPts val="0"/>
              </a:spcAft>
              <a:buFont typeface="Wingdings 2"/>
              <a:buChar char=""/>
              <a:defRPr/>
            </a:pPr>
            <a:r>
              <a:rPr lang="en-US" dirty="0"/>
              <a:t>Communication networks.</a:t>
            </a:r>
          </a:p>
          <a:p>
            <a:pPr marL="274320" indent="-274320" fontAlgn="auto">
              <a:spcAft>
                <a:spcPts val="0"/>
              </a:spcAft>
              <a:buClr>
                <a:schemeClr val="accent3"/>
              </a:buClr>
              <a:buFont typeface="Wingdings 2"/>
              <a:buChar char=""/>
              <a:defRPr/>
            </a:pPr>
            <a:r>
              <a:rPr lang="en-US" dirty="0"/>
              <a:t>Algorithms based on matrix models will be presented in later chapters.</a:t>
            </a:r>
          </a:p>
          <a:p>
            <a:pPr marL="274320" indent="-274320" fontAlgn="auto">
              <a:spcAft>
                <a:spcPts val="0"/>
              </a:spcAft>
              <a:buClr>
                <a:schemeClr val="accent3"/>
              </a:buClr>
              <a:buFont typeface="Wingdings 2"/>
              <a:buChar char=""/>
              <a:defRPr/>
            </a:pPr>
            <a:r>
              <a:rPr lang="en-US" dirty="0"/>
              <a:t>Here we cover the aspect of matrix arithmetic that will be needed later. </a:t>
            </a:r>
          </a:p>
        </p:txBody>
      </p:sp>
    </p:spTree>
    <p:extLst>
      <p:ext uri="{BB962C8B-B14F-4D97-AF65-F5344CB8AC3E}">
        <p14:creationId xmlns:p14="http://schemas.microsoft.com/office/powerpoint/2010/main" val="129294891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457EBF7C-7841-4481-A534-B2FA4F5A6229}"/>
              </a:ext>
            </a:extLst>
          </p:cNvPr>
          <p:cNvSpPr>
            <a:spLocks noGrp="1"/>
          </p:cNvSpPr>
          <p:nvPr>
            <p:ph type="title"/>
          </p:nvPr>
        </p:nvSpPr>
        <p:spPr/>
        <p:txBody>
          <a:bodyPr/>
          <a:lstStyle/>
          <a:p>
            <a:r>
              <a:rPr lang="en-US" altLang="en-US"/>
              <a:t>Matrix</a:t>
            </a:r>
          </a:p>
        </p:txBody>
      </p:sp>
      <p:sp>
        <p:nvSpPr>
          <p:cNvPr id="139267" name="Content Placeholder 2">
            <a:extLst>
              <a:ext uri="{FF2B5EF4-FFF2-40B4-BE49-F238E27FC236}">
                <a16:creationId xmlns:a16="http://schemas.microsoft.com/office/drawing/2014/main" id="{2458C2B1-70A1-43B9-8626-2262A69340C2}"/>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A </a:t>
            </a:r>
            <a:r>
              <a:rPr lang="en-US" altLang="en-US" i="1"/>
              <a:t>matrix </a:t>
            </a:r>
            <a:r>
              <a:rPr lang="en-US" altLang="en-US"/>
              <a:t>is a rectangular array of numbers. A matrix with </a:t>
            </a:r>
            <a:r>
              <a:rPr lang="en-US" altLang="en-US" i="1"/>
              <a:t>m </a:t>
            </a:r>
            <a:r>
              <a:rPr lang="en-US" altLang="en-US"/>
              <a:t>rows and </a:t>
            </a:r>
            <a:r>
              <a:rPr lang="en-US" altLang="en-US" i="1"/>
              <a:t>n</a:t>
            </a:r>
            <a:r>
              <a:rPr lang="en-US" altLang="en-US"/>
              <a:t> columns is called an </a:t>
            </a:r>
            <a:r>
              <a:rPr lang="en-US" altLang="en-US" i="1">
                <a:latin typeface="Cambria Math" panose="02040503050406030204" pitchFamily="18" charset="0"/>
                <a:ea typeface="Cambria Math" panose="02040503050406030204" pitchFamily="18" charset="0"/>
                <a:cs typeface="Cambria Math" panose="02040503050406030204" pitchFamily="18" charset="0"/>
              </a:rPr>
              <a:t>m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n</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t>matrix. </a:t>
            </a:r>
          </a:p>
          <a:p>
            <a:pPr lvl="1"/>
            <a:r>
              <a:rPr lang="en-US" altLang="en-US" sz="2000"/>
              <a:t>The plural of matrix is </a:t>
            </a:r>
            <a:r>
              <a:rPr lang="en-US" altLang="en-US" sz="2000" i="1"/>
              <a:t>matrices</a:t>
            </a:r>
            <a:r>
              <a:rPr lang="en-US" altLang="en-US" sz="2000"/>
              <a:t>.</a:t>
            </a:r>
          </a:p>
          <a:p>
            <a:pPr lvl="1"/>
            <a:r>
              <a:rPr lang="en-US" altLang="en-US" sz="2000"/>
              <a:t> A matrix with the same number of rows as columns is called </a:t>
            </a:r>
            <a:r>
              <a:rPr lang="en-US" altLang="en-US" sz="2000" i="1"/>
              <a:t>square</a:t>
            </a:r>
            <a:r>
              <a:rPr lang="en-US" altLang="en-US" sz="2000"/>
              <a:t>. </a:t>
            </a:r>
          </a:p>
          <a:p>
            <a:pPr lvl="1"/>
            <a:r>
              <a:rPr lang="en-US" altLang="en-US" sz="2000"/>
              <a:t>Two matrices are </a:t>
            </a:r>
            <a:r>
              <a:rPr lang="en-US" altLang="en-US" sz="2000" i="1"/>
              <a:t>equal</a:t>
            </a:r>
            <a:r>
              <a:rPr lang="en-US" altLang="en-US" sz="2000"/>
              <a:t> if they have the same number of rows and the same number of columns and the corresponding entries in every position are equal. </a:t>
            </a:r>
            <a:endParaRPr lang="en-US" altLang="en-US" sz="2000">
              <a:latin typeface="Cambria Math" panose="02040503050406030204" pitchFamily="18" charset="0"/>
              <a:ea typeface="Cambria Math" panose="02040503050406030204" pitchFamily="18" charset="0"/>
              <a:cs typeface="Cambria Math" panose="02040503050406030204" pitchFamily="18" charset="0"/>
            </a:endParaRPr>
          </a:p>
        </p:txBody>
      </p:sp>
      <p:pic>
        <p:nvPicPr>
          <p:cNvPr id="139268" name="Picture 4" descr="addin_tmp.png">
            <a:extLst>
              <a:ext uri="{FF2B5EF4-FFF2-40B4-BE49-F238E27FC236}">
                <a16:creationId xmlns:a16="http://schemas.microsoft.com/office/drawing/2014/main" id="{AF61DDF2-E302-4FD8-B460-98A87219FAA7}"/>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5486400" y="5181600"/>
            <a:ext cx="9334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9" name="TextBox 5">
            <a:extLst>
              <a:ext uri="{FF2B5EF4-FFF2-40B4-BE49-F238E27FC236}">
                <a16:creationId xmlns:a16="http://schemas.microsoft.com/office/drawing/2014/main" id="{24CB43E5-FAFA-463D-A57E-218413582F85}"/>
              </a:ext>
            </a:extLst>
          </p:cNvPr>
          <p:cNvSpPr txBox="1">
            <a:spLocks noChangeArrowheads="1"/>
          </p:cNvSpPr>
          <p:nvPr/>
        </p:nvSpPr>
        <p:spPr bwMode="auto">
          <a:xfrm>
            <a:off x="2514600" y="5486400"/>
            <a:ext cx="228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sz="2400"/>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3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2</a:t>
            </a:r>
            <a:r>
              <a:rPr lang="en-US" altLang="en-US" sz="24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matrix</a:t>
            </a:r>
            <a:endParaRPr lang="en-US" altLang="en-US" sz="2400">
              <a:latin typeface="Cambria Math" panose="02040503050406030204" pitchFamily="18" charset="0"/>
              <a:ea typeface="Cambria Math" panose="02040503050406030204" pitchFamily="18" charset="0"/>
              <a:cs typeface="Cambria Math" panose="02040503050406030204" pitchFamily="18" charset="0"/>
            </a:endParaRPr>
          </a:p>
        </p:txBody>
      </p:sp>
      <p:pic>
        <p:nvPicPr>
          <p:cNvPr id="139270" name="Picture 7" descr="addin_tmp.png">
            <a:extLst>
              <a:ext uri="{FF2B5EF4-FFF2-40B4-BE49-F238E27FC236}">
                <a16:creationId xmlns:a16="http://schemas.microsoft.com/office/drawing/2014/main" id="{8C2E34D5-5384-4EA5-A4B1-492E169ABF80}"/>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514600" y="28956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1" name="Picture 8" descr="addin_tmp.png">
            <a:extLst>
              <a:ext uri="{FF2B5EF4-FFF2-40B4-BE49-F238E27FC236}">
                <a16:creationId xmlns:a16="http://schemas.microsoft.com/office/drawing/2014/main" id="{2A9B08D7-9388-4152-B90A-CF178BAF61F8}"/>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895600" y="56388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026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a:extLst>
              <a:ext uri="{FF2B5EF4-FFF2-40B4-BE49-F238E27FC236}">
                <a16:creationId xmlns:a16="http://schemas.microsoft.com/office/drawing/2014/main" id="{0FB9BC0C-D44F-4DEC-9858-37D3DD915D47}"/>
              </a:ext>
            </a:extLst>
          </p:cNvPr>
          <p:cNvSpPr>
            <a:spLocks noGrp="1"/>
          </p:cNvSpPr>
          <p:nvPr>
            <p:ph type="title"/>
          </p:nvPr>
        </p:nvSpPr>
        <p:spPr/>
        <p:txBody>
          <a:bodyPr/>
          <a:lstStyle/>
          <a:p>
            <a:r>
              <a:rPr lang="en-US" altLang="en-US"/>
              <a:t>Notation</a:t>
            </a:r>
          </a:p>
        </p:txBody>
      </p:sp>
      <p:sp>
        <p:nvSpPr>
          <p:cNvPr id="3" name="Content Placeholder 2">
            <a:extLst>
              <a:ext uri="{FF2B5EF4-FFF2-40B4-BE49-F238E27FC236}">
                <a16:creationId xmlns:a16="http://schemas.microsoft.com/office/drawing/2014/main" id="{3B86C710-ED45-43C1-98A3-BE8A9D5770CF}"/>
              </a:ext>
            </a:extLst>
          </p:cNvPr>
          <p:cNvSpPr>
            <a:spLocks noGrp="1"/>
          </p:cNvSpPr>
          <p:nvPr>
            <p:ph idx="1"/>
          </p:nvPr>
        </p:nvSpPr>
        <p:spPr/>
        <p:txBody>
          <a:bodyPr>
            <a:normAutofit fontScale="85000" lnSpcReduction="20000"/>
          </a:bodyPr>
          <a:lstStyle/>
          <a:p>
            <a:pPr marL="274320" indent="-274320" fontAlgn="auto">
              <a:spcAft>
                <a:spcPts val="0"/>
              </a:spcAft>
              <a:buClr>
                <a:schemeClr val="accent3"/>
              </a:buClr>
              <a:buFont typeface="Wingdings 2"/>
              <a:buChar char=""/>
              <a:defRPr/>
            </a:pPr>
            <a:r>
              <a:rPr lang="en-US" dirty="0"/>
              <a:t>Let </a:t>
            </a:r>
            <a:r>
              <a:rPr lang="en-US" i="1" dirty="0"/>
              <a:t>m</a:t>
            </a:r>
            <a:r>
              <a:rPr lang="en-US" dirty="0"/>
              <a:t> and </a:t>
            </a:r>
            <a:r>
              <a:rPr lang="en-US" i="1" dirty="0"/>
              <a:t>n</a:t>
            </a:r>
            <a:r>
              <a:rPr lang="en-US" dirty="0"/>
              <a:t> be positive integers and let</a:t>
            </a:r>
          </a:p>
          <a:p>
            <a:pPr marL="274320" indent="-274320" fontAlgn="auto">
              <a:spcAft>
                <a:spcPts val="0"/>
              </a:spcAft>
              <a:buClr>
                <a:schemeClr val="accent3"/>
              </a:buClr>
              <a:buFont typeface="Wingdings 2"/>
              <a:buChar char=""/>
              <a:defRPr/>
            </a:pPr>
            <a:endParaRPr lang="en-US" dirty="0"/>
          </a:p>
          <a:p>
            <a:pPr marL="274320" indent="-274320" fontAlgn="auto">
              <a:spcAft>
                <a:spcPts val="0"/>
              </a:spcAft>
              <a:buClr>
                <a:schemeClr val="accent3"/>
              </a:buClr>
              <a:buFont typeface="Wingdings 2"/>
              <a:buChar char=""/>
              <a:defRPr/>
            </a:pPr>
            <a:endParaRPr lang="en-US" dirty="0"/>
          </a:p>
          <a:p>
            <a:pPr marL="274320" indent="-274320" fontAlgn="auto">
              <a:spcAft>
                <a:spcPts val="0"/>
              </a:spcAft>
              <a:buClr>
                <a:schemeClr val="accent3"/>
              </a:buClr>
              <a:buFont typeface="Wingdings 2"/>
              <a:buNone/>
              <a:defRPr/>
            </a:pPr>
            <a:endParaRPr lang="en-US" dirty="0"/>
          </a:p>
          <a:p>
            <a:pPr marL="274320" indent="-274320" fontAlgn="auto">
              <a:spcAft>
                <a:spcPts val="0"/>
              </a:spcAft>
              <a:buClr>
                <a:schemeClr val="accent3"/>
              </a:buClr>
              <a:buFont typeface="Wingdings 2"/>
              <a:buChar char=""/>
              <a:defRPr/>
            </a:pPr>
            <a:r>
              <a:rPr lang="en-US" dirty="0"/>
              <a:t>The </a:t>
            </a:r>
            <a:r>
              <a:rPr lang="en-US" i="1" dirty="0" err="1"/>
              <a:t>i</a:t>
            </a:r>
            <a:r>
              <a:rPr lang="en-US" dirty="0" err="1"/>
              <a:t>th</a:t>
            </a:r>
            <a:r>
              <a:rPr lang="en-US" dirty="0"/>
              <a:t> row of </a:t>
            </a:r>
            <a:r>
              <a:rPr lang="en-US" b="1" dirty="0"/>
              <a:t>A</a:t>
            </a:r>
            <a:r>
              <a:rPr lang="en-US" dirty="0"/>
              <a:t> is the </a:t>
            </a:r>
            <a:r>
              <a:rPr lang="en-US" dirty="0">
                <a:latin typeface="Cambria Math" pitchFamily="18" charset="0"/>
                <a:ea typeface="Cambria Math" pitchFamily="18" charset="0"/>
              </a:rPr>
              <a:t>1 </a:t>
            </a:r>
            <a:r>
              <a:rPr lang="en-US" i="1" dirty="0">
                <a:latin typeface="Cambria Math" pitchFamily="18" charset="0"/>
                <a:ea typeface="Cambria Math" pitchFamily="18" charset="0"/>
              </a:rPr>
              <a:t>  </a:t>
            </a:r>
            <a:r>
              <a:rPr lang="en-US" i="1" dirty="0">
                <a:latin typeface="Cambria Math" pitchFamily="18" charset="0"/>
                <a:ea typeface="Cambria Math" pitchFamily="18" charset="0"/>
                <a:sym typeface="Symbol"/>
              </a:rPr>
              <a:t> n </a:t>
            </a:r>
            <a:r>
              <a:rPr lang="en-US" dirty="0">
                <a:latin typeface="Cambria Math" pitchFamily="18" charset="0"/>
                <a:ea typeface="Cambria Math" pitchFamily="18" charset="0"/>
                <a:sym typeface="Symbol"/>
              </a:rPr>
              <a:t>matrix</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a:t>
            </a:r>
            <a:r>
              <a:rPr lang="en-US" i="1" dirty="0">
                <a:ea typeface="Cambria Math" pitchFamily="18" charset="0"/>
                <a:sym typeface="Symbol"/>
              </a:rPr>
              <a:t>a</a:t>
            </a:r>
            <a:r>
              <a:rPr lang="en-US" i="1" baseline="-25000" dirty="0">
                <a:ea typeface="Cambria Math" pitchFamily="18" charset="0"/>
                <a:sym typeface="Symbol"/>
              </a:rPr>
              <a:t>i</a:t>
            </a:r>
            <a:r>
              <a:rPr lang="en-US" baseline="-25000" dirty="0">
                <a:ea typeface="Cambria Math" pitchFamily="18" charset="0"/>
                <a:sym typeface="Symbol"/>
              </a:rPr>
              <a:t>1</a:t>
            </a:r>
            <a:r>
              <a:rPr lang="en-US" i="1" dirty="0">
                <a:ea typeface="Cambria Math" pitchFamily="18" charset="0"/>
                <a:sym typeface="Symbol"/>
              </a:rPr>
              <a:t>, a</a:t>
            </a:r>
            <a:r>
              <a:rPr lang="en-US" i="1" baseline="-25000" dirty="0">
                <a:ea typeface="Cambria Math" pitchFamily="18" charset="0"/>
                <a:sym typeface="Symbol"/>
              </a:rPr>
              <a:t>i</a:t>
            </a:r>
            <a:r>
              <a:rPr lang="en-US" baseline="-25000" dirty="0">
                <a:ea typeface="Cambria Math" pitchFamily="18" charset="0"/>
                <a:sym typeface="Symbol"/>
              </a:rPr>
              <a:t>2</a:t>
            </a:r>
            <a:r>
              <a:rPr lang="en-US" i="1" dirty="0">
                <a:ea typeface="Cambria Math" pitchFamily="18" charset="0"/>
                <a:sym typeface="Symbol"/>
              </a:rPr>
              <a:t>,…,</a:t>
            </a:r>
            <a:r>
              <a:rPr lang="en-US" i="1" dirty="0" err="1">
                <a:ea typeface="Cambria Math" pitchFamily="18" charset="0"/>
                <a:sym typeface="Symbol"/>
              </a:rPr>
              <a:t>a</a:t>
            </a:r>
            <a:r>
              <a:rPr lang="en-US" i="1" baseline="-25000" dirty="0" err="1">
                <a:ea typeface="Cambria Math" pitchFamily="18" charset="0"/>
                <a:sym typeface="Symbol"/>
              </a:rPr>
              <a:t>in</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The </a:t>
            </a:r>
            <a:r>
              <a:rPr lang="en-US" i="1" dirty="0" err="1">
                <a:ea typeface="Cambria Math" pitchFamily="18" charset="0"/>
                <a:sym typeface="Symbol"/>
              </a:rPr>
              <a:t>j</a:t>
            </a:r>
            <a:r>
              <a:rPr lang="en-US" dirty="0" err="1">
                <a:latin typeface="Cambria Math" pitchFamily="18" charset="0"/>
                <a:ea typeface="Cambria Math" pitchFamily="18" charset="0"/>
                <a:sym typeface="Symbol"/>
              </a:rPr>
              <a:t>th</a:t>
            </a:r>
            <a:r>
              <a:rPr lang="en-US" dirty="0">
                <a:latin typeface="Cambria Math" pitchFamily="18" charset="0"/>
                <a:ea typeface="Cambria Math" pitchFamily="18" charset="0"/>
                <a:sym typeface="Symbol"/>
              </a:rPr>
              <a:t> column of </a:t>
            </a:r>
            <a:r>
              <a:rPr lang="en-US" b="1" dirty="0">
                <a:ea typeface="Cambria Math" pitchFamily="18" charset="0"/>
                <a:sym typeface="Symbol"/>
              </a:rPr>
              <a:t>A</a:t>
            </a:r>
            <a:r>
              <a:rPr lang="en-US" dirty="0">
                <a:latin typeface="Cambria Math" pitchFamily="18" charset="0"/>
                <a:ea typeface="Cambria Math" pitchFamily="18" charset="0"/>
                <a:sym typeface="Symbol"/>
              </a:rPr>
              <a:t> is the </a:t>
            </a:r>
            <a:r>
              <a:rPr lang="en-US" i="1" dirty="0">
                <a:ea typeface="Cambria Math" pitchFamily="18" charset="0"/>
                <a:sym typeface="Symbol"/>
              </a:rPr>
              <a:t>m </a:t>
            </a:r>
            <a:r>
              <a:rPr lang="en-US" i="1" dirty="0">
                <a:ea typeface="Cambria Math" pitchFamily="18" charset="0"/>
              </a:rPr>
              <a:t> </a:t>
            </a:r>
            <a:r>
              <a:rPr lang="en-US" dirty="0">
                <a:latin typeface="Cambria Math" pitchFamily="18" charset="0"/>
                <a:ea typeface="Cambria Math" pitchFamily="18" charset="0"/>
                <a:sym typeface="Symbol"/>
              </a:rPr>
              <a:t> </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1</a:t>
            </a:r>
            <a:r>
              <a:rPr lang="en-US" i="1" dirty="0">
                <a:latin typeface="Cambria Math" pitchFamily="18" charset="0"/>
                <a:ea typeface="Cambria Math" pitchFamily="18" charset="0"/>
                <a:sym typeface="Symbol"/>
              </a:rPr>
              <a:t> matrix:</a:t>
            </a:r>
          </a:p>
          <a:p>
            <a:pPr marL="274320" indent="-274320" fontAlgn="auto">
              <a:spcAft>
                <a:spcPts val="0"/>
              </a:spcAft>
              <a:buClr>
                <a:schemeClr val="accent3"/>
              </a:buClr>
              <a:buFont typeface="Wingdings 2"/>
              <a:buChar char=""/>
              <a:defRPr/>
            </a:pPr>
            <a:endParaRPr lang="en-US" i="1" dirty="0">
              <a:latin typeface="Cambria Math" pitchFamily="18" charset="0"/>
              <a:ea typeface="Cambria Math" pitchFamily="18" charset="0"/>
              <a:sym typeface="Symbol"/>
            </a:endParaRPr>
          </a:p>
          <a:p>
            <a:pPr marL="274320" indent="-274320" fontAlgn="auto">
              <a:spcAft>
                <a:spcPts val="0"/>
              </a:spcAft>
              <a:buClr>
                <a:schemeClr val="accent3"/>
              </a:buClr>
              <a:buFont typeface="Wingdings 2"/>
              <a:buChar char=""/>
              <a:defRPr/>
            </a:pPr>
            <a:endParaRPr lang="en-US" dirty="0"/>
          </a:p>
          <a:p>
            <a:pPr marL="274320" indent="-274320" fontAlgn="auto">
              <a:spcAft>
                <a:spcPts val="0"/>
              </a:spcAft>
              <a:buClr>
                <a:schemeClr val="accent3"/>
              </a:buClr>
              <a:buFont typeface="Wingdings 2"/>
              <a:buChar char=""/>
              <a:defRPr/>
            </a:pPr>
            <a:r>
              <a:rPr lang="en-US" dirty="0"/>
              <a:t>The (</a:t>
            </a:r>
            <a:r>
              <a:rPr lang="en-US" i="1" dirty="0" err="1"/>
              <a:t>i,j</a:t>
            </a:r>
            <a:r>
              <a:rPr lang="en-US" dirty="0"/>
              <a:t>)</a:t>
            </a:r>
            <a:r>
              <a:rPr lang="en-US" dirty="0" err="1"/>
              <a:t>th</a:t>
            </a:r>
            <a:r>
              <a:rPr lang="en-US" i="1" dirty="0"/>
              <a:t>  element </a:t>
            </a:r>
            <a:r>
              <a:rPr lang="en-US" dirty="0"/>
              <a:t>or</a:t>
            </a:r>
            <a:r>
              <a:rPr lang="en-US" i="1" dirty="0"/>
              <a:t> entry </a:t>
            </a:r>
            <a:r>
              <a:rPr lang="en-US" dirty="0"/>
              <a:t>of </a:t>
            </a:r>
            <a:r>
              <a:rPr lang="en-US" b="1" dirty="0"/>
              <a:t>A </a:t>
            </a:r>
            <a:r>
              <a:rPr lang="en-US" dirty="0"/>
              <a:t>is the </a:t>
            </a:r>
          </a:p>
          <a:p>
            <a:pPr marL="274320" indent="-274320" fontAlgn="auto">
              <a:spcAft>
                <a:spcPts val="0"/>
              </a:spcAft>
              <a:buClr>
                <a:schemeClr val="accent3"/>
              </a:buClr>
              <a:buFont typeface="Wingdings 2"/>
              <a:buNone/>
              <a:defRPr/>
            </a:pPr>
            <a:r>
              <a:rPr lang="en-US" b="1" dirty="0"/>
              <a:t>    </a:t>
            </a:r>
            <a:r>
              <a:rPr lang="en-US" dirty="0"/>
              <a:t>element </a:t>
            </a:r>
            <a:r>
              <a:rPr lang="en-US" i="1" dirty="0" err="1"/>
              <a:t>a</a:t>
            </a:r>
            <a:r>
              <a:rPr lang="en-US" i="1" baseline="-25000" dirty="0" err="1"/>
              <a:t>ij</a:t>
            </a:r>
            <a:r>
              <a:rPr lang="en-US" dirty="0"/>
              <a:t>. We can use </a:t>
            </a:r>
            <a:r>
              <a:rPr lang="en-US" b="1" dirty="0"/>
              <a:t>A</a:t>
            </a:r>
            <a:r>
              <a:rPr lang="en-US" dirty="0"/>
              <a:t> = [</a:t>
            </a:r>
            <a:r>
              <a:rPr lang="en-US" i="1" dirty="0" err="1"/>
              <a:t>a</a:t>
            </a:r>
            <a:r>
              <a:rPr lang="en-US" i="1" baseline="-25000" dirty="0" err="1"/>
              <a:t>ij</a:t>
            </a:r>
            <a:r>
              <a:rPr lang="en-US" i="1" baseline="-25000" dirty="0"/>
              <a:t> </a:t>
            </a:r>
            <a:r>
              <a:rPr lang="en-US" dirty="0"/>
              <a:t>] to denote the matrix  with its (</a:t>
            </a:r>
            <a:r>
              <a:rPr lang="en-US" i="1" dirty="0" err="1"/>
              <a:t>i,j</a:t>
            </a:r>
            <a:r>
              <a:rPr lang="en-US" dirty="0"/>
              <a:t>)</a:t>
            </a:r>
            <a:r>
              <a:rPr lang="en-US" dirty="0" err="1"/>
              <a:t>th</a:t>
            </a:r>
            <a:r>
              <a:rPr lang="en-US" i="1" dirty="0"/>
              <a:t> </a:t>
            </a:r>
            <a:r>
              <a:rPr lang="en-US" dirty="0"/>
              <a:t>element equal to </a:t>
            </a:r>
            <a:r>
              <a:rPr lang="en-US" i="1" dirty="0" err="1"/>
              <a:t>a</a:t>
            </a:r>
            <a:r>
              <a:rPr lang="en-US" i="1" baseline="-25000" dirty="0" err="1"/>
              <a:t>ij</a:t>
            </a:r>
            <a:r>
              <a:rPr lang="en-US" dirty="0"/>
              <a:t>.</a:t>
            </a:r>
            <a:endParaRPr lang="en-US" b="1" dirty="0"/>
          </a:p>
        </p:txBody>
      </p:sp>
      <p:pic>
        <p:nvPicPr>
          <p:cNvPr id="140292" name="Picture 7" descr="addin_tmp.png">
            <a:extLst>
              <a:ext uri="{FF2B5EF4-FFF2-40B4-BE49-F238E27FC236}">
                <a16:creationId xmlns:a16="http://schemas.microsoft.com/office/drawing/2014/main" id="{CF3D5FE9-9188-4CF7-93FE-CDFE5C9EB15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1828800" y="2362200"/>
            <a:ext cx="2668588"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Picture 8" descr="addin_tmp.png">
            <a:extLst>
              <a:ext uri="{FF2B5EF4-FFF2-40B4-BE49-F238E27FC236}">
                <a16:creationId xmlns:a16="http://schemas.microsoft.com/office/drawing/2014/main" id="{33D9E516-9D11-40EE-A238-D9886D9620E5}"/>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5715000" y="4038600"/>
            <a:ext cx="636588"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4" name="Picture 5" descr="addin_tmp.png">
            <a:extLst>
              <a:ext uri="{FF2B5EF4-FFF2-40B4-BE49-F238E27FC236}">
                <a16:creationId xmlns:a16="http://schemas.microsoft.com/office/drawing/2014/main" id="{B04D1926-9160-476F-BF31-7FCFC446A5F9}"/>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038600" y="36576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5" name="Picture 6" descr="addin_tmp.png">
            <a:extLst>
              <a:ext uri="{FF2B5EF4-FFF2-40B4-BE49-F238E27FC236}">
                <a16:creationId xmlns:a16="http://schemas.microsoft.com/office/drawing/2014/main" id="{245B9CE6-5E3E-4E18-BE27-CB5597E68FA2}"/>
              </a:ext>
            </a:extLst>
          </p:cNvPr>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581400" y="40386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8244959"/>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a:extLst>
              <a:ext uri="{FF2B5EF4-FFF2-40B4-BE49-F238E27FC236}">
                <a16:creationId xmlns:a16="http://schemas.microsoft.com/office/drawing/2014/main" id="{CFA1C6EE-DCAE-497F-BC0D-08A2CC3273EF}"/>
              </a:ext>
            </a:extLst>
          </p:cNvPr>
          <p:cNvSpPr>
            <a:spLocks noGrp="1"/>
          </p:cNvSpPr>
          <p:nvPr>
            <p:ph type="title"/>
          </p:nvPr>
        </p:nvSpPr>
        <p:spPr/>
        <p:txBody>
          <a:bodyPr/>
          <a:lstStyle/>
          <a:p>
            <a:r>
              <a:rPr lang="en-US" altLang="en-US"/>
              <a:t>Matrix Arithmetic: Addition</a:t>
            </a:r>
          </a:p>
        </p:txBody>
      </p:sp>
      <p:sp>
        <p:nvSpPr>
          <p:cNvPr id="141315" name="Content Placeholder 2">
            <a:extLst>
              <a:ext uri="{FF2B5EF4-FFF2-40B4-BE49-F238E27FC236}">
                <a16:creationId xmlns:a16="http://schemas.microsoft.com/office/drawing/2014/main" id="{0B07C5CB-BF81-470D-AE62-9218F881ED08}"/>
              </a:ext>
            </a:extLst>
          </p:cNvPr>
          <p:cNvSpPr>
            <a:spLocks noGrp="1"/>
          </p:cNvSpPr>
          <p:nvPr>
            <p:ph idx="1"/>
          </p:nvPr>
        </p:nvSpPr>
        <p:spPr/>
        <p:txBody>
          <a:bodyPr/>
          <a:lstStyle/>
          <a:p>
            <a:pPr>
              <a:buFont typeface="Wingdings 2" panose="05020102010507070707" pitchFamily="18" charset="2"/>
              <a:buNone/>
            </a:pPr>
            <a:r>
              <a:rPr lang="en-US" altLang="en-US" b="1"/>
              <a:t>   Defintion</a:t>
            </a:r>
            <a:r>
              <a:rPr lang="en-US" altLang="en-US"/>
              <a:t>: Let </a:t>
            </a:r>
            <a:r>
              <a:rPr lang="en-US" altLang="en-US" b="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ij</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and</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 [b</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ij</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  </a:t>
            </a:r>
            <a:r>
              <a:rPr lang="en-US" altLang="en-US"/>
              <a:t>be </a:t>
            </a:r>
            <a:r>
              <a:rPr lang="en-US" altLang="en-US" i="1">
                <a:latin typeface="Cambria Math" panose="02040503050406030204" pitchFamily="18" charset="0"/>
                <a:ea typeface="Cambria Math" panose="02040503050406030204" pitchFamily="18" charset="0"/>
                <a:cs typeface="Cambria Math" panose="02040503050406030204" pitchFamily="18" charset="0"/>
              </a:rPr>
              <a:t>m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n</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t>matrices. The sum of </a:t>
            </a:r>
            <a:r>
              <a:rPr lang="en-US" altLang="en-US" b="1"/>
              <a:t>A</a:t>
            </a:r>
            <a:r>
              <a:rPr lang="en-US" altLang="en-US"/>
              <a:t> and </a:t>
            </a:r>
            <a:r>
              <a:rPr lang="en-US" altLang="en-US" b="1"/>
              <a:t>B</a:t>
            </a:r>
            <a:r>
              <a:rPr lang="en-US" altLang="en-US"/>
              <a:t>, denoted by </a:t>
            </a:r>
            <a:r>
              <a:rPr lang="en-US" altLang="en-US" b="1"/>
              <a:t>A</a:t>
            </a:r>
            <a:r>
              <a:rPr lang="en-US" altLang="en-US"/>
              <a:t> + </a:t>
            </a:r>
            <a:r>
              <a:rPr lang="en-US" altLang="en-US" b="1"/>
              <a:t>B</a:t>
            </a:r>
            <a:r>
              <a:rPr lang="en-US" altLang="en-US"/>
              <a:t>, is the </a:t>
            </a:r>
            <a:r>
              <a:rPr lang="en-US" altLang="en-US" i="1">
                <a:latin typeface="Cambria Math" panose="02040503050406030204" pitchFamily="18" charset="0"/>
                <a:ea typeface="Cambria Math" panose="02040503050406030204" pitchFamily="18" charset="0"/>
                <a:cs typeface="Cambria Math" panose="02040503050406030204" pitchFamily="18" charset="0"/>
              </a:rPr>
              <a:t>m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n</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matrix that has </a:t>
            </a:r>
            <a:r>
              <a:rPr lang="en-US" altLang="en-US" i="1">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ij </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ij    </a:t>
            </a:r>
            <a:r>
              <a:rPr lang="en-US" altLang="en-US">
                <a:latin typeface="Cambria Math" panose="02040503050406030204" pitchFamily="18" charset="0"/>
                <a:ea typeface="Cambria Math" panose="02040503050406030204" pitchFamily="18" charset="0"/>
                <a:cs typeface="Cambria Math" panose="02040503050406030204" pitchFamily="18" charset="0"/>
              </a:rPr>
              <a:t>as its (</a:t>
            </a:r>
            <a:r>
              <a:rPr lang="en-US" altLang="en-US" i="1">
                <a:latin typeface="Cambria Math" panose="02040503050406030204" pitchFamily="18" charset="0"/>
                <a:ea typeface="Cambria Math" panose="02040503050406030204" pitchFamily="18" charset="0"/>
                <a:cs typeface="Cambria Math" panose="02040503050406030204" pitchFamily="18" charset="0"/>
              </a:rPr>
              <a:t>i,j</a:t>
            </a:r>
            <a:r>
              <a:rPr lang="en-US" altLang="en-US">
                <a:latin typeface="Cambria Math" panose="02040503050406030204" pitchFamily="18" charset="0"/>
                <a:ea typeface="Cambria Math" panose="02040503050406030204" pitchFamily="18" charset="0"/>
                <a:cs typeface="Cambria Math" panose="02040503050406030204" pitchFamily="18" charset="0"/>
              </a:rPr>
              <a:t>)th element. In other words, </a:t>
            </a:r>
            <a:r>
              <a:rPr lang="en-US" altLang="en-US" b="1"/>
              <a:t>A</a:t>
            </a:r>
            <a:r>
              <a:rPr lang="en-US" altLang="en-US"/>
              <a:t> + </a:t>
            </a:r>
            <a:r>
              <a:rPr lang="en-US" altLang="en-US" b="1"/>
              <a:t>B</a:t>
            </a:r>
            <a:r>
              <a:rPr lang="en-US" altLang="en-US"/>
              <a:t> = [</a:t>
            </a:r>
            <a:r>
              <a:rPr lang="en-US" altLang="en-US" i="1">
                <a:ea typeface="Cambria Math" panose="02040503050406030204" pitchFamily="18" charset="0"/>
                <a:cs typeface="Cambria Math" panose="02040503050406030204" pitchFamily="18" charset="0"/>
              </a:rPr>
              <a:t>a</a:t>
            </a:r>
            <a:r>
              <a:rPr lang="en-US" altLang="en-US" i="1" baseline="-25000">
                <a:ea typeface="Cambria Math" panose="02040503050406030204" pitchFamily="18" charset="0"/>
                <a:cs typeface="Cambria Math" panose="02040503050406030204" pitchFamily="18" charset="0"/>
              </a:rPr>
              <a:t>ij</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i="1" baseline="-25000">
                <a:ea typeface="Cambria Math" panose="02040503050406030204" pitchFamily="18" charset="0"/>
                <a:cs typeface="Cambria Math" panose="02040503050406030204" pitchFamily="18" charset="0"/>
              </a:rPr>
              <a:t>ij</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2" panose="05020102010507070707" pitchFamily="18" charset="2"/>
              <a:buNone/>
            </a:pPr>
            <a:r>
              <a:rPr lang="en-US" altLang="en-US" b="1">
                <a:ea typeface="Cambria Math" panose="02040503050406030204" pitchFamily="18" charset="0"/>
                <a:cs typeface="Cambria Math" panose="02040503050406030204" pitchFamily="18" charset="0"/>
              </a:rPr>
              <a:t>   Example</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endParaRPr lang="en-US" altLang="en-US">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latin typeface="Cambria Math" panose="02040503050406030204" pitchFamily="18" charset="0"/>
              <a:ea typeface="Cambria Math" panose="02040503050406030204" pitchFamily="18" charset="0"/>
              <a:cs typeface="Cambria Math" panose="02040503050406030204" pitchFamily="18" charset="0"/>
            </a:endParaRP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Note that matrices of different sizes can not be added.</a:t>
            </a:r>
            <a:endParaRPr lang="en-US" altLang="en-US"/>
          </a:p>
        </p:txBody>
      </p:sp>
      <p:pic>
        <p:nvPicPr>
          <p:cNvPr id="141316" name="Picture 9" descr="addin_tmp.png">
            <a:extLst>
              <a:ext uri="{FF2B5EF4-FFF2-40B4-BE49-F238E27FC236}">
                <a16:creationId xmlns:a16="http://schemas.microsoft.com/office/drawing/2014/main" id="{2155A81F-AD51-4619-B3D9-CEB9593DBDB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219200" y="4191000"/>
            <a:ext cx="637540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7" name="Picture 4" descr="addin_tmp.png">
            <a:extLst>
              <a:ext uri="{FF2B5EF4-FFF2-40B4-BE49-F238E27FC236}">
                <a16:creationId xmlns:a16="http://schemas.microsoft.com/office/drawing/2014/main" id="{9CAD700D-23CE-4FF4-9E46-2740C4E5D5A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620000" y="2514600"/>
            <a:ext cx="1555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8" name="Picture 5" descr="addin_tmp.png">
            <a:extLst>
              <a:ext uri="{FF2B5EF4-FFF2-40B4-BE49-F238E27FC236}">
                <a16:creationId xmlns:a16="http://schemas.microsoft.com/office/drawing/2014/main" id="{09AFE1D2-FB69-4351-9ADD-17EF84E4EE0C}"/>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858000" y="21336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3066925"/>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a:extLst>
              <a:ext uri="{FF2B5EF4-FFF2-40B4-BE49-F238E27FC236}">
                <a16:creationId xmlns:a16="http://schemas.microsoft.com/office/drawing/2014/main" id="{D8E9DE16-8E68-41FD-A7BE-D3B163E339D0}"/>
              </a:ext>
            </a:extLst>
          </p:cNvPr>
          <p:cNvSpPr>
            <a:spLocks noGrp="1"/>
          </p:cNvSpPr>
          <p:nvPr>
            <p:ph type="title"/>
          </p:nvPr>
        </p:nvSpPr>
        <p:spPr/>
        <p:txBody>
          <a:bodyPr/>
          <a:lstStyle/>
          <a:p>
            <a:pPr algn="ctr"/>
            <a:r>
              <a:rPr lang="en-US" altLang="en-US"/>
              <a:t>Matrix Multiplication</a:t>
            </a:r>
          </a:p>
        </p:txBody>
      </p:sp>
      <p:sp>
        <p:nvSpPr>
          <p:cNvPr id="3" name="Content Placeholder 2">
            <a:extLst>
              <a:ext uri="{FF2B5EF4-FFF2-40B4-BE49-F238E27FC236}">
                <a16:creationId xmlns:a16="http://schemas.microsoft.com/office/drawing/2014/main" id="{CFD4C05D-B589-4BAE-AAFE-6B66A5C5E942}"/>
              </a:ext>
            </a:extLst>
          </p:cNvPr>
          <p:cNvSpPr>
            <a:spLocks noGrp="1"/>
          </p:cNvSpPr>
          <p:nvPr>
            <p:ph idx="1"/>
          </p:nvPr>
        </p:nvSpPr>
        <p:spPr/>
        <p:txBody>
          <a:bodyPr>
            <a:normAutofit lnSpcReduction="10000"/>
          </a:bodyPr>
          <a:lstStyle/>
          <a:p>
            <a:pPr marL="274320" indent="-274320" fontAlgn="auto">
              <a:spcAft>
                <a:spcPts val="0"/>
              </a:spcAft>
              <a:buClr>
                <a:schemeClr val="accent3"/>
              </a:buClr>
              <a:buFont typeface="Wingdings 2"/>
              <a:buNone/>
              <a:defRPr/>
            </a:pPr>
            <a:r>
              <a:rPr lang="en-US" sz="2400" b="1" dirty="0"/>
              <a:t>    Definition</a:t>
            </a:r>
            <a:r>
              <a:rPr lang="en-US" sz="2400" dirty="0"/>
              <a:t>: Let </a:t>
            </a:r>
            <a:r>
              <a:rPr lang="en-US" sz="2400" b="1" dirty="0">
                <a:ea typeface="Cambria Math" pitchFamily="18" charset="0"/>
              </a:rPr>
              <a:t>A</a:t>
            </a:r>
            <a:r>
              <a:rPr lang="en-US" sz="2400" dirty="0">
                <a:latin typeface="Cambria Math" pitchFamily="18" charset="0"/>
                <a:ea typeface="Cambria Math" pitchFamily="18" charset="0"/>
              </a:rPr>
              <a:t> </a:t>
            </a:r>
            <a:r>
              <a:rPr lang="en-US" sz="2400" dirty="0"/>
              <a:t>be an </a:t>
            </a:r>
            <a:r>
              <a:rPr lang="en-US" sz="2400" i="1" dirty="0">
                <a:latin typeface="Cambria Math" pitchFamily="18" charset="0"/>
                <a:ea typeface="Cambria Math" pitchFamily="18" charset="0"/>
              </a:rPr>
              <a:t>n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k</a:t>
            </a:r>
            <a:r>
              <a:rPr lang="en-US" sz="2400" i="1" dirty="0">
                <a:latin typeface="Cambria Math" pitchFamily="18" charset="0"/>
                <a:ea typeface="Cambria Math" pitchFamily="18" charset="0"/>
              </a:rPr>
              <a:t> </a:t>
            </a:r>
            <a:r>
              <a:rPr lang="en-US" sz="2400" dirty="0"/>
              <a:t>matrix and </a:t>
            </a:r>
            <a:r>
              <a:rPr lang="en-US" sz="2400" b="1" dirty="0"/>
              <a:t>B </a:t>
            </a:r>
            <a:r>
              <a:rPr lang="en-US" sz="2400" dirty="0"/>
              <a:t>be a </a:t>
            </a:r>
            <a:r>
              <a:rPr lang="en-US" sz="2400" i="1" dirty="0">
                <a:latin typeface="Cambria Math" pitchFamily="18" charset="0"/>
                <a:ea typeface="Cambria Math" pitchFamily="18" charset="0"/>
              </a:rPr>
              <a:t>k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n</a:t>
            </a:r>
            <a:r>
              <a:rPr lang="en-US" sz="2400" i="1" dirty="0">
                <a:latin typeface="Cambria Math" pitchFamily="18" charset="0"/>
                <a:ea typeface="Cambria Math" pitchFamily="18" charset="0"/>
              </a:rPr>
              <a:t> </a:t>
            </a:r>
            <a:r>
              <a:rPr lang="en-US" sz="2400" dirty="0">
                <a:latin typeface="Cambria Math" pitchFamily="18" charset="0"/>
                <a:ea typeface="Cambria Math" pitchFamily="18" charset="0"/>
              </a:rPr>
              <a:t>matrix</a:t>
            </a:r>
            <a:r>
              <a:rPr lang="en-US" sz="2400" dirty="0"/>
              <a:t>. The </a:t>
            </a:r>
            <a:r>
              <a:rPr lang="en-US" sz="2400" i="1" dirty="0"/>
              <a:t>product</a:t>
            </a:r>
            <a:r>
              <a:rPr lang="en-US" sz="2400" dirty="0"/>
              <a:t> of </a:t>
            </a:r>
            <a:r>
              <a:rPr lang="en-US" sz="2400" b="1" dirty="0"/>
              <a:t>A</a:t>
            </a:r>
            <a:r>
              <a:rPr lang="en-US" sz="2400" dirty="0"/>
              <a:t> and </a:t>
            </a:r>
            <a:r>
              <a:rPr lang="en-US" sz="2400" b="1" dirty="0"/>
              <a:t>B</a:t>
            </a:r>
            <a:r>
              <a:rPr lang="en-US" sz="2400" dirty="0"/>
              <a:t>, denoted by </a:t>
            </a:r>
            <a:r>
              <a:rPr lang="en-US" sz="2400" b="1" dirty="0"/>
              <a:t>AB</a:t>
            </a:r>
            <a:r>
              <a:rPr lang="en-US" sz="2400" dirty="0"/>
              <a:t>, is the        </a:t>
            </a:r>
            <a:r>
              <a:rPr lang="en-US" sz="2400" i="1" dirty="0">
                <a:latin typeface="Cambria Math" pitchFamily="18" charset="0"/>
                <a:ea typeface="Cambria Math" pitchFamily="18" charset="0"/>
              </a:rPr>
              <a:t>m </a:t>
            </a:r>
            <a:r>
              <a:rPr lang="en-US" sz="2400" dirty="0">
                <a:latin typeface="Cambria Math" pitchFamily="18" charset="0"/>
                <a:ea typeface="Cambria Math" pitchFamily="18" charset="0"/>
                <a:sym typeface="Symbol"/>
              </a:rPr>
              <a:t>  </a:t>
            </a:r>
            <a:r>
              <a:rPr lang="en-US" sz="2400" i="1" dirty="0">
                <a:latin typeface="Cambria Math" pitchFamily="18" charset="0"/>
                <a:ea typeface="Cambria Math" pitchFamily="18" charset="0"/>
                <a:sym typeface="Symbol"/>
              </a:rPr>
              <a:t> n</a:t>
            </a:r>
            <a:r>
              <a:rPr lang="en-US" sz="2400" i="1" dirty="0">
                <a:latin typeface="Cambria Math" pitchFamily="18" charset="0"/>
                <a:ea typeface="Cambria Math" pitchFamily="18" charset="0"/>
              </a:rPr>
              <a:t> </a:t>
            </a:r>
            <a:r>
              <a:rPr lang="en-US" sz="2400" dirty="0">
                <a:latin typeface="Cambria Math" pitchFamily="18" charset="0"/>
                <a:ea typeface="Cambria Math" pitchFamily="18" charset="0"/>
              </a:rPr>
              <a:t>matrix that has its (</a:t>
            </a:r>
            <a:r>
              <a:rPr lang="en-US" sz="2400" i="1" dirty="0" err="1">
                <a:ea typeface="Cambria Math" pitchFamily="18" charset="0"/>
              </a:rPr>
              <a:t>i,j</a:t>
            </a:r>
            <a:r>
              <a:rPr lang="en-US" sz="2400" dirty="0">
                <a:latin typeface="Cambria Math" pitchFamily="18" charset="0"/>
                <a:ea typeface="Cambria Math" pitchFamily="18" charset="0"/>
              </a:rPr>
              <a:t>)</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element equal to the sum of the products of the corresponding elements from the </a:t>
            </a:r>
            <a:r>
              <a:rPr lang="en-US" sz="2400" i="1" dirty="0" err="1">
                <a:ea typeface="Cambria Math" pitchFamily="18" charset="0"/>
              </a:rPr>
              <a:t>i</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row of </a:t>
            </a:r>
            <a:r>
              <a:rPr lang="en-US" sz="2400" b="1" dirty="0">
                <a:latin typeface="Cambria Math" pitchFamily="18" charset="0"/>
                <a:ea typeface="Cambria Math" pitchFamily="18" charset="0"/>
              </a:rPr>
              <a:t>A</a:t>
            </a:r>
            <a:r>
              <a:rPr lang="en-US" sz="2400" dirty="0">
                <a:latin typeface="Cambria Math" pitchFamily="18" charset="0"/>
                <a:ea typeface="Cambria Math" pitchFamily="18" charset="0"/>
              </a:rPr>
              <a:t> and the </a:t>
            </a:r>
            <a:r>
              <a:rPr lang="en-US" sz="2400" i="1" dirty="0" err="1">
                <a:ea typeface="Cambria Math" pitchFamily="18" charset="0"/>
              </a:rPr>
              <a:t>j</a:t>
            </a:r>
            <a:r>
              <a:rPr lang="en-US" sz="2400" dirty="0" err="1">
                <a:latin typeface="Cambria Math" pitchFamily="18" charset="0"/>
                <a:ea typeface="Cambria Math" pitchFamily="18" charset="0"/>
              </a:rPr>
              <a:t>th</a:t>
            </a:r>
            <a:r>
              <a:rPr lang="en-US" sz="2400" dirty="0">
                <a:latin typeface="Cambria Math" pitchFamily="18" charset="0"/>
                <a:ea typeface="Cambria Math" pitchFamily="18" charset="0"/>
              </a:rPr>
              <a:t> column of </a:t>
            </a:r>
            <a:r>
              <a:rPr lang="en-US" sz="2400" b="1" dirty="0">
                <a:latin typeface="Cambria Math" pitchFamily="18" charset="0"/>
                <a:ea typeface="Cambria Math" pitchFamily="18" charset="0"/>
              </a:rPr>
              <a:t>B</a:t>
            </a:r>
            <a:r>
              <a:rPr lang="en-US" sz="2400" dirty="0">
                <a:latin typeface="Cambria Math" pitchFamily="18" charset="0"/>
                <a:ea typeface="Cambria Math" pitchFamily="18" charset="0"/>
              </a:rPr>
              <a:t>. In other words,  if </a:t>
            </a:r>
            <a:r>
              <a:rPr lang="en-US" sz="2400" b="1" dirty="0"/>
              <a:t>AB</a:t>
            </a:r>
            <a:r>
              <a:rPr lang="en-US" sz="2400" dirty="0"/>
              <a:t> = [</a:t>
            </a:r>
            <a:r>
              <a:rPr lang="en-US" sz="2400" i="1" dirty="0" err="1">
                <a:ea typeface="Cambria Math" pitchFamily="18" charset="0"/>
              </a:rPr>
              <a:t>c</a:t>
            </a:r>
            <a:r>
              <a:rPr lang="en-US" sz="2400" i="1" baseline="-25000" dirty="0" err="1">
                <a:ea typeface="Cambria Math" pitchFamily="18" charset="0"/>
              </a:rPr>
              <a:t>ij</a:t>
            </a:r>
            <a:r>
              <a:rPr lang="en-US" sz="2400" dirty="0">
                <a:latin typeface="Cambria Math" pitchFamily="18" charset="0"/>
                <a:ea typeface="Cambria Math" pitchFamily="18" charset="0"/>
              </a:rPr>
              <a:t>] then </a:t>
            </a:r>
            <a:r>
              <a:rPr lang="en-US" sz="2400" i="1" dirty="0" err="1">
                <a:ea typeface="Cambria Math" pitchFamily="18" charset="0"/>
              </a:rPr>
              <a:t>c</a:t>
            </a:r>
            <a:r>
              <a:rPr lang="en-US" sz="2400" i="1" baseline="-25000" dirty="0" err="1">
                <a:ea typeface="Cambria Math" pitchFamily="18" charset="0"/>
              </a:rPr>
              <a:t>ij</a:t>
            </a:r>
            <a:r>
              <a:rPr lang="en-US" sz="2400" baseline="-25000" dirty="0">
                <a:latin typeface="Cambria Math" pitchFamily="18" charset="0"/>
                <a:ea typeface="Cambria Math" pitchFamily="18" charset="0"/>
              </a:rPr>
              <a:t> </a:t>
            </a:r>
            <a:r>
              <a:rPr lang="en-US" sz="2400" dirty="0">
                <a:latin typeface="Cambria Math" pitchFamily="18" charset="0"/>
                <a:ea typeface="Cambria Math" pitchFamily="18" charset="0"/>
              </a:rPr>
              <a:t>= </a:t>
            </a:r>
            <a:r>
              <a:rPr lang="en-US" sz="2400" i="1" dirty="0">
                <a:ea typeface="Cambria Math" pitchFamily="18" charset="0"/>
              </a:rPr>
              <a:t>a</a:t>
            </a:r>
            <a:r>
              <a:rPr lang="en-US" sz="2400" i="1" baseline="-25000" dirty="0">
                <a:ea typeface="Cambria Math" pitchFamily="18" charset="0"/>
              </a:rPr>
              <a:t>i</a:t>
            </a:r>
            <a:r>
              <a:rPr lang="en-US" sz="2400" baseline="-25000" dirty="0">
                <a:latin typeface="Cambria Math" pitchFamily="18" charset="0"/>
                <a:ea typeface="Cambria Math" pitchFamily="18" charset="0"/>
              </a:rPr>
              <a:t>1</a:t>
            </a:r>
            <a:r>
              <a:rPr lang="en-US" sz="2400" i="1" dirty="0">
                <a:ea typeface="Cambria Math" pitchFamily="18" charset="0"/>
              </a:rPr>
              <a:t>b</a:t>
            </a:r>
            <a:r>
              <a:rPr lang="en-US" sz="2400" baseline="-25000" dirty="0">
                <a:latin typeface="Cambria Math" pitchFamily="18" charset="0"/>
                <a:ea typeface="Cambria Math" pitchFamily="18" charset="0"/>
              </a:rPr>
              <a:t>1j </a:t>
            </a:r>
            <a:r>
              <a:rPr lang="en-US" sz="2400" dirty="0">
                <a:latin typeface="Cambria Math" pitchFamily="18" charset="0"/>
                <a:ea typeface="Cambria Math" pitchFamily="18" charset="0"/>
              </a:rPr>
              <a:t>+ </a:t>
            </a:r>
            <a:r>
              <a:rPr lang="en-US" sz="2400" i="1" dirty="0">
                <a:ea typeface="Cambria Math" pitchFamily="18" charset="0"/>
              </a:rPr>
              <a:t>a</a:t>
            </a:r>
            <a:r>
              <a:rPr lang="en-US" sz="2400" i="1" baseline="-25000" dirty="0">
                <a:ea typeface="Cambria Math" pitchFamily="18" charset="0"/>
              </a:rPr>
              <a:t>i</a:t>
            </a:r>
            <a:r>
              <a:rPr lang="en-US" sz="2400" baseline="-25000" dirty="0">
                <a:latin typeface="Cambria Math" pitchFamily="18" charset="0"/>
                <a:ea typeface="Cambria Math" pitchFamily="18" charset="0"/>
              </a:rPr>
              <a:t>2</a:t>
            </a:r>
            <a:r>
              <a:rPr lang="en-US" sz="2400" i="1" dirty="0">
                <a:ea typeface="Cambria Math" pitchFamily="18" charset="0"/>
              </a:rPr>
              <a:t>b</a:t>
            </a:r>
            <a:r>
              <a:rPr lang="en-US" sz="2400" baseline="-25000" dirty="0">
                <a:latin typeface="Cambria Math" pitchFamily="18" charset="0"/>
                <a:ea typeface="Cambria Math" pitchFamily="18" charset="0"/>
              </a:rPr>
              <a:t>2</a:t>
            </a:r>
            <a:r>
              <a:rPr lang="en-US" sz="2400" i="1" baseline="-25000" dirty="0">
                <a:ea typeface="Cambria Math" pitchFamily="18" charset="0"/>
              </a:rPr>
              <a:t>j</a:t>
            </a:r>
            <a:r>
              <a:rPr lang="en-US" sz="2400" dirty="0">
                <a:latin typeface="Cambria Math" pitchFamily="18" charset="0"/>
                <a:ea typeface="Cambria Math" pitchFamily="18" charset="0"/>
              </a:rPr>
              <a:t> + … + </a:t>
            </a:r>
            <a:r>
              <a:rPr lang="en-US" sz="2400" i="1" dirty="0" err="1">
                <a:ea typeface="Cambria Math" pitchFamily="18" charset="0"/>
              </a:rPr>
              <a:t>a</a:t>
            </a:r>
            <a:r>
              <a:rPr lang="en-US" sz="1600" i="1" dirty="0" err="1">
                <a:ea typeface="Cambria Math" pitchFamily="18" charset="0"/>
              </a:rPr>
              <a:t>i</a:t>
            </a:r>
            <a:r>
              <a:rPr lang="en-US" sz="2400" i="1" baseline="-25000" dirty="0" err="1">
                <a:ea typeface="Cambria Math" pitchFamily="18" charset="0"/>
              </a:rPr>
              <a:t>k</a:t>
            </a:r>
            <a:r>
              <a:rPr lang="en-US" sz="2400" i="1" dirty="0" err="1">
                <a:ea typeface="Cambria Math" pitchFamily="18" charset="0"/>
              </a:rPr>
              <a:t>b</a:t>
            </a:r>
            <a:r>
              <a:rPr lang="en-US" sz="2400" baseline="-25000" dirty="0" err="1">
                <a:latin typeface="Cambria Math" pitchFamily="18" charset="0"/>
                <a:ea typeface="Cambria Math" pitchFamily="18" charset="0"/>
              </a:rPr>
              <a:t>k</a:t>
            </a:r>
            <a:r>
              <a:rPr lang="en-US" sz="2400" i="1" baseline="-25000" dirty="0" err="1">
                <a:ea typeface="Cambria Math" pitchFamily="18" charset="0"/>
              </a:rPr>
              <a:t>j</a:t>
            </a:r>
            <a:r>
              <a:rPr lang="en-US" sz="2400" dirty="0">
                <a:latin typeface="Cambria Math" pitchFamily="18" charset="0"/>
                <a:ea typeface="Cambria Math" pitchFamily="18" charset="0"/>
              </a:rPr>
              <a:t>.</a:t>
            </a:r>
          </a:p>
          <a:p>
            <a:pPr marL="274320" indent="-274320" fontAlgn="auto">
              <a:spcAft>
                <a:spcPts val="0"/>
              </a:spcAft>
              <a:buClr>
                <a:schemeClr val="accent3"/>
              </a:buClr>
              <a:buFont typeface="Wingdings 2"/>
              <a:buNone/>
              <a:defRPr/>
            </a:pPr>
            <a:r>
              <a:rPr lang="en-US" sz="2400" b="1" dirty="0">
                <a:ea typeface="Cambria Math" pitchFamily="18" charset="0"/>
              </a:rPr>
              <a:t>    Example</a:t>
            </a:r>
            <a:r>
              <a:rPr lang="en-US" sz="2400" dirty="0">
                <a:latin typeface="Cambria Math" pitchFamily="18" charset="0"/>
                <a:ea typeface="Cambria Math" pitchFamily="18" charset="0"/>
              </a:rPr>
              <a:t>:</a:t>
            </a:r>
          </a:p>
          <a:p>
            <a:pPr marL="274320" indent="-274320" fontAlgn="auto">
              <a:spcAft>
                <a:spcPts val="0"/>
              </a:spcAft>
              <a:buClr>
                <a:schemeClr val="accent3"/>
              </a:buClr>
              <a:buFont typeface="Wingdings 2"/>
              <a:buNone/>
              <a:defRPr/>
            </a:pPr>
            <a:endParaRPr lang="en-US" sz="2400" dirty="0">
              <a:latin typeface="Cambria Math" pitchFamily="18" charset="0"/>
              <a:ea typeface="Cambria Math" pitchFamily="18" charset="0"/>
            </a:endParaRPr>
          </a:p>
          <a:p>
            <a:pPr marL="274320" indent="-274320" fontAlgn="auto">
              <a:spcAft>
                <a:spcPts val="0"/>
              </a:spcAft>
              <a:buClr>
                <a:schemeClr val="accent3"/>
              </a:buClr>
              <a:buFont typeface="Wingdings 2"/>
              <a:buNone/>
              <a:defRPr/>
            </a:pPr>
            <a:endParaRPr lang="en-US" sz="2400" dirty="0">
              <a:latin typeface="Cambria Math" pitchFamily="18" charset="0"/>
              <a:ea typeface="Cambria Math" pitchFamily="18" charset="0"/>
            </a:endParaRPr>
          </a:p>
          <a:p>
            <a:pPr marL="274320" indent="-274320" fontAlgn="auto">
              <a:spcAft>
                <a:spcPts val="0"/>
              </a:spcAft>
              <a:buClr>
                <a:schemeClr val="accent3"/>
              </a:buClr>
              <a:buFont typeface="Wingdings 2"/>
              <a:buNone/>
              <a:defRPr/>
            </a:pPr>
            <a:r>
              <a:rPr lang="en-US" sz="2400" dirty="0">
                <a:latin typeface="Cambria Math" pitchFamily="18" charset="0"/>
                <a:ea typeface="Cambria Math" pitchFamily="18" charset="0"/>
              </a:rPr>
              <a:t>    The product of two matrices is undefined when the number of columns in the first matrix is not the same as the number of rows in the second</a:t>
            </a:r>
            <a:r>
              <a:rPr lang="en-US" dirty="0">
                <a:latin typeface="Cambria Math" pitchFamily="18" charset="0"/>
                <a:ea typeface="Cambria Math" pitchFamily="18" charset="0"/>
              </a:rPr>
              <a:t>.</a:t>
            </a:r>
          </a:p>
          <a:p>
            <a:pPr marL="274320" indent="-274320" fontAlgn="auto">
              <a:spcAft>
                <a:spcPts val="0"/>
              </a:spcAft>
              <a:buClr>
                <a:schemeClr val="accent3"/>
              </a:buClr>
              <a:buFont typeface="Wingdings 2"/>
              <a:buChar char=""/>
              <a:defRPr/>
            </a:pPr>
            <a:endParaRPr lang="en-US" dirty="0">
              <a:latin typeface="Cambria Math" pitchFamily="18" charset="0"/>
              <a:ea typeface="Cambria Math" pitchFamily="18" charset="0"/>
            </a:endParaRPr>
          </a:p>
          <a:p>
            <a:pPr marL="274320" indent="-274320" fontAlgn="auto">
              <a:spcAft>
                <a:spcPts val="0"/>
              </a:spcAft>
              <a:buClr>
                <a:schemeClr val="accent3"/>
              </a:buClr>
              <a:buFont typeface="Wingdings 2"/>
              <a:buChar char=""/>
              <a:defRPr/>
            </a:pPr>
            <a:endParaRPr lang="en-US" dirty="0">
              <a:latin typeface="Cambria Math" pitchFamily="18" charset="0"/>
              <a:ea typeface="Cambria Math" pitchFamily="18" charset="0"/>
            </a:endParaRPr>
          </a:p>
          <a:p>
            <a:pPr marL="274320" indent="-274320" fontAlgn="auto">
              <a:spcAft>
                <a:spcPts val="0"/>
              </a:spcAft>
              <a:buClr>
                <a:schemeClr val="accent3"/>
              </a:buClr>
              <a:buFont typeface="Wingdings 2"/>
              <a:buChar char=""/>
              <a:defRPr/>
            </a:pPr>
            <a:endParaRPr lang="en-US" dirty="0"/>
          </a:p>
        </p:txBody>
      </p:sp>
      <p:pic>
        <p:nvPicPr>
          <p:cNvPr id="142340" name="Picture 5" descr="addin_tmp.png">
            <a:extLst>
              <a:ext uri="{FF2B5EF4-FFF2-40B4-BE49-F238E27FC236}">
                <a16:creationId xmlns:a16="http://schemas.microsoft.com/office/drawing/2014/main" id="{A39B823F-C4BF-4B84-ABBE-43A09316FA5A}"/>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2438400" y="4191000"/>
            <a:ext cx="32639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1" name="Picture 4" descr="addin_tmp.png">
            <a:extLst>
              <a:ext uri="{FF2B5EF4-FFF2-40B4-BE49-F238E27FC236}">
                <a16:creationId xmlns:a16="http://schemas.microsoft.com/office/drawing/2014/main" id="{89D2FE31-0717-4D68-BD33-D4077461B5D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343400" y="20574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2" name="Picture 6" descr="addin_tmp.png">
            <a:extLst>
              <a:ext uri="{FF2B5EF4-FFF2-40B4-BE49-F238E27FC236}">
                <a16:creationId xmlns:a16="http://schemas.microsoft.com/office/drawing/2014/main" id="{2417B605-8341-416F-BE63-90656A81370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7391400" y="20574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3" name="Picture 7" descr="addin_tmp.png">
            <a:extLst>
              <a:ext uri="{FF2B5EF4-FFF2-40B4-BE49-F238E27FC236}">
                <a16:creationId xmlns:a16="http://schemas.microsoft.com/office/drawing/2014/main" id="{5DE7C85F-925B-4910-848C-B029DCF285A6}"/>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143000" y="27432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700572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B6BCA-73B1-4441-A676-7B86724B496B}"/>
              </a:ext>
            </a:extLst>
          </p:cNvPr>
          <p:cNvSpPr>
            <a:spLocks noGrp="1"/>
          </p:cNvSpPr>
          <p:nvPr>
            <p:ph type="title"/>
          </p:nvPr>
        </p:nvSpPr>
        <p:spPr/>
        <p:txBody>
          <a:bodyPr>
            <a:normAutofit fontScale="90000"/>
          </a:bodyPr>
          <a:lstStyle/>
          <a:p>
            <a:pPr fontAlgn="auto">
              <a:spcAft>
                <a:spcPts val="0"/>
              </a:spcAft>
              <a:defRPr/>
            </a:pPr>
            <a:r>
              <a:rPr lang="en-US" dirty="0"/>
              <a:t>Illustration of Matrix Multiplication </a:t>
            </a:r>
          </a:p>
        </p:txBody>
      </p:sp>
      <p:sp>
        <p:nvSpPr>
          <p:cNvPr id="143363" name="Content Placeholder 2">
            <a:extLst>
              <a:ext uri="{FF2B5EF4-FFF2-40B4-BE49-F238E27FC236}">
                <a16:creationId xmlns:a16="http://schemas.microsoft.com/office/drawing/2014/main" id="{EB94D1F6-0824-43B9-AAE3-252163B6DE60}"/>
              </a:ext>
            </a:extLst>
          </p:cNvPr>
          <p:cNvSpPr>
            <a:spLocks noGrp="1"/>
          </p:cNvSpPr>
          <p:nvPr>
            <p:ph idx="1"/>
          </p:nvPr>
        </p:nvSpPr>
        <p:spPr/>
        <p:txBody>
          <a:bodyPr/>
          <a:lstStyle/>
          <a:p>
            <a:r>
              <a:rPr lang="en-US" altLang="en-US"/>
              <a:t>The Product of </a:t>
            </a:r>
            <a:r>
              <a:rPr lang="en-US" altLang="en-US" sz="2800" b="1"/>
              <a:t>A</a:t>
            </a:r>
            <a:r>
              <a:rPr lang="en-US" altLang="en-US" sz="2800"/>
              <a:t> = [</a:t>
            </a:r>
            <a:r>
              <a:rPr lang="en-US" altLang="en-US" sz="2800">
                <a:latin typeface="Cambria Math" panose="02040503050406030204" pitchFamily="18" charset="0"/>
                <a:ea typeface="Cambria Math" panose="02040503050406030204" pitchFamily="18" charset="0"/>
                <a:cs typeface="Cambria Math" panose="02040503050406030204" pitchFamily="18" charset="0"/>
              </a:rPr>
              <a:t>a</a:t>
            </a:r>
            <a:r>
              <a:rPr lang="en-US" altLang="en-US" sz="2800" i="1" baseline="-25000">
                <a:ea typeface="Cambria Math" panose="02040503050406030204" pitchFamily="18" charset="0"/>
                <a:cs typeface="Cambria Math" panose="02040503050406030204" pitchFamily="18" charset="0"/>
              </a:rPr>
              <a:t>ij</a:t>
            </a:r>
            <a:r>
              <a:rPr lang="en-US" altLang="en-US" sz="2800">
                <a:latin typeface="Cambria Math" panose="02040503050406030204" pitchFamily="18" charset="0"/>
                <a:ea typeface="Cambria Math" panose="02040503050406030204" pitchFamily="18" charset="0"/>
                <a:cs typeface="Cambria Math" panose="02040503050406030204" pitchFamily="18" charset="0"/>
              </a:rPr>
              <a:t>] and </a:t>
            </a:r>
            <a:r>
              <a:rPr lang="en-US" altLang="en-US" sz="2800" b="1"/>
              <a:t>B</a:t>
            </a:r>
            <a:r>
              <a:rPr lang="en-US" altLang="en-US" sz="2800"/>
              <a:t> = [</a:t>
            </a:r>
            <a:r>
              <a:rPr lang="en-US" altLang="en-US" sz="2800">
                <a:latin typeface="Cambria Math" panose="02040503050406030204" pitchFamily="18" charset="0"/>
                <a:ea typeface="Cambria Math" panose="02040503050406030204" pitchFamily="18" charset="0"/>
                <a:cs typeface="Cambria Math" panose="02040503050406030204" pitchFamily="18" charset="0"/>
              </a:rPr>
              <a:t>b</a:t>
            </a:r>
            <a:r>
              <a:rPr lang="en-US" altLang="en-US" sz="2800" i="1" baseline="-25000">
                <a:ea typeface="Cambria Math" panose="02040503050406030204" pitchFamily="18" charset="0"/>
                <a:cs typeface="Cambria Math" panose="02040503050406030204" pitchFamily="18" charset="0"/>
              </a:rPr>
              <a:t>ij</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pic>
        <p:nvPicPr>
          <p:cNvPr id="143364" name="Picture 6" descr="addin_tmp.png">
            <a:extLst>
              <a:ext uri="{FF2B5EF4-FFF2-40B4-BE49-F238E27FC236}">
                <a16:creationId xmlns:a16="http://schemas.microsoft.com/office/drawing/2014/main" id="{A1C3458C-6FC8-4974-84E7-95EA3731B633}"/>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1143000" y="2514600"/>
            <a:ext cx="2659063"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5" name="Picture 8" descr="addin_tmp.png">
            <a:extLst>
              <a:ext uri="{FF2B5EF4-FFF2-40B4-BE49-F238E27FC236}">
                <a16:creationId xmlns:a16="http://schemas.microsoft.com/office/drawing/2014/main" id="{15F61F8E-363F-4908-8CE1-B76378115C88}"/>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4114800" y="2667000"/>
            <a:ext cx="3306763"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6" name="Picture 9" descr="addin_tmp.png">
            <a:extLst>
              <a:ext uri="{FF2B5EF4-FFF2-40B4-BE49-F238E27FC236}">
                <a16:creationId xmlns:a16="http://schemas.microsoft.com/office/drawing/2014/main" id="{E7C6806D-7442-4A3F-93D5-EAA7F826258A}"/>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3810000" y="4419600"/>
            <a:ext cx="2768600"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7" name="Picture 7" descr="addin_tmp.png">
            <a:extLst>
              <a:ext uri="{FF2B5EF4-FFF2-40B4-BE49-F238E27FC236}">
                <a16:creationId xmlns:a16="http://schemas.microsoft.com/office/drawing/2014/main" id="{B74223A5-0B4B-454B-A96E-0608EA88219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43000" y="6019800"/>
            <a:ext cx="37369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7716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2"/>
          <p:cNvSpPr txBox="1">
            <a:spLocks noChangeArrowheads="1"/>
          </p:cNvSpPr>
          <p:nvPr/>
        </p:nvSpPr>
        <p:spPr bwMode="auto">
          <a:xfrm>
            <a:off x="3063875" y="457200"/>
            <a:ext cx="29559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Logical Equivalence</a:t>
            </a:r>
          </a:p>
        </p:txBody>
      </p:sp>
      <p:pic>
        <p:nvPicPr>
          <p:cNvPr id="107523" name="Picture 3"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651000"/>
            <a:ext cx="22352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63" name="Text Box 43"/>
          <p:cNvSpPr txBox="1">
            <a:spLocks noChangeArrowheads="1"/>
          </p:cNvSpPr>
          <p:nvPr/>
        </p:nvSpPr>
        <p:spPr bwMode="auto">
          <a:xfrm>
            <a:off x="2279650" y="2706688"/>
            <a:ext cx="4440238"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kumimoji="1">
                <a:solidFill>
                  <a:schemeClr val="tx1"/>
                </a:solidFill>
                <a:latin typeface="Arial" charset="0"/>
                <a:ea typeface="新細明體" pitchFamily="18" charset="-120"/>
              </a:defRPr>
            </a:lvl1pPr>
            <a:lvl2pPr marL="800100" indent="-342900">
              <a:defRPr kumimoji="1">
                <a:solidFill>
                  <a:schemeClr val="tx1"/>
                </a:solidFill>
                <a:latin typeface="Arial" charset="0"/>
                <a:ea typeface="新細明體" pitchFamily="18" charset="-120"/>
              </a:defRPr>
            </a:lvl2pPr>
            <a:lvl3pPr marL="1257300" indent="-342900">
              <a:defRPr kumimoji="1">
                <a:solidFill>
                  <a:schemeClr val="tx1"/>
                </a:solidFill>
                <a:latin typeface="Arial" charset="0"/>
                <a:ea typeface="新細明體" pitchFamily="18" charset="-120"/>
              </a:defRPr>
            </a:lvl3pPr>
            <a:lvl4pPr marL="1714500" indent="-342900">
              <a:defRPr kumimoji="1">
                <a:solidFill>
                  <a:schemeClr val="tx1"/>
                </a:solidFill>
                <a:latin typeface="Arial" charset="0"/>
                <a:ea typeface="新細明體" pitchFamily="18" charset="-120"/>
              </a:defRPr>
            </a:lvl4pPr>
            <a:lvl5pPr marL="2171700" indent="-342900">
              <a:defRPr kumimoji="1">
                <a:solidFill>
                  <a:schemeClr val="tx1"/>
                </a:solidFill>
                <a:latin typeface="Arial" charset="0"/>
                <a:ea typeface="新細明體" pitchFamily="18" charset="-120"/>
              </a:defRPr>
            </a:lvl5pPr>
            <a:lvl6pPr marL="2628900" indent="-342900" fontAlgn="base">
              <a:spcBef>
                <a:spcPct val="0"/>
              </a:spcBef>
              <a:spcAft>
                <a:spcPct val="0"/>
              </a:spcAft>
              <a:defRPr kumimoji="1">
                <a:solidFill>
                  <a:schemeClr val="tx1"/>
                </a:solidFill>
                <a:latin typeface="Arial" charset="0"/>
                <a:ea typeface="新細明體" pitchFamily="18" charset="-120"/>
              </a:defRPr>
            </a:lvl6pPr>
            <a:lvl7pPr marL="3086100" indent="-342900" fontAlgn="base">
              <a:spcBef>
                <a:spcPct val="0"/>
              </a:spcBef>
              <a:spcAft>
                <a:spcPct val="0"/>
              </a:spcAft>
              <a:defRPr kumimoji="1">
                <a:solidFill>
                  <a:schemeClr val="tx1"/>
                </a:solidFill>
                <a:latin typeface="Arial" charset="0"/>
                <a:ea typeface="新細明體" pitchFamily="18" charset="-120"/>
              </a:defRPr>
            </a:lvl7pPr>
            <a:lvl8pPr marL="3543300" indent="-342900" fontAlgn="base">
              <a:spcBef>
                <a:spcPct val="0"/>
              </a:spcBef>
              <a:spcAft>
                <a:spcPct val="0"/>
              </a:spcAft>
              <a:defRPr kumimoji="1">
                <a:solidFill>
                  <a:schemeClr val="tx1"/>
                </a:solidFill>
                <a:latin typeface="Arial" charset="0"/>
                <a:ea typeface="新細明體" pitchFamily="18" charset="-120"/>
              </a:defRPr>
            </a:lvl8pPr>
            <a:lvl9pPr marL="4000500" indent="-342900" fontAlgn="base">
              <a:spcBef>
                <a:spcPct val="0"/>
              </a:spcBef>
              <a:spcAft>
                <a:spcPct val="0"/>
              </a:spcAft>
              <a:defRPr kumimoji="1">
                <a:solidFill>
                  <a:schemeClr val="tx1"/>
                </a:solidFill>
                <a:latin typeface="Arial" charset="0"/>
                <a:ea typeface="新細明體" pitchFamily="18" charset="-120"/>
              </a:defRPr>
            </a:lvl9pPr>
          </a:lstStyle>
          <a:p>
            <a:r>
              <a:rPr lang="en-US" altLang="zh-TW">
                <a:latin typeface="Comic Sans MS" pitchFamily="66" charset="0"/>
              </a:rPr>
              <a:t>If you see a question in the above form,</a:t>
            </a:r>
          </a:p>
          <a:p>
            <a:pPr>
              <a:lnSpc>
                <a:spcPct val="150000"/>
              </a:lnSpc>
            </a:pPr>
            <a:r>
              <a:rPr lang="en-US" altLang="zh-TW">
                <a:latin typeface="Comic Sans MS" pitchFamily="66" charset="0"/>
              </a:rPr>
              <a:t>there are usually 3 ways to deal with it.</a:t>
            </a:r>
          </a:p>
          <a:p>
            <a:pPr>
              <a:lnSpc>
                <a:spcPct val="150000"/>
              </a:lnSpc>
              <a:buFontTx/>
              <a:buAutoNum type="arabicParenBoth"/>
            </a:pPr>
            <a:r>
              <a:rPr lang="en-US" altLang="zh-TW">
                <a:latin typeface="Comic Sans MS" pitchFamily="66" charset="0"/>
              </a:rPr>
              <a:t>Truth table</a:t>
            </a:r>
          </a:p>
          <a:p>
            <a:pPr>
              <a:lnSpc>
                <a:spcPct val="150000"/>
              </a:lnSpc>
              <a:buFontTx/>
              <a:buAutoNum type="arabicParenBoth"/>
            </a:pPr>
            <a:r>
              <a:rPr lang="en-US" altLang="zh-TW">
                <a:latin typeface="Comic Sans MS" pitchFamily="66" charset="0"/>
              </a:rPr>
              <a:t>Use logical rules</a:t>
            </a:r>
          </a:p>
          <a:p>
            <a:pPr>
              <a:lnSpc>
                <a:spcPct val="150000"/>
              </a:lnSpc>
              <a:buFontTx/>
              <a:buAutoNum type="arabicParenBoth"/>
            </a:pPr>
            <a:r>
              <a:rPr lang="en-US" altLang="zh-TW">
                <a:latin typeface="Comic Sans MS" pitchFamily="66" charset="0"/>
              </a:rPr>
              <a:t>Intuition</a:t>
            </a:r>
          </a:p>
        </p:txBody>
      </p:sp>
    </p:spTree>
    <p:extLst>
      <p:ext uri="{BB962C8B-B14F-4D97-AF65-F5344CB8AC3E}">
        <p14:creationId xmlns:p14="http://schemas.microsoft.com/office/powerpoint/2010/main" val="2908780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56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756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5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E93A2438-5D57-41FF-BBF9-74BB4FB303B3}"/>
              </a:ext>
            </a:extLst>
          </p:cNvPr>
          <p:cNvSpPr>
            <a:spLocks noGrp="1"/>
          </p:cNvSpPr>
          <p:nvPr>
            <p:ph type="title"/>
          </p:nvPr>
        </p:nvSpPr>
        <p:spPr/>
        <p:txBody>
          <a:bodyPr/>
          <a:lstStyle/>
          <a:p>
            <a:pPr algn="ctr"/>
            <a:r>
              <a:rPr lang="en-US" altLang="en-US" sz="4000"/>
              <a:t>Matrix Multiplication is not Commutative</a:t>
            </a:r>
          </a:p>
        </p:txBody>
      </p:sp>
      <p:sp>
        <p:nvSpPr>
          <p:cNvPr id="144387" name="Content Placeholder 2">
            <a:extLst>
              <a:ext uri="{FF2B5EF4-FFF2-40B4-BE49-F238E27FC236}">
                <a16:creationId xmlns:a16="http://schemas.microsoft.com/office/drawing/2014/main" id="{097A1F9A-542F-4C02-8F90-2F78190FD057}"/>
              </a:ext>
            </a:extLst>
          </p:cNvPr>
          <p:cNvSpPr>
            <a:spLocks noGrp="1"/>
          </p:cNvSpPr>
          <p:nvPr>
            <p:ph idx="1"/>
          </p:nvPr>
        </p:nvSpPr>
        <p:spPr/>
        <p:txBody>
          <a:bodyPr/>
          <a:lstStyle/>
          <a:p>
            <a:pPr>
              <a:buFont typeface="Wingdings 2" panose="05020102010507070707" pitchFamily="18" charset="2"/>
              <a:buNone/>
            </a:pPr>
            <a:r>
              <a:rPr lang="en-US" altLang="en-US"/>
              <a:t>   </a:t>
            </a:r>
            <a:r>
              <a:rPr lang="en-US" altLang="en-US" b="1"/>
              <a:t>Example</a:t>
            </a:r>
            <a:r>
              <a:rPr lang="en-US" altLang="en-US"/>
              <a:t>: Let</a:t>
            </a:r>
          </a:p>
          <a:p>
            <a:pPr>
              <a:buFont typeface="Wingdings 2" panose="05020102010507070707" pitchFamily="18" charset="2"/>
              <a:buNone/>
            </a:pPr>
            <a:endParaRPr lang="en-US" altLang="en-US"/>
          </a:p>
          <a:p>
            <a:pPr>
              <a:buFont typeface="Wingdings 2" panose="05020102010507070707" pitchFamily="18" charset="2"/>
              <a:buNone/>
            </a:pPr>
            <a:r>
              <a:rPr lang="en-US" altLang="en-US"/>
              <a:t>    Does </a:t>
            </a:r>
            <a:r>
              <a:rPr lang="en-US" altLang="en-US" b="1"/>
              <a:t>AB</a:t>
            </a:r>
            <a:r>
              <a:rPr lang="en-US" altLang="en-US"/>
              <a:t> = </a:t>
            </a:r>
            <a:r>
              <a:rPr lang="en-US" altLang="en-US" b="1"/>
              <a:t>BA</a:t>
            </a:r>
            <a:r>
              <a:rPr lang="en-US" altLang="en-US"/>
              <a:t>?</a:t>
            </a:r>
            <a:endParaRPr lang="en-US" altLang="en-US" b="1"/>
          </a:p>
          <a:p>
            <a:pPr>
              <a:buFont typeface="Wingdings 2" panose="05020102010507070707" pitchFamily="18" charset="2"/>
              <a:buNone/>
            </a:pPr>
            <a:r>
              <a:rPr lang="en-US" altLang="en-US" b="1"/>
              <a:t>    Solution:</a:t>
            </a:r>
          </a:p>
          <a:p>
            <a:pPr>
              <a:buFont typeface="Wingdings 2" panose="05020102010507070707" pitchFamily="18" charset="2"/>
              <a:buNone/>
            </a:pPr>
            <a:r>
              <a:rPr lang="en-US" altLang="en-US" b="1"/>
              <a:t>      </a:t>
            </a:r>
          </a:p>
          <a:p>
            <a:pPr>
              <a:buFont typeface="Wingdings 2" panose="05020102010507070707" pitchFamily="18" charset="2"/>
              <a:buNone/>
            </a:pPr>
            <a:endParaRPr lang="en-US" altLang="en-US" b="1"/>
          </a:p>
          <a:p>
            <a:pPr>
              <a:buFont typeface="Wingdings 2" panose="05020102010507070707" pitchFamily="18" charset="2"/>
              <a:buNone/>
            </a:pPr>
            <a:endParaRPr lang="en-US" altLang="en-US" b="1"/>
          </a:p>
          <a:p>
            <a:pPr>
              <a:buFont typeface="Wingdings 2" panose="05020102010507070707" pitchFamily="18" charset="2"/>
              <a:buNone/>
            </a:pPr>
            <a:r>
              <a:rPr lang="en-US" altLang="en-US" b="1"/>
              <a:t>         AB</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a:t>
            </a:r>
            <a:r>
              <a:rPr lang="en-US" altLang="en-US" b="1"/>
              <a:t>BA</a:t>
            </a:r>
            <a:endParaRPr lang="en-US" altLang="en-US"/>
          </a:p>
        </p:txBody>
      </p:sp>
      <p:pic>
        <p:nvPicPr>
          <p:cNvPr id="144388" name="Picture 4" descr="addin_tmp.png">
            <a:extLst>
              <a:ext uri="{FF2B5EF4-FFF2-40B4-BE49-F238E27FC236}">
                <a16:creationId xmlns:a16="http://schemas.microsoft.com/office/drawing/2014/main" id="{059DF593-5A08-478F-9113-D66BB57D4DBC}"/>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048000" y="2209800"/>
            <a:ext cx="15128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9" name="Picture 6" descr="addin_tmp.png">
            <a:extLst>
              <a:ext uri="{FF2B5EF4-FFF2-40B4-BE49-F238E27FC236}">
                <a16:creationId xmlns:a16="http://schemas.microsoft.com/office/drawing/2014/main" id="{83E2B1C3-85F4-42B8-8B4E-4E621C369D2F}"/>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638800" y="2133600"/>
            <a:ext cx="14970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0" name="Picture 8" descr="addin_tmp.png">
            <a:extLst>
              <a:ext uri="{FF2B5EF4-FFF2-40B4-BE49-F238E27FC236}">
                <a16:creationId xmlns:a16="http://schemas.microsoft.com/office/drawing/2014/main" id="{F2D9EA37-3A2C-460D-8A94-61C7C6AE1634}"/>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276600" y="4114800"/>
            <a:ext cx="1717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1" name="Picture 10" descr="addin_tmp.png">
            <a:extLst>
              <a:ext uri="{FF2B5EF4-FFF2-40B4-BE49-F238E27FC236}">
                <a16:creationId xmlns:a16="http://schemas.microsoft.com/office/drawing/2014/main" id="{1B8DB59D-90C0-4B6F-B1C4-2CFF7F37AF1C}"/>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715000" y="4114800"/>
            <a:ext cx="1717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228302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a:extLst>
              <a:ext uri="{FF2B5EF4-FFF2-40B4-BE49-F238E27FC236}">
                <a16:creationId xmlns:a16="http://schemas.microsoft.com/office/drawing/2014/main" id="{FAD45C44-9886-49B4-9EA2-6F7663423568}"/>
              </a:ext>
            </a:extLst>
          </p:cNvPr>
          <p:cNvSpPr>
            <a:spLocks noGrp="1"/>
          </p:cNvSpPr>
          <p:nvPr>
            <p:ph type="title"/>
          </p:nvPr>
        </p:nvSpPr>
        <p:spPr/>
        <p:txBody>
          <a:bodyPr/>
          <a:lstStyle/>
          <a:p>
            <a:r>
              <a:rPr lang="en-US" altLang="en-US" sz="4000"/>
              <a:t>Identity Matrix and Powers of Matrices</a:t>
            </a:r>
          </a:p>
        </p:txBody>
      </p:sp>
      <p:sp>
        <p:nvSpPr>
          <p:cNvPr id="145411" name="Content Placeholder 2">
            <a:extLst>
              <a:ext uri="{FF2B5EF4-FFF2-40B4-BE49-F238E27FC236}">
                <a16:creationId xmlns:a16="http://schemas.microsoft.com/office/drawing/2014/main" id="{4EA3E406-70DC-47C7-A382-5015E0FAC80B}"/>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The </a:t>
            </a:r>
            <a:r>
              <a:rPr lang="en-US" altLang="en-US" i="1"/>
              <a:t>identity matrix of order n </a:t>
            </a:r>
            <a:r>
              <a:rPr lang="en-US" altLang="en-US"/>
              <a:t>is the </a:t>
            </a:r>
            <a:r>
              <a:rPr lang="en-US" altLang="en-US" i="1">
                <a:ea typeface="Cambria Math" panose="02040503050406030204" pitchFamily="18" charset="0"/>
                <a:cs typeface="Cambria Math" panose="02040503050406030204" pitchFamily="18" charset="0"/>
              </a:rPr>
              <a:t>m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ea typeface="Cambria Math" panose="02040503050406030204" pitchFamily="18" charset="0"/>
                <a:cs typeface="Cambria Math" panose="02040503050406030204" pitchFamily="18" charset="0"/>
                <a:sym typeface="Symbol" panose="05050102010706020507" pitchFamily="18" charset="2"/>
              </a:rPr>
              <a:t>n</a:t>
            </a:r>
            <a:r>
              <a:rPr lang="en-US" altLang="en-US"/>
              <a:t> matrix </a:t>
            </a:r>
            <a:r>
              <a:rPr lang="en-US" altLang="en-US" b="1"/>
              <a:t>I</a:t>
            </a:r>
            <a:r>
              <a:rPr lang="en-US" altLang="en-US" i="1" baseline="-25000"/>
              <a:t>n</a:t>
            </a:r>
            <a:r>
              <a:rPr lang="en-US" altLang="en-US" baseline="-25000"/>
              <a:t> </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baseline="-25000">
                <a:ea typeface="Cambria Math" panose="02040503050406030204" pitchFamily="18" charset="0"/>
                <a:cs typeface="Cambria Math" panose="02040503050406030204" pitchFamily="18" charset="0"/>
                <a:sym typeface="Symbol" panose="05050102010706020507" pitchFamily="18" charset="2"/>
              </a:rPr>
              <a:t>ij</a:t>
            </a:r>
            <a:r>
              <a:rPr lang="en-US" altLang="en-US"/>
              <a:t>], where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baseline="-25000">
                <a:ea typeface="Cambria Math" panose="02040503050406030204" pitchFamily="18" charset="0"/>
                <a:cs typeface="Cambria Math" panose="02040503050406030204" pitchFamily="18" charset="0"/>
                <a:sym typeface="Symbol" panose="05050102010706020507" pitchFamily="18" charset="2"/>
              </a:rPr>
              <a:t>ij</a:t>
            </a:r>
            <a:r>
              <a:rPr lang="en-US" altLang="en-US" baseline="-25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1 if </a:t>
            </a:r>
            <a:r>
              <a:rPr lang="en-US" altLang="en-US" i="1">
                <a:ea typeface="Cambria Math" panose="02040503050406030204" pitchFamily="18" charset="0"/>
                <a:cs typeface="Cambria Math" panose="02040503050406030204" pitchFamily="18" charset="0"/>
                <a:sym typeface="Symbol" panose="05050102010706020507" pitchFamily="18" charset="2"/>
              </a:rPr>
              <a:t>i</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a:ea typeface="Cambria Math" panose="02040503050406030204" pitchFamily="18" charset="0"/>
                <a:cs typeface="Cambria Math" panose="02040503050406030204" pitchFamily="18" charset="0"/>
                <a:sym typeface="Symbol" panose="05050102010706020507" pitchFamily="18" charset="2"/>
              </a:rPr>
              <a:t>j</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and </a:t>
            </a:r>
            <a:r>
              <a:rPr lang="en-US" altLang="en-US" i="1" baseline="-25000">
                <a:ea typeface="Cambria Math" panose="02040503050406030204" pitchFamily="18" charset="0"/>
                <a:cs typeface="Cambria Math" panose="02040503050406030204" pitchFamily="18" charset="0"/>
                <a:sym typeface="Symbol" panose="05050102010706020507" pitchFamily="18" charset="2"/>
              </a:rPr>
              <a:t>ij</a:t>
            </a:r>
            <a:r>
              <a:rPr lang="en-US" altLang="en-US" baseline="-25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0 if </a:t>
            </a:r>
            <a:r>
              <a:rPr lang="en-US" altLang="en-US" i="1">
                <a:ea typeface="Cambria Math" panose="02040503050406030204" pitchFamily="18" charset="0"/>
                <a:cs typeface="Cambria Math" panose="02040503050406030204" pitchFamily="18" charset="0"/>
                <a:sym typeface="Symbol" panose="05050102010706020507" pitchFamily="18" charset="2"/>
              </a:rPr>
              <a:t>i</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j</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p>
          <a:p>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a:buFont typeface="Wingdings 2" panose="05020102010507070707" pitchFamily="18" charset="2"/>
              <a:buNone/>
            </a:pPr>
            <a:r>
              <a:rPr lang="en-US" altLang="en-US" b="1">
                <a:ea typeface="Cambria Math" panose="02040503050406030204" pitchFamily="18" charset="0"/>
                <a:cs typeface="Cambria Math" panose="02040503050406030204" pitchFamily="18" charset="0"/>
                <a:sym typeface="Symbol" panose="05050102010706020507" pitchFamily="18" charset="2"/>
              </a:rPr>
              <a:t>                                                              A</a:t>
            </a:r>
            <a:r>
              <a:rPr lang="en-US" altLang="en-US" b="1"/>
              <a:t>I</a:t>
            </a:r>
            <a:r>
              <a:rPr lang="en-US" altLang="en-US" i="1" baseline="-25000"/>
              <a:t>n</a:t>
            </a:r>
            <a:r>
              <a:rPr lang="en-US" altLang="en-US" baseline="-25000"/>
              <a:t> </a:t>
            </a:r>
            <a:r>
              <a:rPr lang="en-US" altLang="en-US"/>
              <a:t> = </a:t>
            </a:r>
            <a:r>
              <a:rPr lang="en-US" altLang="en-US" b="1"/>
              <a:t>I</a:t>
            </a:r>
            <a:r>
              <a:rPr lang="en-US" altLang="en-US" i="1" baseline="-25000"/>
              <a:t>m</a:t>
            </a:r>
            <a:r>
              <a:rPr lang="en-US" altLang="en-US" b="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 </a:t>
            </a:r>
            <a:r>
              <a:rPr lang="en-US" altLang="en-US" b="1">
                <a:ea typeface="Cambria Math" panose="02040503050406030204" pitchFamily="18" charset="0"/>
                <a:cs typeface="Cambria Math" panose="02040503050406030204" pitchFamily="18" charset="0"/>
                <a:sym typeface="Symbol" panose="05050102010706020507" pitchFamily="18" charset="2"/>
              </a:rPr>
              <a:t>A</a:t>
            </a:r>
            <a:r>
              <a:rPr lang="en-US" altLang="en-US" b="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when </a:t>
            </a:r>
            <a:r>
              <a:rPr lang="en-US" altLang="en-US" b="1">
                <a:ea typeface="Cambria Math" panose="02040503050406030204" pitchFamily="18" charset="0"/>
                <a:cs typeface="Cambria Math" panose="02040503050406030204" pitchFamily="18" charset="0"/>
                <a:sym typeface="Symbol" panose="05050102010706020507" pitchFamily="18" charset="2"/>
              </a:rPr>
              <a:t>A</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an </a:t>
            </a:r>
            <a:r>
              <a:rPr lang="en-US" altLang="en-US" i="1">
                <a:ea typeface="Cambria Math" panose="02040503050406030204" pitchFamily="18" charset="0"/>
                <a:cs typeface="Cambria Math" panose="02040503050406030204" pitchFamily="18" charset="0"/>
              </a:rPr>
              <a:t>m</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ea typeface="Cambria Math" panose="02040503050406030204" pitchFamily="18" charset="0"/>
                <a:cs typeface="Cambria Math" panose="02040503050406030204" pitchFamily="18" charset="0"/>
                <a:sym typeface="Symbol" panose="05050102010706020507" pitchFamily="18" charset="2"/>
              </a:rPr>
              <a:t>n</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matrix</a:t>
            </a:r>
          </a:p>
          <a:p>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Powers of square matrices can be defined. When A is an </a:t>
            </a:r>
            <a:r>
              <a:rPr lang="en-US" altLang="en-US" i="1">
                <a:ea typeface="Cambria Math" panose="02040503050406030204" pitchFamily="18" charset="0"/>
                <a:cs typeface="Cambria Math" panose="02040503050406030204" pitchFamily="18" charset="0"/>
                <a:sym typeface="Symbol" panose="05050102010706020507" pitchFamily="18" charset="2"/>
              </a:rPr>
              <a:t>n</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ea typeface="Cambria Math" panose="02040503050406030204" pitchFamily="18" charset="0"/>
                <a:cs typeface="Cambria Math" panose="02040503050406030204" pitchFamily="18" charset="0"/>
                <a:sym typeface="Symbol" panose="05050102010706020507" pitchFamily="18" charset="2"/>
              </a:rPr>
              <a:t>n</a:t>
            </a:r>
            <a:r>
              <a:rPr lang="en-US" altLang="en-US"/>
              <a:t>  matrix, we have:</a:t>
            </a:r>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b="1">
                <a:ea typeface="Cambria Math" panose="02040503050406030204" pitchFamily="18" charset="0"/>
                <a:cs typeface="Cambria Math" panose="02040503050406030204" pitchFamily="18" charset="0"/>
                <a:sym typeface="Symbol" panose="05050102010706020507" pitchFamily="18" charset="2"/>
              </a:rPr>
              <a:t>A</a:t>
            </a:r>
            <a:r>
              <a:rPr lang="en-US" altLang="en-US" baseline="30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0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b="1"/>
              <a:t>I</a:t>
            </a:r>
            <a:r>
              <a:rPr lang="en-US" altLang="en-US" i="1" baseline="-25000"/>
              <a:t>n</a:t>
            </a:r>
            <a:r>
              <a:rPr lang="en-US" altLang="en-US" baseline="-25000"/>
              <a:t>         </a:t>
            </a:r>
            <a:r>
              <a:rPr lang="en-US" altLang="en-US" b="1">
                <a:ea typeface="Cambria Math" panose="02040503050406030204" pitchFamily="18" charset="0"/>
                <a:cs typeface="Cambria Math" panose="02040503050406030204" pitchFamily="18" charset="0"/>
                <a:sym typeface="Symbol" panose="05050102010706020507" pitchFamily="18" charset="2"/>
              </a:rPr>
              <a:t>A</a:t>
            </a:r>
            <a:r>
              <a:rPr lang="en-US" altLang="en-US" i="1" baseline="30000">
                <a:ea typeface="Cambria Math" panose="02040503050406030204" pitchFamily="18" charset="0"/>
                <a:cs typeface="Cambria Math" panose="02040503050406030204" pitchFamily="18" charset="0"/>
                <a:sym typeface="Symbol" panose="05050102010706020507" pitchFamily="18" charset="2"/>
              </a:rPr>
              <a:t>r</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b="1">
                <a:ea typeface="Cambria Math" panose="02040503050406030204" pitchFamily="18" charset="0"/>
                <a:cs typeface="Cambria Math" panose="02040503050406030204" pitchFamily="18" charset="0"/>
                <a:sym typeface="Symbol" panose="05050102010706020507" pitchFamily="18" charset="2"/>
              </a:rPr>
              <a:t>AAA</a:t>
            </a:r>
            <a:r>
              <a:rPr lang="en-US" altLang="en-US">
                <a:ea typeface="Cambria Math" panose="02040503050406030204" pitchFamily="18" charset="0"/>
                <a:cs typeface="Cambria Math" panose="02040503050406030204" pitchFamily="18" charset="0"/>
                <a:sym typeface="Symbol" panose="05050102010706020507" pitchFamily="18" charset="2"/>
              </a:rPr>
              <a:t>∙∙∙</a:t>
            </a:r>
            <a:r>
              <a:rPr lang="en-US" altLang="en-US" b="1">
                <a:ea typeface="Cambria Math" panose="02040503050406030204" pitchFamily="18" charset="0"/>
                <a:cs typeface="Cambria Math" panose="02040503050406030204" pitchFamily="18" charset="0"/>
                <a:sym typeface="Symbol" panose="05050102010706020507" pitchFamily="18" charset="2"/>
              </a:rPr>
              <a:t>A</a:t>
            </a:r>
            <a:endParaRPr lang="en-US" altLang="en-US" b="1"/>
          </a:p>
          <a:p>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p:txBody>
      </p:sp>
      <p:pic>
        <p:nvPicPr>
          <p:cNvPr id="145412" name="Picture 8" descr="addin_tmp.png">
            <a:extLst>
              <a:ext uri="{FF2B5EF4-FFF2-40B4-BE49-F238E27FC236}">
                <a16:creationId xmlns:a16="http://schemas.microsoft.com/office/drawing/2014/main" id="{73C48B47-610B-4025-A903-0E0456D5858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524000" y="2971800"/>
            <a:ext cx="1998663"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eft Brace 9">
            <a:extLst>
              <a:ext uri="{FF2B5EF4-FFF2-40B4-BE49-F238E27FC236}">
                <a16:creationId xmlns:a16="http://schemas.microsoft.com/office/drawing/2014/main" id="{7B85880D-62FD-4EA3-93EB-FEB4C52EE664}"/>
              </a:ext>
            </a:extLst>
          </p:cNvPr>
          <p:cNvSpPr/>
          <p:nvPr/>
        </p:nvSpPr>
        <p:spPr>
          <a:xfrm rot="16200000">
            <a:off x="4038600" y="5486400"/>
            <a:ext cx="381000" cy="1295400"/>
          </a:xfrm>
          <a:prstGeom prst="leftBrace">
            <a:avLst>
              <a:gd name="adj1" fmla="val 8333"/>
              <a:gd name="adj2" fmla="val 47350"/>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p>
        </p:txBody>
      </p:sp>
      <p:sp>
        <p:nvSpPr>
          <p:cNvPr id="145414" name="TextBox 10">
            <a:extLst>
              <a:ext uri="{FF2B5EF4-FFF2-40B4-BE49-F238E27FC236}">
                <a16:creationId xmlns:a16="http://schemas.microsoft.com/office/drawing/2014/main" id="{CD89B634-6338-416D-9E3B-41F38536A6DE}"/>
              </a:ext>
            </a:extLst>
          </p:cNvPr>
          <p:cNvSpPr txBox="1">
            <a:spLocks noChangeArrowheads="1"/>
          </p:cNvSpPr>
          <p:nvPr/>
        </p:nvSpPr>
        <p:spPr bwMode="auto">
          <a:xfrm>
            <a:off x="3505200" y="63246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a:t>    r times</a:t>
            </a:r>
          </a:p>
        </p:txBody>
      </p:sp>
      <p:pic>
        <p:nvPicPr>
          <p:cNvPr id="145415" name="Picture 6" descr="addin_tmp.png">
            <a:extLst>
              <a:ext uri="{FF2B5EF4-FFF2-40B4-BE49-F238E27FC236}">
                <a16:creationId xmlns:a16="http://schemas.microsoft.com/office/drawing/2014/main" id="{67F0C036-9DF7-4F0D-BE22-D2710B7C3C5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001000" y="21336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6" name="Picture 7" descr="addin_tmp.png">
            <a:extLst>
              <a:ext uri="{FF2B5EF4-FFF2-40B4-BE49-F238E27FC236}">
                <a16:creationId xmlns:a16="http://schemas.microsoft.com/office/drawing/2014/main" id="{253E9BA5-9A84-40D4-BA74-743631B6A868}"/>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39624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35549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3FD201BA-5EE1-41B8-9BA8-FC36C5115B2C}"/>
              </a:ext>
            </a:extLst>
          </p:cNvPr>
          <p:cNvSpPr>
            <a:spLocks noGrp="1"/>
          </p:cNvSpPr>
          <p:nvPr>
            <p:ph type="title"/>
          </p:nvPr>
        </p:nvSpPr>
        <p:spPr/>
        <p:txBody>
          <a:bodyPr/>
          <a:lstStyle/>
          <a:p>
            <a:r>
              <a:rPr lang="en-US" altLang="en-US"/>
              <a:t>Transposes of Matrices</a:t>
            </a:r>
          </a:p>
        </p:txBody>
      </p:sp>
      <p:sp>
        <p:nvSpPr>
          <p:cNvPr id="146435" name="Content Placeholder 2">
            <a:extLst>
              <a:ext uri="{FF2B5EF4-FFF2-40B4-BE49-F238E27FC236}">
                <a16:creationId xmlns:a16="http://schemas.microsoft.com/office/drawing/2014/main" id="{7B955333-F4DD-4992-907D-F15E30BA197D}"/>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Let </a:t>
            </a:r>
            <a:r>
              <a:rPr lang="en-US" altLang="en-US" sz="2800" b="1"/>
              <a:t>A</a:t>
            </a:r>
            <a:r>
              <a:rPr lang="en-US" altLang="en-US" sz="2800"/>
              <a:t> = [</a:t>
            </a:r>
            <a:r>
              <a:rPr lang="en-US" altLang="en-US" sz="2800" i="1">
                <a:ea typeface="Cambria Math" panose="02040503050406030204" pitchFamily="18" charset="0"/>
                <a:cs typeface="Cambria Math" panose="02040503050406030204" pitchFamily="18" charset="0"/>
              </a:rPr>
              <a:t>a</a:t>
            </a:r>
            <a:r>
              <a:rPr lang="en-US" altLang="en-US" sz="2800" i="1" baseline="-25000">
                <a:ea typeface="Cambria Math" panose="02040503050406030204" pitchFamily="18" charset="0"/>
                <a:cs typeface="Cambria Math" panose="02040503050406030204" pitchFamily="18" charset="0"/>
              </a:rPr>
              <a:t>ij</a:t>
            </a:r>
            <a:r>
              <a:rPr lang="en-US" altLang="en-US" sz="2800">
                <a:latin typeface="Cambria Math" panose="02040503050406030204" pitchFamily="18" charset="0"/>
                <a:ea typeface="Cambria Math" panose="02040503050406030204" pitchFamily="18" charset="0"/>
                <a:cs typeface="Cambria Math" panose="02040503050406030204" pitchFamily="18" charset="0"/>
              </a:rPr>
              <a:t>] be an </a:t>
            </a:r>
            <a:r>
              <a:rPr lang="en-US" altLang="en-US" i="1">
                <a:ea typeface="Cambria Math" panose="02040503050406030204" pitchFamily="18" charset="0"/>
                <a:cs typeface="Cambria Math" panose="02040503050406030204" pitchFamily="18" charset="0"/>
              </a:rPr>
              <a:t>m</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ea typeface="Cambria Math" panose="02040503050406030204" pitchFamily="18" charset="0"/>
                <a:cs typeface="Cambria Math" panose="02040503050406030204" pitchFamily="18" charset="0"/>
                <a:sym typeface="Symbol" panose="05050102010706020507" pitchFamily="18" charset="2"/>
              </a:rPr>
              <a:t>n</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matrix. The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transpose</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of </a:t>
            </a:r>
            <a:r>
              <a:rPr lang="en-US" altLang="en-US" b="1">
                <a:ea typeface="Cambria Math" panose="02040503050406030204" pitchFamily="18" charset="0"/>
                <a:cs typeface="Cambria Math" panose="02040503050406030204" pitchFamily="18" charset="0"/>
                <a:sym typeface="Symbol" panose="05050102010706020507" pitchFamily="18" charset="2"/>
              </a:rPr>
              <a:t>A</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denoted by </a:t>
            </a:r>
            <a:r>
              <a:rPr lang="en-US" altLang="en-US" sz="2400" b="1"/>
              <a:t>A</a:t>
            </a:r>
            <a:r>
              <a:rPr lang="en-US" altLang="en-US" baseline="30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a:t>
            </a:r>
            <a:r>
              <a:rPr lang="en-US" altLang="en-US">
                <a:sym typeface="Symbol" panose="05050102010706020507" pitchFamily="18" charset="2"/>
              </a:rPr>
              <a:t> ,</a:t>
            </a:r>
            <a:r>
              <a:rPr lang="en-US" altLang="en-US"/>
              <a:t>is the </a:t>
            </a:r>
            <a:r>
              <a:rPr lang="en-US" altLang="en-US" i="1">
                <a:ea typeface="Cambria Math" panose="02040503050406030204" pitchFamily="18" charset="0"/>
                <a:cs typeface="Cambria Math" panose="02040503050406030204" pitchFamily="18" charset="0"/>
              </a:rPr>
              <a:t>n</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ea typeface="Cambria Math" panose="02040503050406030204" pitchFamily="18" charset="0"/>
                <a:cs typeface="Cambria Math" panose="02040503050406030204" pitchFamily="18" charset="0"/>
                <a:sym typeface="Symbol" panose="05050102010706020507" pitchFamily="18" charset="2"/>
              </a:rPr>
              <a:t>m</a:t>
            </a:r>
            <a:r>
              <a:rPr lang="en-US" altLang="en-US"/>
              <a:t> matrix obtained by interchanging the rows and columns of </a:t>
            </a:r>
            <a:r>
              <a:rPr lang="en-US" altLang="en-US" b="1"/>
              <a:t>A</a:t>
            </a:r>
            <a:r>
              <a:rPr lang="en-US" altLang="en-US"/>
              <a:t>.  </a:t>
            </a:r>
          </a:p>
          <a:p>
            <a:pPr lvl="1">
              <a:buFont typeface="Wingdings 2" panose="05020102010507070707" pitchFamily="18" charset="2"/>
              <a:buNone/>
            </a:pPr>
            <a:endParaRPr lang="en-US" altLang="en-US"/>
          </a:p>
          <a:p>
            <a:pPr lvl="1">
              <a:buFont typeface="Wingdings 2" panose="05020102010507070707" pitchFamily="18" charset="2"/>
              <a:buNone/>
            </a:pPr>
            <a:r>
              <a:rPr lang="en-US" altLang="en-US"/>
              <a:t>If </a:t>
            </a:r>
            <a:r>
              <a:rPr lang="en-US" altLang="en-US" sz="2200" b="1"/>
              <a:t>A</a:t>
            </a:r>
            <a:r>
              <a:rPr lang="en-US" altLang="en-US" baseline="30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a:t>
            </a:r>
            <a:r>
              <a:rPr lang="en-US" altLang="en-US">
                <a:sym typeface="Symbol" panose="05050102010706020507" pitchFamily="18" charset="2"/>
              </a:rPr>
              <a:t> =</a:t>
            </a:r>
            <a:r>
              <a:rPr lang="en-US" altLang="en-US"/>
              <a:t> [</a:t>
            </a:r>
            <a:r>
              <a:rPr lang="en-US" altLang="en-US" i="1">
                <a:ea typeface="Cambria Math" panose="02040503050406030204" pitchFamily="18" charset="0"/>
                <a:cs typeface="Cambria Math" panose="02040503050406030204" pitchFamily="18" charset="0"/>
                <a:sym typeface="Symbol" panose="05050102010706020507" pitchFamily="18" charset="2"/>
              </a:rPr>
              <a:t>b</a:t>
            </a:r>
            <a:r>
              <a:rPr lang="en-US" altLang="en-US" i="1" baseline="-25000">
                <a:ea typeface="Cambria Math" panose="02040503050406030204" pitchFamily="18" charset="0"/>
                <a:cs typeface="Cambria Math" panose="02040503050406030204" pitchFamily="18" charset="0"/>
                <a:sym typeface="Symbol" panose="05050102010706020507" pitchFamily="18" charset="2"/>
              </a:rPr>
              <a:t>ij</a:t>
            </a:r>
            <a:r>
              <a:rPr lang="en-US" altLang="en-US"/>
              <a:t>], then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b</a:t>
            </a:r>
            <a:r>
              <a:rPr lang="en-US" altLang="en-US" baseline="-25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ij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a:t>
            </a:r>
            <a:r>
              <a:rPr lang="en-US" altLang="en-US" baseline="-25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ji</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for </a:t>
            </a:r>
            <a:r>
              <a:rPr lang="en-US" altLang="en-US" i="1">
                <a:ea typeface="Cambria Math" panose="02040503050406030204" pitchFamily="18" charset="0"/>
                <a:cs typeface="Cambria Math" panose="02040503050406030204" pitchFamily="18" charset="0"/>
                <a:sym typeface="Symbol" panose="05050102010706020507" pitchFamily="18" charset="2"/>
              </a:rPr>
              <a:t>i</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=1,2,</a:t>
            </a:r>
            <a:r>
              <a:rPr lang="en-US" altLang="en-US">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n</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and </a:t>
            </a:r>
            <a:r>
              <a:rPr lang="en-US" altLang="en-US" i="1">
                <a:ea typeface="Cambria Math" panose="02040503050406030204" pitchFamily="18" charset="0"/>
                <a:cs typeface="Cambria Math" panose="02040503050406030204" pitchFamily="18" charset="0"/>
                <a:sym typeface="Symbol" panose="05050102010706020507" pitchFamily="18" charset="2"/>
              </a:rPr>
              <a:t>j</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1,2, </a:t>
            </a:r>
            <a:r>
              <a:rPr lang="en-US" altLang="en-US">
                <a:ea typeface="Cambria Math" panose="02040503050406030204" pitchFamily="18" charset="0"/>
                <a:cs typeface="Cambria Math" panose="02040503050406030204" pitchFamily="18" charset="0"/>
                <a:sym typeface="Symbol" panose="05050102010706020507" pitchFamily="18" charset="2"/>
              </a:rPr>
              <a:t>...</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m</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p:txBody>
      </p:sp>
      <p:pic>
        <p:nvPicPr>
          <p:cNvPr id="146436" name="Picture 4" descr="addin_tmp.png">
            <a:extLst>
              <a:ext uri="{FF2B5EF4-FFF2-40B4-BE49-F238E27FC236}">
                <a16:creationId xmlns:a16="http://schemas.microsoft.com/office/drawing/2014/main" id="{2487C13C-18BA-4746-92DC-2973C06D5CA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143000" y="4800600"/>
            <a:ext cx="74739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7" name="Picture 5" descr="addin_tmp.png">
            <a:extLst>
              <a:ext uri="{FF2B5EF4-FFF2-40B4-BE49-F238E27FC236}">
                <a16:creationId xmlns:a16="http://schemas.microsoft.com/office/drawing/2014/main" id="{20B2B19F-7A5B-4727-A65C-6D9386E531D6}"/>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25908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8" name="Picture 6" descr="addin_tmp.png">
            <a:extLst>
              <a:ext uri="{FF2B5EF4-FFF2-40B4-BE49-F238E27FC236}">
                <a16:creationId xmlns:a16="http://schemas.microsoft.com/office/drawing/2014/main" id="{DA098C5E-B524-4FFD-9E70-CF23CECCD162}"/>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638800" y="21336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059473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a:extLst>
              <a:ext uri="{FF2B5EF4-FFF2-40B4-BE49-F238E27FC236}">
                <a16:creationId xmlns:a16="http://schemas.microsoft.com/office/drawing/2014/main" id="{5029AA1B-2C88-4FD7-99B6-3B957B035A1A}"/>
              </a:ext>
            </a:extLst>
          </p:cNvPr>
          <p:cNvSpPr>
            <a:spLocks noGrp="1"/>
          </p:cNvSpPr>
          <p:nvPr>
            <p:ph type="title"/>
          </p:nvPr>
        </p:nvSpPr>
        <p:spPr/>
        <p:txBody>
          <a:bodyPr/>
          <a:lstStyle/>
          <a:p>
            <a:r>
              <a:rPr lang="en-US" altLang="en-US"/>
              <a:t>Transposes of Matrices</a:t>
            </a:r>
          </a:p>
        </p:txBody>
      </p:sp>
      <p:sp>
        <p:nvSpPr>
          <p:cNvPr id="147459" name="Content Placeholder 2">
            <a:extLst>
              <a:ext uri="{FF2B5EF4-FFF2-40B4-BE49-F238E27FC236}">
                <a16:creationId xmlns:a16="http://schemas.microsoft.com/office/drawing/2014/main" id="{5459EFBB-B58D-459D-AF68-963F9EB9BCBB}"/>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A square matrix </a:t>
            </a:r>
            <a:r>
              <a:rPr lang="en-US" altLang="en-US" sz="2800" b="1"/>
              <a:t>A</a:t>
            </a:r>
            <a:r>
              <a:rPr lang="en-US" altLang="en-US" sz="2800"/>
              <a:t> </a:t>
            </a:r>
            <a:r>
              <a:rPr lang="en-US" altLang="en-US" sz="2800">
                <a:latin typeface="Cambria Math" panose="02040503050406030204" pitchFamily="18" charset="0"/>
                <a:ea typeface="Cambria Math" panose="02040503050406030204" pitchFamily="18" charset="0"/>
                <a:cs typeface="Cambria Math" panose="02040503050406030204" pitchFamily="18" charset="0"/>
              </a:rPr>
              <a:t> is called symmetric if  </a:t>
            </a:r>
            <a:r>
              <a:rPr lang="en-US" altLang="en-US" b="1">
                <a:ea typeface="Cambria Math" panose="02040503050406030204" pitchFamily="18" charset="0"/>
                <a:cs typeface="Cambria Math" panose="02040503050406030204" pitchFamily="18" charset="0"/>
                <a:sym typeface="Symbol" panose="05050102010706020507" pitchFamily="18" charset="2"/>
              </a:rPr>
              <a:t>A</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b="1">
                <a:ea typeface="Cambria Math" panose="02040503050406030204" pitchFamily="18" charset="0"/>
                <a:cs typeface="Cambria Math" panose="02040503050406030204" pitchFamily="18" charset="0"/>
                <a:sym typeface="Symbol" panose="05050102010706020507" pitchFamily="18" charset="2"/>
              </a:rPr>
              <a:t> A</a:t>
            </a:r>
            <a:r>
              <a:rPr lang="en-US" altLang="en-US" baseline="30000">
                <a:ea typeface="Cambria Math" panose="02040503050406030204" pitchFamily="18" charset="0"/>
                <a:cs typeface="Cambria Math" panose="02040503050406030204" pitchFamily="18" charset="0"/>
                <a:sym typeface="Symbol" panose="05050102010706020507" pitchFamily="18" charset="2"/>
              </a:rPr>
              <a:t>t</a:t>
            </a:r>
            <a:r>
              <a:rPr lang="en-US" altLang="en-US">
                <a:sym typeface="Symbol" panose="05050102010706020507" pitchFamily="18" charset="2"/>
              </a:rPr>
              <a:t>. Thus </a:t>
            </a:r>
            <a:r>
              <a:rPr lang="en-US" altLang="en-US" sz="2400" b="1"/>
              <a:t>A</a:t>
            </a:r>
            <a:r>
              <a:rPr lang="en-US" altLang="en-US">
                <a:sym typeface="Symbol" panose="05050102010706020507" pitchFamily="18" charset="2"/>
              </a:rPr>
              <a:t> =</a:t>
            </a:r>
            <a:r>
              <a:rPr lang="en-US" altLang="en-US"/>
              <a:t> [</a:t>
            </a:r>
            <a:r>
              <a:rPr lang="en-US" altLang="en-US" i="1">
                <a:ea typeface="Cambria Math" panose="02040503050406030204" pitchFamily="18" charset="0"/>
                <a:cs typeface="Cambria Math" panose="02040503050406030204" pitchFamily="18" charset="0"/>
                <a:sym typeface="Symbol" panose="05050102010706020507" pitchFamily="18" charset="2"/>
              </a:rPr>
              <a:t>a</a:t>
            </a:r>
            <a:r>
              <a:rPr lang="en-US" altLang="en-US" i="1" baseline="-25000">
                <a:ea typeface="Cambria Math" panose="02040503050406030204" pitchFamily="18" charset="0"/>
                <a:cs typeface="Cambria Math" panose="02040503050406030204" pitchFamily="18" charset="0"/>
                <a:sym typeface="Symbol" panose="05050102010706020507" pitchFamily="18" charset="2"/>
              </a:rPr>
              <a:t>ij</a:t>
            </a:r>
            <a:r>
              <a:rPr lang="en-US" altLang="en-US"/>
              <a:t>] is symmetric if  </a:t>
            </a:r>
            <a:r>
              <a:rPr lang="en-US" altLang="en-US" i="1">
                <a:ea typeface="Cambria Math" panose="02040503050406030204" pitchFamily="18" charset="0"/>
                <a:cs typeface="Cambria Math" panose="02040503050406030204" pitchFamily="18" charset="0"/>
                <a:sym typeface="Symbol" panose="05050102010706020507" pitchFamily="18" charset="2"/>
              </a:rPr>
              <a:t>a</a:t>
            </a:r>
            <a:r>
              <a:rPr lang="en-US" altLang="en-US" i="1" baseline="-25000">
                <a:ea typeface="Cambria Math" panose="02040503050406030204" pitchFamily="18" charset="0"/>
                <a:cs typeface="Cambria Math" panose="02040503050406030204" pitchFamily="18" charset="0"/>
                <a:sym typeface="Symbol" panose="05050102010706020507" pitchFamily="18" charset="2"/>
              </a:rPr>
              <a:t>ij</a:t>
            </a:r>
            <a:r>
              <a:rPr lang="en-US" altLang="en-US" baseline="-25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a:ea typeface="Cambria Math" panose="02040503050406030204" pitchFamily="18" charset="0"/>
                <a:cs typeface="Cambria Math" panose="02040503050406030204" pitchFamily="18" charset="0"/>
                <a:sym typeface="Symbol" panose="05050102010706020507" pitchFamily="18" charset="2"/>
              </a:rPr>
              <a:t>a</a:t>
            </a:r>
            <a:r>
              <a:rPr lang="en-US" altLang="en-US" i="1" baseline="-25000">
                <a:ea typeface="Cambria Math" panose="02040503050406030204" pitchFamily="18" charset="0"/>
                <a:cs typeface="Cambria Math" panose="02040503050406030204" pitchFamily="18" charset="0"/>
                <a:sym typeface="Symbol" panose="05050102010706020507" pitchFamily="18" charset="2"/>
              </a:rPr>
              <a:t>ji</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for </a:t>
            </a:r>
            <a:r>
              <a:rPr lang="en-US" altLang="en-US" i="1">
                <a:ea typeface="Cambria Math" panose="02040503050406030204" pitchFamily="18" charset="0"/>
                <a:cs typeface="Cambria Math" panose="02040503050406030204" pitchFamily="18" charset="0"/>
                <a:sym typeface="Symbol" panose="05050102010706020507" pitchFamily="18" charset="2"/>
              </a:rPr>
              <a:t>i</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and </a:t>
            </a:r>
            <a:r>
              <a:rPr lang="en-US" altLang="en-US" i="1">
                <a:ea typeface="Cambria Math" panose="02040503050406030204" pitchFamily="18" charset="0"/>
                <a:cs typeface="Cambria Math" panose="02040503050406030204" pitchFamily="18" charset="0"/>
                <a:sym typeface="Symbol" panose="05050102010706020507" pitchFamily="18" charset="2"/>
              </a:rPr>
              <a:t>j</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with  1≤ </a:t>
            </a:r>
            <a:r>
              <a:rPr lang="en-US" altLang="en-US" i="1">
                <a:ea typeface="Cambria Math" panose="02040503050406030204" pitchFamily="18" charset="0"/>
                <a:cs typeface="Cambria Math" panose="02040503050406030204" pitchFamily="18" charset="0"/>
                <a:sym typeface="Symbol" panose="05050102010706020507" pitchFamily="18" charset="2"/>
              </a:rPr>
              <a:t>i</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n</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and 1≤ </a:t>
            </a:r>
            <a:r>
              <a:rPr lang="en-US" altLang="en-US" i="1">
                <a:ea typeface="Cambria Math" panose="02040503050406030204" pitchFamily="18" charset="0"/>
                <a:cs typeface="Cambria Math" panose="02040503050406030204" pitchFamily="18" charset="0"/>
                <a:sym typeface="Symbol" panose="05050102010706020507" pitchFamily="18" charset="2"/>
              </a:rPr>
              <a:t>j</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n</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Wingdings 2" panose="05020102010507070707" pitchFamily="18"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a:buFont typeface="Wingdings 2" panose="05020102010507070707" pitchFamily="18"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a:buFont typeface="Wingdings 2" panose="05020102010507070707" pitchFamily="18"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a:buFont typeface="Wingdings 2" panose="05020102010507070707" pitchFamily="18" charset="2"/>
              <a:buNone/>
            </a:pPr>
            <a:r>
              <a:rPr lang="en-US" altLang="en-US">
                <a:ea typeface="Cambria Math" panose="02040503050406030204" pitchFamily="18" charset="0"/>
                <a:cs typeface="Cambria Math" panose="02040503050406030204" pitchFamily="18" charset="0"/>
                <a:sym typeface="Symbol" panose="05050102010706020507" pitchFamily="18" charset="2"/>
              </a:rPr>
              <a:t>    Square</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matrices do not change when their rows and columns are interchanged.</a:t>
            </a:r>
          </a:p>
          <a:p>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p:txBody>
      </p:sp>
      <p:pic>
        <p:nvPicPr>
          <p:cNvPr id="147460" name="Picture 6" descr="addin_tmp.png">
            <a:extLst>
              <a:ext uri="{FF2B5EF4-FFF2-40B4-BE49-F238E27FC236}">
                <a16:creationId xmlns:a16="http://schemas.microsoft.com/office/drawing/2014/main" id="{481EE5F9-8BC4-4D91-B583-258B4816E16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2133600" y="3505200"/>
            <a:ext cx="39687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3297081"/>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a:extLst>
              <a:ext uri="{FF2B5EF4-FFF2-40B4-BE49-F238E27FC236}">
                <a16:creationId xmlns:a16="http://schemas.microsoft.com/office/drawing/2014/main" id="{D0DB0A37-18EF-4615-81F9-F417463987C2}"/>
              </a:ext>
            </a:extLst>
          </p:cNvPr>
          <p:cNvSpPr>
            <a:spLocks noGrp="1"/>
          </p:cNvSpPr>
          <p:nvPr>
            <p:ph type="title"/>
          </p:nvPr>
        </p:nvSpPr>
        <p:spPr/>
        <p:txBody>
          <a:bodyPr/>
          <a:lstStyle/>
          <a:p>
            <a:r>
              <a:rPr lang="en-US" altLang="en-US"/>
              <a:t>Zero-One Matrices</a:t>
            </a:r>
          </a:p>
        </p:txBody>
      </p:sp>
      <p:sp>
        <p:nvSpPr>
          <p:cNvPr id="148483" name="Content Placeholder 2">
            <a:extLst>
              <a:ext uri="{FF2B5EF4-FFF2-40B4-BE49-F238E27FC236}">
                <a16:creationId xmlns:a16="http://schemas.microsoft.com/office/drawing/2014/main" id="{732AE752-B61D-49E4-938C-46668775EC8F}"/>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A matrix all of whose entries are either </a:t>
            </a:r>
            <a:r>
              <a:rPr lang="en-US" altLang="en-US">
                <a:latin typeface="Cambria Math" panose="02040503050406030204" pitchFamily="18" charset="0"/>
                <a:ea typeface="Cambria Math" panose="02040503050406030204" pitchFamily="18" charset="0"/>
                <a:cs typeface="Cambria Math" panose="02040503050406030204" pitchFamily="18" charset="0"/>
              </a:rPr>
              <a:t>0</a:t>
            </a:r>
            <a:r>
              <a:rPr lang="en-US" altLang="en-US"/>
              <a:t> or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is called a </a:t>
            </a:r>
            <a:r>
              <a:rPr lang="en-US" altLang="en-US" i="1"/>
              <a:t>zero-one matrix</a:t>
            </a:r>
            <a:r>
              <a:rPr lang="en-US" altLang="en-US"/>
              <a:t>. (These will be used in Chapters 9 and </a:t>
            </a:r>
            <a:r>
              <a:rPr lang="en-US" altLang="en-US">
                <a:latin typeface="Cambria Math" panose="02040503050406030204" pitchFamily="18" charset="0"/>
                <a:ea typeface="Cambria Math" panose="02040503050406030204" pitchFamily="18" charset="0"/>
                <a:cs typeface="Cambria Math" panose="02040503050406030204" pitchFamily="18" charset="0"/>
              </a:rPr>
              <a:t>10.)</a:t>
            </a:r>
            <a:r>
              <a:rPr lang="en-US" altLang="en-US"/>
              <a:t> </a:t>
            </a:r>
          </a:p>
          <a:p>
            <a:pPr>
              <a:buFont typeface="Wingdings 2" panose="05020102010507070707" pitchFamily="18" charset="2"/>
              <a:buNone/>
            </a:pPr>
            <a:r>
              <a:rPr lang="en-US" altLang="en-US"/>
              <a:t>   Algorithms operating on discrete structures represented by zero-one matrices are based on Boolean arithmetic defined by the following Boolean operations:</a:t>
            </a:r>
          </a:p>
          <a:p>
            <a:pPr>
              <a:buFont typeface="Wingdings 2" panose="05020102010507070707" pitchFamily="18" charset="2"/>
              <a:buNone/>
            </a:pPr>
            <a:r>
              <a:rPr lang="en-US" altLang="en-US"/>
              <a:t>   </a:t>
            </a:r>
          </a:p>
        </p:txBody>
      </p:sp>
      <p:pic>
        <p:nvPicPr>
          <p:cNvPr id="148484" name="Picture 4" descr="addin_tmp.png">
            <a:extLst>
              <a:ext uri="{FF2B5EF4-FFF2-40B4-BE49-F238E27FC236}">
                <a16:creationId xmlns:a16="http://schemas.microsoft.com/office/drawing/2014/main" id="{3D47CB48-A4AC-4C51-A46F-823B213677F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5029200"/>
            <a:ext cx="31908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Picture 6" descr="addin_tmp.png">
            <a:extLst>
              <a:ext uri="{FF2B5EF4-FFF2-40B4-BE49-F238E27FC236}">
                <a16:creationId xmlns:a16="http://schemas.microsoft.com/office/drawing/2014/main" id="{B3358C4B-7DCD-442F-961C-A7966DD041F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5029200"/>
            <a:ext cx="36861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255748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a:extLst>
              <a:ext uri="{FF2B5EF4-FFF2-40B4-BE49-F238E27FC236}">
                <a16:creationId xmlns:a16="http://schemas.microsoft.com/office/drawing/2014/main" id="{6695796F-C3CD-4B7C-AE36-C29CE10F8878}"/>
              </a:ext>
            </a:extLst>
          </p:cNvPr>
          <p:cNvSpPr>
            <a:spLocks noGrp="1"/>
          </p:cNvSpPr>
          <p:nvPr>
            <p:ph type="title"/>
          </p:nvPr>
        </p:nvSpPr>
        <p:spPr/>
        <p:txBody>
          <a:bodyPr/>
          <a:lstStyle/>
          <a:p>
            <a:r>
              <a:rPr lang="en-US" altLang="en-US"/>
              <a:t>Zero-One Matrices</a:t>
            </a:r>
          </a:p>
        </p:txBody>
      </p:sp>
      <p:sp>
        <p:nvSpPr>
          <p:cNvPr id="149507" name="Content Placeholder 2">
            <a:extLst>
              <a:ext uri="{FF2B5EF4-FFF2-40B4-BE49-F238E27FC236}">
                <a16:creationId xmlns:a16="http://schemas.microsoft.com/office/drawing/2014/main" id="{AC3340BA-0403-45EF-A725-68E299F5D78D}"/>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Let </a:t>
            </a:r>
            <a:r>
              <a:rPr lang="en-US" altLang="en-US" sz="2800" b="1"/>
              <a:t>A</a:t>
            </a:r>
            <a:r>
              <a:rPr lang="en-US" altLang="en-US" sz="2800"/>
              <a:t> = [</a:t>
            </a:r>
            <a:r>
              <a:rPr lang="en-US" altLang="en-US" sz="2800" i="1">
                <a:ea typeface="Cambria Math" panose="02040503050406030204" pitchFamily="18" charset="0"/>
                <a:cs typeface="Cambria Math" panose="02040503050406030204" pitchFamily="18" charset="0"/>
              </a:rPr>
              <a:t>a</a:t>
            </a:r>
            <a:r>
              <a:rPr lang="en-US" altLang="en-US" sz="2800" i="1" baseline="-25000">
                <a:ea typeface="Cambria Math" panose="02040503050406030204" pitchFamily="18" charset="0"/>
                <a:cs typeface="Cambria Math" panose="02040503050406030204" pitchFamily="18" charset="0"/>
              </a:rPr>
              <a:t>ij</a:t>
            </a:r>
            <a:r>
              <a:rPr lang="en-US" altLang="en-US" sz="2800">
                <a:latin typeface="Cambria Math" panose="02040503050406030204" pitchFamily="18" charset="0"/>
                <a:ea typeface="Cambria Math" panose="02040503050406030204" pitchFamily="18" charset="0"/>
                <a:cs typeface="Cambria Math" panose="02040503050406030204" pitchFamily="18" charset="0"/>
              </a:rPr>
              <a:t>]  and </a:t>
            </a:r>
            <a:r>
              <a:rPr lang="en-US" altLang="en-US" sz="2800" b="1"/>
              <a:t>B</a:t>
            </a:r>
            <a:r>
              <a:rPr lang="en-US" altLang="en-US" sz="2800"/>
              <a:t> = [</a:t>
            </a:r>
            <a:r>
              <a:rPr lang="en-US" altLang="en-US" sz="2800" i="1">
                <a:ea typeface="Cambria Math" panose="02040503050406030204" pitchFamily="18" charset="0"/>
                <a:cs typeface="Cambria Math" panose="02040503050406030204" pitchFamily="18" charset="0"/>
              </a:rPr>
              <a:t>b</a:t>
            </a:r>
            <a:r>
              <a:rPr lang="en-US" altLang="en-US" sz="2800" i="1" baseline="-25000">
                <a:ea typeface="Cambria Math" panose="02040503050406030204" pitchFamily="18" charset="0"/>
                <a:cs typeface="Cambria Math" panose="02040503050406030204" pitchFamily="18" charset="0"/>
              </a:rPr>
              <a:t>ij</a:t>
            </a:r>
            <a:r>
              <a:rPr lang="en-US" altLang="en-US" sz="2800">
                <a:latin typeface="Cambria Math" panose="02040503050406030204" pitchFamily="18" charset="0"/>
                <a:ea typeface="Cambria Math" panose="02040503050406030204" pitchFamily="18" charset="0"/>
                <a:cs typeface="Cambria Math" panose="02040503050406030204" pitchFamily="18" charset="0"/>
              </a:rPr>
              <a:t>] be an </a:t>
            </a:r>
            <a:r>
              <a:rPr lang="en-US" altLang="en-US" i="1">
                <a:ea typeface="Cambria Math" panose="02040503050406030204" pitchFamily="18" charset="0"/>
                <a:cs typeface="Cambria Math" panose="02040503050406030204" pitchFamily="18" charset="0"/>
              </a:rPr>
              <a:t>m</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ea typeface="Cambria Math" panose="02040503050406030204" pitchFamily="18" charset="0"/>
                <a:cs typeface="Cambria Math" panose="02040503050406030204" pitchFamily="18" charset="0"/>
                <a:sym typeface="Symbol" panose="05050102010706020507" pitchFamily="18" charset="2"/>
              </a:rPr>
              <a:t>n</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zero-one matrices. </a:t>
            </a:r>
          </a:p>
          <a:p>
            <a:pPr lvl="1"/>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The </a:t>
            </a:r>
            <a:r>
              <a:rPr lang="en-US" altLang="en-US" i="1">
                <a:ea typeface="Cambria Math" panose="02040503050406030204" pitchFamily="18" charset="0"/>
                <a:cs typeface="Cambria Math" panose="02040503050406030204" pitchFamily="18" charset="0"/>
                <a:sym typeface="Symbol" panose="05050102010706020507" pitchFamily="18" charset="2"/>
              </a:rPr>
              <a:t>join</a:t>
            </a:r>
            <a:r>
              <a:rPr lang="en-US" altLang="en-US">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of </a:t>
            </a:r>
            <a:r>
              <a:rPr lang="en-US" altLang="en-US" b="1">
                <a:ea typeface="Cambria Math" panose="02040503050406030204" pitchFamily="18" charset="0"/>
                <a:cs typeface="Cambria Math" panose="02040503050406030204" pitchFamily="18" charset="0"/>
                <a:sym typeface="Symbol" panose="05050102010706020507" pitchFamily="18" charset="2"/>
              </a:rPr>
              <a:t>A </a:t>
            </a:r>
            <a:r>
              <a:rPr lang="en-US" altLang="en-US">
                <a:ea typeface="Cambria Math" panose="02040503050406030204" pitchFamily="18" charset="0"/>
                <a:cs typeface="Cambria Math" panose="02040503050406030204" pitchFamily="18" charset="0"/>
                <a:sym typeface="Symbol" panose="05050102010706020507" pitchFamily="18" charset="2"/>
              </a:rPr>
              <a:t>and </a:t>
            </a:r>
            <a:r>
              <a:rPr lang="en-US" altLang="en-US" b="1">
                <a:ea typeface="Cambria Math" panose="02040503050406030204" pitchFamily="18" charset="0"/>
                <a:cs typeface="Cambria Math" panose="02040503050406030204" pitchFamily="18" charset="0"/>
                <a:sym typeface="Symbol" panose="05050102010706020507" pitchFamily="18" charset="2"/>
              </a:rPr>
              <a:t>B </a:t>
            </a:r>
            <a:r>
              <a:rPr lang="en-US" altLang="en-US">
                <a:ea typeface="Cambria Math" panose="02040503050406030204" pitchFamily="18" charset="0"/>
                <a:cs typeface="Cambria Math" panose="02040503050406030204" pitchFamily="18" charset="0"/>
                <a:sym typeface="Symbol" panose="05050102010706020507" pitchFamily="18" charset="2"/>
              </a:rPr>
              <a:t>is the zero-one matrix with (</a:t>
            </a:r>
            <a:r>
              <a:rPr lang="en-US" altLang="en-US" i="1">
                <a:ea typeface="Cambria Math" panose="02040503050406030204" pitchFamily="18" charset="0"/>
                <a:cs typeface="Cambria Math" panose="02040503050406030204" pitchFamily="18" charset="0"/>
                <a:sym typeface="Symbol" panose="05050102010706020507" pitchFamily="18" charset="2"/>
              </a:rPr>
              <a:t>i,j</a:t>
            </a:r>
            <a:r>
              <a:rPr lang="en-US" altLang="en-US">
                <a:ea typeface="Cambria Math" panose="02040503050406030204" pitchFamily="18" charset="0"/>
                <a:cs typeface="Cambria Math" panose="02040503050406030204" pitchFamily="18" charset="0"/>
                <a:sym typeface="Symbol" panose="05050102010706020507" pitchFamily="18" charset="2"/>
              </a:rPr>
              <a:t>)th  entry  </a:t>
            </a:r>
            <a:r>
              <a:rPr lang="en-US" altLang="en-US" i="1">
                <a:ea typeface="Cambria Math" panose="02040503050406030204" pitchFamily="18" charset="0"/>
                <a:cs typeface="Cambria Math" panose="02040503050406030204" pitchFamily="18" charset="0"/>
                <a:sym typeface="Symbol" panose="05050102010706020507" pitchFamily="18" charset="2"/>
              </a:rPr>
              <a:t>a</a:t>
            </a:r>
            <a:r>
              <a:rPr lang="en-US" altLang="en-US" baseline="-25000">
                <a:ea typeface="Cambria Math" panose="02040503050406030204" pitchFamily="18" charset="0"/>
                <a:cs typeface="Cambria Math" panose="02040503050406030204" pitchFamily="18" charset="0"/>
                <a:sym typeface="Symbol" panose="05050102010706020507" pitchFamily="18" charset="2"/>
              </a:rPr>
              <a:t>ij</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a:ea typeface="Cambria Math" panose="02040503050406030204" pitchFamily="18" charset="0"/>
                <a:cs typeface="Cambria Math" panose="02040503050406030204" pitchFamily="18" charset="0"/>
                <a:sym typeface="Symbol" panose="05050102010706020507" pitchFamily="18" charset="2"/>
              </a:rPr>
              <a:t>b</a:t>
            </a:r>
            <a:r>
              <a:rPr lang="en-US" altLang="en-US" baseline="-25000">
                <a:ea typeface="Cambria Math" panose="02040503050406030204" pitchFamily="18" charset="0"/>
                <a:cs typeface="Cambria Math" panose="02040503050406030204" pitchFamily="18" charset="0"/>
                <a:sym typeface="Symbol" panose="05050102010706020507" pitchFamily="18" charset="2"/>
              </a:rPr>
              <a:t>ij</a:t>
            </a:r>
            <a:r>
              <a:rPr lang="en-US" altLang="en-US">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The </a:t>
            </a:r>
            <a:r>
              <a:rPr lang="en-US" altLang="en-US" i="1">
                <a:ea typeface="Cambria Math" panose="02040503050406030204" pitchFamily="18" charset="0"/>
                <a:cs typeface="Cambria Math" panose="02040503050406030204" pitchFamily="18" charset="0"/>
                <a:sym typeface="Symbol" panose="05050102010706020507" pitchFamily="18" charset="2"/>
              </a:rPr>
              <a:t>join</a:t>
            </a:r>
            <a:r>
              <a:rPr lang="en-US" altLang="en-US">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of </a:t>
            </a:r>
            <a:r>
              <a:rPr lang="en-US" altLang="en-US" b="1">
                <a:ea typeface="Cambria Math" panose="02040503050406030204" pitchFamily="18" charset="0"/>
                <a:cs typeface="Cambria Math" panose="02040503050406030204" pitchFamily="18" charset="0"/>
                <a:sym typeface="Symbol" panose="05050102010706020507" pitchFamily="18" charset="2"/>
              </a:rPr>
              <a:t>A </a:t>
            </a:r>
            <a:r>
              <a:rPr lang="en-US" altLang="en-US">
                <a:ea typeface="Cambria Math" panose="02040503050406030204" pitchFamily="18" charset="0"/>
                <a:cs typeface="Cambria Math" panose="02040503050406030204" pitchFamily="18" charset="0"/>
                <a:sym typeface="Symbol" panose="05050102010706020507" pitchFamily="18" charset="2"/>
              </a:rPr>
              <a:t>and </a:t>
            </a:r>
            <a:r>
              <a:rPr lang="en-US" altLang="en-US" b="1">
                <a:ea typeface="Cambria Math" panose="02040503050406030204" pitchFamily="18" charset="0"/>
                <a:cs typeface="Cambria Math" panose="02040503050406030204" pitchFamily="18" charset="0"/>
                <a:sym typeface="Symbol" panose="05050102010706020507" pitchFamily="18" charset="2"/>
              </a:rPr>
              <a:t>B </a:t>
            </a:r>
            <a:r>
              <a:rPr lang="en-US" altLang="en-US"/>
              <a:t>is denoted by </a:t>
            </a:r>
            <a:r>
              <a:rPr lang="en-US" altLang="en-US" b="1">
                <a:ea typeface="Cambria Math" panose="02040503050406030204" pitchFamily="18" charset="0"/>
                <a:cs typeface="Cambria Math" panose="02040503050406030204" pitchFamily="18" charset="0"/>
                <a:sym typeface="Symbol" panose="05050102010706020507" pitchFamily="18" charset="2"/>
              </a:rPr>
              <a:t>A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a:ea typeface="Cambria Math" panose="02040503050406030204" pitchFamily="18" charset="0"/>
                <a:cs typeface="Cambria Math" panose="02040503050406030204" pitchFamily="18" charset="0"/>
                <a:sym typeface="Symbol" panose="05050102010706020507" pitchFamily="18" charset="2"/>
              </a:rPr>
              <a:t> </a:t>
            </a:r>
            <a:r>
              <a:rPr lang="en-US" altLang="en-US" b="1">
                <a:ea typeface="Cambria Math" panose="02040503050406030204" pitchFamily="18" charset="0"/>
                <a:cs typeface="Cambria Math" panose="02040503050406030204" pitchFamily="18" charset="0"/>
                <a:sym typeface="Symbol" panose="05050102010706020507" pitchFamily="18" charset="2"/>
              </a:rPr>
              <a:t>B</a:t>
            </a:r>
            <a:r>
              <a:rPr lang="en-US" altLang="en-US">
                <a:ea typeface="Cambria Math" panose="02040503050406030204" pitchFamily="18" charset="0"/>
                <a:cs typeface="Cambria Math" panose="02040503050406030204" pitchFamily="18" charset="0"/>
                <a:sym typeface="Symbol" panose="05050102010706020507" pitchFamily="18" charset="2"/>
              </a:rPr>
              <a:t>. </a:t>
            </a:r>
          </a:p>
          <a:p>
            <a:pPr lvl="1"/>
            <a:r>
              <a:rPr lang="en-US" altLang="en-US">
                <a:sym typeface="Symbol" panose="05050102010706020507" pitchFamily="18" charset="2"/>
              </a:rPr>
              <a:t> T</a:t>
            </a:r>
            <a:r>
              <a:rPr lang="en-US" altLang="en-US"/>
              <a:t>he meet of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of </a:t>
            </a:r>
            <a:r>
              <a:rPr lang="en-US" altLang="en-US" b="1">
                <a:ea typeface="Cambria Math" panose="02040503050406030204" pitchFamily="18" charset="0"/>
                <a:cs typeface="Cambria Math" panose="02040503050406030204" pitchFamily="18" charset="0"/>
                <a:sym typeface="Symbol" panose="05050102010706020507" pitchFamily="18" charset="2"/>
              </a:rPr>
              <a:t>A </a:t>
            </a:r>
            <a:r>
              <a:rPr lang="en-US" altLang="en-US">
                <a:ea typeface="Cambria Math" panose="02040503050406030204" pitchFamily="18" charset="0"/>
                <a:cs typeface="Cambria Math" panose="02040503050406030204" pitchFamily="18" charset="0"/>
                <a:sym typeface="Symbol" panose="05050102010706020507" pitchFamily="18" charset="2"/>
              </a:rPr>
              <a:t>and </a:t>
            </a:r>
            <a:r>
              <a:rPr lang="en-US" altLang="en-US" b="1">
                <a:ea typeface="Cambria Math" panose="02040503050406030204" pitchFamily="18" charset="0"/>
                <a:cs typeface="Cambria Math" panose="02040503050406030204" pitchFamily="18" charset="0"/>
                <a:sym typeface="Symbol" panose="05050102010706020507" pitchFamily="18" charset="2"/>
              </a:rPr>
              <a:t>B </a:t>
            </a:r>
            <a:r>
              <a:rPr lang="en-US" altLang="en-US"/>
              <a:t>is the zero-one matrix with </a:t>
            </a:r>
            <a:r>
              <a:rPr lang="en-US" altLang="en-US">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i,j</a:t>
            </a:r>
            <a:r>
              <a:rPr lang="en-US" altLang="en-US">
                <a:ea typeface="Cambria Math" panose="02040503050406030204" pitchFamily="18" charset="0"/>
                <a:cs typeface="Cambria Math" panose="02040503050406030204" pitchFamily="18" charset="0"/>
                <a:sym typeface="Symbol" panose="05050102010706020507" pitchFamily="18" charset="2"/>
              </a:rPr>
              <a:t>)th</a:t>
            </a:r>
            <a:r>
              <a:rPr lang="en-US" altLang="en-US"/>
              <a:t> </a:t>
            </a:r>
            <a:r>
              <a:rPr lang="en-US" altLang="en-US">
                <a:ea typeface="Cambria Math" panose="02040503050406030204" pitchFamily="18" charset="0"/>
                <a:cs typeface="Cambria Math" panose="02040503050406030204" pitchFamily="18" charset="0"/>
              </a:rPr>
              <a:t>entry</a:t>
            </a:r>
            <a:r>
              <a:rPr lang="en-US" altLang="en-US" i="1">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sym typeface="Symbol" panose="05050102010706020507" pitchFamily="18" charset="2"/>
              </a:rPr>
              <a:t>a</a:t>
            </a:r>
            <a:r>
              <a:rPr lang="en-US" altLang="en-US" baseline="-25000">
                <a:ea typeface="Cambria Math" panose="02040503050406030204" pitchFamily="18" charset="0"/>
                <a:cs typeface="Cambria Math" panose="02040503050406030204" pitchFamily="18" charset="0"/>
                <a:sym typeface="Symbol" panose="05050102010706020507" pitchFamily="18" charset="2"/>
              </a:rPr>
              <a:t>ij</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a:ea typeface="Cambria Math" panose="02040503050406030204" pitchFamily="18" charset="0"/>
                <a:cs typeface="Cambria Math" panose="02040503050406030204" pitchFamily="18" charset="0"/>
                <a:sym typeface="Symbol" panose="05050102010706020507" pitchFamily="18" charset="2"/>
              </a:rPr>
              <a:t>b</a:t>
            </a:r>
            <a:r>
              <a:rPr lang="en-US" altLang="en-US" baseline="-25000">
                <a:ea typeface="Cambria Math" panose="02040503050406030204" pitchFamily="18" charset="0"/>
                <a:cs typeface="Cambria Math" panose="02040503050406030204" pitchFamily="18" charset="0"/>
                <a:sym typeface="Symbol" panose="05050102010706020507" pitchFamily="18" charset="2"/>
              </a:rPr>
              <a:t>ij</a:t>
            </a:r>
            <a:r>
              <a:rPr lang="en-US" altLang="en-US">
                <a:sym typeface="Symbol" panose="05050102010706020507" pitchFamily="18" charset="2"/>
              </a:rPr>
              <a:t>.</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The </a:t>
            </a:r>
            <a:r>
              <a:rPr lang="en-US" altLang="en-US" i="1">
                <a:ea typeface="Cambria Math" panose="02040503050406030204" pitchFamily="18" charset="0"/>
                <a:cs typeface="Cambria Math" panose="02040503050406030204" pitchFamily="18" charset="0"/>
                <a:sym typeface="Symbol" panose="05050102010706020507" pitchFamily="18" charset="2"/>
              </a:rPr>
              <a:t>meet</a:t>
            </a:r>
            <a:r>
              <a:rPr lang="en-US" altLang="en-US">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of </a:t>
            </a:r>
            <a:r>
              <a:rPr lang="en-US" altLang="en-US" b="1">
                <a:ea typeface="Cambria Math" panose="02040503050406030204" pitchFamily="18" charset="0"/>
                <a:cs typeface="Cambria Math" panose="02040503050406030204" pitchFamily="18" charset="0"/>
                <a:sym typeface="Symbol" panose="05050102010706020507" pitchFamily="18" charset="2"/>
              </a:rPr>
              <a:t>A </a:t>
            </a:r>
            <a:r>
              <a:rPr lang="en-US" altLang="en-US">
                <a:ea typeface="Cambria Math" panose="02040503050406030204" pitchFamily="18" charset="0"/>
                <a:cs typeface="Cambria Math" panose="02040503050406030204" pitchFamily="18" charset="0"/>
                <a:sym typeface="Symbol" panose="05050102010706020507" pitchFamily="18" charset="2"/>
              </a:rPr>
              <a:t>and </a:t>
            </a:r>
            <a:r>
              <a:rPr lang="en-US" altLang="en-US" b="1">
                <a:ea typeface="Cambria Math" panose="02040503050406030204" pitchFamily="18" charset="0"/>
                <a:cs typeface="Cambria Math" panose="02040503050406030204" pitchFamily="18" charset="0"/>
                <a:sym typeface="Symbol" panose="05050102010706020507" pitchFamily="18" charset="2"/>
              </a:rPr>
              <a:t>B </a:t>
            </a:r>
            <a:r>
              <a:rPr lang="en-US" altLang="en-US"/>
              <a:t>is denoted       by </a:t>
            </a:r>
            <a:r>
              <a:rPr lang="en-US" altLang="en-US" b="1">
                <a:ea typeface="Cambria Math" panose="02040503050406030204" pitchFamily="18" charset="0"/>
                <a:cs typeface="Cambria Math" panose="02040503050406030204" pitchFamily="18" charset="0"/>
                <a:sym typeface="Symbol" panose="05050102010706020507" pitchFamily="18" charset="2"/>
              </a:rPr>
              <a:t>A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a:ea typeface="Cambria Math" panose="02040503050406030204" pitchFamily="18" charset="0"/>
                <a:cs typeface="Cambria Math" panose="02040503050406030204" pitchFamily="18" charset="0"/>
                <a:sym typeface="Symbol" panose="05050102010706020507" pitchFamily="18" charset="2"/>
              </a:rPr>
              <a:t> </a:t>
            </a:r>
            <a:r>
              <a:rPr lang="en-US" altLang="en-US" b="1">
                <a:ea typeface="Cambria Math" panose="02040503050406030204" pitchFamily="18" charset="0"/>
                <a:cs typeface="Cambria Math" panose="02040503050406030204" pitchFamily="18" charset="0"/>
                <a:sym typeface="Symbol" panose="05050102010706020507" pitchFamily="18" charset="2"/>
              </a:rPr>
              <a:t>B</a:t>
            </a:r>
            <a:r>
              <a:rPr lang="en-US" altLang="en-US">
                <a:ea typeface="Cambria Math" panose="02040503050406030204" pitchFamily="18" charset="0"/>
                <a:cs typeface="Cambria Math" panose="02040503050406030204" pitchFamily="18" charset="0"/>
                <a:sym typeface="Symbol" panose="05050102010706020507" pitchFamily="18" charset="2"/>
              </a:rPr>
              <a:t>. </a:t>
            </a:r>
            <a:endParaRPr lang="en-US" altLang="en-US"/>
          </a:p>
        </p:txBody>
      </p:sp>
    </p:spTree>
    <p:extLst>
      <p:ext uri="{BB962C8B-B14F-4D97-AF65-F5344CB8AC3E}">
        <p14:creationId xmlns:p14="http://schemas.microsoft.com/office/powerpoint/2010/main" val="347409102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a:extLst>
              <a:ext uri="{FF2B5EF4-FFF2-40B4-BE49-F238E27FC236}">
                <a16:creationId xmlns:a16="http://schemas.microsoft.com/office/drawing/2014/main" id="{8C2515C5-92AC-473D-A45F-DCA5460B508C}"/>
              </a:ext>
            </a:extLst>
          </p:cNvPr>
          <p:cNvSpPr>
            <a:spLocks noGrp="1"/>
          </p:cNvSpPr>
          <p:nvPr>
            <p:ph type="title"/>
          </p:nvPr>
        </p:nvSpPr>
        <p:spPr/>
        <p:txBody>
          <a:bodyPr/>
          <a:lstStyle/>
          <a:p>
            <a:r>
              <a:rPr lang="en-US" altLang="en-US" sz="4000"/>
              <a:t>Joins and Meets of Zero-One Matrices</a:t>
            </a:r>
          </a:p>
        </p:txBody>
      </p:sp>
      <p:sp>
        <p:nvSpPr>
          <p:cNvPr id="150531" name="Content Placeholder 2">
            <a:extLst>
              <a:ext uri="{FF2B5EF4-FFF2-40B4-BE49-F238E27FC236}">
                <a16:creationId xmlns:a16="http://schemas.microsoft.com/office/drawing/2014/main" id="{BDAAE3E0-C253-4F51-A5B9-3CE7AAD4BFB6}"/>
              </a:ext>
            </a:extLst>
          </p:cNvPr>
          <p:cNvSpPr>
            <a:spLocks noGrp="1"/>
          </p:cNvSpPr>
          <p:nvPr>
            <p:ph idx="1"/>
          </p:nvPr>
        </p:nvSpPr>
        <p:spPr/>
        <p:txBody>
          <a:bodyPr/>
          <a:lstStyle/>
          <a:p>
            <a:pPr>
              <a:buFont typeface="Wingdings 2" panose="05020102010507070707" pitchFamily="18" charset="2"/>
              <a:buNone/>
            </a:pPr>
            <a:r>
              <a:rPr lang="en-US" altLang="en-US" b="1"/>
              <a:t>   Example</a:t>
            </a:r>
            <a:r>
              <a:rPr lang="en-US" altLang="en-US"/>
              <a:t>: Find the join and meet of the zero-one matrices</a:t>
            </a:r>
          </a:p>
          <a:p>
            <a:pPr>
              <a:buFont typeface="Wingdings 2" panose="05020102010507070707" pitchFamily="18" charset="2"/>
              <a:buNone/>
            </a:pPr>
            <a:endParaRPr lang="en-US" altLang="en-US"/>
          </a:p>
          <a:p>
            <a:pPr>
              <a:buFont typeface="Wingdings 2" panose="05020102010507070707" pitchFamily="18" charset="2"/>
              <a:buNone/>
            </a:pPr>
            <a:endParaRPr lang="en-US" altLang="en-US"/>
          </a:p>
          <a:p>
            <a:pPr>
              <a:buFont typeface="Wingdings 2" panose="05020102010507070707" pitchFamily="18" charset="2"/>
              <a:buNone/>
            </a:pPr>
            <a:r>
              <a:rPr lang="en-US" altLang="en-US"/>
              <a:t>   </a:t>
            </a:r>
          </a:p>
        </p:txBody>
      </p:sp>
      <p:pic>
        <p:nvPicPr>
          <p:cNvPr id="150532" name="Picture 6" descr="addin_tmp.png">
            <a:extLst>
              <a:ext uri="{FF2B5EF4-FFF2-40B4-BE49-F238E27FC236}">
                <a16:creationId xmlns:a16="http://schemas.microsoft.com/office/drawing/2014/main" id="{34C0491C-AFDB-423D-9966-26EF17549279}"/>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828800" y="2895600"/>
            <a:ext cx="20478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3" name="Picture 9" descr="addin_tmp.png">
            <a:extLst>
              <a:ext uri="{FF2B5EF4-FFF2-40B4-BE49-F238E27FC236}">
                <a16:creationId xmlns:a16="http://schemas.microsoft.com/office/drawing/2014/main" id="{5EA2FA05-3C0D-4313-910D-81BD2F736A61}"/>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2895600"/>
            <a:ext cx="20351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267867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a:extLst>
              <a:ext uri="{FF2B5EF4-FFF2-40B4-BE49-F238E27FC236}">
                <a16:creationId xmlns:a16="http://schemas.microsoft.com/office/drawing/2014/main" id="{FAA938A2-F399-4741-8A7C-41C4F6C1848E}"/>
              </a:ext>
            </a:extLst>
          </p:cNvPr>
          <p:cNvSpPr>
            <a:spLocks noGrp="1"/>
          </p:cNvSpPr>
          <p:nvPr>
            <p:ph type="title"/>
          </p:nvPr>
        </p:nvSpPr>
        <p:spPr/>
        <p:txBody>
          <a:bodyPr/>
          <a:lstStyle/>
          <a:p>
            <a:r>
              <a:rPr lang="en-US" altLang="en-US" sz="4000"/>
              <a:t>Joins and Meets of Zero-One Matrices</a:t>
            </a:r>
          </a:p>
        </p:txBody>
      </p:sp>
      <p:sp>
        <p:nvSpPr>
          <p:cNvPr id="151555" name="Content Placeholder 2">
            <a:extLst>
              <a:ext uri="{FF2B5EF4-FFF2-40B4-BE49-F238E27FC236}">
                <a16:creationId xmlns:a16="http://schemas.microsoft.com/office/drawing/2014/main" id="{9747715B-F8B5-4B31-80C7-7ABE496C39ED}"/>
              </a:ext>
            </a:extLst>
          </p:cNvPr>
          <p:cNvSpPr>
            <a:spLocks noGrp="1"/>
          </p:cNvSpPr>
          <p:nvPr>
            <p:ph idx="1"/>
          </p:nvPr>
        </p:nvSpPr>
        <p:spPr/>
        <p:txBody>
          <a:bodyPr/>
          <a:lstStyle/>
          <a:p>
            <a:pPr>
              <a:buFont typeface="Wingdings 2" panose="05020102010507070707" pitchFamily="18" charset="2"/>
              <a:buNone/>
            </a:pPr>
            <a:r>
              <a:rPr lang="en-US" altLang="en-US" b="1"/>
              <a:t>   Example</a:t>
            </a:r>
            <a:r>
              <a:rPr lang="en-US" altLang="en-US"/>
              <a:t>: Find the join and meet of the zero-one matrices</a:t>
            </a:r>
          </a:p>
          <a:p>
            <a:pPr>
              <a:buFont typeface="Wingdings 2" panose="05020102010507070707" pitchFamily="18" charset="2"/>
              <a:buNone/>
            </a:pPr>
            <a:endParaRPr lang="en-US" altLang="en-US"/>
          </a:p>
          <a:p>
            <a:pPr>
              <a:buFont typeface="Wingdings 2" panose="05020102010507070707" pitchFamily="18" charset="2"/>
              <a:buNone/>
            </a:pPr>
            <a:endParaRPr lang="en-US" altLang="en-US"/>
          </a:p>
          <a:p>
            <a:pPr>
              <a:buFont typeface="Wingdings 2" panose="05020102010507070707" pitchFamily="18" charset="2"/>
              <a:buNone/>
            </a:pPr>
            <a:r>
              <a:rPr lang="en-US" altLang="en-US"/>
              <a:t>   </a:t>
            </a:r>
            <a:r>
              <a:rPr lang="en-US" altLang="en-US" b="1"/>
              <a:t>Solution</a:t>
            </a:r>
            <a:r>
              <a:rPr lang="en-US" altLang="en-US"/>
              <a:t>: The join of  </a:t>
            </a:r>
            <a:r>
              <a:rPr lang="en-US" altLang="en-US" b="1"/>
              <a:t>A</a:t>
            </a:r>
            <a:r>
              <a:rPr lang="en-US" altLang="en-US"/>
              <a:t> and </a:t>
            </a:r>
            <a:r>
              <a:rPr lang="en-US" altLang="en-US" b="1"/>
              <a:t>B</a:t>
            </a:r>
            <a:r>
              <a:rPr lang="en-US" altLang="en-US"/>
              <a:t> is</a:t>
            </a:r>
          </a:p>
          <a:p>
            <a:pPr>
              <a:buFont typeface="Wingdings 2" panose="05020102010507070707" pitchFamily="18" charset="2"/>
              <a:buNone/>
            </a:pPr>
            <a:endParaRPr lang="en-US" altLang="en-US"/>
          </a:p>
          <a:p>
            <a:pPr>
              <a:buFont typeface="Wingdings 2" panose="05020102010507070707" pitchFamily="18" charset="2"/>
              <a:buNone/>
            </a:pPr>
            <a:endParaRPr lang="en-US" altLang="en-US"/>
          </a:p>
          <a:p>
            <a:pPr>
              <a:buFont typeface="Wingdings 2" panose="05020102010507070707" pitchFamily="18" charset="2"/>
              <a:buNone/>
            </a:pPr>
            <a:r>
              <a:rPr lang="en-US" altLang="en-US"/>
              <a:t>                   The meet of </a:t>
            </a:r>
            <a:r>
              <a:rPr lang="en-US" altLang="en-US" b="1"/>
              <a:t>A</a:t>
            </a:r>
            <a:r>
              <a:rPr lang="en-US" altLang="en-US"/>
              <a:t> and </a:t>
            </a:r>
            <a:r>
              <a:rPr lang="en-US" altLang="en-US" b="1"/>
              <a:t>B</a:t>
            </a:r>
            <a:r>
              <a:rPr lang="en-US" altLang="en-US"/>
              <a:t> is</a:t>
            </a:r>
          </a:p>
        </p:txBody>
      </p:sp>
      <p:pic>
        <p:nvPicPr>
          <p:cNvPr id="151556" name="Picture 6" descr="addin_tmp.png">
            <a:extLst>
              <a:ext uri="{FF2B5EF4-FFF2-40B4-BE49-F238E27FC236}">
                <a16:creationId xmlns:a16="http://schemas.microsoft.com/office/drawing/2014/main" id="{0F24367C-857B-432A-B686-36F1C75E639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828800" y="2895600"/>
            <a:ext cx="20478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7" name="Picture 9" descr="addin_tmp.png">
            <a:extLst>
              <a:ext uri="{FF2B5EF4-FFF2-40B4-BE49-F238E27FC236}">
                <a16:creationId xmlns:a16="http://schemas.microsoft.com/office/drawing/2014/main" id="{7D47E2DC-CC0C-45C1-8FC8-B9DB3AA36F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419600" y="2895600"/>
            <a:ext cx="20351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8" name="Picture 12" descr="addin_tmp.png">
            <a:extLst>
              <a:ext uri="{FF2B5EF4-FFF2-40B4-BE49-F238E27FC236}">
                <a16:creationId xmlns:a16="http://schemas.microsoft.com/office/drawing/2014/main" id="{A699CFCD-44BC-438F-B6BB-194570D14593}"/>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438400" y="4419600"/>
            <a:ext cx="55022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9" name="Picture 14" descr="addin_tmp.png">
            <a:extLst>
              <a:ext uri="{FF2B5EF4-FFF2-40B4-BE49-F238E27FC236}">
                <a16:creationId xmlns:a16="http://schemas.microsoft.com/office/drawing/2014/main" id="{D277A767-4463-4E68-80CC-62310364AE67}"/>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514600" y="5715000"/>
            <a:ext cx="55022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3331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a:extLst>
              <a:ext uri="{FF2B5EF4-FFF2-40B4-BE49-F238E27FC236}">
                <a16:creationId xmlns:a16="http://schemas.microsoft.com/office/drawing/2014/main" id="{E0962B8F-613A-4770-8778-D8601B85827B}"/>
              </a:ext>
            </a:extLst>
          </p:cNvPr>
          <p:cNvSpPr>
            <a:spLocks noGrp="1"/>
          </p:cNvSpPr>
          <p:nvPr>
            <p:ph type="title"/>
          </p:nvPr>
        </p:nvSpPr>
        <p:spPr/>
        <p:txBody>
          <a:bodyPr/>
          <a:lstStyle/>
          <a:p>
            <a:r>
              <a:rPr lang="en-US" altLang="en-US" sz="4000"/>
              <a:t>Boolean Product of Zero-One Matrices</a:t>
            </a:r>
          </a:p>
        </p:txBody>
      </p:sp>
      <p:sp>
        <p:nvSpPr>
          <p:cNvPr id="152579" name="Content Placeholder 2">
            <a:extLst>
              <a:ext uri="{FF2B5EF4-FFF2-40B4-BE49-F238E27FC236}">
                <a16:creationId xmlns:a16="http://schemas.microsoft.com/office/drawing/2014/main" id="{5FFD7656-4AC4-4D64-9795-C4AC7DC43DBA}"/>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Let </a:t>
            </a:r>
            <a:r>
              <a:rPr lang="en-US" altLang="en-US" sz="2800" b="1"/>
              <a:t>A</a:t>
            </a:r>
            <a:r>
              <a:rPr lang="en-US" altLang="en-US" sz="2800"/>
              <a:t> = [</a:t>
            </a:r>
            <a:r>
              <a:rPr lang="en-US" altLang="en-US" sz="2800" i="1">
                <a:ea typeface="Cambria Math" panose="02040503050406030204" pitchFamily="18" charset="0"/>
                <a:cs typeface="Cambria Math" panose="02040503050406030204" pitchFamily="18" charset="0"/>
              </a:rPr>
              <a:t>a</a:t>
            </a:r>
            <a:r>
              <a:rPr lang="en-US" altLang="en-US" sz="2800" i="1" baseline="-25000">
                <a:ea typeface="Cambria Math" panose="02040503050406030204" pitchFamily="18" charset="0"/>
                <a:cs typeface="Cambria Math" panose="02040503050406030204" pitchFamily="18" charset="0"/>
              </a:rPr>
              <a:t>ij</a:t>
            </a:r>
            <a:r>
              <a:rPr lang="en-US" altLang="en-US" sz="2800">
                <a:latin typeface="Cambria Math" panose="02040503050406030204" pitchFamily="18" charset="0"/>
                <a:ea typeface="Cambria Math" panose="02040503050406030204" pitchFamily="18" charset="0"/>
                <a:cs typeface="Cambria Math" panose="02040503050406030204" pitchFamily="18" charset="0"/>
              </a:rPr>
              <a:t>]  be an </a:t>
            </a:r>
            <a:r>
              <a:rPr lang="en-US" altLang="en-US" sz="2800" i="1">
                <a:ea typeface="Cambria Math" panose="02040503050406030204" pitchFamily="18" charset="0"/>
                <a:cs typeface="Cambria Math" panose="02040503050406030204" pitchFamily="18" charset="0"/>
              </a:rPr>
              <a:t>m</a:t>
            </a:r>
            <a:r>
              <a:rPr lang="en-US" altLang="en-US" sz="28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8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800" i="1">
                <a:ea typeface="Cambria Math" panose="02040503050406030204" pitchFamily="18" charset="0"/>
                <a:cs typeface="Cambria Math" panose="02040503050406030204" pitchFamily="18" charset="0"/>
                <a:sym typeface="Symbol" panose="05050102010706020507" pitchFamily="18" charset="2"/>
              </a:rPr>
              <a:t>k</a:t>
            </a:r>
            <a:r>
              <a:rPr lang="en-US" altLang="en-US" sz="2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zero-one matrix </a:t>
            </a:r>
            <a:r>
              <a:rPr lang="en-US" altLang="en-US" sz="2800">
                <a:latin typeface="Cambria Math" panose="02040503050406030204" pitchFamily="18" charset="0"/>
                <a:ea typeface="Cambria Math" panose="02040503050406030204" pitchFamily="18" charset="0"/>
                <a:cs typeface="Cambria Math" panose="02040503050406030204" pitchFamily="18" charset="0"/>
              </a:rPr>
              <a:t>and </a:t>
            </a:r>
            <a:r>
              <a:rPr lang="en-US" altLang="en-US" sz="2800" b="1"/>
              <a:t>B</a:t>
            </a:r>
            <a:r>
              <a:rPr lang="en-US" altLang="en-US" sz="2800"/>
              <a:t> = [</a:t>
            </a:r>
            <a:r>
              <a:rPr lang="en-US" altLang="en-US" sz="2800" i="1">
                <a:ea typeface="Cambria Math" panose="02040503050406030204" pitchFamily="18" charset="0"/>
                <a:cs typeface="Cambria Math" panose="02040503050406030204" pitchFamily="18" charset="0"/>
              </a:rPr>
              <a:t>b</a:t>
            </a:r>
            <a:r>
              <a:rPr lang="en-US" altLang="en-US" sz="2800" i="1" baseline="-25000">
                <a:ea typeface="Cambria Math" panose="02040503050406030204" pitchFamily="18" charset="0"/>
                <a:cs typeface="Cambria Math" panose="02040503050406030204" pitchFamily="18" charset="0"/>
              </a:rPr>
              <a:t>ij</a:t>
            </a:r>
            <a:r>
              <a:rPr lang="en-US" altLang="en-US" sz="2800">
                <a:latin typeface="Cambria Math" panose="02040503050406030204" pitchFamily="18" charset="0"/>
                <a:ea typeface="Cambria Math" panose="02040503050406030204" pitchFamily="18" charset="0"/>
                <a:cs typeface="Cambria Math" panose="02040503050406030204" pitchFamily="18" charset="0"/>
              </a:rPr>
              <a:t>] be a </a:t>
            </a:r>
            <a:r>
              <a:rPr lang="en-US" altLang="en-US" i="1">
                <a:ea typeface="Cambria Math" panose="02040503050406030204" pitchFamily="18" charset="0"/>
                <a:cs typeface="Cambria Math" panose="02040503050406030204" pitchFamily="18" charset="0"/>
              </a:rPr>
              <a:t>k</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ea typeface="Cambria Math" panose="02040503050406030204" pitchFamily="18" charset="0"/>
                <a:cs typeface="Cambria Math" panose="02040503050406030204" pitchFamily="18" charset="0"/>
                <a:sym typeface="Symbol" panose="05050102010706020507" pitchFamily="18" charset="2"/>
              </a:rPr>
              <a:t>n</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zero-one matrix. The </a:t>
            </a:r>
            <a:r>
              <a:rPr lang="en-US" altLang="en-US" i="1">
                <a:ea typeface="Cambria Math" panose="02040503050406030204" pitchFamily="18" charset="0"/>
                <a:cs typeface="Cambria Math" panose="02040503050406030204" pitchFamily="18" charset="0"/>
                <a:sym typeface="Symbol" panose="05050102010706020507" pitchFamily="18" charset="2"/>
              </a:rPr>
              <a:t>Boolean product</a:t>
            </a:r>
            <a:r>
              <a:rPr lang="en-US" altLang="en-US">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of </a:t>
            </a:r>
            <a:r>
              <a:rPr lang="en-US" altLang="en-US" b="1">
                <a:ea typeface="Cambria Math" panose="02040503050406030204" pitchFamily="18" charset="0"/>
                <a:cs typeface="Cambria Math" panose="02040503050406030204" pitchFamily="18" charset="0"/>
                <a:sym typeface="Symbol" panose="05050102010706020507" pitchFamily="18" charset="2"/>
              </a:rPr>
              <a:t>A </a:t>
            </a:r>
            <a:r>
              <a:rPr lang="en-US" altLang="en-US">
                <a:ea typeface="Cambria Math" panose="02040503050406030204" pitchFamily="18" charset="0"/>
                <a:cs typeface="Cambria Math" panose="02040503050406030204" pitchFamily="18" charset="0"/>
                <a:sym typeface="Symbol" panose="05050102010706020507" pitchFamily="18" charset="2"/>
              </a:rPr>
              <a:t>and </a:t>
            </a:r>
            <a:r>
              <a:rPr lang="en-US" altLang="en-US" b="1">
                <a:ea typeface="Cambria Math" panose="02040503050406030204" pitchFamily="18" charset="0"/>
                <a:cs typeface="Cambria Math" panose="02040503050406030204" pitchFamily="18" charset="0"/>
                <a:sym typeface="Symbol" panose="05050102010706020507" pitchFamily="18" charset="2"/>
              </a:rPr>
              <a:t>B</a:t>
            </a:r>
            <a:r>
              <a:rPr lang="en-US" altLang="en-US">
                <a:ea typeface="Cambria Math" panose="02040503050406030204" pitchFamily="18" charset="0"/>
                <a:cs typeface="Cambria Math" panose="02040503050406030204" pitchFamily="18" charset="0"/>
                <a:sym typeface="Symbol" panose="05050102010706020507" pitchFamily="18" charset="2"/>
              </a:rPr>
              <a:t>,</a:t>
            </a:r>
            <a:r>
              <a:rPr lang="en-US" altLang="en-US" b="1">
                <a:ea typeface="Cambria Math" panose="02040503050406030204" pitchFamily="18" charset="0"/>
                <a:cs typeface="Cambria Math" panose="02040503050406030204" pitchFamily="18" charset="0"/>
                <a:sym typeface="Symbol" panose="05050102010706020507" pitchFamily="18" charset="2"/>
              </a:rPr>
              <a:t> </a:t>
            </a:r>
            <a:r>
              <a:rPr lang="en-US" altLang="en-US"/>
              <a:t>denoted by </a:t>
            </a:r>
            <a:r>
              <a:rPr lang="en-US" altLang="en-US" b="1">
                <a:ea typeface="Cambria Math" panose="02040503050406030204" pitchFamily="18" charset="0"/>
                <a:cs typeface="Cambria Math" panose="02040503050406030204" pitchFamily="18" charset="0"/>
                <a:sym typeface="Symbol" panose="05050102010706020507" pitchFamily="18" charset="2"/>
              </a:rPr>
              <a:t>A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a:ea typeface="Cambria Math" panose="02040503050406030204" pitchFamily="18" charset="0"/>
                <a:cs typeface="Cambria Math" panose="02040503050406030204" pitchFamily="18" charset="0"/>
                <a:sym typeface="Symbol" panose="05050102010706020507" pitchFamily="18" charset="2"/>
              </a:rPr>
              <a:t> </a:t>
            </a:r>
            <a:r>
              <a:rPr lang="en-US" altLang="en-US" b="1">
                <a:ea typeface="Cambria Math" panose="02040503050406030204" pitchFamily="18" charset="0"/>
                <a:cs typeface="Cambria Math" panose="02040503050406030204" pitchFamily="18" charset="0"/>
                <a:sym typeface="Symbol" panose="05050102010706020507" pitchFamily="18" charset="2"/>
              </a:rPr>
              <a:t>B</a:t>
            </a:r>
            <a:r>
              <a:rPr lang="en-US" altLang="en-US">
                <a:ea typeface="Cambria Math" panose="02040503050406030204" pitchFamily="18" charset="0"/>
                <a:cs typeface="Cambria Math" panose="02040503050406030204" pitchFamily="18" charset="0"/>
                <a:sym typeface="Symbol" panose="05050102010706020507" pitchFamily="18" charset="2"/>
              </a:rPr>
              <a:t>, is the </a:t>
            </a:r>
            <a:r>
              <a:rPr lang="en-US" altLang="en-US" i="1">
                <a:ea typeface="Cambria Math" panose="02040503050406030204" pitchFamily="18" charset="0"/>
                <a:cs typeface="Cambria Math" panose="02040503050406030204" pitchFamily="18" charset="0"/>
              </a:rPr>
              <a:t>m</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ea typeface="Cambria Math" panose="02040503050406030204" pitchFamily="18" charset="0"/>
                <a:cs typeface="Cambria Math" panose="02040503050406030204" pitchFamily="18" charset="0"/>
                <a:sym typeface="Symbol" panose="05050102010706020507" pitchFamily="18" charset="2"/>
              </a:rPr>
              <a:t>n</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a:ea typeface="Cambria Math" panose="02040503050406030204" pitchFamily="18" charset="0"/>
                <a:cs typeface="Cambria Math" panose="02040503050406030204" pitchFamily="18" charset="0"/>
                <a:sym typeface="Symbol" panose="05050102010706020507" pitchFamily="18" charset="2"/>
              </a:rPr>
              <a:t>zero-one matrix with(</a:t>
            </a:r>
            <a:r>
              <a:rPr lang="en-US" altLang="en-US" i="1">
                <a:ea typeface="Cambria Math" panose="02040503050406030204" pitchFamily="18" charset="0"/>
                <a:cs typeface="Cambria Math" panose="02040503050406030204" pitchFamily="18" charset="0"/>
                <a:sym typeface="Symbol" panose="05050102010706020507" pitchFamily="18" charset="2"/>
              </a:rPr>
              <a:t>i,j</a:t>
            </a:r>
            <a:r>
              <a:rPr lang="en-US" altLang="en-US">
                <a:ea typeface="Cambria Math" panose="02040503050406030204" pitchFamily="18" charset="0"/>
                <a:cs typeface="Cambria Math" panose="02040503050406030204" pitchFamily="18" charset="0"/>
                <a:sym typeface="Symbol" panose="05050102010706020507" pitchFamily="18" charset="2"/>
              </a:rPr>
              <a:t>)th entry</a:t>
            </a:r>
            <a:endPar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lvl="1">
              <a:buFont typeface="Wingdings 2" panose="05020102010507070707" pitchFamily="18"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ea typeface="Cambria Math" panose="02040503050406030204" pitchFamily="18" charset="0"/>
                <a:cs typeface="Cambria Math" panose="02040503050406030204" pitchFamily="18" charset="0"/>
                <a:sym typeface="Symbol" panose="05050102010706020507" pitchFamily="18" charset="2"/>
              </a:rPr>
              <a:t>c</a:t>
            </a:r>
            <a:r>
              <a:rPr lang="en-US" altLang="en-US" i="1" baseline="-25000">
                <a:ea typeface="Cambria Math" panose="02040503050406030204" pitchFamily="18" charset="0"/>
                <a:cs typeface="Cambria Math" panose="02040503050406030204" pitchFamily="18" charset="0"/>
                <a:sym typeface="Symbol" panose="05050102010706020507" pitchFamily="18" charset="2"/>
              </a:rPr>
              <a:t>ij</a:t>
            </a:r>
            <a:r>
              <a:rPr lang="en-US" altLang="en-US" baseline="-25000">
                <a:ea typeface="Cambria Math" panose="02040503050406030204" pitchFamily="18" charset="0"/>
                <a:cs typeface="Cambria Math" panose="02040503050406030204" pitchFamily="18" charset="0"/>
                <a:sym typeface="Symbol" panose="05050102010706020507" pitchFamily="18" charset="2"/>
              </a:rPr>
              <a:t> </a:t>
            </a:r>
            <a:r>
              <a:rPr lang="en-US" altLang="en-US">
                <a:ea typeface="Cambria Math" panose="02040503050406030204" pitchFamily="18" charset="0"/>
                <a:cs typeface="Cambria Math" panose="02040503050406030204" pitchFamily="18" charset="0"/>
                <a:sym typeface="Symbol" panose="05050102010706020507" pitchFamily="18" charset="2"/>
              </a:rPr>
              <a:t>= (</a:t>
            </a:r>
            <a:r>
              <a:rPr lang="en-US" altLang="en-US" i="1">
                <a:ea typeface="Cambria Math" panose="02040503050406030204" pitchFamily="18" charset="0"/>
                <a:cs typeface="Cambria Math" panose="02040503050406030204" pitchFamily="18" charset="0"/>
                <a:sym typeface="Symbol" panose="05050102010706020507" pitchFamily="18" charset="2"/>
              </a:rPr>
              <a:t>a</a:t>
            </a:r>
            <a:r>
              <a:rPr lang="en-US" altLang="en-US" i="1" baseline="-25000">
                <a:ea typeface="Cambria Math" panose="02040503050406030204" pitchFamily="18" charset="0"/>
                <a:cs typeface="Cambria Math" panose="02040503050406030204" pitchFamily="18" charset="0"/>
                <a:sym typeface="Symbol" panose="05050102010706020507" pitchFamily="18" charset="2"/>
              </a:rPr>
              <a:t>i</a:t>
            </a:r>
            <a:r>
              <a:rPr lang="en-US" altLang="en-US" baseline="-25000">
                <a:ea typeface="Cambria Math" panose="02040503050406030204" pitchFamily="18" charset="0"/>
                <a:cs typeface="Cambria Math" panose="02040503050406030204" pitchFamily="18" charset="0"/>
                <a:sym typeface="Symbol" panose="05050102010706020507" pitchFamily="18" charset="2"/>
              </a:rPr>
              <a:t>1</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a:ea typeface="Cambria Math" panose="02040503050406030204" pitchFamily="18" charset="0"/>
                <a:cs typeface="Cambria Math" panose="02040503050406030204" pitchFamily="18" charset="0"/>
                <a:sym typeface="Symbol" panose="05050102010706020507" pitchFamily="18" charset="2"/>
              </a:rPr>
              <a:t>b</a:t>
            </a:r>
            <a:r>
              <a:rPr lang="en-US" altLang="en-US" baseline="-25000">
                <a:ea typeface="Cambria Math" panose="02040503050406030204" pitchFamily="18" charset="0"/>
                <a:cs typeface="Cambria Math" panose="02040503050406030204" pitchFamily="18" charset="0"/>
                <a:sym typeface="Symbol" panose="05050102010706020507" pitchFamily="18" charset="2"/>
              </a:rPr>
              <a:t>1</a:t>
            </a:r>
            <a:r>
              <a:rPr lang="en-US" altLang="en-US" i="1" baseline="-25000">
                <a:ea typeface="Cambria Math" panose="02040503050406030204" pitchFamily="18" charset="0"/>
                <a:cs typeface="Cambria Math" panose="02040503050406030204" pitchFamily="18" charset="0"/>
                <a:sym typeface="Symbol" panose="05050102010706020507" pitchFamily="18" charset="2"/>
              </a:rPr>
              <a:t>j</a:t>
            </a:r>
            <a:r>
              <a:rPr lang="en-US" altLang="en-US">
                <a:ea typeface="Cambria Math" panose="02040503050406030204" pitchFamily="18" charset="0"/>
                <a:cs typeface="Cambria Math" panose="02040503050406030204" pitchFamily="18" charset="0"/>
                <a:sym typeface="Symbol" panose="05050102010706020507" pitchFamily="18" charset="2"/>
              </a:rPr>
              <a:t>)</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a:ea typeface="Cambria Math" panose="02040503050406030204" pitchFamily="18" charset="0"/>
                <a:cs typeface="Cambria Math" panose="02040503050406030204" pitchFamily="18" charset="0"/>
                <a:sym typeface="Symbol" panose="05050102010706020507" pitchFamily="18" charset="2"/>
              </a:rPr>
              <a:t> (</a:t>
            </a:r>
            <a:r>
              <a:rPr lang="en-US" altLang="en-US" i="1">
                <a:ea typeface="Cambria Math" panose="02040503050406030204" pitchFamily="18" charset="0"/>
                <a:cs typeface="Cambria Math" panose="02040503050406030204" pitchFamily="18" charset="0"/>
                <a:sym typeface="Symbol" panose="05050102010706020507" pitchFamily="18" charset="2"/>
              </a:rPr>
              <a:t>a</a:t>
            </a:r>
            <a:r>
              <a:rPr lang="en-US" altLang="en-US" baseline="-25000">
                <a:ea typeface="Cambria Math" panose="02040503050406030204" pitchFamily="18" charset="0"/>
                <a:cs typeface="Cambria Math" panose="02040503050406030204" pitchFamily="18" charset="0"/>
                <a:sym typeface="Symbol" panose="05050102010706020507" pitchFamily="18" charset="2"/>
              </a:rPr>
              <a:t>i2</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a:ea typeface="Cambria Math" panose="02040503050406030204" pitchFamily="18" charset="0"/>
                <a:cs typeface="Cambria Math" panose="02040503050406030204" pitchFamily="18" charset="0"/>
                <a:sym typeface="Symbol" panose="05050102010706020507" pitchFamily="18" charset="2"/>
              </a:rPr>
              <a:t>b</a:t>
            </a:r>
            <a:r>
              <a:rPr lang="en-US" altLang="en-US" baseline="-25000">
                <a:ea typeface="Cambria Math" panose="02040503050406030204" pitchFamily="18" charset="0"/>
                <a:cs typeface="Cambria Math" panose="02040503050406030204" pitchFamily="18" charset="0"/>
                <a:sym typeface="Symbol" panose="05050102010706020507" pitchFamily="18" charset="2"/>
              </a:rPr>
              <a:t>2j</a:t>
            </a:r>
            <a:r>
              <a:rPr lang="en-US" altLang="en-US">
                <a:ea typeface="Cambria Math" panose="02040503050406030204" pitchFamily="18" charset="0"/>
                <a:cs typeface="Cambria Math" panose="02040503050406030204" pitchFamily="18" charset="0"/>
                <a:sym typeface="Symbol" panose="05050102010706020507" pitchFamily="18" charset="2"/>
              </a:rPr>
              <a:t>)</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 ∨ </a:t>
            </a:r>
            <a:r>
              <a:rPr lang="en-US" altLang="en-US">
                <a:ea typeface="Cambria Math" panose="02040503050406030204" pitchFamily="18" charset="0"/>
                <a:cs typeface="Cambria Math" panose="02040503050406030204" pitchFamily="18" charset="0"/>
                <a:sym typeface="Symbol" panose="05050102010706020507" pitchFamily="18" charset="2"/>
              </a:rPr>
              <a:t>(</a:t>
            </a:r>
            <a:r>
              <a:rPr lang="en-US" altLang="en-US" i="1">
                <a:ea typeface="Cambria Math" panose="02040503050406030204" pitchFamily="18" charset="0"/>
                <a:cs typeface="Cambria Math" panose="02040503050406030204" pitchFamily="18" charset="0"/>
                <a:sym typeface="Symbol" panose="05050102010706020507" pitchFamily="18" charset="2"/>
              </a:rPr>
              <a:t>a</a:t>
            </a:r>
            <a:r>
              <a:rPr lang="en-US" altLang="en-US" i="1" baseline="-25000">
                <a:ea typeface="Cambria Math" panose="02040503050406030204" pitchFamily="18" charset="0"/>
                <a:cs typeface="Cambria Math" panose="02040503050406030204" pitchFamily="18" charset="0"/>
                <a:sym typeface="Symbol" panose="05050102010706020507" pitchFamily="18" charset="2"/>
              </a:rPr>
              <a:t>ik</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a:ea typeface="Cambria Math" panose="02040503050406030204" pitchFamily="18" charset="0"/>
                <a:cs typeface="Cambria Math" panose="02040503050406030204" pitchFamily="18" charset="0"/>
                <a:sym typeface="Symbol" panose="05050102010706020507" pitchFamily="18" charset="2"/>
              </a:rPr>
              <a:t>b</a:t>
            </a:r>
            <a:r>
              <a:rPr lang="en-US" altLang="en-US" i="1" baseline="-25000">
                <a:ea typeface="Cambria Math" panose="02040503050406030204" pitchFamily="18" charset="0"/>
                <a:cs typeface="Cambria Math" panose="02040503050406030204" pitchFamily="18" charset="0"/>
                <a:sym typeface="Symbol" panose="05050102010706020507" pitchFamily="18" charset="2"/>
              </a:rPr>
              <a:t>kj</a:t>
            </a:r>
            <a:r>
              <a:rPr lang="en-US" altLang="en-US">
                <a:ea typeface="Cambria Math" panose="02040503050406030204" pitchFamily="18" charset="0"/>
                <a:cs typeface="Cambria Math" panose="02040503050406030204" pitchFamily="18" charset="0"/>
                <a:sym typeface="Symbol" panose="05050102010706020507" pitchFamily="18" charset="2"/>
              </a:rPr>
              <a:t>)</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p>
          <a:p>
            <a:pPr>
              <a:buFont typeface="Wingdings 2" panose="05020102010507070707" pitchFamily="18"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b="1">
                <a:ea typeface="Cambria Math" panose="02040503050406030204" pitchFamily="18" charset="0"/>
                <a:cs typeface="Cambria Math" panose="02040503050406030204" pitchFamily="18" charset="0"/>
                <a:sym typeface="Symbol" panose="05050102010706020507" pitchFamily="18" charset="2"/>
              </a:rPr>
              <a:t>Example</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a:ea typeface="Cambria Math" panose="02040503050406030204" pitchFamily="18" charset="0"/>
                <a:cs typeface="Cambria Math" panose="02040503050406030204" pitchFamily="18" charset="0"/>
                <a:sym typeface="Symbol" panose="05050102010706020507" pitchFamily="18" charset="2"/>
              </a:rPr>
              <a:t>Find the Boolean product of </a:t>
            </a:r>
            <a:r>
              <a:rPr lang="en-US" altLang="en-US" b="1">
                <a:ea typeface="Cambria Math" panose="02040503050406030204" pitchFamily="18" charset="0"/>
                <a:cs typeface="Cambria Math" panose="02040503050406030204" pitchFamily="18" charset="0"/>
                <a:sym typeface="Symbol" panose="05050102010706020507" pitchFamily="18" charset="2"/>
              </a:rPr>
              <a:t>A</a:t>
            </a:r>
            <a:r>
              <a:rPr lang="en-US" altLang="en-US">
                <a:ea typeface="Cambria Math" panose="02040503050406030204" pitchFamily="18" charset="0"/>
                <a:cs typeface="Cambria Math" panose="02040503050406030204" pitchFamily="18" charset="0"/>
                <a:sym typeface="Symbol" panose="05050102010706020507" pitchFamily="18" charset="2"/>
              </a:rPr>
              <a:t> and </a:t>
            </a:r>
            <a:r>
              <a:rPr lang="en-US" altLang="en-US" b="1">
                <a:ea typeface="Cambria Math" panose="02040503050406030204" pitchFamily="18" charset="0"/>
                <a:cs typeface="Cambria Math" panose="02040503050406030204" pitchFamily="18" charset="0"/>
                <a:sym typeface="Symbol" panose="05050102010706020507" pitchFamily="18" charset="2"/>
              </a:rPr>
              <a:t>B</a:t>
            </a:r>
            <a:r>
              <a:rPr lang="en-US" altLang="en-US">
                <a:ea typeface="Cambria Math" panose="02040503050406030204" pitchFamily="18" charset="0"/>
                <a:cs typeface="Cambria Math" panose="02040503050406030204" pitchFamily="18" charset="0"/>
                <a:sym typeface="Symbol" panose="05050102010706020507" pitchFamily="18" charset="2"/>
              </a:rPr>
              <a:t>, where</a:t>
            </a:r>
            <a:endParaRPr lang="en-US" altLang="en-US"/>
          </a:p>
        </p:txBody>
      </p:sp>
      <p:pic>
        <p:nvPicPr>
          <p:cNvPr id="152580" name="Picture 5" descr="addin_tmp.png">
            <a:extLst>
              <a:ext uri="{FF2B5EF4-FFF2-40B4-BE49-F238E27FC236}">
                <a16:creationId xmlns:a16="http://schemas.microsoft.com/office/drawing/2014/main" id="{22E032AE-7B7D-4475-879E-57D2C3224EE1}"/>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1600200" y="4953000"/>
            <a:ext cx="173990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1" name="Picture 6" descr="addin_tmp.png">
            <a:extLst>
              <a:ext uri="{FF2B5EF4-FFF2-40B4-BE49-F238E27FC236}">
                <a16:creationId xmlns:a16="http://schemas.microsoft.com/office/drawing/2014/main" id="{AFD65D2B-7F8E-4804-B571-E493D53AB7B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572000" y="5181600"/>
            <a:ext cx="20351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TextBox 7">
            <a:extLst>
              <a:ext uri="{FF2B5EF4-FFF2-40B4-BE49-F238E27FC236}">
                <a16:creationId xmlns:a16="http://schemas.microsoft.com/office/drawing/2014/main" id="{2E321F67-7E11-4A28-B4E5-24A363FCFFB9}"/>
              </a:ext>
            </a:extLst>
          </p:cNvPr>
          <p:cNvSpPr txBox="1">
            <a:spLocks noChangeArrowheads="1"/>
          </p:cNvSpPr>
          <p:nvPr/>
        </p:nvSpPr>
        <p:spPr bwMode="auto">
          <a:xfrm>
            <a:off x="4419600" y="60198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pPr eaLnBrk="1" hangingPunct="1"/>
            <a:r>
              <a:rPr lang="en-US" altLang="en-US" i="1"/>
              <a:t>Continued on next slide</a:t>
            </a:r>
            <a:r>
              <a:rPr lang="en-US" altLang="en-US"/>
              <a:t> </a:t>
            </a:r>
            <a:r>
              <a:rPr lang="en-US" altLang="en-US">
                <a:sym typeface="Wingdings" panose="05000000000000000000" pitchFamily="2" charset="2"/>
              </a:rPr>
              <a:t></a:t>
            </a:r>
            <a:endParaRPr lang="en-US" altLang="en-US"/>
          </a:p>
        </p:txBody>
      </p:sp>
      <p:pic>
        <p:nvPicPr>
          <p:cNvPr id="152583" name="Picture 8" descr="addin_tmp.png">
            <a:extLst>
              <a:ext uri="{FF2B5EF4-FFF2-40B4-BE49-F238E27FC236}">
                <a16:creationId xmlns:a16="http://schemas.microsoft.com/office/drawing/2014/main" id="{ED08276C-ED92-4AC2-B61F-C603E8B92EF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715000" y="21336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4" name="Picture 9" descr="addin_tmp.png">
            <a:extLst>
              <a:ext uri="{FF2B5EF4-FFF2-40B4-BE49-F238E27FC236}">
                <a16:creationId xmlns:a16="http://schemas.microsoft.com/office/drawing/2014/main" id="{DE747532-40E0-40CF-A862-6AFD6C036A1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724400" y="25908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5" name="Picture 10" descr="addin_tmp.png">
            <a:extLst>
              <a:ext uri="{FF2B5EF4-FFF2-40B4-BE49-F238E27FC236}">
                <a16:creationId xmlns:a16="http://schemas.microsoft.com/office/drawing/2014/main" id="{3D986807-720B-44EF-8F7C-AE1F36D50C76}"/>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43000" y="3352800"/>
            <a:ext cx="1539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777712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a:extLst>
              <a:ext uri="{FF2B5EF4-FFF2-40B4-BE49-F238E27FC236}">
                <a16:creationId xmlns:a16="http://schemas.microsoft.com/office/drawing/2014/main" id="{39C56CD3-3B5D-49F8-A8A2-003BE406C2AF}"/>
              </a:ext>
            </a:extLst>
          </p:cNvPr>
          <p:cNvSpPr>
            <a:spLocks noGrp="1"/>
          </p:cNvSpPr>
          <p:nvPr>
            <p:ph type="title"/>
          </p:nvPr>
        </p:nvSpPr>
        <p:spPr/>
        <p:txBody>
          <a:bodyPr/>
          <a:lstStyle/>
          <a:p>
            <a:r>
              <a:rPr lang="en-US" altLang="en-US" sz="4000"/>
              <a:t>Boolean Product of Zero-One Matrices</a:t>
            </a:r>
          </a:p>
        </p:txBody>
      </p:sp>
      <p:sp>
        <p:nvSpPr>
          <p:cNvPr id="153603" name="Content Placeholder 2">
            <a:extLst>
              <a:ext uri="{FF2B5EF4-FFF2-40B4-BE49-F238E27FC236}">
                <a16:creationId xmlns:a16="http://schemas.microsoft.com/office/drawing/2014/main" id="{5A831565-C967-4264-AB30-D81ADE362795}"/>
              </a:ext>
            </a:extLst>
          </p:cNvPr>
          <p:cNvSpPr>
            <a:spLocks noGrp="1"/>
          </p:cNvSpPr>
          <p:nvPr>
            <p:ph idx="1"/>
          </p:nvPr>
        </p:nvSpPr>
        <p:spPr/>
        <p:txBody>
          <a:bodyPr/>
          <a:lstStyle/>
          <a:p>
            <a:pPr>
              <a:buFont typeface="Wingdings 2" panose="05020102010507070707" pitchFamily="18" charset="2"/>
              <a:buNone/>
            </a:pPr>
            <a:r>
              <a:rPr lang="en-US" altLang="en-US"/>
              <a:t>   S</a:t>
            </a:r>
            <a:r>
              <a:rPr lang="en-US" altLang="en-US" b="1"/>
              <a:t>olution</a:t>
            </a:r>
            <a:r>
              <a:rPr lang="en-US" altLang="en-US"/>
              <a:t>: The Boolean product </a:t>
            </a:r>
            <a:r>
              <a:rPr lang="en-US" altLang="en-US" b="1"/>
              <a:t>A</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a:t>
            </a:r>
            <a:r>
              <a:rPr lang="en-US" altLang="en-US" b="1"/>
              <a:t>B</a:t>
            </a:r>
            <a:r>
              <a:rPr lang="en-US" altLang="en-US"/>
              <a:t> is given by</a:t>
            </a:r>
          </a:p>
        </p:txBody>
      </p:sp>
      <p:pic>
        <p:nvPicPr>
          <p:cNvPr id="153604" name="Picture 11" descr="addin_tmp.png">
            <a:extLst>
              <a:ext uri="{FF2B5EF4-FFF2-40B4-BE49-F238E27FC236}">
                <a16:creationId xmlns:a16="http://schemas.microsoft.com/office/drawing/2014/main" id="{3C983E88-B6B2-4236-BDBA-1BF2153F5A00}"/>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2133600" y="5029200"/>
            <a:ext cx="1820863"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5" name="Picture 16" descr="addin_tmp.png">
            <a:extLst>
              <a:ext uri="{FF2B5EF4-FFF2-40B4-BE49-F238E27FC236}">
                <a16:creationId xmlns:a16="http://schemas.microsoft.com/office/drawing/2014/main" id="{43B8DD2C-17EA-4640-AE14-928C8CA8F4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133600" y="3886200"/>
            <a:ext cx="287337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6" name="Picture 19" descr="addin_tmp.png">
            <a:extLst>
              <a:ext uri="{FF2B5EF4-FFF2-40B4-BE49-F238E27FC236}">
                <a16:creationId xmlns:a16="http://schemas.microsoft.com/office/drawing/2014/main" id="{21F3BA5F-4E84-4A83-A946-3A8C61E40A7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295400" y="2590800"/>
            <a:ext cx="731202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260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3352800" y="457200"/>
            <a:ext cx="23812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If-Then as Or</a:t>
            </a:r>
          </a:p>
        </p:txBody>
      </p:sp>
      <p:pic>
        <p:nvPicPr>
          <p:cNvPr id="66597" name="Picture 37"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895600" y="1143000"/>
            <a:ext cx="22352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6609" name="Group 49"/>
          <p:cNvGrpSpPr>
            <a:grpSpLocks/>
          </p:cNvGrpSpPr>
          <p:nvPr/>
        </p:nvGrpSpPr>
        <p:grpSpPr bwMode="auto">
          <a:xfrm>
            <a:off x="2520950" y="1912938"/>
            <a:ext cx="2051050" cy="2659062"/>
            <a:chOff x="1707" y="1902"/>
            <a:chExt cx="1292" cy="1675"/>
          </a:xfrm>
        </p:grpSpPr>
        <p:sp>
          <p:nvSpPr>
            <p:cNvPr id="66610" name="Rectangle 50"/>
            <p:cNvSpPr>
              <a:spLocks noChangeArrowheads="1"/>
            </p:cNvSpPr>
            <p:nvPr/>
          </p:nvSpPr>
          <p:spPr bwMode="auto">
            <a:xfrm>
              <a:off x="2236" y="3251"/>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solidFill>
                    <a:srgbClr val="006600"/>
                  </a:solidFill>
                </a:rPr>
                <a:t>T</a:t>
              </a:r>
            </a:p>
          </p:txBody>
        </p:sp>
        <p:sp>
          <p:nvSpPr>
            <p:cNvPr id="66611" name="Rectangle 51"/>
            <p:cNvSpPr>
              <a:spLocks noChangeArrowheads="1"/>
            </p:cNvSpPr>
            <p:nvPr/>
          </p:nvSpPr>
          <p:spPr bwMode="auto">
            <a:xfrm>
              <a:off x="2236" y="2925"/>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solidFill>
                    <a:srgbClr val="006600"/>
                  </a:solidFill>
                </a:rPr>
                <a:t>T</a:t>
              </a:r>
            </a:p>
          </p:txBody>
        </p:sp>
        <p:sp>
          <p:nvSpPr>
            <p:cNvPr id="66612" name="Rectangle 52"/>
            <p:cNvSpPr>
              <a:spLocks noChangeArrowheads="1"/>
            </p:cNvSpPr>
            <p:nvPr/>
          </p:nvSpPr>
          <p:spPr bwMode="auto">
            <a:xfrm>
              <a:off x="2236" y="2599"/>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solidFill>
                    <a:srgbClr val="A50021"/>
                  </a:solidFill>
                </a:rPr>
                <a:t>F</a:t>
              </a:r>
            </a:p>
          </p:txBody>
        </p:sp>
        <p:sp>
          <p:nvSpPr>
            <p:cNvPr id="66613" name="Rectangle 53"/>
            <p:cNvSpPr>
              <a:spLocks noChangeArrowheads="1"/>
            </p:cNvSpPr>
            <p:nvPr/>
          </p:nvSpPr>
          <p:spPr bwMode="auto">
            <a:xfrm>
              <a:off x="2236" y="2266"/>
              <a:ext cx="763"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solidFill>
                    <a:srgbClr val="006600"/>
                  </a:solidFill>
                </a:rPr>
                <a:t>T</a:t>
              </a:r>
            </a:p>
          </p:txBody>
        </p:sp>
        <p:sp>
          <p:nvSpPr>
            <p:cNvPr id="66614" name="Rectangle 54"/>
            <p:cNvSpPr>
              <a:spLocks noChangeArrowheads="1"/>
            </p:cNvSpPr>
            <p:nvPr/>
          </p:nvSpPr>
          <p:spPr bwMode="auto">
            <a:xfrm>
              <a:off x="1707" y="1902"/>
              <a:ext cx="1292"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P  </a:t>
              </a:r>
              <a:r>
                <a:rPr lang="en-US" altLang="en-US" sz="3200">
                  <a:sym typeface="Symbol" pitchFamily="18" charset="2"/>
                </a:rPr>
                <a:t>   </a:t>
              </a:r>
              <a:r>
                <a:rPr lang="en-US" altLang="en-US" sz="3200" i="1">
                  <a:sym typeface="Symbol" pitchFamily="18" charset="2"/>
                </a:rPr>
                <a:t>Q</a:t>
              </a:r>
              <a:endParaRPr lang="en-US" altLang="en-US" sz="3200">
                <a:sym typeface="Symbol" pitchFamily="18" charset="2"/>
              </a:endParaRPr>
            </a:p>
          </p:txBody>
        </p:sp>
      </p:grpSp>
      <p:grpSp>
        <p:nvGrpSpPr>
          <p:cNvPr id="66615" name="Group 55"/>
          <p:cNvGrpSpPr>
            <a:grpSpLocks/>
          </p:cNvGrpSpPr>
          <p:nvPr/>
        </p:nvGrpSpPr>
        <p:grpSpPr bwMode="auto">
          <a:xfrm>
            <a:off x="750888" y="1912938"/>
            <a:ext cx="1770062" cy="2659062"/>
            <a:chOff x="592" y="1902"/>
            <a:chExt cx="1115" cy="1675"/>
          </a:xfrm>
        </p:grpSpPr>
        <p:sp>
          <p:nvSpPr>
            <p:cNvPr id="66616" name="Rectangle 56"/>
            <p:cNvSpPr>
              <a:spLocks noChangeArrowheads="1"/>
            </p:cNvSpPr>
            <p:nvPr/>
          </p:nvSpPr>
          <p:spPr bwMode="auto">
            <a:xfrm>
              <a:off x="1120" y="3251"/>
              <a:ext cx="587" cy="326"/>
            </a:xfrm>
            <a:prstGeom prst="rect">
              <a:avLst/>
            </a:prstGeom>
            <a:noFill/>
            <a:ln>
              <a:noFill/>
            </a:ln>
            <a:effectLst/>
            <a:extLst>
              <a:ext uri="{909E8E84-426E-40DD-AFC4-6F175D3DCCD1}">
                <a14:hiddenFill xmlns:a14="http://schemas.microsoft.com/office/drawing/2010/main">
                  <a:solidFill>
                    <a:schemeClr val="folHlink">
                      <a:alpha val="50000"/>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66617" name="Rectangle 57"/>
            <p:cNvSpPr>
              <a:spLocks noChangeArrowheads="1"/>
            </p:cNvSpPr>
            <p:nvPr/>
          </p:nvSpPr>
          <p:spPr bwMode="auto">
            <a:xfrm>
              <a:off x="592" y="3251"/>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66618" name="Rectangle 58"/>
            <p:cNvSpPr>
              <a:spLocks noChangeArrowheads="1"/>
            </p:cNvSpPr>
            <p:nvPr/>
          </p:nvSpPr>
          <p:spPr bwMode="auto">
            <a:xfrm>
              <a:off x="1120" y="2925"/>
              <a:ext cx="58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66619" name="Rectangle 59"/>
            <p:cNvSpPr>
              <a:spLocks noChangeArrowheads="1"/>
            </p:cNvSpPr>
            <p:nvPr/>
          </p:nvSpPr>
          <p:spPr bwMode="auto">
            <a:xfrm>
              <a:off x="592" y="2925"/>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66620" name="Rectangle 60"/>
            <p:cNvSpPr>
              <a:spLocks noChangeArrowheads="1"/>
            </p:cNvSpPr>
            <p:nvPr/>
          </p:nvSpPr>
          <p:spPr bwMode="auto">
            <a:xfrm>
              <a:off x="1120" y="2599"/>
              <a:ext cx="58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66621" name="Rectangle 61"/>
            <p:cNvSpPr>
              <a:spLocks noChangeArrowheads="1"/>
            </p:cNvSpPr>
            <p:nvPr/>
          </p:nvSpPr>
          <p:spPr bwMode="auto">
            <a:xfrm>
              <a:off x="592" y="2599"/>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66622" name="Rectangle 62"/>
            <p:cNvSpPr>
              <a:spLocks noChangeArrowheads="1"/>
            </p:cNvSpPr>
            <p:nvPr/>
          </p:nvSpPr>
          <p:spPr bwMode="auto">
            <a:xfrm>
              <a:off x="1120" y="2266"/>
              <a:ext cx="58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66623" name="Rectangle 63"/>
            <p:cNvSpPr>
              <a:spLocks noChangeArrowheads="1"/>
            </p:cNvSpPr>
            <p:nvPr/>
          </p:nvSpPr>
          <p:spPr bwMode="auto">
            <a:xfrm>
              <a:off x="592" y="2266"/>
              <a:ext cx="528"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66624" name="Rectangle 64"/>
            <p:cNvSpPr>
              <a:spLocks noChangeArrowheads="1"/>
            </p:cNvSpPr>
            <p:nvPr/>
          </p:nvSpPr>
          <p:spPr bwMode="auto">
            <a:xfrm>
              <a:off x="1120" y="1902"/>
              <a:ext cx="587"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Q</a:t>
              </a:r>
            </a:p>
          </p:txBody>
        </p:sp>
        <p:sp>
          <p:nvSpPr>
            <p:cNvPr id="66625" name="Rectangle 65"/>
            <p:cNvSpPr>
              <a:spLocks noChangeArrowheads="1"/>
            </p:cNvSpPr>
            <p:nvPr/>
          </p:nvSpPr>
          <p:spPr bwMode="auto">
            <a:xfrm>
              <a:off x="592" y="1902"/>
              <a:ext cx="528"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P</a:t>
              </a:r>
            </a:p>
          </p:txBody>
        </p:sp>
      </p:grpSp>
      <p:grpSp>
        <p:nvGrpSpPr>
          <p:cNvPr id="66626" name="Group 66"/>
          <p:cNvGrpSpPr>
            <a:grpSpLocks/>
          </p:cNvGrpSpPr>
          <p:nvPr/>
        </p:nvGrpSpPr>
        <p:grpSpPr bwMode="auto">
          <a:xfrm>
            <a:off x="1589088" y="1912938"/>
            <a:ext cx="931862" cy="2659062"/>
            <a:chOff x="1120" y="1902"/>
            <a:chExt cx="587" cy="1675"/>
          </a:xfrm>
        </p:grpSpPr>
        <p:sp>
          <p:nvSpPr>
            <p:cNvPr id="66627" name="Line 67"/>
            <p:cNvSpPr>
              <a:spLocks noChangeShapeType="1"/>
            </p:cNvSpPr>
            <p:nvPr/>
          </p:nvSpPr>
          <p:spPr bwMode="auto">
            <a:xfrm>
              <a:off x="1120" y="1902"/>
              <a:ext cx="0" cy="1675"/>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628" name="Line 68"/>
            <p:cNvSpPr>
              <a:spLocks noChangeShapeType="1"/>
            </p:cNvSpPr>
            <p:nvPr/>
          </p:nvSpPr>
          <p:spPr bwMode="auto">
            <a:xfrm>
              <a:off x="1707" y="1902"/>
              <a:ext cx="0" cy="1675"/>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6629" name="Group 69"/>
          <p:cNvGrpSpPr>
            <a:grpSpLocks/>
          </p:cNvGrpSpPr>
          <p:nvPr/>
        </p:nvGrpSpPr>
        <p:grpSpPr bwMode="auto">
          <a:xfrm>
            <a:off x="750888" y="1900238"/>
            <a:ext cx="3821112" cy="2659062"/>
            <a:chOff x="592" y="1894"/>
            <a:chExt cx="2407" cy="1675"/>
          </a:xfrm>
        </p:grpSpPr>
        <p:grpSp>
          <p:nvGrpSpPr>
            <p:cNvPr id="66630" name="Group 70"/>
            <p:cNvGrpSpPr>
              <a:grpSpLocks/>
            </p:cNvGrpSpPr>
            <p:nvPr/>
          </p:nvGrpSpPr>
          <p:grpSpPr bwMode="auto">
            <a:xfrm>
              <a:off x="592" y="2266"/>
              <a:ext cx="2407" cy="985"/>
              <a:chOff x="592" y="2266"/>
              <a:chExt cx="2407" cy="985"/>
            </a:xfrm>
          </p:grpSpPr>
          <p:sp>
            <p:nvSpPr>
              <p:cNvPr id="66631" name="Line 71"/>
              <p:cNvSpPr>
                <a:spLocks noChangeShapeType="1"/>
              </p:cNvSpPr>
              <p:nvPr/>
            </p:nvSpPr>
            <p:spPr bwMode="auto">
              <a:xfrm>
                <a:off x="592" y="2266"/>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632" name="Line 72"/>
              <p:cNvSpPr>
                <a:spLocks noChangeShapeType="1"/>
              </p:cNvSpPr>
              <p:nvPr/>
            </p:nvSpPr>
            <p:spPr bwMode="auto">
              <a:xfrm>
                <a:off x="592" y="2599"/>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633" name="Line 73"/>
              <p:cNvSpPr>
                <a:spLocks noChangeShapeType="1"/>
              </p:cNvSpPr>
              <p:nvPr/>
            </p:nvSpPr>
            <p:spPr bwMode="auto">
              <a:xfrm>
                <a:off x="592" y="2925"/>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634" name="Line 74"/>
              <p:cNvSpPr>
                <a:spLocks noChangeShapeType="1"/>
              </p:cNvSpPr>
              <p:nvPr/>
            </p:nvSpPr>
            <p:spPr bwMode="auto">
              <a:xfrm>
                <a:off x="592" y="3251"/>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6635" name="Group 75"/>
            <p:cNvGrpSpPr>
              <a:grpSpLocks/>
            </p:cNvGrpSpPr>
            <p:nvPr/>
          </p:nvGrpSpPr>
          <p:grpSpPr bwMode="auto">
            <a:xfrm>
              <a:off x="592" y="1894"/>
              <a:ext cx="2407" cy="1675"/>
              <a:chOff x="592" y="1806"/>
              <a:chExt cx="2407" cy="1675"/>
            </a:xfrm>
          </p:grpSpPr>
          <p:grpSp>
            <p:nvGrpSpPr>
              <p:cNvPr id="66636" name="Group 76"/>
              <p:cNvGrpSpPr>
                <a:grpSpLocks/>
              </p:cNvGrpSpPr>
              <p:nvPr/>
            </p:nvGrpSpPr>
            <p:grpSpPr bwMode="auto">
              <a:xfrm>
                <a:off x="592" y="1806"/>
                <a:ext cx="2407" cy="1675"/>
                <a:chOff x="592" y="1902"/>
                <a:chExt cx="2407" cy="1675"/>
              </a:xfrm>
            </p:grpSpPr>
            <p:sp>
              <p:nvSpPr>
                <p:cNvPr id="66637" name="Line 77"/>
                <p:cNvSpPr>
                  <a:spLocks noChangeShapeType="1"/>
                </p:cNvSpPr>
                <p:nvPr/>
              </p:nvSpPr>
              <p:spPr bwMode="auto">
                <a:xfrm>
                  <a:off x="592" y="1902"/>
                  <a:ext cx="2407"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638" name="Line 78"/>
                <p:cNvSpPr>
                  <a:spLocks noChangeShapeType="1"/>
                </p:cNvSpPr>
                <p:nvPr/>
              </p:nvSpPr>
              <p:spPr bwMode="auto">
                <a:xfrm>
                  <a:off x="592" y="3577"/>
                  <a:ext cx="2407"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639" name="Line 79"/>
                <p:cNvSpPr>
                  <a:spLocks noChangeShapeType="1"/>
                </p:cNvSpPr>
                <p:nvPr/>
              </p:nvSpPr>
              <p:spPr bwMode="auto">
                <a:xfrm>
                  <a:off x="592" y="1902"/>
                  <a:ext cx="0" cy="1675"/>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6640" name="Line 80"/>
              <p:cNvSpPr>
                <a:spLocks noChangeShapeType="1"/>
              </p:cNvSpPr>
              <p:nvPr/>
            </p:nvSpPr>
            <p:spPr bwMode="auto">
              <a:xfrm>
                <a:off x="2999" y="1806"/>
                <a:ext cx="0" cy="1675"/>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aphicFrame>
        <p:nvGraphicFramePr>
          <p:cNvPr id="66641" name="Object 81"/>
          <p:cNvGraphicFramePr>
            <a:graphicFrameLocks noChangeAspect="1"/>
          </p:cNvGraphicFramePr>
          <p:nvPr/>
        </p:nvGraphicFramePr>
        <p:xfrm>
          <a:off x="4325938" y="2233613"/>
          <a:ext cx="114300" cy="177800"/>
        </p:xfrm>
        <a:graphic>
          <a:graphicData uri="http://schemas.openxmlformats.org/presentationml/2006/ole">
            <mc:AlternateContent xmlns:mc="http://schemas.openxmlformats.org/markup-compatibility/2006">
              <mc:Choice xmlns:v="urn:schemas-microsoft-com:vml" Requires="v">
                <p:oleObj name="Equation" r:id="rId7" imgW="114120" imgH="177480" progId="Equation.DSMT4">
                  <p:embed/>
                </p:oleObj>
              </mc:Choice>
              <mc:Fallback>
                <p:oleObj name="Equation" r:id="rId7" imgW="114120" imgH="177480" progId="Equation.DSMT4">
                  <p:embed/>
                  <p:pic>
                    <p:nvPicPr>
                      <p:cNvPr id="66641" name="Object 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5938" y="2233613"/>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6642" name="Picture 82"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282950" y="2116138"/>
            <a:ext cx="468313"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643" name="Text Box 83"/>
          <p:cNvSpPr txBox="1">
            <a:spLocks noChangeArrowheads="1"/>
          </p:cNvSpPr>
          <p:nvPr/>
        </p:nvSpPr>
        <p:spPr bwMode="auto">
          <a:xfrm>
            <a:off x="5062538" y="2241550"/>
            <a:ext cx="3548062" cy="78898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Idea 2: Look at the false rows,</a:t>
            </a:r>
          </a:p>
          <a:p>
            <a:pPr>
              <a:lnSpc>
                <a:spcPct val="150000"/>
              </a:lnSpc>
            </a:pPr>
            <a:r>
              <a:rPr lang="en-US" altLang="zh-TW"/>
              <a:t>       </a:t>
            </a:r>
            <a:r>
              <a:rPr lang="en-US" altLang="zh-TW">
                <a:solidFill>
                  <a:srgbClr val="A50021"/>
                </a:solidFill>
              </a:rPr>
              <a:t>negate</a:t>
            </a:r>
            <a:r>
              <a:rPr lang="en-US" altLang="zh-TW"/>
              <a:t> and take the </a:t>
            </a:r>
            <a:r>
              <a:rPr lang="en-US" altLang="zh-TW" b="1">
                <a:solidFill>
                  <a:srgbClr val="A50021"/>
                </a:solidFill>
              </a:rPr>
              <a:t>“and”.</a:t>
            </a:r>
          </a:p>
        </p:txBody>
      </p:sp>
      <p:pic>
        <p:nvPicPr>
          <p:cNvPr id="66645" name="Picture 85"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791200" y="3384550"/>
            <a:ext cx="18526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649" name="Picture 8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410200" y="3917950"/>
            <a:ext cx="1687513"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650" name="Text Box 90"/>
          <p:cNvSpPr txBox="1">
            <a:spLocks noChangeArrowheads="1"/>
          </p:cNvSpPr>
          <p:nvPr/>
        </p:nvSpPr>
        <p:spPr bwMode="auto">
          <a:xfrm>
            <a:off x="1274763" y="4799013"/>
            <a:ext cx="6616700"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
                <a:srgbClr val="A50021"/>
              </a:buClr>
              <a:buFontTx/>
              <a:buChar char="•"/>
            </a:pPr>
            <a:r>
              <a:rPr lang="en-US" altLang="zh-TW"/>
              <a:t>If you don’t give me all your money, then I will kill you.</a:t>
            </a:r>
          </a:p>
          <a:p>
            <a:pPr>
              <a:lnSpc>
                <a:spcPct val="150000"/>
              </a:lnSpc>
              <a:buClr>
                <a:srgbClr val="A50021"/>
              </a:buClr>
              <a:buFontTx/>
              <a:buChar char="•"/>
            </a:pPr>
            <a:r>
              <a:rPr lang="en-US" altLang="zh-TW"/>
              <a:t>Either you give me all your money or I will kill you (or both).</a:t>
            </a:r>
          </a:p>
        </p:txBody>
      </p:sp>
      <p:sp>
        <p:nvSpPr>
          <p:cNvPr id="66651" name="Text Box 91"/>
          <p:cNvSpPr txBox="1">
            <a:spLocks noChangeArrowheads="1"/>
          </p:cNvSpPr>
          <p:nvPr/>
        </p:nvSpPr>
        <p:spPr bwMode="auto">
          <a:xfrm>
            <a:off x="990600" y="5788025"/>
            <a:ext cx="7226300"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
                <a:schemeClr val="accent2"/>
              </a:buClr>
              <a:buFontTx/>
              <a:buChar char="•"/>
            </a:pPr>
            <a:r>
              <a:rPr lang="en-US" altLang="zh-TW"/>
              <a:t>If you talk to her, then you can never talk to me.</a:t>
            </a:r>
          </a:p>
          <a:p>
            <a:pPr>
              <a:lnSpc>
                <a:spcPct val="150000"/>
              </a:lnSpc>
              <a:buClr>
                <a:schemeClr val="accent2"/>
              </a:buClr>
              <a:buFontTx/>
              <a:buChar char="•"/>
            </a:pPr>
            <a:r>
              <a:rPr lang="en-US" altLang="zh-TW"/>
              <a:t>Either you don’t talk to her or you can never talk to me (or both).</a:t>
            </a:r>
          </a:p>
        </p:txBody>
      </p:sp>
    </p:spTree>
    <p:extLst>
      <p:ext uri="{BB962C8B-B14F-4D97-AF65-F5344CB8AC3E}">
        <p14:creationId xmlns:p14="http://schemas.microsoft.com/office/powerpoint/2010/main" val="2578949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6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6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66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650">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6650">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6651">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66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43"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3A65B127-7276-4F7C-8AF0-5E09919C37D2}"/>
              </a:ext>
            </a:extLst>
          </p:cNvPr>
          <p:cNvSpPr>
            <a:spLocks noGrp="1"/>
          </p:cNvSpPr>
          <p:nvPr>
            <p:ph type="title"/>
          </p:nvPr>
        </p:nvSpPr>
        <p:spPr/>
        <p:txBody>
          <a:bodyPr/>
          <a:lstStyle/>
          <a:p>
            <a:r>
              <a:rPr lang="en-US" altLang="en-US" sz="4000"/>
              <a:t>Boolean Powers of Zero-One Matrices</a:t>
            </a:r>
          </a:p>
        </p:txBody>
      </p:sp>
      <p:sp>
        <p:nvSpPr>
          <p:cNvPr id="155651" name="Content Placeholder 2">
            <a:extLst>
              <a:ext uri="{FF2B5EF4-FFF2-40B4-BE49-F238E27FC236}">
                <a16:creationId xmlns:a16="http://schemas.microsoft.com/office/drawing/2014/main" id="{2ED0F486-6170-4A54-8B80-F0B3B2B8B063}"/>
              </a:ext>
            </a:extLst>
          </p:cNvPr>
          <p:cNvSpPr>
            <a:spLocks noGrp="1"/>
          </p:cNvSpPr>
          <p:nvPr>
            <p:ph idx="1"/>
          </p:nvPr>
        </p:nvSpPr>
        <p:spPr/>
        <p:txBody>
          <a:bodyPr/>
          <a:lstStyle/>
          <a:p>
            <a:pPr>
              <a:buFont typeface="Wingdings 2" panose="05020102010507070707" pitchFamily="18" charset="2"/>
              <a:buNone/>
            </a:pPr>
            <a:r>
              <a:rPr lang="en-US" altLang="en-US" b="1"/>
              <a:t>   Definition</a:t>
            </a:r>
            <a:r>
              <a:rPr lang="en-US" altLang="en-US"/>
              <a:t>: Let </a:t>
            </a:r>
            <a:r>
              <a:rPr lang="en-US" altLang="en-US" sz="2800" b="1"/>
              <a:t>A</a:t>
            </a:r>
            <a:r>
              <a:rPr lang="en-US" altLang="en-US" sz="2800"/>
              <a:t> be a square </a:t>
            </a:r>
            <a:r>
              <a:rPr lang="en-US" altLang="en-US" sz="2800">
                <a:ea typeface="Cambria Math" panose="02040503050406030204" pitchFamily="18" charset="0"/>
                <a:cs typeface="Cambria Math" panose="02040503050406030204" pitchFamily="18" charset="0"/>
                <a:sym typeface="Symbol" panose="05050102010706020507" pitchFamily="18" charset="2"/>
              </a:rPr>
              <a:t>zero-one matrix </a:t>
            </a:r>
            <a:r>
              <a:rPr lang="en-US" altLang="en-US" sz="2800">
                <a:ea typeface="Cambria Math" panose="02040503050406030204" pitchFamily="18" charset="0"/>
                <a:cs typeface="Cambria Math" panose="02040503050406030204" pitchFamily="18" charset="0"/>
              </a:rPr>
              <a:t>and let </a:t>
            </a:r>
            <a:r>
              <a:rPr lang="en-US" altLang="en-US" sz="2800" i="1">
                <a:ea typeface="Cambria Math" panose="02040503050406030204" pitchFamily="18" charset="0"/>
                <a:cs typeface="Cambria Math" panose="02040503050406030204" pitchFamily="18" charset="0"/>
              </a:rPr>
              <a:t>r</a:t>
            </a:r>
            <a:r>
              <a:rPr lang="en-US" altLang="en-US" sz="2800">
                <a:ea typeface="Cambria Math" panose="02040503050406030204" pitchFamily="18" charset="0"/>
                <a:cs typeface="Cambria Math" panose="02040503050406030204" pitchFamily="18" charset="0"/>
              </a:rPr>
              <a:t> be a positive integer. The </a:t>
            </a:r>
            <a:r>
              <a:rPr lang="en-US" altLang="en-US" sz="2800" i="1">
                <a:ea typeface="Cambria Math" panose="02040503050406030204" pitchFamily="18" charset="0"/>
                <a:cs typeface="Cambria Math" panose="02040503050406030204" pitchFamily="18" charset="0"/>
              </a:rPr>
              <a:t>r</a:t>
            </a:r>
            <a:r>
              <a:rPr lang="en-US" altLang="en-US" sz="2800">
                <a:ea typeface="Cambria Math" panose="02040503050406030204" pitchFamily="18" charset="0"/>
                <a:cs typeface="Cambria Math" panose="02040503050406030204" pitchFamily="18" charset="0"/>
              </a:rPr>
              <a:t>th Boolean power of  </a:t>
            </a:r>
            <a:r>
              <a:rPr lang="en-US" altLang="en-US" sz="2800" b="1"/>
              <a:t>A</a:t>
            </a:r>
            <a:r>
              <a:rPr lang="en-US" altLang="en-US" sz="2800"/>
              <a:t> </a:t>
            </a:r>
            <a:r>
              <a:rPr lang="en-US" altLang="en-US" sz="2800">
                <a:ea typeface="Cambria Math" panose="02040503050406030204" pitchFamily="18" charset="0"/>
                <a:cs typeface="Cambria Math" panose="02040503050406030204" pitchFamily="18" charset="0"/>
              </a:rPr>
              <a:t>is the Boolean product of </a:t>
            </a:r>
            <a:r>
              <a:rPr lang="en-US" altLang="en-US" sz="2800" i="1">
                <a:ea typeface="Cambria Math" panose="02040503050406030204" pitchFamily="18" charset="0"/>
                <a:cs typeface="Cambria Math" panose="02040503050406030204" pitchFamily="18" charset="0"/>
              </a:rPr>
              <a:t>r</a:t>
            </a:r>
            <a:r>
              <a:rPr lang="en-US" altLang="en-US" sz="2800">
                <a:ea typeface="Cambria Math" panose="02040503050406030204" pitchFamily="18" charset="0"/>
                <a:cs typeface="Cambria Math" panose="02040503050406030204" pitchFamily="18" charset="0"/>
              </a:rPr>
              <a:t> factors of </a:t>
            </a:r>
            <a:r>
              <a:rPr lang="en-US" altLang="en-US" sz="2800" b="1"/>
              <a:t>A</a:t>
            </a:r>
            <a:r>
              <a:rPr lang="en-US" altLang="en-US" sz="2800"/>
              <a:t>, denoted by </a:t>
            </a:r>
            <a:r>
              <a:rPr lang="en-US" altLang="en-US" sz="2800" b="1"/>
              <a:t>A</a:t>
            </a:r>
            <a:r>
              <a:rPr lang="en-US" altLang="en-US" sz="2800" b="1" baseline="30000"/>
              <a:t>[</a:t>
            </a:r>
            <a:r>
              <a:rPr lang="en-US" altLang="en-US" sz="2800" i="1" baseline="30000"/>
              <a:t>r</a:t>
            </a:r>
            <a:r>
              <a:rPr lang="en-US" altLang="en-US" sz="2800" b="1" baseline="30000"/>
              <a:t>] </a:t>
            </a:r>
            <a:r>
              <a:rPr lang="en-US" altLang="en-US" sz="2800"/>
              <a:t>.  Hence,</a:t>
            </a:r>
            <a:endParaRPr lang="en-US" altLang="en-US" sz="2800">
              <a:ea typeface="Cambria Math" panose="02040503050406030204" pitchFamily="18" charset="0"/>
              <a:cs typeface="Cambria Math" panose="02040503050406030204" pitchFamily="18" charset="0"/>
            </a:endParaRPr>
          </a:p>
          <a:p>
            <a:pPr>
              <a:buFont typeface="Wingdings 2" panose="05020102010507070707" pitchFamily="18" charset="2"/>
              <a:buNone/>
            </a:pPr>
            <a:endParaRPr lang="en-US" altLang="en-US" sz="28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a:buFont typeface="Wingdings 2" panose="05020102010507070707" pitchFamily="18" charset="2"/>
              <a:buNone/>
            </a:pPr>
            <a:r>
              <a:rPr lang="en-US" altLang="en-US" sz="28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800">
                <a:ea typeface="Cambria Math" panose="02040503050406030204" pitchFamily="18" charset="0"/>
                <a:cs typeface="Cambria Math" panose="02040503050406030204" pitchFamily="18" charset="0"/>
                <a:sym typeface="Symbol" panose="05050102010706020507" pitchFamily="18" charset="2"/>
              </a:rPr>
              <a:t>We define </a:t>
            </a:r>
            <a:r>
              <a:rPr lang="en-US" altLang="en-US" sz="2800" b="1"/>
              <a:t>A</a:t>
            </a:r>
            <a:r>
              <a:rPr lang="en-US" altLang="en-US" sz="2800" b="1" baseline="30000"/>
              <a:t>[</a:t>
            </a:r>
            <a:r>
              <a:rPr lang="en-US" altLang="en-US" sz="2800" i="1" baseline="30000"/>
              <a:t>r</a:t>
            </a:r>
            <a:r>
              <a:rPr lang="en-US" altLang="en-US" sz="2800" b="1" baseline="30000"/>
              <a:t>] </a:t>
            </a:r>
            <a:r>
              <a:rPr lang="en-US" altLang="en-US" sz="2800" b="1"/>
              <a:t> </a:t>
            </a:r>
            <a:r>
              <a:rPr lang="en-US" altLang="en-US" sz="2800">
                <a:ea typeface="Cambria Math" panose="02040503050406030204" pitchFamily="18" charset="0"/>
                <a:cs typeface="Cambria Math" panose="02040503050406030204" pitchFamily="18" charset="0"/>
                <a:sym typeface="Symbol" panose="05050102010706020507" pitchFamily="18" charset="2"/>
              </a:rPr>
              <a:t>to be  </a:t>
            </a:r>
            <a:r>
              <a:rPr lang="en-US" altLang="en-US" sz="3200" b="1">
                <a:sym typeface="Symbol" panose="05050102010706020507" pitchFamily="18" charset="2"/>
              </a:rPr>
              <a:t>I</a:t>
            </a:r>
            <a:r>
              <a:rPr lang="en-US" altLang="en-US" sz="3200" i="1" baseline="-25000">
                <a:sym typeface="Symbol" panose="05050102010706020507" pitchFamily="18" charset="2"/>
              </a:rPr>
              <a:t>n</a:t>
            </a:r>
            <a:r>
              <a:rPr lang="en-US" altLang="en-US" sz="3200">
                <a:sym typeface="Symbol" panose="05050102010706020507" pitchFamily="18" charset="2"/>
              </a:rPr>
              <a:t>.</a:t>
            </a:r>
            <a:endParaRPr lang="en-US" altLang="en-US" sz="28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a:buFont typeface="Wingdings 2" panose="05020102010507070707" pitchFamily="18" charset="2"/>
              <a:buNone/>
            </a:pPr>
            <a:r>
              <a:rPr lang="en-US" altLang="en-US" sz="2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The Boolean product is  well defined because the     </a:t>
            </a:r>
            <a:r>
              <a:rPr lang="en-US" altLang="en-US">
                <a:ea typeface="Cambria Math" panose="02040503050406030204" pitchFamily="18" charset="0"/>
                <a:cs typeface="Cambria Math" panose="02040503050406030204" pitchFamily="18" charset="0"/>
                <a:sym typeface="Symbol" panose="05050102010706020507" pitchFamily="18" charset="2"/>
              </a:rPr>
              <a:t>Boolean product of matrices is associative.)</a:t>
            </a:r>
            <a:endParaRPr lang="en-US" altLang="en-US"/>
          </a:p>
        </p:txBody>
      </p:sp>
      <p:pic>
        <p:nvPicPr>
          <p:cNvPr id="155652" name="Picture 8" descr="addin_tmp.png">
            <a:extLst>
              <a:ext uri="{FF2B5EF4-FFF2-40B4-BE49-F238E27FC236}">
                <a16:creationId xmlns:a16="http://schemas.microsoft.com/office/drawing/2014/main" id="{96D98CDC-9FD3-4CC2-9A84-94B0AB4B8CC3}"/>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733800" y="3429000"/>
            <a:ext cx="26670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63564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a:extLst>
              <a:ext uri="{FF2B5EF4-FFF2-40B4-BE49-F238E27FC236}">
                <a16:creationId xmlns:a16="http://schemas.microsoft.com/office/drawing/2014/main" id="{6B7FD9FB-D8EB-4238-A360-D5F085A03846}"/>
              </a:ext>
            </a:extLst>
          </p:cNvPr>
          <p:cNvSpPr>
            <a:spLocks noGrp="1"/>
          </p:cNvSpPr>
          <p:nvPr>
            <p:ph type="title"/>
          </p:nvPr>
        </p:nvSpPr>
        <p:spPr/>
        <p:txBody>
          <a:bodyPr/>
          <a:lstStyle/>
          <a:p>
            <a:r>
              <a:rPr lang="en-US" altLang="en-US" sz="4000"/>
              <a:t>Boolean Powers of Zero-One Matrices</a:t>
            </a:r>
          </a:p>
        </p:txBody>
      </p:sp>
      <p:sp>
        <p:nvSpPr>
          <p:cNvPr id="156675" name="Content Placeholder 2">
            <a:extLst>
              <a:ext uri="{FF2B5EF4-FFF2-40B4-BE49-F238E27FC236}">
                <a16:creationId xmlns:a16="http://schemas.microsoft.com/office/drawing/2014/main" id="{60FA0EB8-6238-4B8D-B2B7-8900A18185F0}"/>
              </a:ext>
            </a:extLst>
          </p:cNvPr>
          <p:cNvSpPr>
            <a:spLocks noGrp="1"/>
          </p:cNvSpPr>
          <p:nvPr>
            <p:ph idx="1"/>
          </p:nvPr>
        </p:nvSpPr>
        <p:spPr/>
        <p:txBody>
          <a:bodyPr/>
          <a:lstStyle/>
          <a:p>
            <a:pPr>
              <a:buFont typeface="Wingdings 2" panose="05020102010507070707" pitchFamily="18" charset="2"/>
              <a:buNone/>
            </a:pPr>
            <a:r>
              <a:rPr lang="en-US" altLang="en-US" b="1"/>
              <a:t>  Example</a:t>
            </a:r>
            <a:r>
              <a:rPr lang="en-US" altLang="en-US"/>
              <a:t>: Let</a:t>
            </a:r>
          </a:p>
          <a:p>
            <a:pPr>
              <a:buFont typeface="Wingdings 2" panose="05020102010507070707" pitchFamily="18" charset="2"/>
              <a:buNone/>
            </a:pPr>
            <a:endParaRPr lang="en-US" altLang="en-US"/>
          </a:p>
          <a:p>
            <a:pPr>
              <a:buFont typeface="Wingdings 2" panose="05020102010507070707" pitchFamily="18" charset="2"/>
              <a:buNone/>
            </a:pPr>
            <a:r>
              <a:rPr lang="en-US" altLang="en-US"/>
              <a:t>    Find </a:t>
            </a:r>
            <a:r>
              <a:rPr lang="en-US" altLang="en-US" b="1"/>
              <a:t>A</a:t>
            </a:r>
            <a:r>
              <a:rPr lang="en-US" altLang="en-US" i="1" baseline="30000"/>
              <a:t>n</a:t>
            </a:r>
            <a:r>
              <a:rPr lang="en-US" altLang="en-US" baseline="30000"/>
              <a:t> </a:t>
            </a:r>
            <a:r>
              <a:rPr lang="en-US" altLang="en-US"/>
              <a:t>  for all positive integers </a:t>
            </a:r>
            <a:r>
              <a:rPr lang="en-US" altLang="en-US" i="1"/>
              <a:t>n</a:t>
            </a:r>
            <a:r>
              <a:rPr lang="en-US" altLang="en-US"/>
              <a:t>.</a:t>
            </a:r>
          </a:p>
          <a:p>
            <a:pPr>
              <a:buFont typeface="Wingdings 2" panose="05020102010507070707" pitchFamily="18" charset="2"/>
              <a:buNone/>
            </a:pPr>
            <a:r>
              <a:rPr lang="en-US" altLang="en-US"/>
              <a:t>    </a:t>
            </a:r>
            <a:r>
              <a:rPr lang="en-US" altLang="en-US" b="1"/>
              <a:t>Solution</a:t>
            </a:r>
            <a:r>
              <a:rPr lang="en-US" altLang="en-US"/>
              <a:t>: </a:t>
            </a:r>
          </a:p>
        </p:txBody>
      </p:sp>
      <p:pic>
        <p:nvPicPr>
          <p:cNvPr id="156676" name="Picture 19" descr="addin_tmp.png">
            <a:extLst>
              <a:ext uri="{FF2B5EF4-FFF2-40B4-BE49-F238E27FC236}">
                <a16:creationId xmlns:a16="http://schemas.microsoft.com/office/drawing/2014/main" id="{C738BDF4-357A-4FA3-9D23-01571E5D23D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971800" y="1905000"/>
            <a:ext cx="148113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6" descr="addin_tmp.png">
            <a:extLst>
              <a:ext uri="{FF2B5EF4-FFF2-40B4-BE49-F238E27FC236}">
                <a16:creationId xmlns:a16="http://schemas.microsoft.com/office/drawing/2014/main" id="{9003D909-F7E2-4183-A42F-74C9B2330F5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62000" y="3886200"/>
            <a:ext cx="24447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7" descr="addin_tmp.png">
            <a:extLst>
              <a:ext uri="{FF2B5EF4-FFF2-40B4-BE49-F238E27FC236}">
                <a16:creationId xmlns:a16="http://schemas.microsoft.com/office/drawing/2014/main" id="{514E96AF-F389-4406-8682-EFA6BCD3D727}"/>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038600" y="3733800"/>
            <a:ext cx="261461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15" descr="addin_tmp.png">
            <a:extLst>
              <a:ext uri="{FF2B5EF4-FFF2-40B4-BE49-F238E27FC236}">
                <a16:creationId xmlns:a16="http://schemas.microsoft.com/office/drawing/2014/main" id="{AE317824-6079-403B-9AE0-53FE9CD7D424}"/>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95600" y="4876800"/>
            <a:ext cx="261461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80" name="Picture 18" descr="addin_tmp.png">
            <a:extLst>
              <a:ext uri="{FF2B5EF4-FFF2-40B4-BE49-F238E27FC236}">
                <a16:creationId xmlns:a16="http://schemas.microsoft.com/office/drawing/2014/main" id="{9BDF570B-B331-435A-8C3B-E64B8C1AA61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143000" y="5715000"/>
            <a:ext cx="597535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70059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04800" y="609600"/>
            <a:ext cx="8534400" cy="914400"/>
          </a:xfrm>
        </p:spPr>
        <p:txBody>
          <a:bodyPr/>
          <a:lstStyle/>
          <a:p>
            <a:pPr eaLnBrk="1" hangingPunct="1"/>
            <a:r>
              <a:rPr lang="en-US" altLang="zh-TW" dirty="0">
                <a:latin typeface="Comic Sans MS" pitchFamily="66" charset="0"/>
              </a:rPr>
              <a:t>Modular Arithmetic </a:t>
            </a:r>
          </a:p>
        </p:txBody>
      </p:sp>
      <p:pic>
        <p:nvPicPr>
          <p:cNvPr id="2051" name="Picture 5" descr="cl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2098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34041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914400" y="1143000"/>
            <a:ext cx="5813425" cy="376238"/>
          </a:xfrm>
          <a:prstGeom prst="rect">
            <a:avLst/>
          </a:prstGeom>
          <a:solidFill>
            <a:srgbClr val="FF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kumimoji="0" lang="en-US" altLang="en-US" sz="1800" b="1" i="1"/>
              <a:t>Def</a:t>
            </a:r>
            <a:r>
              <a:rPr kumimoji="0" lang="en-US" altLang="en-US" sz="1800" b="1"/>
              <a:t>:</a:t>
            </a:r>
            <a:r>
              <a:rPr kumimoji="0" lang="en-US" altLang="en-US" sz="1800"/>
              <a:t> </a:t>
            </a:r>
            <a:r>
              <a:rPr kumimoji="0" lang="en-US" altLang="en-US" sz="1800">
                <a:solidFill>
                  <a:srgbClr val="0000CC"/>
                </a:solidFill>
              </a:rPr>
              <a:t>a </a:t>
            </a:r>
            <a:r>
              <a:rPr kumimoji="0" lang="en-US" altLang="en-US" sz="1800">
                <a:solidFill>
                  <a:srgbClr val="0000CC"/>
                </a:solidFill>
                <a:sym typeface="Euclid Symbol" pitchFamily="18" charset="2"/>
              </a:rPr>
              <a:t> b (mod n) </a:t>
            </a:r>
            <a:r>
              <a:rPr kumimoji="0" lang="en-US" altLang="en-US" sz="1800">
                <a:sym typeface="Euclid Symbol" pitchFamily="18" charset="2"/>
              </a:rPr>
              <a:t>iff </a:t>
            </a:r>
            <a:r>
              <a:rPr kumimoji="0" lang="en-US" altLang="en-US" sz="1800">
                <a:solidFill>
                  <a:srgbClr val="0000CC"/>
                </a:solidFill>
                <a:sym typeface="Euclid Symbol" pitchFamily="18" charset="2"/>
              </a:rPr>
              <a:t>n|(</a:t>
            </a:r>
            <a:r>
              <a:rPr kumimoji="0" lang="en-US" altLang="en-US" sz="1800">
                <a:solidFill>
                  <a:srgbClr val="0000CC"/>
                </a:solidFill>
              </a:rPr>
              <a:t>a </a:t>
            </a:r>
            <a:r>
              <a:rPr kumimoji="0" lang="en-US" altLang="en-US" sz="1800">
                <a:solidFill>
                  <a:srgbClr val="0000CC"/>
                </a:solidFill>
                <a:sym typeface="Euclid Symbol" pitchFamily="18" charset="2"/>
              </a:rPr>
              <a:t>- b) </a:t>
            </a:r>
            <a:r>
              <a:rPr kumimoji="0" lang="en-US" altLang="en-US" sz="1800">
                <a:sym typeface="Euclid Symbol" pitchFamily="18" charset="2"/>
              </a:rPr>
              <a:t>iff </a:t>
            </a:r>
            <a:r>
              <a:rPr kumimoji="0" lang="en-US" altLang="en-US" sz="1800">
                <a:solidFill>
                  <a:srgbClr val="0000CC"/>
                </a:solidFill>
                <a:sym typeface="Euclid Symbol" pitchFamily="18" charset="2"/>
              </a:rPr>
              <a:t>a mod n = b mod n.</a:t>
            </a:r>
          </a:p>
        </p:txBody>
      </p:sp>
      <p:sp>
        <p:nvSpPr>
          <p:cNvPr id="5123" name="Text Box 3"/>
          <p:cNvSpPr txBox="1">
            <a:spLocks noChangeArrowheads="1"/>
          </p:cNvSpPr>
          <p:nvPr/>
        </p:nvSpPr>
        <p:spPr bwMode="auto">
          <a:xfrm>
            <a:off x="2971800" y="457200"/>
            <a:ext cx="304958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Modular Arithmetic</a:t>
            </a:r>
          </a:p>
        </p:txBody>
      </p:sp>
      <p:sp>
        <p:nvSpPr>
          <p:cNvPr id="860164" name="Text Box 4"/>
          <p:cNvSpPr txBox="1">
            <a:spLocks noChangeArrowheads="1"/>
          </p:cNvSpPr>
          <p:nvPr/>
        </p:nvSpPr>
        <p:spPr bwMode="auto">
          <a:xfrm>
            <a:off x="1128713" y="2705100"/>
            <a:ext cx="2909887"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e.g.  	12 </a:t>
            </a:r>
            <a:r>
              <a:rPr kumimoji="0" lang="en-US" altLang="en-US">
                <a:sym typeface="Euclid Symbol" pitchFamily="18" charset="2"/>
              </a:rPr>
              <a:t> 2 (mod 10)</a:t>
            </a:r>
          </a:p>
          <a:p>
            <a:pPr eaLnBrk="1" hangingPunct="1"/>
            <a:endParaRPr kumimoji="0" lang="en-US" altLang="zh-TW">
              <a:sym typeface="Euclid Symbol" pitchFamily="18" charset="2"/>
            </a:endParaRPr>
          </a:p>
          <a:p>
            <a:pPr eaLnBrk="1" hangingPunct="1"/>
            <a:r>
              <a:rPr kumimoji="0" lang="en-US" altLang="zh-TW">
                <a:sym typeface="Euclid Symbol" pitchFamily="18" charset="2"/>
              </a:rPr>
              <a:t>	107 </a:t>
            </a:r>
            <a:r>
              <a:rPr kumimoji="0" lang="en-US" altLang="en-US">
                <a:sym typeface="Euclid Symbol" pitchFamily="18" charset="2"/>
              </a:rPr>
              <a:t> 207 (mod 10)</a:t>
            </a:r>
            <a:endParaRPr kumimoji="0" lang="en-US" altLang="zh-TW">
              <a:sym typeface="Euclid Symbol" pitchFamily="18" charset="2"/>
            </a:endParaRPr>
          </a:p>
          <a:p>
            <a:pPr eaLnBrk="1" hangingPunct="1"/>
            <a:endParaRPr kumimoji="0" lang="en-US" altLang="zh-TW">
              <a:sym typeface="Euclid Symbol" pitchFamily="18" charset="2"/>
            </a:endParaRPr>
          </a:p>
          <a:p>
            <a:pPr eaLnBrk="1" hangingPunct="1"/>
            <a:r>
              <a:rPr kumimoji="0" lang="en-US" altLang="zh-TW">
                <a:sym typeface="Euclid Symbol" pitchFamily="18" charset="2"/>
              </a:rPr>
              <a:t>	7 </a:t>
            </a:r>
            <a:r>
              <a:rPr kumimoji="0" lang="en-US" altLang="en-US">
                <a:sym typeface="Euclid Symbol" pitchFamily="18" charset="2"/>
              </a:rPr>
              <a:t> 3 (mod 2)</a:t>
            </a:r>
          </a:p>
          <a:p>
            <a:pPr eaLnBrk="1" hangingPunct="1"/>
            <a:endParaRPr kumimoji="0" lang="en-US" altLang="zh-TW">
              <a:sym typeface="Euclid Symbol" pitchFamily="18" charset="2"/>
            </a:endParaRPr>
          </a:p>
          <a:p>
            <a:pPr eaLnBrk="1" hangingPunct="1"/>
            <a:r>
              <a:rPr kumimoji="0" lang="en-US" altLang="zh-TW">
                <a:sym typeface="Euclid Symbol" pitchFamily="18" charset="2"/>
              </a:rPr>
              <a:t>	7 </a:t>
            </a:r>
            <a:r>
              <a:rPr kumimoji="0" lang="en-US" altLang="en-US">
                <a:sym typeface="Euclid Symbol" pitchFamily="18" charset="2"/>
              </a:rPr>
              <a:t> -1 (mod 2)</a:t>
            </a:r>
            <a:endParaRPr kumimoji="0" lang="en-US" altLang="zh-TW">
              <a:sym typeface="Euclid Symbol" pitchFamily="18" charset="2"/>
            </a:endParaRPr>
          </a:p>
          <a:p>
            <a:pPr eaLnBrk="1" hangingPunct="1"/>
            <a:endParaRPr kumimoji="0" lang="en-US" altLang="zh-TW">
              <a:sym typeface="Euclid Symbol" pitchFamily="18" charset="2"/>
            </a:endParaRPr>
          </a:p>
          <a:p>
            <a:pPr eaLnBrk="1" hangingPunct="1"/>
            <a:r>
              <a:rPr kumimoji="0" lang="en-US" altLang="zh-TW">
                <a:sym typeface="Euclid Symbol" pitchFamily="18" charset="2"/>
              </a:rPr>
              <a:t>	13 </a:t>
            </a:r>
            <a:r>
              <a:rPr kumimoji="0" lang="en-US" altLang="en-US">
                <a:sym typeface="Euclid Symbol" pitchFamily="18" charset="2"/>
              </a:rPr>
              <a:t> -1 (mod 7)</a:t>
            </a:r>
          </a:p>
          <a:p>
            <a:pPr eaLnBrk="1" hangingPunct="1"/>
            <a:endParaRPr kumimoji="0" lang="en-US" altLang="zh-TW">
              <a:sym typeface="Euclid Symbol" pitchFamily="18" charset="2"/>
            </a:endParaRPr>
          </a:p>
          <a:p>
            <a:pPr eaLnBrk="1" hangingPunct="1"/>
            <a:r>
              <a:rPr kumimoji="0" lang="en-US" altLang="zh-TW">
                <a:sym typeface="Euclid Symbol" pitchFamily="18" charset="2"/>
              </a:rPr>
              <a:t>	-15 </a:t>
            </a:r>
            <a:r>
              <a:rPr kumimoji="0" lang="en-US" altLang="en-US">
                <a:sym typeface="Euclid Symbol" pitchFamily="18" charset="2"/>
              </a:rPr>
              <a:t> 10 (mod 5)</a:t>
            </a:r>
            <a:endParaRPr kumimoji="0" lang="en-US" altLang="zh-TW">
              <a:sym typeface="Euclid Symbol" pitchFamily="18" charset="2"/>
            </a:endParaRPr>
          </a:p>
        </p:txBody>
      </p:sp>
      <p:sp>
        <p:nvSpPr>
          <p:cNvPr id="860165" name="Text Box 5"/>
          <p:cNvSpPr txBox="1">
            <a:spLocks noChangeArrowheads="1"/>
          </p:cNvSpPr>
          <p:nvPr/>
        </p:nvSpPr>
        <p:spPr bwMode="auto">
          <a:xfrm>
            <a:off x="990600" y="1752600"/>
            <a:ext cx="7146925"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b="1"/>
              <a:t>Be careful</a:t>
            </a:r>
            <a:r>
              <a:rPr lang="en-US" altLang="zh-TW"/>
              <a:t>, </a:t>
            </a:r>
            <a:r>
              <a:rPr kumimoji="0" lang="en-US" altLang="en-US">
                <a:solidFill>
                  <a:srgbClr val="0000CC"/>
                </a:solidFill>
                <a:sym typeface="Euclid Symbol" pitchFamily="18" charset="2"/>
              </a:rPr>
              <a:t>a mod n</a:t>
            </a:r>
            <a:r>
              <a:rPr kumimoji="0" lang="en-US" altLang="en-US">
                <a:sym typeface="Euclid Symbol" pitchFamily="18" charset="2"/>
              </a:rPr>
              <a:t> </a:t>
            </a:r>
            <a:r>
              <a:rPr lang="en-US" altLang="zh-TW"/>
              <a:t>means “the remainder when </a:t>
            </a:r>
            <a:r>
              <a:rPr lang="en-US" altLang="zh-TW">
                <a:solidFill>
                  <a:srgbClr val="0000CC"/>
                </a:solidFill>
              </a:rPr>
              <a:t>a</a:t>
            </a:r>
            <a:r>
              <a:rPr lang="en-US" altLang="zh-TW"/>
              <a:t> is divided by </a:t>
            </a:r>
            <a:r>
              <a:rPr lang="en-US" altLang="zh-TW">
                <a:solidFill>
                  <a:srgbClr val="0000CC"/>
                </a:solidFill>
              </a:rPr>
              <a:t>n</a:t>
            </a:r>
            <a:r>
              <a:rPr lang="en-US" altLang="zh-TW"/>
              <a:t>”.</a:t>
            </a:r>
          </a:p>
          <a:p>
            <a:pPr eaLnBrk="1" hangingPunct="1">
              <a:lnSpc>
                <a:spcPct val="150000"/>
              </a:lnSpc>
            </a:pPr>
            <a:r>
              <a:rPr kumimoji="0" lang="en-US" altLang="en-US">
                <a:solidFill>
                  <a:srgbClr val="0000CC"/>
                </a:solidFill>
              </a:rPr>
              <a:t>a </a:t>
            </a:r>
            <a:r>
              <a:rPr kumimoji="0" lang="en-US" altLang="en-US">
                <a:solidFill>
                  <a:srgbClr val="0000CC"/>
                </a:solidFill>
                <a:sym typeface="Euclid Symbol" pitchFamily="18" charset="2"/>
              </a:rPr>
              <a:t> b (mod n)</a:t>
            </a:r>
            <a:r>
              <a:rPr kumimoji="0" lang="en-US" altLang="en-US">
                <a:sym typeface="Euclid Symbol" pitchFamily="18" charset="2"/>
              </a:rPr>
              <a:t> m</a:t>
            </a:r>
            <a:r>
              <a:rPr lang="en-US" altLang="zh-TW"/>
              <a:t>eans “</a:t>
            </a:r>
            <a:r>
              <a:rPr lang="en-US" altLang="zh-TW">
                <a:solidFill>
                  <a:srgbClr val="0000CC"/>
                </a:solidFill>
              </a:rPr>
              <a:t>a</a:t>
            </a:r>
            <a:r>
              <a:rPr lang="en-US" altLang="zh-TW"/>
              <a:t> and </a:t>
            </a:r>
            <a:r>
              <a:rPr lang="en-US" altLang="zh-TW">
                <a:solidFill>
                  <a:srgbClr val="0000CC"/>
                </a:solidFill>
              </a:rPr>
              <a:t>b</a:t>
            </a:r>
            <a:r>
              <a:rPr lang="en-US" altLang="zh-TW"/>
              <a:t> have the same remainder when divided by </a:t>
            </a:r>
            <a:r>
              <a:rPr lang="en-US" altLang="zh-TW">
                <a:solidFill>
                  <a:srgbClr val="0000CC"/>
                </a:solidFill>
              </a:rPr>
              <a:t>n</a:t>
            </a:r>
            <a:r>
              <a:rPr lang="en-US" altLang="zh-TW"/>
              <a:t>”.</a:t>
            </a:r>
          </a:p>
        </p:txBody>
      </p:sp>
      <p:sp>
        <p:nvSpPr>
          <p:cNvPr id="860166" name="Line 6"/>
          <p:cNvSpPr>
            <a:spLocks noChangeShapeType="1"/>
          </p:cNvSpPr>
          <p:nvPr/>
        </p:nvSpPr>
        <p:spPr bwMode="auto">
          <a:xfrm>
            <a:off x="4572000" y="2514600"/>
            <a:ext cx="0" cy="3124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167" name="Rectangle 7"/>
          <p:cNvSpPr>
            <a:spLocks noChangeArrowheads="1"/>
          </p:cNvSpPr>
          <p:nvPr/>
        </p:nvSpPr>
        <p:spPr bwMode="auto">
          <a:xfrm>
            <a:off x="5083175" y="2705100"/>
            <a:ext cx="1622425"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kumimoji="0" lang="en-US" altLang="en-US"/>
              <a:t>12</a:t>
            </a:r>
            <a:r>
              <a:rPr kumimoji="0" lang="en-US" altLang="en-US">
                <a:sym typeface="Euclid Symbol" pitchFamily="18" charset="2"/>
              </a:rPr>
              <a:t> mod 10 = 2</a:t>
            </a:r>
          </a:p>
          <a:p>
            <a:pPr eaLnBrk="1" hangingPunct="1"/>
            <a:endParaRPr kumimoji="0" lang="en-US" altLang="zh-TW">
              <a:sym typeface="Euclid Symbol" pitchFamily="18" charset="2"/>
            </a:endParaRPr>
          </a:p>
          <a:p>
            <a:pPr eaLnBrk="1" hangingPunct="1"/>
            <a:r>
              <a:rPr kumimoji="0" lang="en-US" altLang="zh-TW">
                <a:sym typeface="Euclid Symbol" pitchFamily="18" charset="2"/>
              </a:rPr>
              <a:t>207 mod 10 = 7</a:t>
            </a:r>
          </a:p>
          <a:p>
            <a:pPr eaLnBrk="1" hangingPunct="1"/>
            <a:endParaRPr kumimoji="0" lang="en-US" altLang="zh-TW">
              <a:sym typeface="Euclid Symbol" pitchFamily="18" charset="2"/>
            </a:endParaRPr>
          </a:p>
          <a:p>
            <a:pPr eaLnBrk="1" hangingPunct="1"/>
            <a:r>
              <a:rPr kumimoji="0" lang="en-US" altLang="zh-TW">
                <a:sym typeface="Euclid Symbol" pitchFamily="18" charset="2"/>
              </a:rPr>
              <a:t>7 mod 2 = 1</a:t>
            </a:r>
          </a:p>
          <a:p>
            <a:pPr eaLnBrk="1" hangingPunct="1"/>
            <a:endParaRPr kumimoji="0" lang="en-US" altLang="zh-TW">
              <a:sym typeface="Euclid Symbol" pitchFamily="18" charset="2"/>
            </a:endParaRPr>
          </a:p>
          <a:p>
            <a:pPr eaLnBrk="1" hangingPunct="1"/>
            <a:r>
              <a:rPr kumimoji="0" lang="en-US" altLang="zh-TW">
                <a:sym typeface="Euclid Symbol" pitchFamily="18" charset="2"/>
              </a:rPr>
              <a:t>-1 mod 2 = 1</a:t>
            </a:r>
          </a:p>
          <a:p>
            <a:pPr eaLnBrk="1" hangingPunct="1"/>
            <a:endParaRPr kumimoji="0" lang="en-US" altLang="zh-TW">
              <a:sym typeface="Euclid Symbol" pitchFamily="18" charset="2"/>
            </a:endParaRPr>
          </a:p>
          <a:p>
            <a:pPr eaLnBrk="1" hangingPunct="1"/>
            <a:r>
              <a:rPr kumimoji="0" lang="en-US" altLang="zh-TW">
                <a:sym typeface="Euclid Symbol" pitchFamily="18" charset="2"/>
              </a:rPr>
              <a:t>-1 mod 7 = 6</a:t>
            </a:r>
          </a:p>
          <a:p>
            <a:pPr eaLnBrk="1" hangingPunct="1"/>
            <a:endParaRPr kumimoji="0" lang="en-US" altLang="zh-TW">
              <a:sym typeface="Euclid Symbol" pitchFamily="18" charset="2"/>
            </a:endParaRPr>
          </a:p>
          <a:p>
            <a:pPr eaLnBrk="1" hangingPunct="1"/>
            <a:r>
              <a:rPr kumimoji="0" lang="en-US" altLang="zh-TW">
                <a:sym typeface="Euclid Symbol" pitchFamily="18" charset="2"/>
              </a:rPr>
              <a:t>-15 mod 5 = 0</a:t>
            </a:r>
          </a:p>
        </p:txBody>
      </p:sp>
      <p:sp>
        <p:nvSpPr>
          <p:cNvPr id="860168" name="Text Box 8"/>
          <p:cNvSpPr txBox="1">
            <a:spLocks noChangeArrowheads="1"/>
          </p:cNvSpPr>
          <p:nvPr/>
        </p:nvSpPr>
        <p:spPr bwMode="auto">
          <a:xfrm>
            <a:off x="914400" y="5670550"/>
            <a:ext cx="2624138" cy="3492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b="1"/>
              <a:t>Fact</a:t>
            </a:r>
            <a:r>
              <a:rPr lang="en-US" altLang="zh-TW"/>
              <a:t>: </a:t>
            </a:r>
            <a:r>
              <a:rPr kumimoji="0" lang="en-US" altLang="en-US">
                <a:solidFill>
                  <a:srgbClr val="0000CC"/>
                </a:solidFill>
              </a:rPr>
              <a:t>a </a:t>
            </a:r>
            <a:r>
              <a:rPr kumimoji="0" lang="en-US" altLang="en-US">
                <a:solidFill>
                  <a:srgbClr val="0000CC"/>
                </a:solidFill>
                <a:sym typeface="Euclid Symbol" pitchFamily="18" charset="2"/>
              </a:rPr>
              <a:t> a mod n (mod n)</a:t>
            </a:r>
            <a:r>
              <a:rPr kumimoji="0" lang="en-US" altLang="en-US">
                <a:sym typeface="Euclid Symbol" pitchFamily="18" charset="2"/>
              </a:rPr>
              <a:t> </a:t>
            </a:r>
            <a:endParaRPr kumimoji="0" lang="en-US" altLang="zh-TW">
              <a:sym typeface="Euclid Symbol" pitchFamily="18" charset="2"/>
            </a:endParaRPr>
          </a:p>
        </p:txBody>
      </p:sp>
      <p:sp>
        <p:nvSpPr>
          <p:cNvPr id="860169" name="Text Box 9"/>
          <p:cNvSpPr txBox="1">
            <a:spLocks noChangeArrowheads="1"/>
          </p:cNvSpPr>
          <p:nvPr/>
        </p:nvSpPr>
        <p:spPr bwMode="auto">
          <a:xfrm>
            <a:off x="3717925" y="5670550"/>
            <a:ext cx="4759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as </a:t>
            </a:r>
            <a:r>
              <a:rPr lang="en-US" altLang="zh-TW">
                <a:solidFill>
                  <a:srgbClr val="0000CC"/>
                </a:solidFill>
              </a:rPr>
              <a:t>a</a:t>
            </a:r>
            <a:r>
              <a:rPr lang="en-US" altLang="zh-TW"/>
              <a:t> and </a:t>
            </a:r>
            <a:r>
              <a:rPr lang="en-US" altLang="zh-TW">
                <a:solidFill>
                  <a:srgbClr val="0000CC"/>
                </a:solidFill>
              </a:rPr>
              <a:t>a mod n</a:t>
            </a:r>
            <a:r>
              <a:rPr lang="en-US" altLang="zh-TW"/>
              <a:t> have the same remainder </a:t>
            </a:r>
            <a:r>
              <a:rPr lang="en-US" altLang="zh-TW">
                <a:solidFill>
                  <a:srgbClr val="0000CC"/>
                </a:solidFill>
              </a:rPr>
              <a:t>mod n</a:t>
            </a:r>
          </a:p>
        </p:txBody>
      </p:sp>
      <p:sp>
        <p:nvSpPr>
          <p:cNvPr id="860170" name="Text Box 10"/>
          <p:cNvSpPr txBox="1">
            <a:spLocks noChangeArrowheads="1"/>
          </p:cNvSpPr>
          <p:nvPr/>
        </p:nvSpPr>
        <p:spPr bwMode="auto">
          <a:xfrm>
            <a:off x="914400" y="6248400"/>
            <a:ext cx="5634038" cy="3492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b="1"/>
              <a:t>Fact</a:t>
            </a:r>
            <a:r>
              <a:rPr lang="en-US" altLang="zh-TW"/>
              <a:t>: if </a:t>
            </a:r>
            <a:r>
              <a:rPr kumimoji="0" lang="en-US" altLang="en-US">
                <a:solidFill>
                  <a:srgbClr val="0000CC"/>
                </a:solidFill>
              </a:rPr>
              <a:t>a </a:t>
            </a:r>
            <a:r>
              <a:rPr kumimoji="0" lang="en-US" altLang="en-US">
                <a:solidFill>
                  <a:srgbClr val="0000CC"/>
                </a:solidFill>
                <a:sym typeface="Euclid Symbol" pitchFamily="18" charset="2"/>
              </a:rPr>
              <a:t> b (mod n)</a:t>
            </a:r>
            <a:r>
              <a:rPr lang="en-US" altLang="zh-TW"/>
              <a:t>, then </a:t>
            </a:r>
            <a:r>
              <a:rPr lang="en-US" altLang="zh-TW">
                <a:solidFill>
                  <a:srgbClr val="0000CC"/>
                </a:solidFill>
              </a:rPr>
              <a:t>a = b + nx</a:t>
            </a:r>
            <a:r>
              <a:rPr lang="en-US" altLang="zh-TW"/>
              <a:t> for some integer </a:t>
            </a:r>
            <a:r>
              <a:rPr lang="en-US" altLang="zh-TW">
                <a:solidFill>
                  <a:srgbClr val="0000CC"/>
                </a:solidFill>
              </a:rPr>
              <a:t>x</a:t>
            </a:r>
            <a:r>
              <a:rPr lang="en-US" altLang="zh-TW"/>
              <a:t>.</a:t>
            </a:r>
            <a:r>
              <a:rPr kumimoji="0" lang="en-US" altLang="en-US">
                <a:sym typeface="Euclid Symbol" pitchFamily="18" charset="2"/>
              </a:rPr>
              <a:t> </a:t>
            </a:r>
            <a:endParaRPr kumimoji="0" lang="en-US" altLang="zh-TW">
              <a:sym typeface="Euclid Symbol" pitchFamily="18" charset="2"/>
            </a:endParaRPr>
          </a:p>
        </p:txBody>
      </p:sp>
    </p:spTree>
    <p:extLst>
      <p:ext uri="{BB962C8B-B14F-4D97-AF65-F5344CB8AC3E}">
        <p14:creationId xmlns:p14="http://schemas.microsoft.com/office/powerpoint/2010/main" val="1165614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1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01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016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6016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6016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60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64" grpId="0"/>
      <p:bldP spid="860165" grpId="0"/>
      <p:bldP spid="860166" grpId="0" animBg="1"/>
      <p:bldP spid="860167" grpId="0"/>
      <p:bldP spid="860168" grpId="0" animBg="1"/>
      <p:bldP spid="860169" grpId="0"/>
      <p:bldP spid="860170" grpId="0" animBg="1"/>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1143000" y="1143000"/>
            <a:ext cx="5638800" cy="838200"/>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1800" b="1" i="1">
                <a:latin typeface="Comic Sans MS" pitchFamily="66" charset="0"/>
                <a:sym typeface="Euclid Symbol" pitchFamily="18" charset="2"/>
              </a:rPr>
              <a:t>Lemma</a:t>
            </a:r>
            <a:r>
              <a:rPr lang="en-US" altLang="en-US" sz="1800" b="1">
                <a:latin typeface="Comic Sans MS" pitchFamily="66" charset="0"/>
                <a:sym typeface="Euclid Symbol" pitchFamily="18" charset="2"/>
              </a:rPr>
              <a:t>:</a:t>
            </a:r>
            <a:r>
              <a:rPr lang="en-US" altLang="en-US" sz="1800">
                <a:latin typeface="Comic Sans MS" pitchFamily="66" charset="0"/>
                <a:sym typeface="Euclid Symbol" pitchFamily="18" charset="2"/>
              </a:rPr>
              <a:t> If </a:t>
            </a:r>
            <a:r>
              <a:rPr lang="en-US" altLang="en-US" sz="1800">
                <a:solidFill>
                  <a:srgbClr val="0000CC"/>
                </a:solidFill>
                <a:latin typeface="Comic Sans MS" pitchFamily="66" charset="0"/>
              </a:rPr>
              <a:t>a </a:t>
            </a:r>
            <a:r>
              <a:rPr lang="en-US" altLang="en-US" sz="1800">
                <a:solidFill>
                  <a:srgbClr val="0000CC"/>
                </a:solidFill>
                <a:latin typeface="Comic Sans MS" pitchFamily="66" charset="0"/>
                <a:sym typeface="Euclid Symbol" pitchFamily="18" charset="2"/>
              </a:rPr>
              <a:t> c (mod n), </a:t>
            </a:r>
            <a:r>
              <a:rPr lang="en-US" altLang="en-US" sz="1800">
                <a:latin typeface="Comic Sans MS" pitchFamily="66" charset="0"/>
                <a:sym typeface="Euclid Symbol" pitchFamily="18" charset="2"/>
              </a:rPr>
              <a:t>and </a:t>
            </a:r>
            <a:r>
              <a:rPr lang="en-US" altLang="en-US" sz="1800">
                <a:solidFill>
                  <a:srgbClr val="0000CC"/>
                </a:solidFill>
                <a:latin typeface="Comic Sans MS" pitchFamily="66" charset="0"/>
              </a:rPr>
              <a:t>b </a:t>
            </a:r>
            <a:r>
              <a:rPr lang="en-US" altLang="en-US" sz="1800">
                <a:solidFill>
                  <a:srgbClr val="0000CC"/>
                </a:solidFill>
                <a:latin typeface="Comic Sans MS" pitchFamily="66" charset="0"/>
                <a:sym typeface="Euclid Symbol" pitchFamily="18" charset="2"/>
              </a:rPr>
              <a:t> d (mod n)</a:t>
            </a:r>
            <a:r>
              <a:rPr lang="en-US" altLang="en-US" sz="1800">
                <a:latin typeface="Comic Sans MS" pitchFamily="66" charset="0"/>
                <a:sym typeface="Euclid Symbol" pitchFamily="18" charset="2"/>
              </a:rPr>
              <a:t> then            </a:t>
            </a:r>
          </a:p>
          <a:p>
            <a:pPr eaLnBrk="1" hangingPunct="1">
              <a:lnSpc>
                <a:spcPct val="150000"/>
              </a:lnSpc>
              <a:buFontTx/>
              <a:buNone/>
            </a:pPr>
            <a:r>
              <a:rPr lang="en-US" altLang="en-US" sz="1800">
                <a:latin typeface="Comic Sans MS" pitchFamily="66" charset="0"/>
                <a:sym typeface="Euclid Symbol" pitchFamily="18" charset="2"/>
              </a:rPr>
              <a:t>             </a:t>
            </a:r>
            <a:r>
              <a:rPr lang="en-US" altLang="en-US" sz="1800">
                <a:solidFill>
                  <a:srgbClr val="0000CC"/>
                </a:solidFill>
                <a:latin typeface="Comic Sans MS" pitchFamily="66" charset="0"/>
              </a:rPr>
              <a:t>a+b </a:t>
            </a:r>
            <a:r>
              <a:rPr lang="en-US" altLang="en-US" sz="1800">
                <a:solidFill>
                  <a:srgbClr val="0000CC"/>
                </a:solidFill>
                <a:latin typeface="Comic Sans MS" pitchFamily="66" charset="0"/>
                <a:sym typeface="Euclid Symbol" pitchFamily="18" charset="2"/>
              </a:rPr>
              <a:t> c+d (mod n).</a:t>
            </a:r>
          </a:p>
        </p:txBody>
      </p:sp>
      <p:sp>
        <p:nvSpPr>
          <p:cNvPr id="6147" name="Text Box 3"/>
          <p:cNvSpPr txBox="1">
            <a:spLocks noChangeArrowheads="1"/>
          </p:cNvSpPr>
          <p:nvPr/>
        </p:nvSpPr>
        <p:spPr bwMode="auto">
          <a:xfrm>
            <a:off x="3243263" y="457200"/>
            <a:ext cx="27003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Modular Addition</a:t>
            </a:r>
          </a:p>
        </p:txBody>
      </p:sp>
      <p:sp>
        <p:nvSpPr>
          <p:cNvPr id="818183" name="Text Box 7"/>
          <p:cNvSpPr txBox="1">
            <a:spLocks noChangeArrowheads="1"/>
          </p:cNvSpPr>
          <p:nvPr/>
        </p:nvSpPr>
        <p:spPr bwMode="auto">
          <a:xfrm>
            <a:off x="1127125" y="2209800"/>
            <a:ext cx="5899150" cy="437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When you try to understand a statement like this, </a:t>
            </a:r>
          </a:p>
          <a:p>
            <a:pPr eaLnBrk="1" hangingPunct="1">
              <a:lnSpc>
                <a:spcPct val="150000"/>
              </a:lnSpc>
            </a:pPr>
            <a:r>
              <a:rPr lang="en-US" altLang="zh-TW"/>
              <a:t>first think about the familiar cases, e.g. </a:t>
            </a:r>
            <a:r>
              <a:rPr lang="en-US" altLang="zh-TW">
                <a:solidFill>
                  <a:srgbClr val="0000CC"/>
                </a:solidFill>
              </a:rPr>
              <a:t>n</a:t>
            </a:r>
            <a:r>
              <a:rPr lang="en-US" altLang="zh-TW"/>
              <a:t>=10 or </a:t>
            </a:r>
            <a:r>
              <a:rPr lang="en-US" altLang="zh-TW">
                <a:solidFill>
                  <a:srgbClr val="0000CC"/>
                </a:solidFill>
              </a:rPr>
              <a:t>n</a:t>
            </a:r>
            <a:r>
              <a:rPr lang="en-US" altLang="zh-TW"/>
              <a:t>=2.</a:t>
            </a:r>
          </a:p>
          <a:p>
            <a:pPr eaLnBrk="1" hangingPunct="1">
              <a:lnSpc>
                <a:spcPct val="150000"/>
              </a:lnSpc>
            </a:pPr>
            <a:endParaRPr lang="en-US" altLang="zh-TW"/>
          </a:p>
          <a:p>
            <a:pPr eaLnBrk="1" hangingPunct="1">
              <a:lnSpc>
                <a:spcPct val="150000"/>
              </a:lnSpc>
            </a:pPr>
            <a:r>
              <a:rPr lang="en-US" altLang="zh-TW"/>
              <a:t>When </a:t>
            </a:r>
            <a:r>
              <a:rPr lang="en-US" altLang="zh-TW">
                <a:solidFill>
                  <a:srgbClr val="0000CC"/>
                </a:solidFill>
              </a:rPr>
              <a:t>n</a:t>
            </a:r>
            <a:r>
              <a:rPr lang="en-US" altLang="zh-TW"/>
              <a:t>=2, it says that if </a:t>
            </a:r>
            <a:r>
              <a:rPr lang="en-US" altLang="zh-TW">
                <a:solidFill>
                  <a:srgbClr val="0000CC"/>
                </a:solidFill>
              </a:rPr>
              <a:t>a</a:t>
            </a:r>
            <a:r>
              <a:rPr lang="en-US" altLang="zh-TW"/>
              <a:t> and </a:t>
            </a:r>
            <a:r>
              <a:rPr lang="en-US" altLang="zh-TW">
                <a:solidFill>
                  <a:srgbClr val="0000CC"/>
                </a:solidFill>
              </a:rPr>
              <a:t>c</a:t>
            </a:r>
            <a:r>
              <a:rPr lang="en-US" altLang="zh-TW"/>
              <a:t> have the same parity,</a:t>
            </a:r>
          </a:p>
          <a:p>
            <a:pPr eaLnBrk="1" hangingPunct="1">
              <a:lnSpc>
                <a:spcPct val="150000"/>
              </a:lnSpc>
            </a:pPr>
            <a:r>
              <a:rPr lang="en-US" altLang="zh-TW"/>
              <a:t>and </a:t>
            </a:r>
            <a:r>
              <a:rPr lang="en-US" altLang="zh-TW">
                <a:solidFill>
                  <a:srgbClr val="0000CC"/>
                </a:solidFill>
              </a:rPr>
              <a:t>b</a:t>
            </a:r>
            <a:r>
              <a:rPr lang="en-US" altLang="zh-TW"/>
              <a:t> and </a:t>
            </a:r>
            <a:r>
              <a:rPr lang="en-US" altLang="zh-TW">
                <a:solidFill>
                  <a:srgbClr val="0000CC"/>
                </a:solidFill>
              </a:rPr>
              <a:t>d</a:t>
            </a:r>
            <a:r>
              <a:rPr lang="en-US" altLang="zh-TW"/>
              <a:t> have the same parity,</a:t>
            </a:r>
          </a:p>
          <a:p>
            <a:pPr eaLnBrk="1" hangingPunct="1">
              <a:lnSpc>
                <a:spcPct val="150000"/>
              </a:lnSpc>
            </a:pPr>
            <a:r>
              <a:rPr lang="en-US" altLang="zh-TW"/>
              <a:t>then </a:t>
            </a:r>
            <a:r>
              <a:rPr lang="en-US" altLang="zh-TW">
                <a:solidFill>
                  <a:srgbClr val="0000CC"/>
                </a:solidFill>
              </a:rPr>
              <a:t>a+b</a:t>
            </a:r>
            <a:r>
              <a:rPr lang="en-US" altLang="zh-TW"/>
              <a:t> and </a:t>
            </a:r>
            <a:r>
              <a:rPr lang="en-US" altLang="zh-TW">
                <a:solidFill>
                  <a:srgbClr val="0000CC"/>
                </a:solidFill>
              </a:rPr>
              <a:t>c+d</a:t>
            </a:r>
            <a:r>
              <a:rPr lang="en-US" altLang="zh-TW"/>
              <a:t> have the same parity.</a:t>
            </a:r>
          </a:p>
          <a:p>
            <a:pPr eaLnBrk="1" hangingPunct="1">
              <a:lnSpc>
                <a:spcPct val="150000"/>
              </a:lnSpc>
            </a:pPr>
            <a:endParaRPr lang="en-US" altLang="zh-TW"/>
          </a:p>
          <a:p>
            <a:pPr eaLnBrk="1" hangingPunct="1">
              <a:lnSpc>
                <a:spcPct val="150000"/>
              </a:lnSpc>
            </a:pPr>
            <a:r>
              <a:rPr lang="en-US" altLang="zh-TW"/>
              <a:t>When </a:t>
            </a:r>
            <a:r>
              <a:rPr lang="en-US" altLang="zh-TW">
                <a:solidFill>
                  <a:srgbClr val="0000CC"/>
                </a:solidFill>
              </a:rPr>
              <a:t>n</a:t>
            </a:r>
            <a:r>
              <a:rPr lang="en-US" altLang="zh-TW"/>
              <a:t>=10, it says that if </a:t>
            </a:r>
            <a:r>
              <a:rPr lang="en-US" altLang="zh-TW">
                <a:solidFill>
                  <a:srgbClr val="0000CC"/>
                </a:solidFill>
              </a:rPr>
              <a:t>a</a:t>
            </a:r>
            <a:r>
              <a:rPr lang="en-US" altLang="zh-TW"/>
              <a:t> and </a:t>
            </a:r>
            <a:r>
              <a:rPr lang="en-US" altLang="zh-TW">
                <a:solidFill>
                  <a:srgbClr val="0000CC"/>
                </a:solidFill>
              </a:rPr>
              <a:t>c</a:t>
            </a:r>
            <a:r>
              <a:rPr lang="en-US" altLang="zh-TW"/>
              <a:t> have the same last digit,</a:t>
            </a:r>
          </a:p>
          <a:p>
            <a:pPr eaLnBrk="1" hangingPunct="1">
              <a:lnSpc>
                <a:spcPct val="150000"/>
              </a:lnSpc>
            </a:pPr>
            <a:r>
              <a:rPr lang="en-US" altLang="zh-TW"/>
              <a:t>and </a:t>
            </a:r>
            <a:r>
              <a:rPr lang="en-US" altLang="zh-TW">
                <a:solidFill>
                  <a:srgbClr val="0000CC"/>
                </a:solidFill>
              </a:rPr>
              <a:t>b</a:t>
            </a:r>
            <a:r>
              <a:rPr lang="en-US" altLang="zh-TW"/>
              <a:t> and </a:t>
            </a:r>
            <a:r>
              <a:rPr lang="en-US" altLang="zh-TW">
                <a:solidFill>
                  <a:srgbClr val="0000CC"/>
                </a:solidFill>
              </a:rPr>
              <a:t>d</a:t>
            </a:r>
            <a:r>
              <a:rPr lang="en-US" altLang="zh-TW"/>
              <a:t> have the same last digit,</a:t>
            </a:r>
          </a:p>
          <a:p>
            <a:pPr eaLnBrk="1" hangingPunct="1">
              <a:lnSpc>
                <a:spcPct val="150000"/>
              </a:lnSpc>
            </a:pPr>
            <a:r>
              <a:rPr lang="en-US" altLang="zh-TW"/>
              <a:t>then </a:t>
            </a:r>
            <a:r>
              <a:rPr lang="en-US" altLang="zh-TW">
                <a:solidFill>
                  <a:srgbClr val="0000CC"/>
                </a:solidFill>
              </a:rPr>
              <a:t>a+b</a:t>
            </a:r>
            <a:r>
              <a:rPr lang="en-US" altLang="zh-TW"/>
              <a:t> and </a:t>
            </a:r>
            <a:r>
              <a:rPr lang="en-US" altLang="zh-TW">
                <a:solidFill>
                  <a:srgbClr val="0000CC"/>
                </a:solidFill>
              </a:rPr>
              <a:t>c+d</a:t>
            </a:r>
            <a:r>
              <a:rPr lang="en-US" altLang="zh-TW"/>
              <a:t> have the same last digit.</a:t>
            </a:r>
          </a:p>
          <a:p>
            <a:pPr eaLnBrk="1" hangingPunct="1">
              <a:lnSpc>
                <a:spcPct val="150000"/>
              </a:lnSpc>
            </a:pPr>
            <a:endParaRPr lang="en-US" altLang="zh-TW"/>
          </a:p>
          <a:p>
            <a:pPr eaLnBrk="1" hangingPunct="1">
              <a:lnSpc>
                <a:spcPct val="150000"/>
              </a:lnSpc>
            </a:pPr>
            <a:r>
              <a:rPr lang="en-US" altLang="zh-TW"/>
              <a:t>And the lemma says that the same principle applied for all </a:t>
            </a:r>
            <a:r>
              <a:rPr lang="en-US" altLang="zh-TW">
                <a:solidFill>
                  <a:srgbClr val="0000CC"/>
                </a:solidFill>
              </a:rPr>
              <a:t>n</a:t>
            </a:r>
            <a:r>
              <a:rPr lang="en-US" altLang="zh-TW"/>
              <a:t>.</a:t>
            </a:r>
          </a:p>
        </p:txBody>
      </p:sp>
    </p:spTree>
    <p:extLst>
      <p:ext uri="{BB962C8B-B14F-4D97-AF65-F5344CB8AC3E}">
        <p14:creationId xmlns:p14="http://schemas.microsoft.com/office/powerpoint/2010/main" val="2661331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81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818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1818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81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818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1818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818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8183">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181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914400" y="1295400"/>
            <a:ext cx="5638800" cy="838200"/>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1800" b="1" i="1">
                <a:latin typeface="Comic Sans MS" pitchFamily="66" charset="0"/>
                <a:sym typeface="Euclid Symbol" pitchFamily="18" charset="2"/>
              </a:rPr>
              <a:t>Lemma</a:t>
            </a:r>
            <a:r>
              <a:rPr lang="en-US" altLang="en-US" sz="1800" b="1">
                <a:latin typeface="Comic Sans MS" pitchFamily="66" charset="0"/>
                <a:sym typeface="Euclid Symbol" pitchFamily="18" charset="2"/>
              </a:rPr>
              <a:t>:</a:t>
            </a:r>
            <a:r>
              <a:rPr lang="en-US" altLang="en-US" sz="1800">
                <a:latin typeface="Comic Sans MS" pitchFamily="66" charset="0"/>
                <a:sym typeface="Euclid Symbol" pitchFamily="18" charset="2"/>
              </a:rPr>
              <a:t> If </a:t>
            </a:r>
            <a:r>
              <a:rPr lang="en-US" altLang="en-US" sz="1800">
                <a:solidFill>
                  <a:srgbClr val="0000CC"/>
                </a:solidFill>
                <a:latin typeface="Comic Sans MS" pitchFamily="66" charset="0"/>
              </a:rPr>
              <a:t>a </a:t>
            </a:r>
            <a:r>
              <a:rPr lang="en-US" altLang="en-US" sz="1800">
                <a:solidFill>
                  <a:srgbClr val="0000CC"/>
                </a:solidFill>
                <a:latin typeface="Comic Sans MS" pitchFamily="66" charset="0"/>
                <a:sym typeface="Euclid Symbol" pitchFamily="18" charset="2"/>
              </a:rPr>
              <a:t> c (mod n), </a:t>
            </a:r>
            <a:r>
              <a:rPr lang="en-US" altLang="en-US" sz="1800">
                <a:latin typeface="Comic Sans MS" pitchFamily="66" charset="0"/>
                <a:sym typeface="Euclid Symbol" pitchFamily="18" charset="2"/>
              </a:rPr>
              <a:t>and </a:t>
            </a:r>
            <a:r>
              <a:rPr lang="en-US" altLang="en-US" sz="1800">
                <a:solidFill>
                  <a:srgbClr val="0000CC"/>
                </a:solidFill>
                <a:latin typeface="Comic Sans MS" pitchFamily="66" charset="0"/>
              </a:rPr>
              <a:t>b </a:t>
            </a:r>
            <a:r>
              <a:rPr lang="en-US" altLang="en-US" sz="1800">
                <a:solidFill>
                  <a:srgbClr val="0000CC"/>
                </a:solidFill>
                <a:latin typeface="Comic Sans MS" pitchFamily="66" charset="0"/>
                <a:sym typeface="Euclid Symbol" pitchFamily="18" charset="2"/>
              </a:rPr>
              <a:t> d (mod n)</a:t>
            </a:r>
            <a:r>
              <a:rPr lang="en-US" altLang="en-US" sz="1800">
                <a:latin typeface="Comic Sans MS" pitchFamily="66" charset="0"/>
                <a:sym typeface="Euclid Symbol" pitchFamily="18" charset="2"/>
              </a:rPr>
              <a:t> then            </a:t>
            </a:r>
          </a:p>
          <a:p>
            <a:pPr eaLnBrk="1" hangingPunct="1">
              <a:lnSpc>
                <a:spcPct val="150000"/>
              </a:lnSpc>
              <a:buFontTx/>
              <a:buNone/>
            </a:pPr>
            <a:r>
              <a:rPr lang="en-US" altLang="en-US" sz="1800">
                <a:latin typeface="Comic Sans MS" pitchFamily="66" charset="0"/>
                <a:sym typeface="Euclid Symbol" pitchFamily="18" charset="2"/>
              </a:rPr>
              <a:t>             </a:t>
            </a:r>
            <a:r>
              <a:rPr lang="en-US" altLang="en-US" sz="1800">
                <a:solidFill>
                  <a:srgbClr val="0000CC"/>
                </a:solidFill>
                <a:latin typeface="Comic Sans MS" pitchFamily="66" charset="0"/>
              </a:rPr>
              <a:t>a+b </a:t>
            </a:r>
            <a:r>
              <a:rPr lang="en-US" altLang="en-US" sz="1800">
                <a:solidFill>
                  <a:srgbClr val="0000CC"/>
                </a:solidFill>
                <a:latin typeface="Comic Sans MS" pitchFamily="66" charset="0"/>
                <a:sym typeface="Euclid Symbol" pitchFamily="18" charset="2"/>
              </a:rPr>
              <a:t> c+d (mod n).</a:t>
            </a:r>
          </a:p>
        </p:txBody>
      </p:sp>
      <p:sp>
        <p:nvSpPr>
          <p:cNvPr id="7171" name="Text Box 3"/>
          <p:cNvSpPr txBox="1">
            <a:spLocks noChangeArrowheads="1"/>
          </p:cNvSpPr>
          <p:nvPr/>
        </p:nvSpPr>
        <p:spPr bwMode="auto">
          <a:xfrm>
            <a:off x="3243263" y="457200"/>
            <a:ext cx="27003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Modular Addition</a:t>
            </a:r>
          </a:p>
        </p:txBody>
      </p:sp>
      <p:sp>
        <p:nvSpPr>
          <p:cNvPr id="867332" name="Text Box 4"/>
          <p:cNvSpPr txBox="1">
            <a:spLocks noChangeArrowheads="1"/>
          </p:cNvSpPr>
          <p:nvPr/>
        </p:nvSpPr>
        <p:spPr bwMode="auto">
          <a:xfrm>
            <a:off x="838200" y="2559050"/>
            <a:ext cx="6840538"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Example 1  	13 </a:t>
            </a:r>
            <a:r>
              <a:rPr kumimoji="0" lang="en-US" altLang="en-US">
                <a:sym typeface="Euclid Symbol" pitchFamily="18" charset="2"/>
              </a:rPr>
              <a:t> 1 (mod 3),   25  1 (mod 3)  </a:t>
            </a:r>
          </a:p>
          <a:p>
            <a:pPr eaLnBrk="1" hangingPunct="1">
              <a:lnSpc>
                <a:spcPct val="150000"/>
              </a:lnSpc>
            </a:pPr>
            <a:r>
              <a:rPr kumimoji="0" lang="en-US" altLang="en-US">
                <a:sym typeface="Euclid Symbol" pitchFamily="18" charset="2"/>
              </a:rPr>
              <a:t>               	               =&gt;   12 + 25 (mod 3)  1 + 1 (mod 3)  2 (mod 3)</a:t>
            </a:r>
          </a:p>
          <a:p>
            <a:pPr eaLnBrk="1" hangingPunct="1">
              <a:lnSpc>
                <a:spcPct val="150000"/>
              </a:lnSpc>
            </a:pPr>
            <a:endParaRPr kumimoji="0" lang="en-US" altLang="en-US">
              <a:sym typeface="Euclid Symbol" pitchFamily="18" charset="2"/>
            </a:endParaRPr>
          </a:p>
          <a:p>
            <a:pPr eaLnBrk="1" hangingPunct="1">
              <a:lnSpc>
                <a:spcPct val="150000"/>
              </a:lnSpc>
            </a:pPr>
            <a:r>
              <a:rPr kumimoji="0" lang="en-US" altLang="en-US">
                <a:sym typeface="Euclid Symbol" pitchFamily="18" charset="2"/>
              </a:rPr>
              <a:t>Example 2	87  2 (mod 17),   222  1 (mod 17)</a:t>
            </a:r>
          </a:p>
          <a:p>
            <a:pPr eaLnBrk="1" hangingPunct="1">
              <a:lnSpc>
                <a:spcPct val="150000"/>
              </a:lnSpc>
            </a:pPr>
            <a:r>
              <a:rPr kumimoji="0" lang="en-US" altLang="en-US">
                <a:sym typeface="Euclid Symbol" pitchFamily="18" charset="2"/>
              </a:rPr>
              <a:t>		=&gt;   87 + 222 (mod 17)  2 + 1 (mod 17)  3 (mod 17)</a:t>
            </a:r>
          </a:p>
          <a:p>
            <a:pPr eaLnBrk="1" hangingPunct="1">
              <a:lnSpc>
                <a:spcPct val="150000"/>
              </a:lnSpc>
            </a:pPr>
            <a:endParaRPr kumimoji="0" lang="en-US" altLang="en-US">
              <a:sym typeface="Euclid Symbol" pitchFamily="18" charset="2"/>
            </a:endParaRPr>
          </a:p>
          <a:p>
            <a:pPr eaLnBrk="1" hangingPunct="1">
              <a:lnSpc>
                <a:spcPct val="150000"/>
              </a:lnSpc>
            </a:pPr>
            <a:r>
              <a:rPr kumimoji="0" lang="en-US" altLang="en-US">
                <a:sym typeface="Euclid Symbol" pitchFamily="18" charset="2"/>
              </a:rPr>
              <a:t>Example 3	101  2 (mod 11),  141  -2 (mod 11)</a:t>
            </a:r>
          </a:p>
          <a:p>
            <a:pPr eaLnBrk="1" hangingPunct="1">
              <a:lnSpc>
                <a:spcPct val="150000"/>
              </a:lnSpc>
            </a:pPr>
            <a:r>
              <a:rPr kumimoji="0" lang="en-US" altLang="en-US">
                <a:sym typeface="Euclid Symbol" pitchFamily="18" charset="2"/>
              </a:rPr>
              <a:t>		=&gt;   101 + 141 (mod 11)  0 (mod 11)</a:t>
            </a:r>
            <a:endParaRPr kumimoji="0" lang="en-US" altLang="zh-TW">
              <a:sym typeface="Euclid Symbol" pitchFamily="18" charset="2"/>
            </a:endParaRPr>
          </a:p>
        </p:txBody>
      </p:sp>
      <p:sp>
        <p:nvSpPr>
          <p:cNvPr id="867333" name="Text Box 5"/>
          <p:cNvSpPr txBox="1">
            <a:spLocks noChangeArrowheads="1"/>
          </p:cNvSpPr>
          <p:nvPr/>
        </p:nvSpPr>
        <p:spPr bwMode="auto">
          <a:xfrm>
            <a:off x="914400" y="5791200"/>
            <a:ext cx="6334125" cy="71278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In particular, when computing </a:t>
            </a:r>
            <a:r>
              <a:rPr lang="en-US" altLang="zh-TW">
                <a:solidFill>
                  <a:srgbClr val="0000CC"/>
                </a:solidFill>
              </a:rPr>
              <a:t>a+b mod n</a:t>
            </a:r>
            <a:r>
              <a:rPr lang="en-US" altLang="zh-TW"/>
              <a:t>, we can first replace </a:t>
            </a:r>
          </a:p>
          <a:p>
            <a:pPr eaLnBrk="1" hangingPunct="1">
              <a:lnSpc>
                <a:spcPct val="150000"/>
              </a:lnSpc>
            </a:pPr>
            <a:r>
              <a:rPr lang="en-US" altLang="zh-TW">
                <a:solidFill>
                  <a:srgbClr val="0000CC"/>
                </a:solidFill>
              </a:rPr>
              <a:t>a</a:t>
            </a:r>
            <a:r>
              <a:rPr lang="en-US" altLang="zh-TW"/>
              <a:t> by </a:t>
            </a:r>
            <a:r>
              <a:rPr lang="en-US" altLang="zh-TW">
                <a:solidFill>
                  <a:srgbClr val="0000CC"/>
                </a:solidFill>
              </a:rPr>
              <a:t>a mod n</a:t>
            </a:r>
            <a:r>
              <a:rPr lang="en-US" altLang="zh-TW"/>
              <a:t> and </a:t>
            </a:r>
            <a:r>
              <a:rPr lang="en-US" altLang="zh-TW">
                <a:solidFill>
                  <a:srgbClr val="0000CC"/>
                </a:solidFill>
              </a:rPr>
              <a:t>b</a:t>
            </a:r>
            <a:r>
              <a:rPr lang="en-US" altLang="zh-TW"/>
              <a:t> by </a:t>
            </a:r>
            <a:r>
              <a:rPr lang="en-US" altLang="zh-TW">
                <a:solidFill>
                  <a:srgbClr val="0000CC"/>
                </a:solidFill>
              </a:rPr>
              <a:t>b mod n</a:t>
            </a:r>
            <a:r>
              <a:rPr lang="en-US" altLang="zh-TW"/>
              <a:t>, so that the computation is faster.</a:t>
            </a:r>
          </a:p>
        </p:txBody>
      </p:sp>
    </p:spTree>
    <p:extLst>
      <p:ext uri="{BB962C8B-B14F-4D97-AF65-F5344CB8AC3E}">
        <p14:creationId xmlns:p14="http://schemas.microsoft.com/office/powerpoint/2010/main" val="1996818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73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733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6733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733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6733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7332">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67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333" grpId="0" animBg="1"/>
    </p:bld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066800" y="1143000"/>
            <a:ext cx="5638800" cy="838200"/>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1800" b="1" i="1">
                <a:latin typeface="Comic Sans MS" pitchFamily="66" charset="0"/>
                <a:sym typeface="Euclid Symbol" pitchFamily="18" charset="2"/>
              </a:rPr>
              <a:t>Lemma</a:t>
            </a:r>
            <a:r>
              <a:rPr lang="en-US" altLang="en-US" sz="1800" b="1">
                <a:latin typeface="Comic Sans MS" pitchFamily="66" charset="0"/>
                <a:sym typeface="Euclid Symbol" pitchFamily="18" charset="2"/>
              </a:rPr>
              <a:t>:</a:t>
            </a:r>
            <a:r>
              <a:rPr lang="en-US" altLang="en-US" sz="1800">
                <a:latin typeface="Comic Sans MS" pitchFamily="66" charset="0"/>
                <a:sym typeface="Euclid Symbol" pitchFamily="18" charset="2"/>
              </a:rPr>
              <a:t> If </a:t>
            </a:r>
            <a:r>
              <a:rPr lang="en-US" altLang="en-US" sz="1800">
                <a:solidFill>
                  <a:srgbClr val="0000CC"/>
                </a:solidFill>
                <a:latin typeface="Comic Sans MS" pitchFamily="66" charset="0"/>
              </a:rPr>
              <a:t>a </a:t>
            </a:r>
            <a:r>
              <a:rPr lang="en-US" altLang="en-US" sz="1800">
                <a:solidFill>
                  <a:srgbClr val="0000CC"/>
                </a:solidFill>
                <a:latin typeface="Comic Sans MS" pitchFamily="66" charset="0"/>
                <a:sym typeface="Euclid Symbol" pitchFamily="18" charset="2"/>
              </a:rPr>
              <a:t> c (mod n), </a:t>
            </a:r>
            <a:r>
              <a:rPr lang="en-US" altLang="en-US" sz="1800">
                <a:latin typeface="Comic Sans MS" pitchFamily="66" charset="0"/>
                <a:sym typeface="Euclid Symbol" pitchFamily="18" charset="2"/>
              </a:rPr>
              <a:t>and </a:t>
            </a:r>
            <a:r>
              <a:rPr lang="en-US" altLang="en-US" sz="1800">
                <a:solidFill>
                  <a:srgbClr val="0000CC"/>
                </a:solidFill>
                <a:latin typeface="Comic Sans MS" pitchFamily="66" charset="0"/>
              </a:rPr>
              <a:t>b </a:t>
            </a:r>
            <a:r>
              <a:rPr lang="en-US" altLang="en-US" sz="1800">
                <a:solidFill>
                  <a:srgbClr val="0000CC"/>
                </a:solidFill>
                <a:latin typeface="Comic Sans MS" pitchFamily="66" charset="0"/>
                <a:sym typeface="Euclid Symbol" pitchFamily="18" charset="2"/>
              </a:rPr>
              <a:t> d (mod n)</a:t>
            </a:r>
            <a:r>
              <a:rPr lang="en-US" altLang="en-US" sz="1800">
                <a:latin typeface="Comic Sans MS" pitchFamily="66" charset="0"/>
                <a:sym typeface="Euclid Symbol" pitchFamily="18" charset="2"/>
              </a:rPr>
              <a:t> then            </a:t>
            </a:r>
          </a:p>
          <a:p>
            <a:pPr eaLnBrk="1" hangingPunct="1">
              <a:lnSpc>
                <a:spcPct val="150000"/>
              </a:lnSpc>
              <a:buFontTx/>
              <a:buNone/>
            </a:pPr>
            <a:r>
              <a:rPr lang="en-US" altLang="en-US" sz="1800">
                <a:latin typeface="Comic Sans MS" pitchFamily="66" charset="0"/>
                <a:sym typeface="Euclid Symbol" pitchFamily="18" charset="2"/>
              </a:rPr>
              <a:t>             </a:t>
            </a:r>
            <a:r>
              <a:rPr lang="en-US" altLang="en-US" sz="1800">
                <a:solidFill>
                  <a:srgbClr val="0000CC"/>
                </a:solidFill>
                <a:latin typeface="Comic Sans MS" pitchFamily="66" charset="0"/>
              </a:rPr>
              <a:t>a+b </a:t>
            </a:r>
            <a:r>
              <a:rPr lang="en-US" altLang="en-US" sz="1800">
                <a:solidFill>
                  <a:srgbClr val="0000CC"/>
                </a:solidFill>
                <a:latin typeface="Comic Sans MS" pitchFamily="66" charset="0"/>
                <a:sym typeface="Euclid Symbol" pitchFamily="18" charset="2"/>
              </a:rPr>
              <a:t> c+d (mod n).</a:t>
            </a:r>
          </a:p>
        </p:txBody>
      </p:sp>
      <p:sp>
        <p:nvSpPr>
          <p:cNvPr id="8195" name="Text Box 3"/>
          <p:cNvSpPr txBox="1">
            <a:spLocks noChangeArrowheads="1"/>
          </p:cNvSpPr>
          <p:nvPr/>
        </p:nvSpPr>
        <p:spPr bwMode="auto">
          <a:xfrm>
            <a:off x="3243263" y="457200"/>
            <a:ext cx="27003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Modular Addition</a:t>
            </a:r>
          </a:p>
        </p:txBody>
      </p:sp>
      <p:sp>
        <p:nvSpPr>
          <p:cNvPr id="846852" name="Text Box 4"/>
          <p:cNvSpPr txBox="1">
            <a:spLocks noChangeArrowheads="1"/>
          </p:cNvSpPr>
          <p:nvPr/>
        </p:nvSpPr>
        <p:spPr bwMode="auto">
          <a:xfrm>
            <a:off x="1096963" y="2397125"/>
            <a:ext cx="6962775"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endParaRPr kumimoji="0" lang="en-US" altLang="en-US">
              <a:sym typeface="Euclid Symbol" pitchFamily="18" charset="2"/>
            </a:endParaRPr>
          </a:p>
          <a:p>
            <a:pPr eaLnBrk="1" hangingPunct="1"/>
            <a:r>
              <a:rPr kumimoji="0" lang="en-US" altLang="en-US">
                <a:sym typeface="Euclid Symbol" pitchFamily="18" charset="2"/>
              </a:rPr>
              <a:t>a  c (mod n)   =&gt;   a = c + nx for some integer x</a:t>
            </a:r>
          </a:p>
          <a:p>
            <a:pPr eaLnBrk="1" hangingPunct="1"/>
            <a:endParaRPr kumimoji="0" lang="en-US" altLang="en-US">
              <a:sym typeface="Euclid Symbol" pitchFamily="18" charset="2"/>
            </a:endParaRPr>
          </a:p>
          <a:p>
            <a:pPr eaLnBrk="1" hangingPunct="1"/>
            <a:r>
              <a:rPr kumimoji="0" lang="en-US" altLang="en-US">
                <a:sym typeface="Euclid Symbol" pitchFamily="18" charset="2"/>
              </a:rPr>
              <a:t>b  d (mod n)  =&gt;   b = d + ny for some integer y</a:t>
            </a:r>
          </a:p>
          <a:p>
            <a:pPr eaLnBrk="1" hangingPunct="1"/>
            <a:endParaRPr kumimoji="0" lang="en-US" altLang="en-US">
              <a:sym typeface="Euclid Symbol" pitchFamily="18" charset="2"/>
            </a:endParaRPr>
          </a:p>
          <a:p>
            <a:pPr eaLnBrk="1" hangingPunct="1"/>
            <a:r>
              <a:rPr kumimoji="0" lang="en-US" altLang="en-US">
                <a:sym typeface="Euclid Symbol" pitchFamily="18" charset="2"/>
              </a:rPr>
              <a:t>To show a+b  c+d (mod n), it is equivalent to showing that n | (a+b-c-d).</a:t>
            </a:r>
          </a:p>
          <a:p>
            <a:pPr eaLnBrk="1" hangingPunct="1"/>
            <a:endParaRPr kumimoji="0" lang="en-US" altLang="en-US">
              <a:sym typeface="Euclid Symbol" pitchFamily="18" charset="2"/>
            </a:endParaRPr>
          </a:p>
          <a:p>
            <a:pPr eaLnBrk="1" hangingPunct="1"/>
            <a:r>
              <a:rPr kumimoji="0" lang="en-US" altLang="en-US">
                <a:sym typeface="Euclid Symbol" pitchFamily="18" charset="2"/>
              </a:rPr>
              <a:t>Consider a+b-c-d.</a:t>
            </a:r>
          </a:p>
          <a:p>
            <a:pPr eaLnBrk="1" hangingPunct="1"/>
            <a:endParaRPr kumimoji="0" lang="en-US" altLang="en-US">
              <a:sym typeface="Euclid Symbol" pitchFamily="18" charset="2"/>
            </a:endParaRPr>
          </a:p>
          <a:p>
            <a:pPr eaLnBrk="1" hangingPunct="1"/>
            <a:r>
              <a:rPr kumimoji="0" lang="en-US" altLang="en-US">
                <a:sym typeface="Euclid Symbol" pitchFamily="18" charset="2"/>
              </a:rPr>
              <a:t>a+b-c-d = (c+nx) + (d+ny) – c –d = nx + ny.</a:t>
            </a:r>
          </a:p>
          <a:p>
            <a:pPr eaLnBrk="1" hangingPunct="1"/>
            <a:endParaRPr kumimoji="0" lang="en-US" altLang="en-US">
              <a:sym typeface="Euclid Symbol" pitchFamily="18" charset="2"/>
            </a:endParaRPr>
          </a:p>
          <a:p>
            <a:pPr eaLnBrk="1" hangingPunct="1"/>
            <a:r>
              <a:rPr kumimoji="0" lang="en-US" altLang="en-US">
                <a:sym typeface="Euclid Symbol" pitchFamily="18" charset="2"/>
              </a:rPr>
              <a:t>It is clear that n | nx + ny.</a:t>
            </a:r>
          </a:p>
          <a:p>
            <a:pPr eaLnBrk="1" hangingPunct="1"/>
            <a:endParaRPr kumimoji="0" lang="en-US" altLang="en-US">
              <a:sym typeface="Euclid Symbol" pitchFamily="18" charset="2"/>
            </a:endParaRPr>
          </a:p>
          <a:p>
            <a:pPr eaLnBrk="1" hangingPunct="1"/>
            <a:r>
              <a:rPr kumimoji="0" lang="en-US" altLang="en-US">
                <a:sym typeface="Euclid Symbol" pitchFamily="18" charset="2"/>
              </a:rPr>
              <a:t>Therefore, n | a+b-c-d.</a:t>
            </a:r>
          </a:p>
          <a:p>
            <a:pPr eaLnBrk="1" hangingPunct="1"/>
            <a:endParaRPr kumimoji="0" lang="en-US" altLang="en-US">
              <a:sym typeface="Euclid Symbol" pitchFamily="18" charset="2"/>
            </a:endParaRPr>
          </a:p>
          <a:p>
            <a:pPr eaLnBrk="1" hangingPunct="1"/>
            <a:r>
              <a:rPr kumimoji="0" lang="en-US" altLang="en-US">
                <a:sym typeface="Euclid Symbol" pitchFamily="18" charset="2"/>
              </a:rPr>
              <a:t>We conclude that a+b  c+d (mod n).	</a:t>
            </a:r>
          </a:p>
        </p:txBody>
      </p:sp>
      <p:sp>
        <p:nvSpPr>
          <p:cNvPr id="8197" name="Rectangle 5"/>
          <p:cNvSpPr>
            <a:spLocks noChangeArrowheads="1"/>
          </p:cNvSpPr>
          <p:nvPr/>
        </p:nvSpPr>
        <p:spPr bwMode="auto">
          <a:xfrm>
            <a:off x="1028700" y="2133600"/>
            <a:ext cx="7200900" cy="44196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endParaRPr lang="en-US" altLang="en-US"/>
          </a:p>
        </p:txBody>
      </p:sp>
      <p:sp>
        <p:nvSpPr>
          <p:cNvPr id="8198" name="Rectangle 8"/>
          <p:cNvSpPr>
            <a:spLocks noChangeArrowheads="1"/>
          </p:cNvSpPr>
          <p:nvPr/>
        </p:nvSpPr>
        <p:spPr bwMode="auto">
          <a:xfrm>
            <a:off x="1143000" y="2209800"/>
            <a:ext cx="946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1800" u="sng"/>
              <a:t>Proof</a:t>
            </a:r>
            <a:r>
              <a:rPr lang="en-US" altLang="zh-TW" sz="1800"/>
              <a:t>  	</a:t>
            </a:r>
          </a:p>
        </p:txBody>
      </p:sp>
    </p:spTree>
    <p:extLst>
      <p:ext uri="{BB962C8B-B14F-4D97-AF65-F5344CB8AC3E}">
        <p14:creationId xmlns:p14="http://schemas.microsoft.com/office/powerpoint/2010/main" val="1006098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685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4685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6852">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46852">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46852">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46852">
                                            <p:txEl>
                                              <p:pRg st="11" end="1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46852">
                                            <p:txEl>
                                              <p:pRg st="13" end="1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4685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990600" y="1439863"/>
            <a:ext cx="5638800" cy="838200"/>
          </a:xfrm>
          <a:prstGeom prst="rect">
            <a:avLst/>
          </a:prstGeom>
          <a:solidFill>
            <a:srgbClr val="CC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1800" b="1" i="1">
                <a:latin typeface="Comic Sans MS" pitchFamily="66" charset="0"/>
                <a:sym typeface="Euclid Symbol" pitchFamily="18" charset="2"/>
              </a:rPr>
              <a:t>Lemma</a:t>
            </a:r>
            <a:r>
              <a:rPr lang="en-US" altLang="en-US" sz="1800" b="1">
                <a:latin typeface="Comic Sans MS" pitchFamily="66" charset="0"/>
                <a:sym typeface="Euclid Symbol" pitchFamily="18" charset="2"/>
              </a:rPr>
              <a:t>:</a:t>
            </a:r>
            <a:r>
              <a:rPr lang="en-US" altLang="en-US" sz="1800">
                <a:latin typeface="Comic Sans MS" pitchFamily="66" charset="0"/>
                <a:sym typeface="Euclid Symbol" pitchFamily="18" charset="2"/>
              </a:rPr>
              <a:t> If </a:t>
            </a:r>
            <a:r>
              <a:rPr lang="en-US" altLang="en-US" sz="1800">
                <a:solidFill>
                  <a:srgbClr val="0000CC"/>
                </a:solidFill>
                <a:latin typeface="Comic Sans MS" pitchFamily="66" charset="0"/>
              </a:rPr>
              <a:t>a </a:t>
            </a:r>
            <a:r>
              <a:rPr lang="en-US" altLang="en-US" sz="1800">
                <a:solidFill>
                  <a:srgbClr val="0000CC"/>
                </a:solidFill>
                <a:latin typeface="Comic Sans MS" pitchFamily="66" charset="0"/>
                <a:sym typeface="Euclid Symbol" pitchFamily="18" charset="2"/>
              </a:rPr>
              <a:t> c (mod n), </a:t>
            </a:r>
            <a:r>
              <a:rPr lang="en-US" altLang="en-US" sz="1800">
                <a:latin typeface="Comic Sans MS" pitchFamily="66" charset="0"/>
                <a:sym typeface="Euclid Symbol" pitchFamily="18" charset="2"/>
              </a:rPr>
              <a:t>and </a:t>
            </a:r>
            <a:r>
              <a:rPr lang="en-US" altLang="en-US" sz="1800">
                <a:solidFill>
                  <a:srgbClr val="0000CC"/>
                </a:solidFill>
                <a:latin typeface="Comic Sans MS" pitchFamily="66" charset="0"/>
              </a:rPr>
              <a:t>b </a:t>
            </a:r>
            <a:r>
              <a:rPr lang="en-US" altLang="en-US" sz="1800">
                <a:solidFill>
                  <a:srgbClr val="0000CC"/>
                </a:solidFill>
                <a:latin typeface="Comic Sans MS" pitchFamily="66" charset="0"/>
                <a:sym typeface="Euclid Symbol" pitchFamily="18" charset="2"/>
              </a:rPr>
              <a:t> d (mod n)</a:t>
            </a:r>
            <a:r>
              <a:rPr lang="en-US" altLang="en-US" sz="1800">
                <a:latin typeface="Comic Sans MS" pitchFamily="66" charset="0"/>
                <a:sym typeface="Euclid Symbol" pitchFamily="18" charset="2"/>
              </a:rPr>
              <a:t> then            </a:t>
            </a:r>
          </a:p>
          <a:p>
            <a:pPr eaLnBrk="1" hangingPunct="1">
              <a:lnSpc>
                <a:spcPct val="150000"/>
              </a:lnSpc>
              <a:buFontTx/>
              <a:buNone/>
            </a:pPr>
            <a:r>
              <a:rPr lang="en-US" altLang="en-US" sz="1800">
                <a:latin typeface="Comic Sans MS" pitchFamily="66" charset="0"/>
                <a:sym typeface="Euclid Symbol" pitchFamily="18" charset="2"/>
              </a:rPr>
              <a:t>             </a:t>
            </a:r>
            <a:r>
              <a:rPr lang="en-US" altLang="en-US" sz="1800">
                <a:solidFill>
                  <a:srgbClr val="0000CC"/>
                </a:solidFill>
                <a:latin typeface="Comic Sans MS" pitchFamily="66" charset="0"/>
              </a:rPr>
              <a:t>ab </a:t>
            </a:r>
            <a:r>
              <a:rPr lang="en-US" altLang="en-US" sz="1800">
                <a:solidFill>
                  <a:srgbClr val="0000CC"/>
                </a:solidFill>
                <a:latin typeface="Comic Sans MS" pitchFamily="66" charset="0"/>
                <a:sym typeface="Euclid Symbol" pitchFamily="18" charset="2"/>
              </a:rPr>
              <a:t> cd (mod n).</a:t>
            </a:r>
          </a:p>
        </p:txBody>
      </p:sp>
      <p:sp>
        <p:nvSpPr>
          <p:cNvPr id="9219" name="Text Box 3"/>
          <p:cNvSpPr txBox="1">
            <a:spLocks noChangeArrowheads="1"/>
          </p:cNvSpPr>
          <p:nvPr/>
        </p:nvSpPr>
        <p:spPr bwMode="auto">
          <a:xfrm>
            <a:off x="2889250" y="457200"/>
            <a:ext cx="34353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Modular Multiplication</a:t>
            </a:r>
          </a:p>
        </p:txBody>
      </p:sp>
      <p:sp>
        <p:nvSpPr>
          <p:cNvPr id="819205" name="Text Box 5"/>
          <p:cNvSpPr txBox="1">
            <a:spLocks noChangeArrowheads="1"/>
          </p:cNvSpPr>
          <p:nvPr/>
        </p:nvSpPr>
        <p:spPr bwMode="auto">
          <a:xfrm>
            <a:off x="1039813" y="2659063"/>
            <a:ext cx="7367587" cy="290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Example 1  	9876 </a:t>
            </a:r>
            <a:r>
              <a:rPr kumimoji="0" lang="en-US" altLang="en-US">
                <a:sym typeface="Euclid Symbol" pitchFamily="18" charset="2"/>
              </a:rPr>
              <a:t> 6 (mod 10),   17642  2 (mod 10)  </a:t>
            </a:r>
          </a:p>
          <a:p>
            <a:pPr eaLnBrk="1" hangingPunct="1">
              <a:lnSpc>
                <a:spcPct val="150000"/>
              </a:lnSpc>
            </a:pPr>
            <a:r>
              <a:rPr kumimoji="0" lang="en-US" altLang="en-US">
                <a:sym typeface="Euclid Symbol" pitchFamily="18" charset="2"/>
              </a:rPr>
              <a:t>               		=&gt;   9876 * 17642 (mod 10)  6 * 2 (mod 10)  2 (mod 10)</a:t>
            </a:r>
          </a:p>
          <a:p>
            <a:pPr eaLnBrk="1" hangingPunct="1">
              <a:lnSpc>
                <a:spcPct val="150000"/>
              </a:lnSpc>
            </a:pPr>
            <a:endParaRPr kumimoji="0" lang="en-US" altLang="en-US">
              <a:sym typeface="Euclid Symbol" pitchFamily="18" charset="2"/>
            </a:endParaRPr>
          </a:p>
          <a:p>
            <a:pPr eaLnBrk="1" hangingPunct="1">
              <a:lnSpc>
                <a:spcPct val="150000"/>
              </a:lnSpc>
            </a:pPr>
            <a:r>
              <a:rPr kumimoji="0" lang="en-US" altLang="en-US">
                <a:sym typeface="Euclid Symbol" pitchFamily="18" charset="2"/>
              </a:rPr>
              <a:t>Example 2	10987  1 (mod 2),   28663  1 (mod 2)</a:t>
            </a:r>
          </a:p>
          <a:p>
            <a:pPr eaLnBrk="1" hangingPunct="1">
              <a:lnSpc>
                <a:spcPct val="150000"/>
              </a:lnSpc>
            </a:pPr>
            <a:r>
              <a:rPr kumimoji="0" lang="en-US" altLang="en-US">
                <a:sym typeface="Euclid Symbol" pitchFamily="18" charset="2"/>
              </a:rPr>
              <a:t>		=&gt;   10987 * 28663 (mod 2)   1 (mod 2)</a:t>
            </a:r>
          </a:p>
          <a:p>
            <a:pPr eaLnBrk="1" hangingPunct="1">
              <a:lnSpc>
                <a:spcPct val="150000"/>
              </a:lnSpc>
            </a:pPr>
            <a:endParaRPr kumimoji="0" lang="en-US" altLang="en-US">
              <a:sym typeface="Euclid Symbol" pitchFamily="18" charset="2"/>
            </a:endParaRPr>
          </a:p>
          <a:p>
            <a:pPr eaLnBrk="1" hangingPunct="1">
              <a:lnSpc>
                <a:spcPct val="150000"/>
              </a:lnSpc>
            </a:pPr>
            <a:r>
              <a:rPr kumimoji="0" lang="en-US" altLang="en-US">
                <a:sym typeface="Euclid Symbol" pitchFamily="18" charset="2"/>
              </a:rPr>
              <a:t>Example 3	1000  -1 (mod 7),  1000000  1 (mod 7)</a:t>
            </a:r>
          </a:p>
          <a:p>
            <a:pPr eaLnBrk="1" hangingPunct="1">
              <a:lnSpc>
                <a:spcPct val="150000"/>
              </a:lnSpc>
            </a:pPr>
            <a:r>
              <a:rPr kumimoji="0" lang="en-US" altLang="en-US">
                <a:sym typeface="Euclid Symbol" pitchFamily="18" charset="2"/>
              </a:rPr>
              <a:t>		=&gt;   1000 * 1000000 (mod 7)  -1 * 1 (mod 7)  -1 (mod 7)</a:t>
            </a:r>
            <a:endParaRPr kumimoji="0" lang="en-US" altLang="zh-TW">
              <a:sym typeface="Euclid Symbol" pitchFamily="18" charset="2"/>
            </a:endParaRPr>
          </a:p>
        </p:txBody>
      </p:sp>
      <p:sp>
        <p:nvSpPr>
          <p:cNvPr id="819207" name="Text Box 7"/>
          <p:cNvSpPr txBox="1">
            <a:spLocks noChangeArrowheads="1"/>
          </p:cNvSpPr>
          <p:nvPr/>
        </p:nvSpPr>
        <p:spPr bwMode="auto">
          <a:xfrm>
            <a:off x="914400" y="5791200"/>
            <a:ext cx="6334125" cy="71278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In particular, when computing </a:t>
            </a:r>
            <a:r>
              <a:rPr lang="en-US" altLang="zh-TW">
                <a:solidFill>
                  <a:srgbClr val="0000CC"/>
                </a:solidFill>
              </a:rPr>
              <a:t>ab mod n</a:t>
            </a:r>
            <a:r>
              <a:rPr lang="en-US" altLang="zh-TW"/>
              <a:t>, we can first replace </a:t>
            </a:r>
          </a:p>
          <a:p>
            <a:pPr eaLnBrk="1" hangingPunct="1">
              <a:lnSpc>
                <a:spcPct val="150000"/>
              </a:lnSpc>
            </a:pPr>
            <a:r>
              <a:rPr lang="en-US" altLang="zh-TW">
                <a:solidFill>
                  <a:srgbClr val="0000CC"/>
                </a:solidFill>
              </a:rPr>
              <a:t>a</a:t>
            </a:r>
            <a:r>
              <a:rPr lang="en-US" altLang="zh-TW"/>
              <a:t> by </a:t>
            </a:r>
            <a:r>
              <a:rPr lang="en-US" altLang="zh-TW">
                <a:solidFill>
                  <a:srgbClr val="0000CC"/>
                </a:solidFill>
              </a:rPr>
              <a:t>a mod n</a:t>
            </a:r>
            <a:r>
              <a:rPr lang="en-US" altLang="zh-TW"/>
              <a:t> and </a:t>
            </a:r>
            <a:r>
              <a:rPr lang="en-US" altLang="zh-TW">
                <a:solidFill>
                  <a:srgbClr val="0000CC"/>
                </a:solidFill>
              </a:rPr>
              <a:t>b</a:t>
            </a:r>
            <a:r>
              <a:rPr lang="en-US" altLang="zh-TW"/>
              <a:t> by </a:t>
            </a:r>
            <a:r>
              <a:rPr lang="en-US" altLang="zh-TW">
                <a:solidFill>
                  <a:srgbClr val="0000CC"/>
                </a:solidFill>
              </a:rPr>
              <a:t>b mod n</a:t>
            </a:r>
            <a:r>
              <a:rPr lang="en-US" altLang="zh-TW"/>
              <a:t>, so that the computation is faster.</a:t>
            </a:r>
          </a:p>
        </p:txBody>
      </p:sp>
    </p:spTree>
    <p:extLst>
      <p:ext uri="{BB962C8B-B14F-4D97-AF65-F5344CB8AC3E}">
        <p14:creationId xmlns:p14="http://schemas.microsoft.com/office/powerpoint/2010/main" val="18979175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20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20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1920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20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1920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205">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7" grpId="0"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1143000" y="1219200"/>
            <a:ext cx="5638800" cy="838200"/>
          </a:xfrm>
          <a:prstGeom prst="rect">
            <a:avLst/>
          </a:prstGeom>
          <a:solidFill>
            <a:srgbClr val="CC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1800" b="1" i="1">
                <a:latin typeface="Comic Sans MS" pitchFamily="66" charset="0"/>
                <a:sym typeface="Euclid Symbol" pitchFamily="18" charset="2"/>
              </a:rPr>
              <a:t>Lemma</a:t>
            </a:r>
            <a:r>
              <a:rPr lang="en-US" altLang="en-US" sz="1800" b="1">
                <a:latin typeface="Comic Sans MS" pitchFamily="66" charset="0"/>
                <a:sym typeface="Euclid Symbol" pitchFamily="18" charset="2"/>
              </a:rPr>
              <a:t>:</a:t>
            </a:r>
            <a:r>
              <a:rPr lang="en-US" altLang="en-US" sz="1800">
                <a:latin typeface="Comic Sans MS" pitchFamily="66" charset="0"/>
                <a:sym typeface="Euclid Symbol" pitchFamily="18" charset="2"/>
              </a:rPr>
              <a:t> If </a:t>
            </a:r>
            <a:r>
              <a:rPr lang="en-US" altLang="en-US" sz="1800">
                <a:solidFill>
                  <a:srgbClr val="0000CC"/>
                </a:solidFill>
                <a:latin typeface="Comic Sans MS" pitchFamily="66" charset="0"/>
              </a:rPr>
              <a:t>a </a:t>
            </a:r>
            <a:r>
              <a:rPr lang="en-US" altLang="en-US" sz="1800">
                <a:solidFill>
                  <a:srgbClr val="0000CC"/>
                </a:solidFill>
                <a:latin typeface="Comic Sans MS" pitchFamily="66" charset="0"/>
                <a:sym typeface="Euclid Symbol" pitchFamily="18" charset="2"/>
              </a:rPr>
              <a:t> c (mod n), </a:t>
            </a:r>
            <a:r>
              <a:rPr lang="en-US" altLang="en-US" sz="1800">
                <a:latin typeface="Comic Sans MS" pitchFamily="66" charset="0"/>
                <a:sym typeface="Euclid Symbol" pitchFamily="18" charset="2"/>
              </a:rPr>
              <a:t>and </a:t>
            </a:r>
            <a:r>
              <a:rPr lang="en-US" altLang="en-US" sz="1800">
                <a:solidFill>
                  <a:srgbClr val="0000CC"/>
                </a:solidFill>
                <a:latin typeface="Comic Sans MS" pitchFamily="66" charset="0"/>
              </a:rPr>
              <a:t>b </a:t>
            </a:r>
            <a:r>
              <a:rPr lang="en-US" altLang="en-US" sz="1800">
                <a:solidFill>
                  <a:srgbClr val="0000CC"/>
                </a:solidFill>
                <a:latin typeface="Comic Sans MS" pitchFamily="66" charset="0"/>
                <a:sym typeface="Euclid Symbol" pitchFamily="18" charset="2"/>
              </a:rPr>
              <a:t> d (mod n)</a:t>
            </a:r>
            <a:r>
              <a:rPr lang="en-US" altLang="en-US" sz="1800">
                <a:latin typeface="Comic Sans MS" pitchFamily="66" charset="0"/>
                <a:sym typeface="Euclid Symbol" pitchFamily="18" charset="2"/>
              </a:rPr>
              <a:t> then            </a:t>
            </a:r>
          </a:p>
          <a:p>
            <a:pPr eaLnBrk="1" hangingPunct="1">
              <a:lnSpc>
                <a:spcPct val="150000"/>
              </a:lnSpc>
              <a:buFontTx/>
              <a:buNone/>
            </a:pPr>
            <a:r>
              <a:rPr lang="en-US" altLang="en-US" sz="1800">
                <a:latin typeface="Comic Sans MS" pitchFamily="66" charset="0"/>
                <a:sym typeface="Euclid Symbol" pitchFamily="18" charset="2"/>
              </a:rPr>
              <a:t>             </a:t>
            </a:r>
            <a:r>
              <a:rPr lang="en-US" altLang="en-US" sz="1800">
                <a:solidFill>
                  <a:srgbClr val="0000CC"/>
                </a:solidFill>
                <a:latin typeface="Comic Sans MS" pitchFamily="66" charset="0"/>
              </a:rPr>
              <a:t>ab </a:t>
            </a:r>
            <a:r>
              <a:rPr lang="en-US" altLang="en-US" sz="1800">
                <a:solidFill>
                  <a:srgbClr val="0000CC"/>
                </a:solidFill>
                <a:latin typeface="Comic Sans MS" pitchFamily="66" charset="0"/>
                <a:sym typeface="Euclid Symbol" pitchFamily="18" charset="2"/>
              </a:rPr>
              <a:t> cd (mod n).</a:t>
            </a:r>
          </a:p>
        </p:txBody>
      </p:sp>
      <p:sp>
        <p:nvSpPr>
          <p:cNvPr id="10243" name="Text Box 3"/>
          <p:cNvSpPr txBox="1">
            <a:spLocks noChangeArrowheads="1"/>
          </p:cNvSpPr>
          <p:nvPr/>
        </p:nvSpPr>
        <p:spPr bwMode="auto">
          <a:xfrm>
            <a:off x="2889250" y="457200"/>
            <a:ext cx="34353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Modular Multiplication</a:t>
            </a:r>
          </a:p>
        </p:txBody>
      </p:sp>
      <p:sp>
        <p:nvSpPr>
          <p:cNvPr id="847877" name="Text Box 5"/>
          <p:cNvSpPr txBox="1">
            <a:spLocks noChangeArrowheads="1"/>
          </p:cNvSpPr>
          <p:nvPr/>
        </p:nvSpPr>
        <p:spPr bwMode="auto">
          <a:xfrm>
            <a:off x="1216025" y="2743200"/>
            <a:ext cx="6583363" cy="375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kumimoji="0" lang="en-US" altLang="en-US">
                <a:sym typeface="Euclid Symbol" pitchFamily="18" charset="2"/>
              </a:rPr>
              <a:t>a  c (mod n)   =&gt;   a = c + nx for some integer x</a:t>
            </a:r>
          </a:p>
          <a:p>
            <a:pPr eaLnBrk="1" hangingPunct="1"/>
            <a:endParaRPr kumimoji="0" lang="en-US" altLang="en-US">
              <a:sym typeface="Euclid Symbol" pitchFamily="18" charset="2"/>
            </a:endParaRPr>
          </a:p>
          <a:p>
            <a:pPr eaLnBrk="1" hangingPunct="1"/>
            <a:r>
              <a:rPr kumimoji="0" lang="en-US" altLang="en-US">
                <a:sym typeface="Euclid Symbol" pitchFamily="18" charset="2"/>
              </a:rPr>
              <a:t>b  d (mod n)  =&gt;   b = d + ny for some integer y</a:t>
            </a:r>
          </a:p>
          <a:p>
            <a:pPr eaLnBrk="1" hangingPunct="1"/>
            <a:endParaRPr kumimoji="0" lang="en-US" altLang="en-US">
              <a:sym typeface="Euclid Symbol" pitchFamily="18" charset="2"/>
            </a:endParaRPr>
          </a:p>
          <a:p>
            <a:pPr eaLnBrk="1" hangingPunct="1"/>
            <a:r>
              <a:rPr kumimoji="0" lang="en-US" altLang="en-US">
                <a:sym typeface="Euclid Symbol" pitchFamily="18" charset="2"/>
              </a:rPr>
              <a:t>To show ab  cd (mod n), it is equivalent to showing that n | (ab-cd).</a:t>
            </a:r>
          </a:p>
          <a:p>
            <a:pPr eaLnBrk="1" hangingPunct="1"/>
            <a:endParaRPr kumimoji="0" lang="en-US" altLang="en-US">
              <a:sym typeface="Euclid Symbol" pitchFamily="18" charset="2"/>
            </a:endParaRPr>
          </a:p>
          <a:p>
            <a:pPr eaLnBrk="1" hangingPunct="1"/>
            <a:r>
              <a:rPr kumimoji="0" lang="en-US" altLang="en-US">
                <a:sym typeface="Euclid Symbol" pitchFamily="18" charset="2"/>
              </a:rPr>
              <a:t>Consider ab-cd.</a:t>
            </a:r>
          </a:p>
          <a:p>
            <a:pPr eaLnBrk="1" hangingPunct="1"/>
            <a:endParaRPr kumimoji="0" lang="en-US" altLang="en-US">
              <a:sym typeface="Euclid Symbol" pitchFamily="18" charset="2"/>
            </a:endParaRPr>
          </a:p>
          <a:p>
            <a:pPr eaLnBrk="1" hangingPunct="1"/>
            <a:r>
              <a:rPr kumimoji="0" lang="en-US" altLang="en-US">
                <a:sym typeface="Euclid Symbol" pitchFamily="18" charset="2"/>
              </a:rPr>
              <a:t>ab-cd = (c+nx) (d+ny) – cd </a:t>
            </a:r>
          </a:p>
          <a:p>
            <a:pPr eaLnBrk="1" hangingPunct="1">
              <a:lnSpc>
                <a:spcPct val="150000"/>
              </a:lnSpc>
            </a:pPr>
            <a:r>
              <a:rPr kumimoji="0" lang="en-US" altLang="en-US">
                <a:sym typeface="Euclid Symbol" pitchFamily="18" charset="2"/>
              </a:rPr>
              <a:t>= cd + dnx + cny + n</a:t>
            </a:r>
            <a:r>
              <a:rPr kumimoji="0" lang="en-US" altLang="en-US" baseline="30000">
                <a:sym typeface="Euclid Symbol" pitchFamily="18" charset="2"/>
              </a:rPr>
              <a:t>2</a:t>
            </a:r>
            <a:r>
              <a:rPr kumimoji="0" lang="en-US" altLang="en-US">
                <a:sym typeface="Euclid Symbol" pitchFamily="18" charset="2"/>
              </a:rPr>
              <a:t>xy – cd = n(dx + cy + nxy).</a:t>
            </a:r>
          </a:p>
          <a:p>
            <a:pPr eaLnBrk="1" hangingPunct="1">
              <a:lnSpc>
                <a:spcPct val="150000"/>
              </a:lnSpc>
            </a:pPr>
            <a:endParaRPr kumimoji="0" lang="en-US" altLang="en-US">
              <a:sym typeface="Euclid Symbol" pitchFamily="18" charset="2"/>
            </a:endParaRPr>
          </a:p>
          <a:p>
            <a:pPr eaLnBrk="1" hangingPunct="1"/>
            <a:r>
              <a:rPr kumimoji="0" lang="en-US" altLang="en-US">
                <a:sym typeface="Euclid Symbol" pitchFamily="18" charset="2"/>
              </a:rPr>
              <a:t>It is clear that n | n(dx + cy + nxy).  Therefore, n | ab-cd.</a:t>
            </a:r>
          </a:p>
          <a:p>
            <a:pPr eaLnBrk="1" hangingPunct="1"/>
            <a:endParaRPr kumimoji="0" lang="en-US" altLang="en-US">
              <a:sym typeface="Euclid Symbol" pitchFamily="18" charset="2"/>
            </a:endParaRPr>
          </a:p>
          <a:p>
            <a:pPr eaLnBrk="1" hangingPunct="1"/>
            <a:r>
              <a:rPr kumimoji="0" lang="en-US" altLang="en-US">
                <a:sym typeface="Euclid Symbol" pitchFamily="18" charset="2"/>
              </a:rPr>
              <a:t>We conclude that ab  cd (mod n).	</a:t>
            </a:r>
          </a:p>
        </p:txBody>
      </p:sp>
      <p:sp>
        <p:nvSpPr>
          <p:cNvPr id="10245" name="Rectangle 6"/>
          <p:cNvSpPr>
            <a:spLocks noChangeArrowheads="1"/>
          </p:cNvSpPr>
          <p:nvPr/>
        </p:nvSpPr>
        <p:spPr bwMode="auto">
          <a:xfrm>
            <a:off x="1143000" y="2209800"/>
            <a:ext cx="6705600" cy="44196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endParaRPr lang="en-US" altLang="en-US"/>
          </a:p>
        </p:txBody>
      </p:sp>
      <p:sp>
        <p:nvSpPr>
          <p:cNvPr id="10246" name="Rectangle 7"/>
          <p:cNvSpPr>
            <a:spLocks noChangeArrowheads="1"/>
          </p:cNvSpPr>
          <p:nvPr/>
        </p:nvSpPr>
        <p:spPr bwMode="auto">
          <a:xfrm>
            <a:off x="1219200" y="228600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1800" u="sng"/>
              <a:t>Proof</a:t>
            </a:r>
            <a:r>
              <a:rPr lang="en-US" altLang="zh-TW" sz="1800"/>
              <a:t>  	</a:t>
            </a:r>
          </a:p>
        </p:txBody>
      </p:sp>
    </p:spTree>
    <p:extLst>
      <p:ext uri="{BB962C8B-B14F-4D97-AF65-F5344CB8AC3E}">
        <p14:creationId xmlns:p14="http://schemas.microsoft.com/office/powerpoint/2010/main" val="1278358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7877">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47877">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7877">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47877">
                                            <p:txEl>
                                              <p:pRg st="9" end="9"/>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47877">
                                            <p:txEl>
                                              <p:pRg st="11" end="1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4787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3511550" y="457200"/>
            <a:ext cx="20510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This Lecture</a:t>
            </a:r>
          </a:p>
        </p:txBody>
      </p:sp>
      <p:sp>
        <p:nvSpPr>
          <p:cNvPr id="11267" name="Text Box 4"/>
          <p:cNvSpPr txBox="1">
            <a:spLocks noChangeArrowheads="1"/>
          </p:cNvSpPr>
          <p:nvPr/>
        </p:nvSpPr>
        <p:spPr bwMode="auto">
          <a:xfrm>
            <a:off x="1712913" y="2514600"/>
            <a:ext cx="5678487"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buClr>
                <a:srgbClr val="A50021"/>
              </a:buClr>
              <a:buFontTx/>
              <a:buChar char="•"/>
            </a:pPr>
            <a:r>
              <a:rPr lang="en-US" altLang="zh-TW"/>
              <a:t> </a:t>
            </a:r>
            <a:r>
              <a:rPr lang="en-US" altLang="zh-TW">
                <a:solidFill>
                  <a:schemeClr val="bg2"/>
                </a:solidFill>
              </a:rPr>
              <a:t>Basic rule of modular addition and modular multiplication</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t> Applications: Fast exponentiation and fast division test</a:t>
            </a:r>
          </a:p>
        </p:txBody>
      </p:sp>
    </p:spTree>
    <p:extLst>
      <p:ext uri="{BB962C8B-B14F-4D97-AF65-F5344CB8AC3E}">
        <p14:creationId xmlns:p14="http://schemas.microsoft.com/office/powerpoint/2010/main" val="1704271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959100" y="457200"/>
            <a:ext cx="32893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Negation of If-Then</a:t>
            </a:r>
          </a:p>
        </p:txBody>
      </p:sp>
      <p:sp>
        <p:nvSpPr>
          <p:cNvPr id="67588" name="Text Box 4"/>
          <p:cNvSpPr txBox="1">
            <a:spLocks noChangeArrowheads="1"/>
          </p:cNvSpPr>
          <p:nvPr/>
        </p:nvSpPr>
        <p:spPr bwMode="auto">
          <a:xfrm>
            <a:off x="1081088" y="1828800"/>
            <a:ext cx="6413500"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
                <a:srgbClr val="A50021"/>
              </a:buClr>
              <a:buFontTx/>
              <a:buChar char="•"/>
            </a:pPr>
            <a:r>
              <a:rPr lang="en-US" altLang="zh-TW"/>
              <a:t>If your GPA is 4.0, then you don’t need to pay tuition fee.</a:t>
            </a:r>
          </a:p>
          <a:p>
            <a:pPr>
              <a:lnSpc>
                <a:spcPct val="150000"/>
              </a:lnSpc>
              <a:buClr>
                <a:srgbClr val="A50021"/>
              </a:buClr>
              <a:buFontTx/>
              <a:buChar char="•"/>
            </a:pPr>
            <a:r>
              <a:rPr lang="en-US" altLang="zh-TW"/>
              <a:t>Your term GPA is 4.0 and you still need to pay tuition fee.</a:t>
            </a:r>
          </a:p>
        </p:txBody>
      </p:sp>
      <p:sp>
        <p:nvSpPr>
          <p:cNvPr id="67589" name="Text Box 5"/>
          <p:cNvSpPr txBox="1">
            <a:spLocks noChangeArrowheads="1"/>
          </p:cNvSpPr>
          <p:nvPr/>
        </p:nvSpPr>
        <p:spPr bwMode="auto">
          <a:xfrm>
            <a:off x="922338" y="2819400"/>
            <a:ext cx="729932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
                <a:schemeClr val="accent2"/>
              </a:buClr>
              <a:buFontTx/>
              <a:buChar char="•"/>
            </a:pPr>
            <a:r>
              <a:rPr lang="en-US" altLang="zh-TW"/>
              <a:t>If my computer is not working, then I cannot finish my homework.</a:t>
            </a:r>
          </a:p>
          <a:p>
            <a:pPr>
              <a:lnSpc>
                <a:spcPct val="150000"/>
              </a:lnSpc>
              <a:buClr>
                <a:schemeClr val="accent2"/>
              </a:buClr>
              <a:buFontTx/>
              <a:buChar char="•"/>
            </a:pPr>
            <a:r>
              <a:rPr lang="en-US" altLang="zh-TW"/>
              <a:t>My computer is not working but I can finish my homework.</a:t>
            </a:r>
          </a:p>
        </p:txBody>
      </p:sp>
      <p:pic>
        <p:nvPicPr>
          <p:cNvPr id="67619" name="Picture 3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981200" y="1143000"/>
            <a:ext cx="30226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622" name="Picture 38"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678238" y="4097338"/>
            <a:ext cx="1778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624" name="Picture 40"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267075" y="4643438"/>
            <a:ext cx="2254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627" name="Picture 43"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287713" y="5181600"/>
            <a:ext cx="2198687"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629" name="Picture 45"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276600" y="5664200"/>
            <a:ext cx="168592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30" name="Text Box 46"/>
          <p:cNvSpPr txBox="1">
            <a:spLocks noChangeArrowheads="1"/>
          </p:cNvSpPr>
          <p:nvPr/>
        </p:nvSpPr>
        <p:spPr bwMode="auto">
          <a:xfrm>
            <a:off x="6003925" y="4613275"/>
            <a:ext cx="164147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previous slide</a:t>
            </a:r>
          </a:p>
        </p:txBody>
      </p:sp>
      <p:sp>
        <p:nvSpPr>
          <p:cNvPr id="67631" name="Text Box 47"/>
          <p:cNvSpPr txBox="1">
            <a:spLocks noChangeArrowheads="1"/>
          </p:cNvSpPr>
          <p:nvPr/>
        </p:nvSpPr>
        <p:spPr bwMode="auto">
          <a:xfrm>
            <a:off x="6003925" y="5146675"/>
            <a:ext cx="127317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DeMorgan</a:t>
            </a:r>
          </a:p>
        </p:txBody>
      </p:sp>
    </p:spTree>
    <p:extLst>
      <p:ext uri="{BB962C8B-B14F-4D97-AF65-F5344CB8AC3E}">
        <p14:creationId xmlns:p14="http://schemas.microsoft.com/office/powerpoint/2010/main" val="3710839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6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76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63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76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63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76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30" grpId="0" animBg="1"/>
      <p:bldP spid="67631" grpId="0" animBg="1"/>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381000"/>
            <a:ext cx="6172200" cy="954107"/>
          </a:xfrm>
          <a:prstGeom prst="rect">
            <a:avLst/>
          </a:prstGeom>
        </p:spPr>
        <p:txBody>
          <a:bodyPr wrap="square">
            <a:spAutoFit/>
          </a:bodyPr>
          <a:lstStyle/>
          <a:p>
            <a:r>
              <a:rPr lang="en-US" sz="2800" b="1" dirty="0" err="1">
                <a:solidFill>
                  <a:srgbClr val="00ADEE"/>
                </a:solidFill>
              </a:rPr>
              <a:t>gcds</a:t>
            </a:r>
            <a:r>
              <a:rPr lang="en-US" sz="2800" b="1" dirty="0">
                <a:solidFill>
                  <a:srgbClr val="00ADEE"/>
                </a:solidFill>
              </a:rPr>
              <a:t> as Linear Combinations</a:t>
            </a:r>
            <a:r>
              <a:rPr lang="en-US" sz="2800" dirty="0"/>
              <a:t> </a:t>
            </a:r>
            <a:br>
              <a:rPr lang="en-US" sz="2800" dirty="0"/>
            </a:br>
            <a:endParaRPr lang="en-US" sz="2800" dirty="0"/>
          </a:p>
        </p:txBody>
      </p:sp>
      <p:sp>
        <p:nvSpPr>
          <p:cNvPr id="3" name="Rectangle 2"/>
          <p:cNvSpPr/>
          <p:nvPr/>
        </p:nvSpPr>
        <p:spPr>
          <a:xfrm>
            <a:off x="381000" y="1219200"/>
            <a:ext cx="8458200" cy="830997"/>
          </a:xfrm>
          <a:prstGeom prst="rect">
            <a:avLst/>
          </a:prstGeom>
        </p:spPr>
        <p:txBody>
          <a:bodyPr wrap="square">
            <a:spAutoFit/>
          </a:bodyPr>
          <a:lstStyle/>
          <a:p>
            <a:r>
              <a:rPr lang="en-US" dirty="0">
                <a:solidFill>
                  <a:srgbClr val="242021"/>
                </a:solidFill>
              </a:rPr>
              <a:t>An important result we will use throughout the remainder of this section is that the greatest common divisor of two integers </a:t>
            </a:r>
            <a:r>
              <a:rPr lang="en-US" i="1" dirty="0">
                <a:solidFill>
                  <a:srgbClr val="242021"/>
                </a:solidFill>
              </a:rPr>
              <a:t>a </a:t>
            </a:r>
            <a:r>
              <a:rPr lang="en-US" dirty="0">
                <a:solidFill>
                  <a:srgbClr val="242021"/>
                </a:solidFill>
              </a:rPr>
              <a:t>and </a:t>
            </a:r>
            <a:r>
              <a:rPr lang="en-US" i="1" dirty="0">
                <a:solidFill>
                  <a:srgbClr val="242021"/>
                </a:solidFill>
              </a:rPr>
              <a:t>b </a:t>
            </a:r>
            <a:r>
              <a:rPr lang="en-US" dirty="0">
                <a:solidFill>
                  <a:srgbClr val="242021"/>
                </a:solidFill>
              </a:rPr>
              <a:t>can be expressed in the form</a:t>
            </a:r>
            <a:r>
              <a:rPr lang="en-US" dirty="0"/>
              <a:t> </a:t>
            </a:r>
            <a:br>
              <a:rPr lang="en-US" dirty="0"/>
            </a:br>
            <a:endParaRPr lang="en-US" dirty="0"/>
          </a:p>
        </p:txBody>
      </p:sp>
      <p:sp>
        <p:nvSpPr>
          <p:cNvPr id="4" name="Rectangle 3"/>
          <p:cNvSpPr/>
          <p:nvPr/>
        </p:nvSpPr>
        <p:spPr>
          <a:xfrm>
            <a:off x="1790700" y="2173307"/>
            <a:ext cx="4572000" cy="584775"/>
          </a:xfrm>
          <a:prstGeom prst="rect">
            <a:avLst/>
          </a:prstGeom>
        </p:spPr>
        <p:txBody>
          <a:bodyPr>
            <a:spAutoFit/>
          </a:bodyPr>
          <a:lstStyle/>
          <a:p>
            <a:r>
              <a:rPr lang="en-US" i="1" dirty="0" err="1">
                <a:solidFill>
                  <a:srgbClr val="242021"/>
                </a:solidFill>
              </a:rPr>
              <a:t>sa</a:t>
            </a:r>
            <a:r>
              <a:rPr lang="en-US" i="1" dirty="0">
                <a:solidFill>
                  <a:srgbClr val="242021"/>
                </a:solidFill>
              </a:rPr>
              <a:t> </a:t>
            </a:r>
            <a:r>
              <a:rPr lang="en-US" dirty="0">
                <a:solidFill>
                  <a:srgbClr val="242021"/>
                </a:solidFill>
              </a:rPr>
              <a:t>+ </a:t>
            </a:r>
            <a:r>
              <a:rPr lang="en-US" i="1" dirty="0" err="1">
                <a:solidFill>
                  <a:srgbClr val="242021"/>
                </a:solidFill>
              </a:rPr>
              <a:t>tb</a:t>
            </a:r>
            <a:r>
              <a:rPr lang="en-US" dirty="0"/>
              <a:t> </a:t>
            </a:r>
            <a:br>
              <a:rPr lang="en-US" dirty="0"/>
            </a:br>
            <a:endParaRPr lang="en-US" dirty="0"/>
          </a:p>
        </p:txBody>
      </p:sp>
      <p:sp>
        <p:nvSpPr>
          <p:cNvPr id="5" name="Rectangle 4"/>
          <p:cNvSpPr/>
          <p:nvPr/>
        </p:nvSpPr>
        <p:spPr>
          <a:xfrm>
            <a:off x="381000" y="2881192"/>
            <a:ext cx="8458200" cy="1569660"/>
          </a:xfrm>
          <a:prstGeom prst="rect">
            <a:avLst/>
          </a:prstGeom>
        </p:spPr>
        <p:txBody>
          <a:bodyPr wrap="square">
            <a:spAutoFit/>
          </a:bodyPr>
          <a:lstStyle/>
          <a:p>
            <a:r>
              <a:rPr lang="en-US" dirty="0">
                <a:solidFill>
                  <a:srgbClr val="242021"/>
                </a:solidFill>
              </a:rPr>
              <a:t>where </a:t>
            </a:r>
            <a:r>
              <a:rPr lang="en-US" i="1" dirty="0">
                <a:solidFill>
                  <a:srgbClr val="242021"/>
                </a:solidFill>
              </a:rPr>
              <a:t>s </a:t>
            </a:r>
            <a:r>
              <a:rPr lang="en-US" dirty="0">
                <a:solidFill>
                  <a:srgbClr val="242021"/>
                </a:solidFill>
              </a:rPr>
              <a:t>and </a:t>
            </a:r>
            <a:r>
              <a:rPr lang="en-US" i="1" dirty="0">
                <a:solidFill>
                  <a:srgbClr val="242021"/>
                </a:solidFill>
              </a:rPr>
              <a:t>t </a:t>
            </a:r>
            <a:r>
              <a:rPr lang="en-US" dirty="0">
                <a:solidFill>
                  <a:srgbClr val="242021"/>
                </a:solidFill>
              </a:rPr>
              <a:t>are integers. In other words, </a:t>
            </a:r>
            <a:r>
              <a:rPr lang="en-US" dirty="0" err="1">
                <a:solidFill>
                  <a:srgbClr val="242021"/>
                </a:solidFill>
              </a:rPr>
              <a:t>gcd</a:t>
            </a:r>
            <a:r>
              <a:rPr lang="en-US" i="1" dirty="0">
                <a:solidFill>
                  <a:srgbClr val="242021"/>
                </a:solidFill>
              </a:rPr>
              <a:t>(a, b) </a:t>
            </a:r>
            <a:r>
              <a:rPr lang="en-US" dirty="0">
                <a:solidFill>
                  <a:srgbClr val="242021"/>
                </a:solidFill>
              </a:rPr>
              <a:t>can be expressed as a </a:t>
            </a:r>
            <a:r>
              <a:rPr lang="en-US" b="1" dirty="0">
                <a:solidFill>
                  <a:srgbClr val="242021"/>
                </a:solidFill>
              </a:rPr>
              <a:t>linear combination </a:t>
            </a:r>
            <a:r>
              <a:rPr lang="en-US" dirty="0">
                <a:solidFill>
                  <a:srgbClr val="242021"/>
                </a:solidFill>
              </a:rPr>
              <a:t>with integer coefficients of </a:t>
            </a:r>
            <a:r>
              <a:rPr lang="en-US" i="1" dirty="0">
                <a:solidFill>
                  <a:srgbClr val="242021"/>
                </a:solidFill>
              </a:rPr>
              <a:t>a </a:t>
            </a:r>
            <a:r>
              <a:rPr lang="en-US" dirty="0">
                <a:solidFill>
                  <a:srgbClr val="242021"/>
                </a:solidFill>
              </a:rPr>
              <a:t>and </a:t>
            </a:r>
            <a:r>
              <a:rPr lang="en-US" i="1" dirty="0">
                <a:solidFill>
                  <a:srgbClr val="242021"/>
                </a:solidFill>
              </a:rPr>
              <a:t>b</a:t>
            </a:r>
            <a:r>
              <a:rPr lang="en-US" dirty="0">
                <a:solidFill>
                  <a:srgbClr val="242021"/>
                </a:solidFill>
              </a:rPr>
              <a:t>. For example, </a:t>
            </a:r>
            <a:r>
              <a:rPr lang="en-US" dirty="0" err="1">
                <a:solidFill>
                  <a:srgbClr val="242021"/>
                </a:solidFill>
              </a:rPr>
              <a:t>gcd</a:t>
            </a:r>
            <a:r>
              <a:rPr lang="en-US" i="1" dirty="0">
                <a:solidFill>
                  <a:srgbClr val="242021"/>
                </a:solidFill>
              </a:rPr>
              <a:t>(</a:t>
            </a:r>
            <a:r>
              <a:rPr lang="en-US" dirty="0">
                <a:solidFill>
                  <a:srgbClr val="242021"/>
                </a:solidFill>
              </a:rPr>
              <a:t>6</a:t>
            </a:r>
            <a:r>
              <a:rPr lang="en-US" i="1" dirty="0">
                <a:solidFill>
                  <a:srgbClr val="242021"/>
                </a:solidFill>
              </a:rPr>
              <a:t>, </a:t>
            </a:r>
            <a:r>
              <a:rPr lang="en-US" dirty="0">
                <a:solidFill>
                  <a:srgbClr val="242021"/>
                </a:solidFill>
              </a:rPr>
              <a:t>14</a:t>
            </a:r>
            <a:r>
              <a:rPr lang="en-US" i="1" dirty="0">
                <a:solidFill>
                  <a:srgbClr val="242021"/>
                </a:solidFill>
              </a:rPr>
              <a:t>) </a:t>
            </a:r>
            <a:r>
              <a:rPr lang="en-US" dirty="0">
                <a:solidFill>
                  <a:srgbClr val="242021"/>
                </a:solidFill>
              </a:rPr>
              <a:t>= 2, and 2 = </a:t>
            </a:r>
            <a:r>
              <a:rPr lang="en-US" i="1" dirty="0">
                <a:solidFill>
                  <a:srgbClr val="242021"/>
                </a:solidFill>
              </a:rPr>
              <a:t>(</a:t>
            </a:r>
            <a:r>
              <a:rPr lang="en-US" dirty="0">
                <a:solidFill>
                  <a:srgbClr val="242021"/>
                </a:solidFill>
              </a:rPr>
              <a:t>-2</a:t>
            </a:r>
            <a:r>
              <a:rPr lang="en-US" i="1" dirty="0">
                <a:solidFill>
                  <a:srgbClr val="242021"/>
                </a:solidFill>
              </a:rPr>
              <a:t>) </a:t>
            </a:r>
            <a:r>
              <a:rPr lang="en-US" dirty="0">
                <a:solidFill>
                  <a:srgbClr val="242021"/>
                </a:solidFill>
              </a:rPr>
              <a:t>· 6 + 1 · 14. </a:t>
            </a:r>
          </a:p>
          <a:p>
            <a:endParaRPr lang="en-US" dirty="0">
              <a:solidFill>
                <a:srgbClr val="242021"/>
              </a:solidFill>
            </a:endParaRPr>
          </a:p>
          <a:p>
            <a:r>
              <a:rPr lang="en-US" dirty="0">
                <a:solidFill>
                  <a:srgbClr val="242021"/>
                </a:solidFill>
              </a:rPr>
              <a:t>We state this fact as Theorem:.</a:t>
            </a:r>
            <a:r>
              <a:rPr lang="en-US" dirty="0"/>
              <a:t> </a:t>
            </a:r>
            <a:br>
              <a:rPr lang="en-US" dirty="0"/>
            </a:br>
            <a:endParaRPr lang="en-US" dirty="0"/>
          </a:p>
        </p:txBody>
      </p:sp>
      <p:sp>
        <p:nvSpPr>
          <p:cNvPr id="8" name="Rectangle 7"/>
          <p:cNvSpPr/>
          <p:nvPr/>
        </p:nvSpPr>
        <p:spPr>
          <a:xfrm>
            <a:off x="304800" y="4573962"/>
            <a:ext cx="8610600" cy="646331"/>
          </a:xfrm>
          <a:prstGeom prst="rect">
            <a:avLst/>
          </a:prstGeom>
        </p:spPr>
        <p:txBody>
          <a:bodyPr wrap="square">
            <a:spAutoFit/>
          </a:bodyPr>
          <a:lstStyle/>
          <a:p>
            <a:r>
              <a:rPr lang="en-US" sz="1800" dirty="0"/>
              <a:t>BÉZOUT’S THEOREM If a and b are positive integers, then there exist integers s and t such that </a:t>
            </a:r>
            <a:r>
              <a:rPr lang="en-US" sz="1800" dirty="0" err="1"/>
              <a:t>gcd</a:t>
            </a:r>
            <a:r>
              <a:rPr lang="en-US" sz="1800" dirty="0"/>
              <a:t>(a, b) = </a:t>
            </a:r>
            <a:r>
              <a:rPr lang="en-US" sz="1800" dirty="0" err="1"/>
              <a:t>sa</a:t>
            </a:r>
            <a:r>
              <a:rPr lang="en-US" sz="1800" dirty="0"/>
              <a:t> + </a:t>
            </a:r>
            <a:r>
              <a:rPr lang="en-US" sz="1800" dirty="0" err="1"/>
              <a:t>tb</a:t>
            </a:r>
            <a:r>
              <a:rPr lang="en-US" sz="1800" dirty="0"/>
              <a:t>.</a:t>
            </a:r>
          </a:p>
        </p:txBody>
      </p:sp>
    </p:spTree>
    <p:extLst>
      <p:ext uri="{BB962C8B-B14F-4D97-AF65-F5344CB8AC3E}">
        <p14:creationId xmlns:p14="http://schemas.microsoft.com/office/powerpoint/2010/main" val="337303036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304800"/>
            <a:ext cx="8153400" cy="707886"/>
          </a:xfrm>
          <a:prstGeom prst="rect">
            <a:avLst/>
          </a:prstGeom>
        </p:spPr>
        <p:txBody>
          <a:bodyPr wrap="square">
            <a:spAutoFit/>
          </a:bodyPr>
          <a:lstStyle/>
          <a:p>
            <a:r>
              <a:rPr lang="en-US" sz="2000" b="1" dirty="0"/>
              <a:t>Express </a:t>
            </a:r>
            <a:r>
              <a:rPr lang="en-US" sz="2000" b="1" dirty="0" err="1"/>
              <a:t>gcd</a:t>
            </a:r>
            <a:r>
              <a:rPr lang="en-US" sz="2000" b="1" dirty="0"/>
              <a:t>(252, 198) = 18 as a linear combination of 252 and 198</a:t>
            </a:r>
          </a:p>
        </p:txBody>
      </p:sp>
      <p:sp>
        <p:nvSpPr>
          <p:cNvPr id="4" name="Rectangle 3"/>
          <p:cNvSpPr/>
          <p:nvPr/>
        </p:nvSpPr>
        <p:spPr>
          <a:xfrm>
            <a:off x="152400" y="1143000"/>
            <a:ext cx="8763000" cy="5355312"/>
          </a:xfrm>
          <a:prstGeom prst="rect">
            <a:avLst/>
          </a:prstGeom>
        </p:spPr>
        <p:txBody>
          <a:bodyPr wrap="square">
            <a:spAutoFit/>
          </a:bodyPr>
          <a:lstStyle/>
          <a:p>
            <a:r>
              <a:rPr lang="en-US" sz="1800" dirty="0"/>
              <a:t>Solution: To show that </a:t>
            </a:r>
            <a:r>
              <a:rPr lang="en-US" sz="1800" dirty="0" err="1"/>
              <a:t>gcd</a:t>
            </a:r>
            <a:r>
              <a:rPr lang="en-US" sz="1800" dirty="0"/>
              <a:t>(252, 198) = 18, the Euclidean algorithm uses these divisions:</a:t>
            </a:r>
          </a:p>
          <a:p>
            <a:r>
              <a:rPr lang="en-US" sz="1800" dirty="0"/>
              <a:t>252 = 1 · 198 + 54</a:t>
            </a:r>
          </a:p>
          <a:p>
            <a:r>
              <a:rPr lang="en-US" sz="1800" dirty="0"/>
              <a:t>198 = 3 · 54 + 36</a:t>
            </a:r>
          </a:p>
          <a:p>
            <a:r>
              <a:rPr lang="en-US" sz="1800" dirty="0"/>
              <a:t>54 = 1 · 36 + 18</a:t>
            </a:r>
          </a:p>
          <a:p>
            <a:r>
              <a:rPr lang="en-US" sz="1800" dirty="0"/>
              <a:t>36 = 2 · 18.</a:t>
            </a:r>
          </a:p>
          <a:p>
            <a:r>
              <a:rPr lang="en-US" sz="1800" dirty="0"/>
              <a:t>Using the next-to-last division (the third division), we can express </a:t>
            </a:r>
            <a:r>
              <a:rPr lang="en-US" sz="1800" dirty="0" err="1"/>
              <a:t>gcd</a:t>
            </a:r>
            <a:r>
              <a:rPr lang="en-US" sz="1800" dirty="0"/>
              <a:t>(252, 198) = 18 as a linear combination of 54 and 36. We find that</a:t>
            </a:r>
          </a:p>
          <a:p>
            <a:r>
              <a:rPr lang="en-US" sz="1800" dirty="0"/>
              <a:t>18 = 54 − 1 · 36.</a:t>
            </a:r>
          </a:p>
          <a:p>
            <a:r>
              <a:rPr lang="en-US" sz="1800" dirty="0"/>
              <a:t>The second division tells us that</a:t>
            </a:r>
          </a:p>
          <a:p>
            <a:r>
              <a:rPr lang="en-US" sz="1800" dirty="0"/>
              <a:t>36 = 198 − 3 · 54.</a:t>
            </a:r>
          </a:p>
          <a:p>
            <a:r>
              <a:rPr lang="en-US" sz="1800" dirty="0"/>
              <a:t>Substituting this expression for 36 into the previous equation, we can express 18 as a linear combination of 54 and 198. We have</a:t>
            </a:r>
          </a:p>
          <a:p>
            <a:r>
              <a:rPr lang="en-US" sz="1800" dirty="0"/>
              <a:t>18 = 54 − 1 · 36 = 54 − 1 · (198 − 3 · 54) = 4 · 54 − 1 · 198.</a:t>
            </a:r>
          </a:p>
          <a:p>
            <a:r>
              <a:rPr lang="en-US" sz="1800" dirty="0"/>
              <a:t>The first division tells us that</a:t>
            </a:r>
          </a:p>
          <a:p>
            <a:r>
              <a:rPr lang="en-US" sz="1800" dirty="0"/>
              <a:t>54 = 252 − 1 · 198.</a:t>
            </a:r>
          </a:p>
          <a:p>
            <a:r>
              <a:rPr lang="en-US" sz="1800" dirty="0"/>
              <a:t>Substituting this expression for 54 into the previous equation, we can express 18 as a linear combination of 252 and 198. We conclude that</a:t>
            </a:r>
          </a:p>
          <a:p>
            <a:r>
              <a:rPr lang="en-US" sz="1800" dirty="0"/>
              <a:t>18 = 4 · (252 − 1 · 198) − 1 · 198 = 4 · 252 − 5 · 198</a:t>
            </a:r>
          </a:p>
        </p:txBody>
      </p:sp>
    </p:spTree>
    <p:extLst>
      <p:ext uri="{BB962C8B-B14F-4D97-AF65-F5344CB8AC3E}">
        <p14:creationId xmlns:p14="http://schemas.microsoft.com/office/powerpoint/2010/main" val="20382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1000"/>
                                        <p:tgtEl>
                                          <p:spTgt spid="4">
                                            <p:txEl>
                                              <p:pRg st="5" end="5"/>
                                            </p:txEl>
                                          </p:spTgt>
                                        </p:tgtEl>
                                      </p:cBhvr>
                                    </p:animEffect>
                                    <p:anim calcmode="lin" valueType="num">
                                      <p:cBhvr>
                                        <p:cTn id="2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1000"/>
                                        <p:tgtEl>
                                          <p:spTgt spid="4">
                                            <p:txEl>
                                              <p:pRg st="6" end="6"/>
                                            </p:txEl>
                                          </p:spTgt>
                                        </p:tgtEl>
                                      </p:cBhvr>
                                    </p:animEffect>
                                    <p:anim calcmode="lin" valueType="num">
                                      <p:cBhvr>
                                        <p:cTn id="3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barn(inVertical)">
                                      <p:cBhvr>
                                        <p:cTn id="39" dur="500"/>
                                        <p:tgtEl>
                                          <p:spTgt spid="4">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barn(inVertical)">
                                      <p:cBhvr>
                                        <p:cTn id="44" dur="500"/>
                                        <p:tgtEl>
                                          <p:spTgt spid="4">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wipe(down)">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circle(in)">
                                      <p:cBhvr>
                                        <p:cTn id="54" dur="2000"/>
                                        <p:tgtEl>
                                          <p:spTgt spid="4">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
                                            <p:txEl>
                                              <p:pRg st="11" end="11"/>
                                            </p:txEl>
                                          </p:spTgt>
                                        </p:tgtEl>
                                        <p:attrNameLst>
                                          <p:attrName>style.visibility</p:attrName>
                                        </p:attrNameLst>
                                      </p:cBhvr>
                                      <p:to>
                                        <p:strVal val="visible"/>
                                      </p:to>
                                    </p:set>
                                    <p:animEffect transition="in" filter="wipe(down)">
                                      <p:cBhvr>
                                        <p:cTn id="59" dur="500"/>
                                        <p:tgtEl>
                                          <p:spTgt spid="4">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4">
                                            <p:txEl>
                                              <p:pRg st="12" end="12"/>
                                            </p:txEl>
                                          </p:spTgt>
                                        </p:tgtEl>
                                        <p:attrNameLst>
                                          <p:attrName>style.visibility</p:attrName>
                                        </p:attrNameLst>
                                      </p:cBhvr>
                                      <p:to>
                                        <p:strVal val="visible"/>
                                      </p:to>
                                    </p:set>
                                    <p:animEffect transition="in" filter="barn(inVertical)">
                                      <p:cBhvr>
                                        <p:cTn id="64" dur="500"/>
                                        <p:tgtEl>
                                          <p:spTgt spid="4">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4">
                                            <p:txEl>
                                              <p:pRg st="13" end="13"/>
                                            </p:txEl>
                                          </p:spTgt>
                                        </p:tgtEl>
                                        <p:attrNameLst>
                                          <p:attrName>style.visibility</p:attrName>
                                        </p:attrNameLst>
                                      </p:cBhvr>
                                      <p:to>
                                        <p:strVal val="visible"/>
                                      </p:to>
                                    </p:set>
                                    <p:animEffect transition="in" filter="fade">
                                      <p:cBhvr>
                                        <p:cTn id="69" dur="1000"/>
                                        <p:tgtEl>
                                          <p:spTgt spid="4">
                                            <p:txEl>
                                              <p:pRg st="13" end="13"/>
                                            </p:txEl>
                                          </p:spTgt>
                                        </p:tgtEl>
                                      </p:cBhvr>
                                    </p:animEffect>
                                    <p:anim calcmode="lin" valueType="num">
                                      <p:cBhvr>
                                        <p:cTn id="70"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71"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4">
                                            <p:txEl>
                                              <p:pRg st="14" end="14"/>
                                            </p:txEl>
                                          </p:spTgt>
                                        </p:tgtEl>
                                        <p:attrNameLst>
                                          <p:attrName>style.visibility</p:attrName>
                                        </p:attrNameLst>
                                      </p:cBhvr>
                                      <p:to>
                                        <p:strVal val="visible"/>
                                      </p:to>
                                    </p:set>
                                    <p:animEffect transition="in" filter="barn(inVertical)">
                                      <p:cBhvr>
                                        <p:cTn id="76" dur="500"/>
                                        <p:tgtEl>
                                          <p:spTgt spid="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4"/>
          <p:cNvSpPr txBox="1">
            <a:spLocks noChangeArrowheads="1"/>
          </p:cNvSpPr>
          <p:nvPr/>
        </p:nvSpPr>
        <p:spPr bwMode="auto">
          <a:xfrm>
            <a:off x="3001963" y="457200"/>
            <a:ext cx="30940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Fast Exponentiation</a:t>
            </a:r>
          </a:p>
        </p:txBody>
      </p:sp>
      <p:sp>
        <p:nvSpPr>
          <p:cNvPr id="821253" name="Text Box 5"/>
          <p:cNvSpPr txBox="1">
            <a:spLocks noChangeArrowheads="1"/>
          </p:cNvSpPr>
          <p:nvPr/>
        </p:nvSpPr>
        <p:spPr bwMode="auto">
          <a:xfrm>
            <a:off x="1143000" y="1905000"/>
            <a:ext cx="3622675"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1800"/>
              <a:t>144</a:t>
            </a:r>
            <a:r>
              <a:rPr lang="en-US" altLang="zh-TW" sz="1800" baseline="30000"/>
              <a:t>4</a:t>
            </a:r>
            <a:r>
              <a:rPr lang="en-US" altLang="zh-TW" sz="1800"/>
              <a:t> mod 713 </a:t>
            </a:r>
          </a:p>
          <a:p>
            <a:pPr eaLnBrk="1" hangingPunct="1"/>
            <a:endParaRPr lang="en-US" altLang="zh-TW" sz="1800"/>
          </a:p>
          <a:p>
            <a:pPr eaLnBrk="1" hangingPunct="1"/>
            <a:r>
              <a:rPr lang="en-US" altLang="zh-TW" sz="1800"/>
              <a:t>= 144 * 144 * 144 * 144 mod 713</a:t>
            </a:r>
          </a:p>
          <a:p>
            <a:pPr eaLnBrk="1" hangingPunct="1"/>
            <a:endParaRPr lang="en-US" altLang="zh-TW" sz="1800"/>
          </a:p>
          <a:p>
            <a:pPr eaLnBrk="1" hangingPunct="1"/>
            <a:r>
              <a:rPr lang="en-US" altLang="zh-TW" sz="1800"/>
              <a:t>= 20736 * 144 * 144 mod 713</a:t>
            </a:r>
          </a:p>
          <a:p>
            <a:pPr eaLnBrk="1" hangingPunct="1"/>
            <a:endParaRPr lang="en-US" altLang="zh-TW" sz="1800"/>
          </a:p>
          <a:p>
            <a:pPr eaLnBrk="1" hangingPunct="1"/>
            <a:r>
              <a:rPr lang="en-US" altLang="zh-TW" sz="1800"/>
              <a:t>= 59 * 144 * 144 mod 713</a:t>
            </a:r>
          </a:p>
          <a:p>
            <a:pPr eaLnBrk="1" hangingPunct="1"/>
            <a:endParaRPr lang="en-US" altLang="zh-TW" sz="1800"/>
          </a:p>
          <a:p>
            <a:pPr eaLnBrk="1" hangingPunct="1"/>
            <a:r>
              <a:rPr lang="en-US" altLang="zh-TW" sz="1800"/>
              <a:t>= 8496 * 144 mod 713</a:t>
            </a:r>
          </a:p>
          <a:p>
            <a:pPr eaLnBrk="1" hangingPunct="1"/>
            <a:endParaRPr lang="en-US" altLang="zh-TW" sz="1800"/>
          </a:p>
          <a:p>
            <a:pPr eaLnBrk="1" hangingPunct="1"/>
            <a:r>
              <a:rPr lang="en-US" altLang="zh-TW" sz="1800"/>
              <a:t>= 653 * 144 mod 713</a:t>
            </a:r>
          </a:p>
          <a:p>
            <a:pPr eaLnBrk="1" hangingPunct="1"/>
            <a:endParaRPr lang="en-US" altLang="zh-TW" sz="1800"/>
          </a:p>
          <a:p>
            <a:pPr eaLnBrk="1" hangingPunct="1"/>
            <a:r>
              <a:rPr lang="en-US" altLang="zh-TW" sz="1800"/>
              <a:t>= 94032 mod 713</a:t>
            </a:r>
          </a:p>
          <a:p>
            <a:pPr eaLnBrk="1" hangingPunct="1"/>
            <a:endParaRPr lang="en-US" altLang="zh-TW" sz="1800"/>
          </a:p>
          <a:p>
            <a:pPr eaLnBrk="1" hangingPunct="1"/>
            <a:r>
              <a:rPr lang="en-US" altLang="zh-TW" sz="1800"/>
              <a:t>= 629 mod 713</a:t>
            </a:r>
          </a:p>
        </p:txBody>
      </p:sp>
      <p:sp>
        <p:nvSpPr>
          <p:cNvPr id="821254" name="Line 6"/>
          <p:cNvSpPr>
            <a:spLocks noChangeShapeType="1"/>
          </p:cNvSpPr>
          <p:nvPr/>
        </p:nvSpPr>
        <p:spPr bwMode="auto">
          <a:xfrm flipV="1">
            <a:off x="4572000" y="2057400"/>
            <a:ext cx="13716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255" name="Text Box 7"/>
          <p:cNvSpPr txBox="1">
            <a:spLocks noChangeArrowheads="1"/>
          </p:cNvSpPr>
          <p:nvPr/>
        </p:nvSpPr>
        <p:spPr bwMode="auto">
          <a:xfrm>
            <a:off x="5954713" y="1235075"/>
            <a:ext cx="2503487" cy="1812925"/>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20736 * 20736 mod 713</a:t>
            </a:r>
          </a:p>
          <a:p>
            <a:pPr eaLnBrk="1" hangingPunct="1"/>
            <a:endParaRPr lang="en-US" altLang="zh-TW"/>
          </a:p>
          <a:p>
            <a:pPr eaLnBrk="1" hangingPunct="1"/>
            <a:r>
              <a:rPr lang="en-US" altLang="zh-TW"/>
              <a:t>= 59 * 59 mod 713</a:t>
            </a:r>
          </a:p>
          <a:p>
            <a:pPr eaLnBrk="1" hangingPunct="1"/>
            <a:endParaRPr lang="en-US" altLang="zh-TW"/>
          </a:p>
          <a:p>
            <a:pPr eaLnBrk="1" hangingPunct="1"/>
            <a:r>
              <a:rPr lang="en-US" altLang="zh-TW"/>
              <a:t>= 3481 mod 713</a:t>
            </a:r>
          </a:p>
          <a:p>
            <a:pPr eaLnBrk="1" hangingPunct="1"/>
            <a:endParaRPr lang="en-US" altLang="zh-TW"/>
          </a:p>
          <a:p>
            <a:pPr eaLnBrk="1" hangingPunct="1"/>
            <a:r>
              <a:rPr lang="en-US" altLang="zh-TW"/>
              <a:t>= 629 mod 713</a:t>
            </a:r>
          </a:p>
        </p:txBody>
      </p:sp>
      <p:sp>
        <p:nvSpPr>
          <p:cNvPr id="821256" name="Text Box 8"/>
          <p:cNvSpPr txBox="1">
            <a:spLocks noChangeArrowheads="1"/>
          </p:cNvSpPr>
          <p:nvPr/>
        </p:nvSpPr>
        <p:spPr bwMode="auto">
          <a:xfrm>
            <a:off x="4572000" y="3549650"/>
            <a:ext cx="3100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Because 20736 </a:t>
            </a:r>
            <a:r>
              <a:rPr kumimoji="0" lang="en-US" altLang="en-US">
                <a:sym typeface="Euclid Symbol" pitchFamily="18" charset="2"/>
              </a:rPr>
              <a:t> 59 (mod 713)</a:t>
            </a:r>
            <a:endParaRPr kumimoji="0" lang="en-US" altLang="zh-TW">
              <a:sym typeface="Euclid Symbol" pitchFamily="18" charset="2"/>
            </a:endParaRPr>
          </a:p>
        </p:txBody>
      </p:sp>
      <p:sp>
        <p:nvSpPr>
          <p:cNvPr id="821257" name="Text Box 9"/>
          <p:cNvSpPr txBox="1">
            <a:spLocks noChangeArrowheads="1"/>
          </p:cNvSpPr>
          <p:nvPr/>
        </p:nvSpPr>
        <p:spPr bwMode="auto">
          <a:xfrm>
            <a:off x="4595813" y="4648200"/>
            <a:ext cx="31003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Because 653 </a:t>
            </a:r>
            <a:r>
              <a:rPr kumimoji="0" lang="en-US" altLang="en-US">
                <a:sym typeface="Euclid Symbol" pitchFamily="18" charset="2"/>
              </a:rPr>
              <a:t> 8496 (mod 713)</a:t>
            </a:r>
            <a:endParaRPr kumimoji="0" lang="en-US" altLang="zh-TW">
              <a:sym typeface="Euclid Symbol" pitchFamily="18" charset="2"/>
            </a:endParaRPr>
          </a:p>
        </p:txBody>
      </p:sp>
      <p:sp>
        <p:nvSpPr>
          <p:cNvPr id="821258" name="Text Box 10"/>
          <p:cNvSpPr txBox="1">
            <a:spLocks noChangeArrowheads="1"/>
          </p:cNvSpPr>
          <p:nvPr/>
        </p:nvSpPr>
        <p:spPr bwMode="auto">
          <a:xfrm>
            <a:off x="4800600" y="1981200"/>
            <a:ext cx="1006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shortcut</a:t>
            </a:r>
          </a:p>
        </p:txBody>
      </p:sp>
    </p:spTree>
    <p:extLst>
      <p:ext uri="{BB962C8B-B14F-4D97-AF65-F5344CB8AC3E}">
        <p14:creationId xmlns:p14="http://schemas.microsoft.com/office/powerpoint/2010/main" val="3618677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125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125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2125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12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2125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21253">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125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21253">
                                            <p:txEl>
                                              <p:pRg st="12" end="1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821253">
                                            <p:txEl>
                                              <p:pRg st="14" end="1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12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125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821255">
                                            <p:txEl>
                                              <p:pRg st="0" end="0"/>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821255">
                                            <p:txEl>
                                              <p:pRg st="2" end="2"/>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821255">
                                            <p:txEl>
                                              <p:pRg st="4" end="4"/>
                                            </p:txEl>
                                          </p:spTgt>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8212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54" grpId="0" animBg="1"/>
      <p:bldP spid="821256" grpId="0"/>
      <p:bldP spid="821257" grpId="0"/>
      <p:bldP spid="821258" grpId="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3090863" y="457200"/>
            <a:ext cx="29289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Repeated Squaring</a:t>
            </a:r>
          </a:p>
        </p:txBody>
      </p:sp>
      <p:sp>
        <p:nvSpPr>
          <p:cNvPr id="868355" name="Text Box 3"/>
          <p:cNvSpPr txBox="1">
            <a:spLocks noChangeArrowheads="1"/>
          </p:cNvSpPr>
          <p:nvPr/>
        </p:nvSpPr>
        <p:spPr bwMode="auto">
          <a:xfrm>
            <a:off x="808038" y="2252663"/>
            <a:ext cx="288290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1800"/>
              <a:t>144</a:t>
            </a:r>
            <a:r>
              <a:rPr lang="en-US" altLang="zh-TW" sz="1800" baseline="30000"/>
              <a:t>50</a:t>
            </a:r>
            <a:r>
              <a:rPr lang="en-US" altLang="zh-TW" sz="1800"/>
              <a:t> mod 713 </a:t>
            </a:r>
          </a:p>
          <a:p>
            <a:pPr eaLnBrk="1" hangingPunct="1"/>
            <a:endParaRPr lang="en-US" altLang="zh-TW" sz="1800"/>
          </a:p>
          <a:p>
            <a:pPr eaLnBrk="1" hangingPunct="1"/>
            <a:r>
              <a:rPr lang="en-US" altLang="zh-TW" sz="1800"/>
              <a:t>= </a:t>
            </a:r>
            <a:r>
              <a:rPr lang="en-US" altLang="zh-TW"/>
              <a:t>144</a:t>
            </a:r>
            <a:r>
              <a:rPr lang="en-US" altLang="zh-TW" baseline="30000"/>
              <a:t>32</a:t>
            </a:r>
            <a:r>
              <a:rPr lang="en-US" altLang="zh-TW" sz="1800"/>
              <a:t> </a:t>
            </a:r>
            <a:r>
              <a:rPr lang="en-US" altLang="zh-TW"/>
              <a:t>144</a:t>
            </a:r>
            <a:r>
              <a:rPr lang="en-US" altLang="zh-TW" baseline="30000"/>
              <a:t>16</a:t>
            </a:r>
            <a:r>
              <a:rPr lang="en-US" altLang="zh-TW" sz="1800"/>
              <a:t> </a:t>
            </a:r>
            <a:r>
              <a:rPr lang="en-US" altLang="zh-TW"/>
              <a:t>144</a:t>
            </a:r>
            <a:r>
              <a:rPr lang="en-US" altLang="zh-TW" baseline="30000"/>
              <a:t>2</a:t>
            </a:r>
            <a:r>
              <a:rPr lang="en-US" altLang="zh-TW" sz="1800"/>
              <a:t> mod 713</a:t>
            </a:r>
          </a:p>
          <a:p>
            <a:pPr eaLnBrk="1" hangingPunct="1"/>
            <a:endParaRPr lang="en-US" altLang="zh-TW" sz="1800"/>
          </a:p>
          <a:p>
            <a:pPr eaLnBrk="1" hangingPunct="1"/>
            <a:r>
              <a:rPr lang="en-US" altLang="zh-TW" sz="1800"/>
              <a:t>= 648</a:t>
            </a:r>
            <a:r>
              <a:rPr lang="el-GR" altLang="zh-TW" sz="1800"/>
              <a:t>·</a:t>
            </a:r>
            <a:r>
              <a:rPr lang="en-US" altLang="zh-TW" sz="1800"/>
              <a:t>485</a:t>
            </a:r>
            <a:r>
              <a:rPr lang="el-GR" altLang="zh-TW" sz="1800"/>
              <a:t>·</a:t>
            </a:r>
            <a:r>
              <a:rPr lang="en-US" altLang="zh-TW" sz="1800"/>
              <a:t>59 mod 713</a:t>
            </a:r>
          </a:p>
          <a:p>
            <a:pPr eaLnBrk="1" hangingPunct="1"/>
            <a:endParaRPr lang="en-US" altLang="zh-TW" sz="1800"/>
          </a:p>
          <a:p>
            <a:pPr eaLnBrk="1" hangingPunct="1"/>
            <a:r>
              <a:rPr lang="en-US" altLang="zh-TW" sz="1800"/>
              <a:t>= 242</a:t>
            </a:r>
          </a:p>
        </p:txBody>
      </p:sp>
      <p:sp>
        <p:nvSpPr>
          <p:cNvPr id="868356" name="Text Box 4"/>
          <p:cNvSpPr txBox="1">
            <a:spLocks noChangeArrowheads="1"/>
          </p:cNvSpPr>
          <p:nvPr/>
        </p:nvSpPr>
        <p:spPr bwMode="auto">
          <a:xfrm>
            <a:off x="5334000" y="1219200"/>
            <a:ext cx="2473325"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144</a:t>
            </a:r>
            <a:r>
              <a:rPr lang="en-US" altLang="zh-TW" baseline="30000"/>
              <a:t>2</a:t>
            </a:r>
            <a:r>
              <a:rPr lang="en-US" altLang="zh-TW"/>
              <a:t> mod 713 = 59</a:t>
            </a:r>
          </a:p>
          <a:p>
            <a:pPr eaLnBrk="1" hangingPunct="1"/>
            <a:endParaRPr lang="en-US" altLang="zh-TW"/>
          </a:p>
          <a:p>
            <a:pPr eaLnBrk="1" hangingPunct="1"/>
            <a:r>
              <a:rPr lang="en-US" altLang="zh-TW"/>
              <a:t>144</a:t>
            </a:r>
            <a:r>
              <a:rPr lang="en-US" altLang="zh-TW" baseline="30000"/>
              <a:t>4</a:t>
            </a:r>
            <a:r>
              <a:rPr lang="en-US" altLang="zh-TW"/>
              <a:t> mod 713 </a:t>
            </a:r>
          </a:p>
          <a:p>
            <a:pPr eaLnBrk="1" hangingPunct="1"/>
            <a:r>
              <a:rPr lang="en-US" altLang="zh-TW"/>
              <a:t>= 144</a:t>
            </a:r>
            <a:r>
              <a:rPr lang="en-US" altLang="zh-TW" baseline="30000"/>
              <a:t>2 </a:t>
            </a:r>
            <a:r>
              <a:rPr lang="el-GR" altLang="zh-TW" baseline="30000"/>
              <a:t>·</a:t>
            </a:r>
            <a:r>
              <a:rPr lang="en-US" altLang="zh-TW"/>
              <a:t>144</a:t>
            </a:r>
            <a:r>
              <a:rPr lang="en-US" altLang="zh-TW" baseline="30000"/>
              <a:t>2</a:t>
            </a:r>
            <a:r>
              <a:rPr lang="en-US" altLang="zh-TW"/>
              <a:t> mod 713</a:t>
            </a:r>
          </a:p>
          <a:p>
            <a:pPr eaLnBrk="1" hangingPunct="1"/>
            <a:r>
              <a:rPr lang="en-US" altLang="zh-TW"/>
              <a:t>= 59</a:t>
            </a:r>
            <a:r>
              <a:rPr lang="el-GR" altLang="zh-TW"/>
              <a:t>·</a:t>
            </a:r>
            <a:r>
              <a:rPr lang="en-US" altLang="zh-TW"/>
              <a:t>59 mod 713</a:t>
            </a:r>
            <a:endParaRPr lang="el-GR" altLang="zh-TW"/>
          </a:p>
          <a:p>
            <a:pPr eaLnBrk="1" hangingPunct="1"/>
            <a:r>
              <a:rPr lang="en-US" altLang="zh-TW"/>
              <a:t>= 629 </a:t>
            </a:r>
          </a:p>
          <a:p>
            <a:pPr eaLnBrk="1" hangingPunct="1"/>
            <a:endParaRPr lang="en-US" altLang="zh-TW"/>
          </a:p>
          <a:p>
            <a:pPr eaLnBrk="1" hangingPunct="1"/>
            <a:r>
              <a:rPr lang="en-US" altLang="zh-TW"/>
              <a:t>144</a:t>
            </a:r>
            <a:r>
              <a:rPr lang="en-US" altLang="zh-TW" baseline="30000"/>
              <a:t>8</a:t>
            </a:r>
            <a:r>
              <a:rPr lang="en-US" altLang="zh-TW"/>
              <a:t> mod 713</a:t>
            </a:r>
          </a:p>
          <a:p>
            <a:pPr eaLnBrk="1" hangingPunct="1"/>
            <a:r>
              <a:rPr lang="en-US" altLang="zh-TW"/>
              <a:t>= 144</a:t>
            </a:r>
            <a:r>
              <a:rPr lang="en-US" altLang="zh-TW" baseline="30000"/>
              <a:t>4</a:t>
            </a:r>
            <a:r>
              <a:rPr lang="el-GR" altLang="zh-TW"/>
              <a:t>·</a:t>
            </a:r>
            <a:r>
              <a:rPr lang="en-US" altLang="zh-TW"/>
              <a:t>144</a:t>
            </a:r>
            <a:r>
              <a:rPr lang="en-US" altLang="zh-TW" baseline="30000"/>
              <a:t>4</a:t>
            </a:r>
            <a:r>
              <a:rPr lang="en-US" altLang="zh-TW"/>
              <a:t> mod 713</a:t>
            </a:r>
          </a:p>
          <a:p>
            <a:pPr eaLnBrk="1" hangingPunct="1"/>
            <a:r>
              <a:rPr lang="en-US" altLang="zh-TW"/>
              <a:t>= 629</a:t>
            </a:r>
            <a:r>
              <a:rPr lang="el-GR" altLang="zh-TW"/>
              <a:t>·</a:t>
            </a:r>
            <a:r>
              <a:rPr lang="en-US" altLang="zh-TW"/>
              <a:t>629 mod 713</a:t>
            </a:r>
          </a:p>
          <a:p>
            <a:pPr eaLnBrk="1" hangingPunct="1"/>
            <a:r>
              <a:rPr lang="en-US" altLang="zh-TW"/>
              <a:t>= 639</a:t>
            </a:r>
          </a:p>
          <a:p>
            <a:pPr eaLnBrk="1" hangingPunct="1"/>
            <a:endParaRPr lang="en-US" altLang="zh-TW"/>
          </a:p>
          <a:p>
            <a:pPr eaLnBrk="1" hangingPunct="1"/>
            <a:r>
              <a:rPr lang="en-US" altLang="zh-TW"/>
              <a:t>144</a:t>
            </a:r>
            <a:r>
              <a:rPr lang="en-US" altLang="zh-TW" baseline="30000"/>
              <a:t>16</a:t>
            </a:r>
            <a:r>
              <a:rPr lang="en-US" altLang="zh-TW"/>
              <a:t> mod 713</a:t>
            </a:r>
          </a:p>
          <a:p>
            <a:pPr eaLnBrk="1" hangingPunct="1"/>
            <a:r>
              <a:rPr lang="en-US" altLang="zh-TW"/>
              <a:t>= 144</a:t>
            </a:r>
            <a:r>
              <a:rPr lang="en-US" altLang="zh-TW" baseline="30000"/>
              <a:t>8</a:t>
            </a:r>
            <a:r>
              <a:rPr lang="el-GR" altLang="zh-TW"/>
              <a:t>·</a:t>
            </a:r>
            <a:r>
              <a:rPr lang="en-US" altLang="zh-TW"/>
              <a:t>144</a:t>
            </a:r>
            <a:r>
              <a:rPr lang="en-US" altLang="zh-TW" baseline="30000"/>
              <a:t>8</a:t>
            </a:r>
            <a:r>
              <a:rPr lang="en-US" altLang="zh-TW"/>
              <a:t> mod 713</a:t>
            </a:r>
          </a:p>
          <a:p>
            <a:pPr eaLnBrk="1" hangingPunct="1"/>
            <a:r>
              <a:rPr lang="en-US" altLang="zh-TW"/>
              <a:t>= 639</a:t>
            </a:r>
            <a:r>
              <a:rPr lang="el-GR" altLang="zh-TW"/>
              <a:t>·</a:t>
            </a:r>
            <a:r>
              <a:rPr lang="en-US" altLang="zh-TW"/>
              <a:t>639 mod 713</a:t>
            </a:r>
          </a:p>
          <a:p>
            <a:pPr eaLnBrk="1" hangingPunct="1"/>
            <a:r>
              <a:rPr lang="en-US" altLang="zh-TW"/>
              <a:t>= 485</a:t>
            </a:r>
          </a:p>
          <a:p>
            <a:pPr eaLnBrk="1" hangingPunct="1"/>
            <a:endParaRPr lang="en-US" altLang="zh-TW"/>
          </a:p>
          <a:p>
            <a:pPr eaLnBrk="1" hangingPunct="1"/>
            <a:r>
              <a:rPr lang="en-US" altLang="zh-TW"/>
              <a:t>144</a:t>
            </a:r>
            <a:r>
              <a:rPr lang="en-US" altLang="zh-TW" baseline="30000"/>
              <a:t>32</a:t>
            </a:r>
            <a:r>
              <a:rPr lang="en-US" altLang="zh-TW"/>
              <a:t> mod 713</a:t>
            </a:r>
          </a:p>
          <a:p>
            <a:pPr eaLnBrk="1" hangingPunct="1"/>
            <a:r>
              <a:rPr lang="en-US" altLang="zh-TW"/>
              <a:t>= 144</a:t>
            </a:r>
            <a:r>
              <a:rPr lang="en-US" altLang="zh-TW" baseline="30000"/>
              <a:t>16</a:t>
            </a:r>
            <a:r>
              <a:rPr lang="el-GR" altLang="zh-TW"/>
              <a:t>·</a:t>
            </a:r>
            <a:r>
              <a:rPr lang="en-US" altLang="zh-TW"/>
              <a:t>144</a:t>
            </a:r>
            <a:r>
              <a:rPr lang="en-US" altLang="zh-TW" baseline="30000"/>
              <a:t>16</a:t>
            </a:r>
            <a:r>
              <a:rPr lang="en-US" altLang="zh-TW"/>
              <a:t> mod 713</a:t>
            </a:r>
          </a:p>
          <a:p>
            <a:pPr eaLnBrk="1" hangingPunct="1"/>
            <a:r>
              <a:rPr lang="en-US" altLang="zh-TW"/>
              <a:t>= 485</a:t>
            </a:r>
            <a:r>
              <a:rPr lang="el-GR" altLang="zh-TW"/>
              <a:t>·</a:t>
            </a:r>
            <a:r>
              <a:rPr lang="en-US" altLang="zh-TW"/>
              <a:t>485 mod 713</a:t>
            </a:r>
          </a:p>
          <a:p>
            <a:pPr eaLnBrk="1" hangingPunct="1"/>
            <a:r>
              <a:rPr lang="en-US" altLang="zh-TW"/>
              <a:t>= 648</a:t>
            </a:r>
          </a:p>
        </p:txBody>
      </p:sp>
      <p:sp>
        <p:nvSpPr>
          <p:cNvPr id="868357" name="Text Box 5"/>
          <p:cNvSpPr txBox="1">
            <a:spLocks noChangeArrowheads="1"/>
          </p:cNvSpPr>
          <p:nvPr/>
        </p:nvSpPr>
        <p:spPr bwMode="auto">
          <a:xfrm>
            <a:off x="838200" y="1524000"/>
            <a:ext cx="3017838" cy="376238"/>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1800"/>
              <a:t>Note that 50 = 32 + 16 + 2</a:t>
            </a:r>
          </a:p>
        </p:txBody>
      </p:sp>
      <p:sp>
        <p:nvSpPr>
          <p:cNvPr id="868358" name="Line 6"/>
          <p:cNvSpPr>
            <a:spLocks noChangeShapeType="1"/>
          </p:cNvSpPr>
          <p:nvPr/>
        </p:nvSpPr>
        <p:spPr bwMode="auto">
          <a:xfrm>
            <a:off x="1371600" y="3733800"/>
            <a:ext cx="3810000" cy="2590800"/>
          </a:xfrm>
          <a:prstGeom prst="line">
            <a:avLst/>
          </a:prstGeom>
          <a:noFill/>
          <a:ln w="9525">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59" name="Line 7"/>
          <p:cNvSpPr>
            <a:spLocks noChangeShapeType="1"/>
          </p:cNvSpPr>
          <p:nvPr/>
        </p:nvSpPr>
        <p:spPr bwMode="auto">
          <a:xfrm>
            <a:off x="1828800" y="3733800"/>
            <a:ext cx="3352800" cy="1371600"/>
          </a:xfrm>
          <a:prstGeom prst="line">
            <a:avLst/>
          </a:prstGeom>
          <a:noFill/>
          <a:ln w="9525">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8360" name="Line 8"/>
          <p:cNvSpPr>
            <a:spLocks noChangeShapeType="1"/>
          </p:cNvSpPr>
          <p:nvPr/>
        </p:nvSpPr>
        <p:spPr bwMode="auto">
          <a:xfrm flipV="1">
            <a:off x="2362200" y="1447800"/>
            <a:ext cx="3048000" cy="1905000"/>
          </a:xfrm>
          <a:prstGeom prst="line">
            <a:avLst/>
          </a:prstGeom>
          <a:noFill/>
          <a:ln w="9525">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00109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835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6835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6835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6835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6835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68356">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68356">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68356">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868356">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868356">
                                            <p:txEl>
                                              <p:pRg st="12" end="1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868356">
                                            <p:txEl>
                                              <p:pRg st="13" end="1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868356">
                                            <p:txEl>
                                              <p:pRg st="14" end="14"/>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868356">
                                            <p:txEl>
                                              <p:pRg st="15" end="15"/>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68356">
                                            <p:txEl>
                                              <p:pRg st="17" end="1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868356">
                                            <p:txEl>
                                              <p:pRg st="18" end="18"/>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868356">
                                            <p:txEl>
                                              <p:pRg st="19" end="19"/>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868356">
                                            <p:txEl>
                                              <p:pRg st="20" end="20"/>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6835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868355">
                                            <p:txEl>
                                              <p:pRg st="2" end="2"/>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868355">
                                            <p:txEl>
                                              <p:pRg st="4" end="4"/>
                                            </p:txEl>
                                          </p:spTgt>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68358"/>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68359"/>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6836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0"/>
                                          </p:stCondLst>
                                        </p:cTn>
                                        <p:tgtEl>
                                          <p:spTgt spid="8683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357" grpId="0" animBg="1"/>
      <p:bldP spid="868358" grpId="0" animBg="1"/>
      <p:bldP spid="868359" grpId="0" animBg="1"/>
      <p:bldP spid="868360"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124200" y="457200"/>
            <a:ext cx="28606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Fast Division Test</a:t>
            </a:r>
          </a:p>
        </p:txBody>
      </p:sp>
      <p:sp>
        <p:nvSpPr>
          <p:cNvPr id="14339" name="Text Box 10"/>
          <p:cNvSpPr txBox="1">
            <a:spLocks noChangeArrowheads="1"/>
          </p:cNvSpPr>
          <p:nvPr/>
        </p:nvSpPr>
        <p:spPr bwMode="auto">
          <a:xfrm>
            <a:off x="577850" y="1371600"/>
            <a:ext cx="7996238" cy="71278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Using the basic rules for modular addition and modular multiplication,</a:t>
            </a:r>
          </a:p>
          <a:p>
            <a:pPr eaLnBrk="1" hangingPunct="1">
              <a:lnSpc>
                <a:spcPct val="150000"/>
              </a:lnSpc>
            </a:pPr>
            <a:r>
              <a:rPr lang="en-US" altLang="zh-TW"/>
              <a:t>we can derive some quick test to see if a big number is divisible by a small number.</a:t>
            </a:r>
          </a:p>
        </p:txBody>
      </p:sp>
      <p:sp>
        <p:nvSpPr>
          <p:cNvPr id="848907" name="Text Box 11"/>
          <p:cNvSpPr txBox="1">
            <a:spLocks noChangeArrowheads="1"/>
          </p:cNvSpPr>
          <p:nvPr/>
        </p:nvSpPr>
        <p:spPr bwMode="auto">
          <a:xfrm>
            <a:off x="569913" y="2514600"/>
            <a:ext cx="66278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Suppose we are given the decimal representation of a big number </a:t>
            </a:r>
            <a:r>
              <a:rPr lang="en-US" altLang="zh-TW">
                <a:solidFill>
                  <a:srgbClr val="0000CC"/>
                </a:solidFill>
              </a:rPr>
              <a:t>N</a:t>
            </a:r>
            <a:r>
              <a:rPr lang="en-US" altLang="zh-TW"/>
              <a:t>.</a:t>
            </a:r>
          </a:p>
        </p:txBody>
      </p:sp>
      <p:sp>
        <p:nvSpPr>
          <p:cNvPr id="848908" name="Text Box 12"/>
          <p:cNvSpPr txBox="1">
            <a:spLocks noChangeArrowheads="1"/>
          </p:cNvSpPr>
          <p:nvPr/>
        </p:nvSpPr>
        <p:spPr bwMode="auto">
          <a:xfrm>
            <a:off x="609600" y="3036888"/>
            <a:ext cx="81248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To test if </a:t>
            </a:r>
            <a:r>
              <a:rPr lang="en-US" altLang="zh-TW">
                <a:solidFill>
                  <a:srgbClr val="0000CC"/>
                </a:solidFill>
              </a:rPr>
              <a:t>N</a:t>
            </a:r>
            <a:r>
              <a:rPr lang="en-US" altLang="zh-TW"/>
              <a:t> is divisible by a small number </a:t>
            </a:r>
            <a:r>
              <a:rPr lang="en-US" altLang="zh-TW">
                <a:solidFill>
                  <a:srgbClr val="0000CC"/>
                </a:solidFill>
              </a:rPr>
              <a:t>n</a:t>
            </a:r>
            <a:r>
              <a:rPr lang="en-US" altLang="zh-TW"/>
              <a:t>, of course we can do a division to check.</a:t>
            </a:r>
          </a:p>
          <a:p>
            <a:pPr eaLnBrk="1" hangingPunct="1"/>
            <a:endParaRPr lang="en-US" altLang="zh-TW"/>
          </a:p>
          <a:p>
            <a:pPr eaLnBrk="1" hangingPunct="1"/>
            <a:r>
              <a:rPr lang="en-US" altLang="zh-TW"/>
              <a:t>But can we do faster?</a:t>
            </a:r>
          </a:p>
        </p:txBody>
      </p:sp>
      <p:sp>
        <p:nvSpPr>
          <p:cNvPr id="848909" name="Text Box 13"/>
          <p:cNvSpPr txBox="1">
            <a:spLocks noChangeArrowheads="1"/>
          </p:cNvSpPr>
          <p:nvPr/>
        </p:nvSpPr>
        <p:spPr bwMode="auto">
          <a:xfrm>
            <a:off x="762000" y="4171950"/>
            <a:ext cx="7923213"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If </a:t>
            </a:r>
            <a:r>
              <a:rPr lang="en-US" altLang="zh-TW">
                <a:solidFill>
                  <a:srgbClr val="0000CC"/>
                </a:solidFill>
              </a:rPr>
              <a:t>n</a:t>
            </a:r>
            <a:r>
              <a:rPr lang="en-US" altLang="zh-TW"/>
              <a:t> = 2, we just need to check whether the last digit of </a:t>
            </a:r>
            <a:r>
              <a:rPr lang="en-US" altLang="zh-TW">
                <a:solidFill>
                  <a:srgbClr val="0000CC"/>
                </a:solidFill>
              </a:rPr>
              <a:t>N</a:t>
            </a:r>
            <a:r>
              <a:rPr lang="en-US" altLang="zh-TW"/>
              <a:t> is even or not.</a:t>
            </a:r>
          </a:p>
          <a:p>
            <a:pPr eaLnBrk="1" hangingPunct="1"/>
            <a:endParaRPr lang="en-US" altLang="zh-TW"/>
          </a:p>
          <a:p>
            <a:pPr eaLnBrk="1" hangingPunct="1"/>
            <a:r>
              <a:rPr lang="en-US" altLang="zh-TW"/>
              <a:t>If </a:t>
            </a:r>
            <a:r>
              <a:rPr lang="en-US" altLang="zh-TW">
                <a:solidFill>
                  <a:srgbClr val="0000CC"/>
                </a:solidFill>
              </a:rPr>
              <a:t>n</a:t>
            </a:r>
            <a:r>
              <a:rPr lang="en-US" altLang="zh-TW"/>
              <a:t> = 10, we just need to check whether the last digit of </a:t>
            </a:r>
            <a:r>
              <a:rPr lang="en-US" altLang="zh-TW">
                <a:solidFill>
                  <a:srgbClr val="0000CC"/>
                </a:solidFill>
              </a:rPr>
              <a:t>N</a:t>
            </a:r>
            <a:r>
              <a:rPr lang="en-US" altLang="zh-TW"/>
              <a:t> is 0 or not.</a:t>
            </a:r>
          </a:p>
          <a:p>
            <a:pPr eaLnBrk="1" hangingPunct="1"/>
            <a:endParaRPr lang="en-US" altLang="zh-TW"/>
          </a:p>
          <a:p>
            <a:pPr eaLnBrk="1" hangingPunct="1"/>
            <a:r>
              <a:rPr lang="en-US" altLang="zh-TW"/>
              <a:t>If </a:t>
            </a:r>
            <a:r>
              <a:rPr lang="en-US" altLang="zh-TW">
                <a:solidFill>
                  <a:srgbClr val="0000CC"/>
                </a:solidFill>
              </a:rPr>
              <a:t>n</a:t>
            </a:r>
            <a:r>
              <a:rPr lang="en-US" altLang="zh-TW"/>
              <a:t> = 5, we just need to check whether the last digit of </a:t>
            </a:r>
            <a:r>
              <a:rPr lang="en-US" altLang="zh-TW">
                <a:solidFill>
                  <a:srgbClr val="0000CC"/>
                </a:solidFill>
              </a:rPr>
              <a:t>N</a:t>
            </a:r>
            <a:r>
              <a:rPr lang="en-US" altLang="zh-TW"/>
              <a:t> is either 5 or 0 or not.</a:t>
            </a:r>
          </a:p>
          <a:p>
            <a:pPr eaLnBrk="1" hangingPunct="1"/>
            <a:endParaRPr lang="en-US" altLang="zh-TW"/>
          </a:p>
          <a:p>
            <a:pPr eaLnBrk="1" hangingPunct="1"/>
            <a:r>
              <a:rPr lang="en-US" altLang="zh-TW"/>
              <a:t>What about when n=3?  When n=7?  When n=11?</a:t>
            </a:r>
          </a:p>
        </p:txBody>
      </p:sp>
    </p:spTree>
    <p:extLst>
      <p:ext uri="{BB962C8B-B14F-4D97-AF65-F5344CB8AC3E}">
        <p14:creationId xmlns:p14="http://schemas.microsoft.com/office/powerpoint/2010/main" val="5663515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89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4890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890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48909">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489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4890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489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907" grpId="0"/>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124200" y="457200"/>
            <a:ext cx="28606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Fast Division Test</a:t>
            </a:r>
          </a:p>
        </p:txBody>
      </p:sp>
      <p:sp>
        <p:nvSpPr>
          <p:cNvPr id="15363" name="Rectangle 3"/>
          <p:cNvSpPr>
            <a:spLocks noChangeArrowheads="1"/>
          </p:cNvSpPr>
          <p:nvPr/>
        </p:nvSpPr>
        <p:spPr bwMode="auto">
          <a:xfrm>
            <a:off x="838200" y="1444625"/>
            <a:ext cx="5943600" cy="835025"/>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lnSpc>
                <a:spcPct val="150000"/>
              </a:lnSpc>
            </a:pPr>
            <a:r>
              <a:rPr lang="en-US" altLang="en-US"/>
              <a:t>A number written in decimal divisible by 9 if and only if </a:t>
            </a:r>
          </a:p>
          <a:p>
            <a:pPr eaLnBrk="1" hangingPunct="1">
              <a:lnSpc>
                <a:spcPct val="150000"/>
              </a:lnSpc>
            </a:pPr>
            <a:r>
              <a:rPr lang="en-US" altLang="en-US"/>
              <a:t>the sum of its digits is a multiple of 9? </a:t>
            </a:r>
          </a:p>
        </p:txBody>
      </p:sp>
      <p:sp>
        <p:nvSpPr>
          <p:cNvPr id="869380" name="Text Box 4"/>
          <p:cNvSpPr txBox="1">
            <a:spLocks noChangeArrowheads="1"/>
          </p:cNvSpPr>
          <p:nvPr/>
        </p:nvSpPr>
        <p:spPr bwMode="auto">
          <a:xfrm>
            <a:off x="838200" y="2752725"/>
            <a:ext cx="628967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Example 1.   9333234513171 is divisible by 9.</a:t>
            </a:r>
          </a:p>
          <a:p>
            <a:pPr eaLnBrk="1" hangingPunct="1"/>
            <a:endParaRPr lang="en-US" altLang="zh-TW"/>
          </a:p>
          <a:p>
            <a:pPr eaLnBrk="1" hangingPunct="1"/>
            <a:r>
              <a:rPr lang="en-US" altLang="zh-TW"/>
              <a:t>	    9+3+3+3+2+3+4+5+1+3+1+7+1 = 45 is divisible by 9.</a:t>
            </a:r>
          </a:p>
          <a:p>
            <a:pPr eaLnBrk="1" hangingPunct="1"/>
            <a:endParaRPr lang="en-US" altLang="zh-TW"/>
          </a:p>
          <a:p>
            <a:pPr eaLnBrk="1" hangingPunct="1"/>
            <a:endParaRPr lang="en-US" altLang="zh-TW"/>
          </a:p>
          <a:p>
            <a:pPr eaLnBrk="1" hangingPunct="1"/>
            <a:r>
              <a:rPr lang="en-US" altLang="zh-TW"/>
              <a:t>Example 2.  128573649683 is not divisible by 9.</a:t>
            </a:r>
          </a:p>
          <a:p>
            <a:pPr eaLnBrk="1" hangingPunct="1"/>
            <a:endParaRPr lang="en-US" altLang="zh-TW"/>
          </a:p>
          <a:p>
            <a:pPr eaLnBrk="1" hangingPunct="1"/>
            <a:r>
              <a:rPr lang="en-US" altLang="zh-TW"/>
              <a:t>	    1+2+8+5+7+3+6+4+9+6+8+3 = 62 is not divisible by 9.</a:t>
            </a:r>
          </a:p>
        </p:txBody>
      </p:sp>
    </p:spTree>
    <p:extLst>
      <p:ext uri="{BB962C8B-B14F-4D97-AF65-F5344CB8AC3E}">
        <p14:creationId xmlns:p14="http://schemas.microsoft.com/office/powerpoint/2010/main" val="1537032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6938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938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6938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938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nvSpPr>
        <p:spPr bwMode="auto">
          <a:xfrm>
            <a:off x="838200" y="1295400"/>
            <a:ext cx="6477000" cy="835025"/>
          </a:xfrm>
          <a:prstGeom prst="rect">
            <a:avLst/>
          </a:prstGeom>
          <a:solidFill>
            <a:schemeClr val="accent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lnSpc>
                <a:spcPct val="150000"/>
              </a:lnSpc>
            </a:pPr>
            <a:r>
              <a:rPr lang="en-US" altLang="en-US" b="1"/>
              <a:t>Claim</a:t>
            </a:r>
            <a:r>
              <a:rPr lang="en-US" altLang="en-US" b="1">
                <a:solidFill>
                  <a:srgbClr val="A50021"/>
                </a:solidFill>
              </a:rPr>
              <a:t>.</a:t>
            </a:r>
            <a:r>
              <a:rPr lang="en-US" altLang="en-US"/>
              <a:t> A number written in decimal is divisible by 9 if and only if </a:t>
            </a:r>
          </a:p>
          <a:p>
            <a:pPr eaLnBrk="1" hangingPunct="1">
              <a:lnSpc>
                <a:spcPct val="150000"/>
              </a:lnSpc>
            </a:pPr>
            <a:r>
              <a:rPr lang="en-US" altLang="en-US"/>
              <a:t>the sum of its digits is a multiple of 9.</a:t>
            </a:r>
          </a:p>
        </p:txBody>
      </p:sp>
      <p:sp>
        <p:nvSpPr>
          <p:cNvPr id="849924" name="Rectangle 4"/>
          <p:cNvSpPr>
            <a:spLocks noChangeArrowheads="1"/>
          </p:cNvSpPr>
          <p:nvPr/>
        </p:nvSpPr>
        <p:spPr bwMode="auto">
          <a:xfrm>
            <a:off x="3375025" y="2386013"/>
            <a:ext cx="2095500" cy="346075"/>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en-US"/>
              <a:t>Hint: 10 </a:t>
            </a:r>
            <a:r>
              <a:rPr kumimoji="0" lang="en-US" altLang="en-US">
                <a:sym typeface="Euclid Symbol" pitchFamily="18" charset="2"/>
              </a:rPr>
              <a:t></a:t>
            </a:r>
            <a:r>
              <a:rPr lang="en-US" altLang="en-US"/>
              <a:t> 1 (mod 9).</a:t>
            </a:r>
          </a:p>
        </p:txBody>
      </p:sp>
      <p:sp>
        <p:nvSpPr>
          <p:cNvPr id="849926" name="Text Box 6"/>
          <p:cNvSpPr txBox="1">
            <a:spLocks noChangeArrowheads="1"/>
          </p:cNvSpPr>
          <p:nvPr/>
        </p:nvSpPr>
        <p:spPr bwMode="auto">
          <a:xfrm>
            <a:off x="838200" y="2971800"/>
            <a:ext cx="5551488" cy="314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Let the decimal representation of N be d</a:t>
            </a:r>
            <a:r>
              <a:rPr lang="en-US" altLang="zh-TW" baseline="-25000"/>
              <a:t>k</a:t>
            </a:r>
            <a:r>
              <a:rPr lang="en-US" altLang="zh-TW"/>
              <a:t>d</a:t>
            </a:r>
            <a:r>
              <a:rPr lang="en-US" altLang="zh-TW" baseline="-25000"/>
              <a:t>k-1</a:t>
            </a:r>
            <a:r>
              <a:rPr lang="en-US" altLang="zh-TW"/>
              <a:t>d</a:t>
            </a:r>
            <a:r>
              <a:rPr lang="en-US" altLang="zh-TW" baseline="-25000"/>
              <a:t>k-2</a:t>
            </a:r>
            <a:r>
              <a:rPr lang="en-US" altLang="zh-TW"/>
              <a:t>…d</a:t>
            </a:r>
            <a:r>
              <a:rPr lang="en-US" altLang="zh-TW" baseline="-25000"/>
              <a:t>1</a:t>
            </a:r>
            <a:r>
              <a:rPr lang="en-US" altLang="zh-TW"/>
              <a:t>d</a:t>
            </a:r>
            <a:r>
              <a:rPr lang="en-US" altLang="zh-TW" baseline="-25000"/>
              <a:t>0.</a:t>
            </a:r>
          </a:p>
          <a:p>
            <a:pPr eaLnBrk="1" hangingPunct="1"/>
            <a:endParaRPr lang="en-US" altLang="zh-TW"/>
          </a:p>
          <a:p>
            <a:pPr eaLnBrk="1" hangingPunct="1"/>
            <a:r>
              <a:rPr lang="en-US" altLang="zh-TW"/>
              <a:t>This means that  N = d</a:t>
            </a:r>
            <a:r>
              <a:rPr lang="en-US" altLang="zh-TW" baseline="-25000"/>
              <a:t>k</a:t>
            </a:r>
            <a:r>
              <a:rPr lang="en-US" altLang="zh-TW"/>
              <a:t>10</a:t>
            </a:r>
            <a:r>
              <a:rPr lang="en-US" altLang="zh-TW" baseline="30000"/>
              <a:t>k</a:t>
            </a:r>
            <a:r>
              <a:rPr lang="en-US" altLang="zh-TW"/>
              <a:t> + d</a:t>
            </a:r>
            <a:r>
              <a:rPr lang="en-US" altLang="zh-TW" baseline="-25000"/>
              <a:t>k-1</a:t>
            </a:r>
            <a:r>
              <a:rPr lang="en-US" altLang="zh-TW"/>
              <a:t>10</a:t>
            </a:r>
            <a:r>
              <a:rPr lang="en-US" altLang="zh-TW" baseline="30000"/>
              <a:t>k-1</a:t>
            </a:r>
            <a:r>
              <a:rPr lang="en-US" altLang="zh-TW"/>
              <a:t> + … + d</a:t>
            </a:r>
            <a:r>
              <a:rPr lang="en-US" altLang="zh-TW" baseline="-25000"/>
              <a:t>1</a:t>
            </a:r>
            <a:r>
              <a:rPr lang="en-US" altLang="zh-TW"/>
              <a:t>10 + d</a:t>
            </a:r>
            <a:r>
              <a:rPr lang="en-US" altLang="zh-TW" baseline="-25000"/>
              <a:t>0</a:t>
            </a:r>
            <a:endParaRPr lang="en-US" altLang="zh-TW"/>
          </a:p>
          <a:p>
            <a:pPr eaLnBrk="1" hangingPunct="1"/>
            <a:endParaRPr lang="en-US" altLang="zh-TW"/>
          </a:p>
          <a:p>
            <a:pPr eaLnBrk="1" hangingPunct="1"/>
            <a:r>
              <a:rPr lang="en-US" altLang="zh-TW"/>
              <a:t>Note that  d</a:t>
            </a:r>
            <a:r>
              <a:rPr lang="en-US" altLang="zh-TW" baseline="-25000"/>
              <a:t>i</a:t>
            </a:r>
            <a:r>
              <a:rPr lang="en-US" altLang="zh-TW"/>
              <a:t>10</a:t>
            </a:r>
            <a:r>
              <a:rPr lang="en-US" altLang="zh-TW" baseline="30000"/>
              <a:t>i </a:t>
            </a:r>
            <a:r>
              <a:rPr lang="en-US" altLang="zh-TW"/>
              <a:t>mod 9 </a:t>
            </a:r>
          </a:p>
          <a:p>
            <a:pPr eaLnBrk="1" hangingPunct="1">
              <a:lnSpc>
                <a:spcPct val="150000"/>
              </a:lnSpc>
            </a:pPr>
            <a:r>
              <a:rPr lang="en-US" altLang="zh-TW"/>
              <a:t>	= (d</a:t>
            </a:r>
            <a:r>
              <a:rPr lang="en-US" altLang="zh-TW" baseline="-25000"/>
              <a:t>i</a:t>
            </a:r>
            <a:r>
              <a:rPr lang="en-US" altLang="zh-TW"/>
              <a:t>) (10</a:t>
            </a:r>
            <a:r>
              <a:rPr lang="en-US" altLang="zh-TW" baseline="30000"/>
              <a:t>i</a:t>
            </a:r>
            <a:r>
              <a:rPr lang="en-US" altLang="zh-TW"/>
              <a:t> mod 9) mod 9</a:t>
            </a:r>
          </a:p>
          <a:p>
            <a:pPr eaLnBrk="1" hangingPunct="1">
              <a:lnSpc>
                <a:spcPct val="150000"/>
              </a:lnSpc>
            </a:pPr>
            <a:r>
              <a:rPr lang="en-US" altLang="zh-TW"/>
              <a:t>	= (d</a:t>
            </a:r>
            <a:r>
              <a:rPr lang="en-US" altLang="zh-TW" baseline="-25000"/>
              <a:t>i</a:t>
            </a:r>
            <a:r>
              <a:rPr lang="en-US" altLang="zh-TW"/>
              <a:t>) (10 mod 9) (10 mod 9) … (10 mod 9) mod 9</a:t>
            </a:r>
          </a:p>
          <a:p>
            <a:pPr eaLnBrk="1" hangingPunct="1">
              <a:lnSpc>
                <a:spcPct val="150000"/>
              </a:lnSpc>
            </a:pPr>
            <a:r>
              <a:rPr lang="en-US" altLang="zh-TW"/>
              <a:t>	</a:t>
            </a:r>
          </a:p>
          <a:p>
            <a:pPr eaLnBrk="1" hangingPunct="1">
              <a:lnSpc>
                <a:spcPct val="150000"/>
              </a:lnSpc>
            </a:pPr>
            <a:r>
              <a:rPr lang="en-US" altLang="zh-TW"/>
              <a:t>	= (d</a:t>
            </a:r>
            <a:r>
              <a:rPr lang="en-US" altLang="zh-TW" baseline="-25000"/>
              <a:t>i</a:t>
            </a:r>
            <a:r>
              <a:rPr lang="en-US" altLang="zh-TW"/>
              <a:t>) (1 mod 9) (1 mod 9) … (1 mod 9) mod 9</a:t>
            </a:r>
          </a:p>
          <a:p>
            <a:pPr eaLnBrk="1" hangingPunct="1">
              <a:lnSpc>
                <a:spcPct val="150000"/>
              </a:lnSpc>
            </a:pPr>
            <a:r>
              <a:rPr lang="en-US" altLang="zh-TW"/>
              <a:t>	= d</a:t>
            </a:r>
            <a:r>
              <a:rPr lang="en-US" altLang="zh-TW" baseline="-25000"/>
              <a:t>i</a:t>
            </a:r>
            <a:r>
              <a:rPr lang="en-US" altLang="zh-TW"/>
              <a:t> mod 9</a:t>
            </a:r>
          </a:p>
        </p:txBody>
      </p:sp>
      <p:sp>
        <p:nvSpPr>
          <p:cNvPr id="849927" name="AutoShape 7"/>
          <p:cNvSpPr>
            <a:spLocks/>
          </p:cNvSpPr>
          <p:nvPr/>
        </p:nvSpPr>
        <p:spPr bwMode="auto">
          <a:xfrm rot="-5400000">
            <a:off x="3886200" y="3429000"/>
            <a:ext cx="304800" cy="3200400"/>
          </a:xfrm>
          <a:prstGeom prst="leftBrace">
            <a:avLst>
              <a:gd name="adj1" fmla="val 8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endParaRPr lang="en-US" altLang="en-US"/>
          </a:p>
        </p:txBody>
      </p:sp>
      <p:sp>
        <p:nvSpPr>
          <p:cNvPr id="849928" name="Text Box 8"/>
          <p:cNvSpPr txBox="1">
            <a:spLocks noChangeArrowheads="1"/>
          </p:cNvSpPr>
          <p:nvPr/>
        </p:nvSpPr>
        <p:spPr bwMode="auto">
          <a:xfrm>
            <a:off x="3657600" y="5105400"/>
            <a:ext cx="8620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i terms</a:t>
            </a:r>
          </a:p>
        </p:txBody>
      </p:sp>
      <p:sp>
        <p:nvSpPr>
          <p:cNvPr id="16391" name="Text Box 9"/>
          <p:cNvSpPr txBox="1">
            <a:spLocks noChangeArrowheads="1"/>
          </p:cNvSpPr>
          <p:nvPr/>
        </p:nvSpPr>
        <p:spPr bwMode="auto">
          <a:xfrm>
            <a:off x="3124200" y="457200"/>
            <a:ext cx="28606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Fast Division Test</a:t>
            </a:r>
          </a:p>
        </p:txBody>
      </p:sp>
      <p:sp>
        <p:nvSpPr>
          <p:cNvPr id="849930" name="Text Box 10"/>
          <p:cNvSpPr txBox="1">
            <a:spLocks noChangeArrowheads="1"/>
          </p:cNvSpPr>
          <p:nvPr/>
        </p:nvSpPr>
        <p:spPr bwMode="auto">
          <a:xfrm>
            <a:off x="5013325" y="4179888"/>
            <a:ext cx="2998788" cy="346075"/>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Rule of modular multiplication</a:t>
            </a:r>
          </a:p>
        </p:txBody>
      </p:sp>
      <p:sp>
        <p:nvSpPr>
          <p:cNvPr id="849931" name="Line 11"/>
          <p:cNvSpPr>
            <a:spLocks noChangeShapeType="1"/>
          </p:cNvSpPr>
          <p:nvPr/>
        </p:nvSpPr>
        <p:spPr bwMode="auto">
          <a:xfrm flipH="1">
            <a:off x="4419600" y="4343400"/>
            <a:ext cx="533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9932" name="Line 12"/>
          <p:cNvSpPr>
            <a:spLocks noChangeShapeType="1"/>
          </p:cNvSpPr>
          <p:nvPr/>
        </p:nvSpPr>
        <p:spPr bwMode="auto">
          <a:xfrm flipH="1">
            <a:off x="3505200" y="4343400"/>
            <a:ext cx="1447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8908991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49926">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2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4992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49926">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49926">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499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992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499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99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993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849926">
                                            <p:txEl>
                                              <p:pRg st="8" end="8"/>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84992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24" grpId="0" animBg="1"/>
      <p:bldP spid="849927" grpId="0" animBg="1"/>
      <p:bldP spid="849928" grpId="0"/>
      <p:bldP spid="849930" grpId="0" animBg="1"/>
      <p:bldP spid="849931" grpId="0" animBg="1"/>
      <p:bldP spid="849932" grpId="0" animBg="1"/>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9" name="Text Box 5"/>
          <p:cNvSpPr txBox="1">
            <a:spLocks noChangeArrowheads="1"/>
          </p:cNvSpPr>
          <p:nvPr/>
        </p:nvSpPr>
        <p:spPr bwMode="auto">
          <a:xfrm>
            <a:off x="228600" y="2963863"/>
            <a:ext cx="8763000" cy="290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Let the decimal representation of n be d</a:t>
            </a:r>
            <a:r>
              <a:rPr lang="en-US" altLang="zh-TW" baseline="-25000"/>
              <a:t>k</a:t>
            </a:r>
            <a:r>
              <a:rPr lang="en-US" altLang="zh-TW"/>
              <a:t>d</a:t>
            </a:r>
            <a:r>
              <a:rPr lang="en-US" altLang="zh-TW" baseline="-25000"/>
              <a:t>k-1</a:t>
            </a:r>
            <a:r>
              <a:rPr lang="en-US" altLang="zh-TW"/>
              <a:t>d</a:t>
            </a:r>
            <a:r>
              <a:rPr lang="en-US" altLang="zh-TW" baseline="-25000"/>
              <a:t>k-2</a:t>
            </a:r>
            <a:r>
              <a:rPr lang="en-US" altLang="zh-TW"/>
              <a:t>…d</a:t>
            </a:r>
            <a:r>
              <a:rPr lang="en-US" altLang="zh-TW" baseline="-25000"/>
              <a:t>1</a:t>
            </a:r>
            <a:r>
              <a:rPr lang="en-US" altLang="zh-TW"/>
              <a:t>d</a:t>
            </a:r>
            <a:r>
              <a:rPr lang="en-US" altLang="zh-TW" baseline="-25000"/>
              <a:t>0.</a:t>
            </a:r>
          </a:p>
          <a:p>
            <a:pPr eaLnBrk="1" hangingPunct="1"/>
            <a:endParaRPr lang="en-US" altLang="zh-TW"/>
          </a:p>
          <a:p>
            <a:pPr eaLnBrk="1" hangingPunct="1"/>
            <a:r>
              <a:rPr lang="en-US" altLang="zh-TW"/>
              <a:t>This means that  N = d</a:t>
            </a:r>
            <a:r>
              <a:rPr lang="en-US" altLang="zh-TW" baseline="-25000"/>
              <a:t>k</a:t>
            </a:r>
            <a:r>
              <a:rPr lang="en-US" altLang="zh-TW"/>
              <a:t>10</a:t>
            </a:r>
            <a:r>
              <a:rPr lang="en-US" altLang="zh-TW" baseline="30000"/>
              <a:t>k</a:t>
            </a:r>
            <a:r>
              <a:rPr lang="en-US" altLang="zh-TW"/>
              <a:t> + d</a:t>
            </a:r>
            <a:r>
              <a:rPr lang="en-US" altLang="zh-TW" baseline="-25000"/>
              <a:t>k-1</a:t>
            </a:r>
            <a:r>
              <a:rPr lang="en-US" altLang="zh-TW"/>
              <a:t>10</a:t>
            </a:r>
            <a:r>
              <a:rPr lang="en-US" altLang="zh-TW" baseline="30000"/>
              <a:t>k-1</a:t>
            </a:r>
            <a:r>
              <a:rPr lang="en-US" altLang="zh-TW"/>
              <a:t> + … + d</a:t>
            </a:r>
            <a:r>
              <a:rPr lang="en-US" altLang="zh-TW" baseline="-25000"/>
              <a:t>1</a:t>
            </a:r>
            <a:r>
              <a:rPr lang="en-US" altLang="zh-TW"/>
              <a:t>10 + d</a:t>
            </a:r>
            <a:r>
              <a:rPr lang="en-US" altLang="zh-TW" baseline="-25000"/>
              <a:t>0</a:t>
            </a:r>
            <a:endParaRPr lang="en-US" altLang="zh-TW"/>
          </a:p>
          <a:p>
            <a:pPr eaLnBrk="1" hangingPunct="1"/>
            <a:endParaRPr lang="en-US" altLang="zh-TW"/>
          </a:p>
          <a:p>
            <a:pPr eaLnBrk="1" hangingPunct="1"/>
            <a:r>
              <a:rPr lang="en-US" altLang="zh-TW"/>
              <a:t>Note that  d</a:t>
            </a:r>
            <a:r>
              <a:rPr lang="en-US" altLang="zh-TW" baseline="-25000"/>
              <a:t>i</a:t>
            </a:r>
            <a:r>
              <a:rPr lang="en-US" altLang="zh-TW"/>
              <a:t>10</a:t>
            </a:r>
            <a:r>
              <a:rPr lang="en-US" altLang="zh-TW" baseline="30000"/>
              <a:t>i </a:t>
            </a:r>
            <a:r>
              <a:rPr lang="en-US" altLang="zh-TW"/>
              <a:t>mod 9 = d</a:t>
            </a:r>
            <a:r>
              <a:rPr lang="en-US" altLang="zh-TW" baseline="-25000"/>
              <a:t>i</a:t>
            </a:r>
            <a:r>
              <a:rPr lang="en-US" altLang="zh-TW"/>
              <a:t> mod 9.</a:t>
            </a:r>
          </a:p>
          <a:p>
            <a:pPr eaLnBrk="1" hangingPunct="1"/>
            <a:endParaRPr lang="en-US" altLang="zh-TW"/>
          </a:p>
          <a:p>
            <a:pPr eaLnBrk="1" hangingPunct="1"/>
            <a:r>
              <a:rPr lang="en-US" altLang="zh-TW"/>
              <a:t>Hence  N mod 9 = (d</a:t>
            </a:r>
            <a:r>
              <a:rPr lang="en-US" altLang="zh-TW" baseline="-25000"/>
              <a:t>k</a:t>
            </a:r>
            <a:r>
              <a:rPr lang="en-US" altLang="zh-TW"/>
              <a:t>10</a:t>
            </a:r>
            <a:r>
              <a:rPr lang="en-US" altLang="zh-TW" baseline="30000"/>
              <a:t>k</a:t>
            </a:r>
            <a:r>
              <a:rPr lang="en-US" altLang="zh-TW"/>
              <a:t> + d</a:t>
            </a:r>
            <a:r>
              <a:rPr lang="en-US" altLang="zh-TW" baseline="-25000"/>
              <a:t>k-1</a:t>
            </a:r>
            <a:r>
              <a:rPr lang="en-US" altLang="zh-TW"/>
              <a:t>10</a:t>
            </a:r>
            <a:r>
              <a:rPr lang="en-US" altLang="zh-TW" baseline="30000"/>
              <a:t>k-1</a:t>
            </a:r>
            <a:r>
              <a:rPr lang="en-US" altLang="zh-TW"/>
              <a:t> + … + d</a:t>
            </a:r>
            <a:r>
              <a:rPr lang="en-US" altLang="zh-TW" baseline="-25000"/>
              <a:t>1</a:t>
            </a:r>
            <a:r>
              <a:rPr lang="en-US" altLang="zh-TW"/>
              <a:t>10 + d</a:t>
            </a:r>
            <a:r>
              <a:rPr lang="en-US" altLang="zh-TW" baseline="-25000"/>
              <a:t>0</a:t>
            </a:r>
            <a:r>
              <a:rPr lang="en-US" altLang="zh-TW"/>
              <a:t>) mod 9</a:t>
            </a:r>
          </a:p>
          <a:p>
            <a:pPr eaLnBrk="1" hangingPunct="1">
              <a:lnSpc>
                <a:spcPct val="150000"/>
              </a:lnSpc>
            </a:pPr>
            <a:r>
              <a:rPr lang="en-US" altLang="zh-TW"/>
              <a:t>	         = (d</a:t>
            </a:r>
            <a:r>
              <a:rPr lang="en-US" altLang="zh-TW" baseline="-25000"/>
              <a:t>k</a:t>
            </a:r>
            <a:r>
              <a:rPr lang="en-US" altLang="zh-TW"/>
              <a:t>10</a:t>
            </a:r>
            <a:r>
              <a:rPr lang="en-US" altLang="zh-TW" baseline="30000"/>
              <a:t>k</a:t>
            </a:r>
            <a:r>
              <a:rPr lang="en-US" altLang="zh-TW"/>
              <a:t> mod 9 + d</a:t>
            </a:r>
            <a:r>
              <a:rPr lang="en-US" altLang="zh-TW" baseline="-25000"/>
              <a:t>k-1</a:t>
            </a:r>
            <a:r>
              <a:rPr lang="en-US" altLang="zh-TW"/>
              <a:t>10</a:t>
            </a:r>
            <a:r>
              <a:rPr lang="en-US" altLang="zh-TW" baseline="30000"/>
              <a:t>k-1</a:t>
            </a:r>
            <a:r>
              <a:rPr lang="en-US" altLang="zh-TW"/>
              <a:t> mod 9 + … + d</a:t>
            </a:r>
            <a:r>
              <a:rPr lang="en-US" altLang="zh-TW" baseline="-25000"/>
              <a:t>1</a:t>
            </a:r>
            <a:r>
              <a:rPr lang="en-US" altLang="zh-TW"/>
              <a:t>10 mod 9 + d</a:t>
            </a:r>
            <a:r>
              <a:rPr lang="en-US" altLang="zh-TW" baseline="-25000"/>
              <a:t>0 </a:t>
            </a:r>
            <a:r>
              <a:rPr lang="en-US" altLang="zh-TW"/>
              <a:t>mod 9) mod 9</a:t>
            </a:r>
          </a:p>
          <a:p>
            <a:pPr eaLnBrk="1" hangingPunct="1">
              <a:lnSpc>
                <a:spcPct val="150000"/>
              </a:lnSpc>
            </a:pPr>
            <a:r>
              <a:rPr lang="en-US" altLang="zh-TW"/>
              <a:t>	         = (d</a:t>
            </a:r>
            <a:r>
              <a:rPr lang="en-US" altLang="zh-TW" baseline="-25000"/>
              <a:t>k </a:t>
            </a:r>
            <a:r>
              <a:rPr lang="en-US" altLang="zh-TW"/>
              <a:t>mod 9 + d</a:t>
            </a:r>
            <a:r>
              <a:rPr lang="en-US" altLang="zh-TW" baseline="-25000"/>
              <a:t>k-1</a:t>
            </a:r>
            <a:r>
              <a:rPr lang="en-US" altLang="zh-TW"/>
              <a:t> mod 9 + … + d</a:t>
            </a:r>
            <a:r>
              <a:rPr lang="en-US" altLang="zh-TW" baseline="-25000"/>
              <a:t>1</a:t>
            </a:r>
            <a:r>
              <a:rPr lang="en-US" altLang="zh-TW"/>
              <a:t> mod 9 + d</a:t>
            </a:r>
            <a:r>
              <a:rPr lang="en-US" altLang="zh-TW" baseline="-25000"/>
              <a:t>0 </a:t>
            </a:r>
            <a:r>
              <a:rPr lang="en-US" altLang="zh-TW"/>
              <a:t>mod 9) mod 9</a:t>
            </a:r>
          </a:p>
          <a:p>
            <a:pPr eaLnBrk="1" hangingPunct="1">
              <a:lnSpc>
                <a:spcPct val="150000"/>
              </a:lnSpc>
            </a:pPr>
            <a:r>
              <a:rPr lang="en-US" altLang="zh-TW"/>
              <a:t>	         = (d</a:t>
            </a:r>
            <a:r>
              <a:rPr lang="en-US" altLang="zh-TW" baseline="-25000"/>
              <a:t>k</a:t>
            </a:r>
            <a:r>
              <a:rPr lang="en-US" altLang="zh-TW"/>
              <a:t> + d</a:t>
            </a:r>
            <a:r>
              <a:rPr lang="en-US" altLang="zh-TW" baseline="-25000"/>
              <a:t>k-1</a:t>
            </a:r>
            <a:r>
              <a:rPr lang="en-US" altLang="zh-TW"/>
              <a:t> + … + d</a:t>
            </a:r>
            <a:r>
              <a:rPr lang="en-US" altLang="zh-TW" baseline="-25000"/>
              <a:t>1</a:t>
            </a:r>
            <a:r>
              <a:rPr lang="en-US" altLang="zh-TW"/>
              <a:t> + d</a:t>
            </a:r>
            <a:r>
              <a:rPr lang="en-US" altLang="zh-TW" baseline="-25000"/>
              <a:t>0</a:t>
            </a:r>
            <a:r>
              <a:rPr lang="en-US" altLang="zh-TW"/>
              <a:t>) mod 9</a:t>
            </a:r>
          </a:p>
        </p:txBody>
      </p:sp>
      <p:sp>
        <p:nvSpPr>
          <p:cNvPr id="17411" name="Rectangle 6"/>
          <p:cNvSpPr>
            <a:spLocks noChangeArrowheads="1"/>
          </p:cNvSpPr>
          <p:nvPr/>
        </p:nvSpPr>
        <p:spPr bwMode="auto">
          <a:xfrm>
            <a:off x="3375025" y="2386013"/>
            <a:ext cx="2095500" cy="346075"/>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en-US"/>
              <a:t>Hint: 10 </a:t>
            </a:r>
            <a:r>
              <a:rPr kumimoji="0" lang="en-US" altLang="en-US">
                <a:sym typeface="Euclid Symbol" pitchFamily="18" charset="2"/>
              </a:rPr>
              <a:t></a:t>
            </a:r>
            <a:r>
              <a:rPr lang="en-US" altLang="en-US"/>
              <a:t> 1 (mod 9).</a:t>
            </a:r>
          </a:p>
        </p:txBody>
      </p:sp>
      <p:sp>
        <p:nvSpPr>
          <p:cNvPr id="17412" name="Text Box 7"/>
          <p:cNvSpPr txBox="1">
            <a:spLocks noChangeArrowheads="1"/>
          </p:cNvSpPr>
          <p:nvPr/>
        </p:nvSpPr>
        <p:spPr bwMode="auto">
          <a:xfrm>
            <a:off x="3124200" y="457200"/>
            <a:ext cx="28606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Fast Division Test</a:t>
            </a:r>
          </a:p>
        </p:txBody>
      </p:sp>
      <p:sp>
        <p:nvSpPr>
          <p:cNvPr id="17413" name="Rectangle 8"/>
          <p:cNvSpPr>
            <a:spLocks noChangeArrowheads="1"/>
          </p:cNvSpPr>
          <p:nvPr/>
        </p:nvSpPr>
        <p:spPr bwMode="auto">
          <a:xfrm>
            <a:off x="838200" y="1295400"/>
            <a:ext cx="6477000" cy="835025"/>
          </a:xfrm>
          <a:prstGeom prst="rect">
            <a:avLst/>
          </a:prstGeom>
          <a:solidFill>
            <a:schemeClr val="accent1"/>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lnSpc>
                <a:spcPct val="150000"/>
              </a:lnSpc>
            </a:pPr>
            <a:r>
              <a:rPr lang="en-US" altLang="en-US" b="1"/>
              <a:t>Claim</a:t>
            </a:r>
            <a:r>
              <a:rPr lang="en-US" altLang="en-US" b="1">
                <a:solidFill>
                  <a:srgbClr val="A50021"/>
                </a:solidFill>
              </a:rPr>
              <a:t>.</a:t>
            </a:r>
            <a:r>
              <a:rPr lang="en-US" altLang="en-US"/>
              <a:t> A number written in decimal is divisible by 9 if and only if </a:t>
            </a:r>
          </a:p>
          <a:p>
            <a:pPr eaLnBrk="1" hangingPunct="1">
              <a:lnSpc>
                <a:spcPct val="150000"/>
              </a:lnSpc>
            </a:pPr>
            <a:r>
              <a:rPr lang="en-US" altLang="en-US"/>
              <a:t>the sum of its digits is a multiple of 9.</a:t>
            </a:r>
          </a:p>
        </p:txBody>
      </p:sp>
      <p:sp>
        <p:nvSpPr>
          <p:cNvPr id="850953" name="Text Box 9"/>
          <p:cNvSpPr txBox="1">
            <a:spLocks noChangeArrowheads="1"/>
          </p:cNvSpPr>
          <p:nvPr/>
        </p:nvSpPr>
        <p:spPr bwMode="auto">
          <a:xfrm>
            <a:off x="5916613" y="4267200"/>
            <a:ext cx="2497137" cy="346075"/>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Rule of modular addition</a:t>
            </a:r>
          </a:p>
        </p:txBody>
      </p:sp>
      <p:sp>
        <p:nvSpPr>
          <p:cNvPr id="850954" name="Line 10"/>
          <p:cNvSpPr>
            <a:spLocks noChangeShapeType="1"/>
          </p:cNvSpPr>
          <p:nvPr/>
        </p:nvSpPr>
        <p:spPr bwMode="auto">
          <a:xfrm flipH="1">
            <a:off x="5638800" y="44958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0955" name="Text Box 11"/>
          <p:cNvSpPr txBox="1">
            <a:spLocks noChangeArrowheads="1"/>
          </p:cNvSpPr>
          <p:nvPr/>
        </p:nvSpPr>
        <p:spPr bwMode="auto">
          <a:xfrm>
            <a:off x="6037263" y="5638800"/>
            <a:ext cx="1774825" cy="346075"/>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By previous slide</a:t>
            </a:r>
          </a:p>
        </p:txBody>
      </p:sp>
      <p:sp>
        <p:nvSpPr>
          <p:cNvPr id="850956" name="Line 12"/>
          <p:cNvSpPr>
            <a:spLocks noChangeShapeType="1"/>
          </p:cNvSpPr>
          <p:nvPr/>
        </p:nvSpPr>
        <p:spPr bwMode="auto">
          <a:xfrm flipH="1" flipV="1">
            <a:off x="5638800" y="5486400"/>
            <a:ext cx="381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0798005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5094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50949">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50949">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50949">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50949">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509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5095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09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0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53" grpId="0" animBg="1"/>
      <p:bldP spid="850954" grpId="0" animBg="1"/>
      <p:bldP spid="850955" grpId="0" animBg="1"/>
      <p:bldP spid="850956" grpId="0" animBg="1"/>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6"/>
          <p:cNvSpPr txBox="1">
            <a:spLocks noChangeArrowheads="1"/>
          </p:cNvSpPr>
          <p:nvPr/>
        </p:nvSpPr>
        <p:spPr bwMode="auto">
          <a:xfrm>
            <a:off x="1524000" y="1524000"/>
            <a:ext cx="62976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The same procedure works to test whether N is divisible by n=3.</a:t>
            </a:r>
          </a:p>
        </p:txBody>
      </p:sp>
      <p:sp>
        <p:nvSpPr>
          <p:cNvPr id="18435" name="Text Box 7"/>
          <p:cNvSpPr txBox="1">
            <a:spLocks noChangeArrowheads="1"/>
          </p:cNvSpPr>
          <p:nvPr/>
        </p:nvSpPr>
        <p:spPr bwMode="auto">
          <a:xfrm>
            <a:off x="3124200" y="457200"/>
            <a:ext cx="28606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Fast Division Test</a:t>
            </a:r>
          </a:p>
        </p:txBody>
      </p:sp>
      <p:sp>
        <p:nvSpPr>
          <p:cNvPr id="859146" name="Text Box 10"/>
          <p:cNvSpPr txBox="1">
            <a:spLocks noChangeArrowheads="1"/>
          </p:cNvSpPr>
          <p:nvPr/>
        </p:nvSpPr>
        <p:spPr bwMode="auto">
          <a:xfrm>
            <a:off x="1600200" y="2133600"/>
            <a:ext cx="1866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What about n=11?</a:t>
            </a:r>
          </a:p>
        </p:txBody>
      </p:sp>
      <p:sp>
        <p:nvSpPr>
          <p:cNvPr id="859147" name="Rectangle 11"/>
          <p:cNvSpPr>
            <a:spLocks noChangeArrowheads="1"/>
          </p:cNvSpPr>
          <p:nvPr/>
        </p:nvSpPr>
        <p:spPr bwMode="auto">
          <a:xfrm>
            <a:off x="2819400" y="2667000"/>
            <a:ext cx="2239963" cy="346075"/>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en-US"/>
              <a:t>Hint: 10 </a:t>
            </a:r>
            <a:r>
              <a:rPr kumimoji="0" lang="en-US" altLang="en-US">
                <a:sym typeface="Euclid Symbol" pitchFamily="18" charset="2"/>
              </a:rPr>
              <a:t></a:t>
            </a:r>
            <a:r>
              <a:rPr lang="en-US" altLang="en-US"/>
              <a:t> -1 (mod 11).</a:t>
            </a:r>
          </a:p>
        </p:txBody>
      </p:sp>
      <p:sp>
        <p:nvSpPr>
          <p:cNvPr id="859150" name="Rectangle 14"/>
          <p:cNvSpPr>
            <a:spLocks noChangeArrowheads="1"/>
          </p:cNvSpPr>
          <p:nvPr/>
        </p:nvSpPr>
        <p:spPr bwMode="auto">
          <a:xfrm>
            <a:off x="1676400" y="3352800"/>
            <a:ext cx="5343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Let the decimal representation of N be d</a:t>
            </a:r>
            <a:r>
              <a:rPr lang="en-US" altLang="zh-TW" baseline="-25000"/>
              <a:t>92</a:t>
            </a:r>
            <a:r>
              <a:rPr lang="en-US" altLang="zh-TW"/>
              <a:t>d</a:t>
            </a:r>
            <a:r>
              <a:rPr lang="en-US" altLang="zh-TW" baseline="-25000"/>
              <a:t>91</a:t>
            </a:r>
            <a:r>
              <a:rPr lang="en-US" altLang="zh-TW"/>
              <a:t>d</a:t>
            </a:r>
            <a:r>
              <a:rPr lang="en-US" altLang="zh-TW" baseline="-25000"/>
              <a:t>90</a:t>
            </a:r>
            <a:r>
              <a:rPr lang="en-US" altLang="zh-TW"/>
              <a:t>…d</a:t>
            </a:r>
            <a:r>
              <a:rPr lang="en-US" altLang="zh-TW" baseline="-25000"/>
              <a:t>1</a:t>
            </a:r>
            <a:r>
              <a:rPr lang="en-US" altLang="zh-TW"/>
              <a:t>d</a:t>
            </a:r>
            <a:r>
              <a:rPr lang="en-US" altLang="zh-TW" baseline="-25000"/>
              <a:t>0</a:t>
            </a:r>
          </a:p>
        </p:txBody>
      </p:sp>
      <p:sp>
        <p:nvSpPr>
          <p:cNvPr id="859151" name="Text Box 15"/>
          <p:cNvSpPr txBox="1">
            <a:spLocks noChangeArrowheads="1"/>
          </p:cNvSpPr>
          <p:nvPr/>
        </p:nvSpPr>
        <p:spPr bwMode="auto">
          <a:xfrm>
            <a:off x="1697038" y="3900488"/>
            <a:ext cx="3789362" cy="703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Then N is divisible by 11 if and only if </a:t>
            </a:r>
          </a:p>
          <a:p>
            <a:pPr eaLnBrk="1" hangingPunct="1">
              <a:lnSpc>
                <a:spcPct val="150000"/>
              </a:lnSpc>
            </a:pPr>
            <a:r>
              <a:rPr lang="en-US" altLang="zh-TW"/>
              <a:t>d</a:t>
            </a:r>
            <a:r>
              <a:rPr lang="en-US" altLang="zh-TW" baseline="-25000"/>
              <a:t>92</a:t>
            </a:r>
            <a:r>
              <a:rPr lang="en-US" altLang="zh-TW"/>
              <a:t>-d</a:t>
            </a:r>
            <a:r>
              <a:rPr lang="en-US" altLang="zh-TW" baseline="-25000"/>
              <a:t>91</a:t>
            </a:r>
            <a:r>
              <a:rPr lang="en-US" altLang="zh-TW"/>
              <a:t>+d</a:t>
            </a:r>
            <a:r>
              <a:rPr lang="en-US" altLang="zh-TW" baseline="-25000"/>
              <a:t>90</a:t>
            </a:r>
            <a:r>
              <a:rPr lang="en-US" altLang="zh-TW"/>
              <a:t>…-d</a:t>
            </a:r>
            <a:r>
              <a:rPr lang="en-US" altLang="zh-TW" baseline="-25000"/>
              <a:t>1</a:t>
            </a:r>
            <a:r>
              <a:rPr lang="en-US" altLang="zh-TW"/>
              <a:t>+d</a:t>
            </a:r>
            <a:r>
              <a:rPr lang="en-US" altLang="zh-TW" baseline="-25000"/>
              <a:t>0</a:t>
            </a:r>
            <a:r>
              <a:rPr lang="en-US" altLang="zh-TW"/>
              <a:t> is divisible by 11.</a:t>
            </a:r>
          </a:p>
        </p:txBody>
      </p:sp>
    </p:spTree>
    <p:extLst>
      <p:ext uri="{BB962C8B-B14F-4D97-AF65-F5344CB8AC3E}">
        <p14:creationId xmlns:p14="http://schemas.microsoft.com/office/powerpoint/2010/main" val="5545061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91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9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91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9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46" grpId="0"/>
      <p:bldP spid="859147" grpId="0" animBg="1"/>
      <p:bldP spid="859150" grpId="0"/>
      <p:bldP spid="859151"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352800" y="457200"/>
            <a:ext cx="24765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Quick Summary</a:t>
            </a:r>
          </a:p>
        </p:txBody>
      </p:sp>
      <p:sp>
        <p:nvSpPr>
          <p:cNvPr id="19459" name="Text Box 5"/>
          <p:cNvSpPr txBox="1">
            <a:spLocks noChangeArrowheads="1"/>
          </p:cNvSpPr>
          <p:nvPr/>
        </p:nvSpPr>
        <p:spPr bwMode="auto">
          <a:xfrm>
            <a:off x="1909763" y="1589088"/>
            <a:ext cx="5329237"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600">
                <a:solidFill>
                  <a:schemeClr val="tx1"/>
                </a:solidFill>
                <a:latin typeface="Comic Sans MS" pitchFamily="66" charset="0"/>
                <a:ea typeface="PMingLiU" pitchFamily="18" charset="-120"/>
              </a:defRPr>
            </a:lvl1pPr>
            <a:lvl2pPr marL="742950" indent="-285750" eaLnBrk="0" hangingPunct="0">
              <a:defRPr kumimoji="1" sz="1600">
                <a:solidFill>
                  <a:schemeClr val="tx1"/>
                </a:solidFill>
                <a:latin typeface="Comic Sans MS" pitchFamily="66" charset="0"/>
                <a:ea typeface="PMingLiU" pitchFamily="18" charset="-120"/>
              </a:defRPr>
            </a:lvl2pPr>
            <a:lvl3pPr marL="1143000" indent="-228600" eaLnBrk="0" hangingPunct="0">
              <a:defRPr kumimoji="1" sz="1600">
                <a:solidFill>
                  <a:schemeClr val="tx1"/>
                </a:solidFill>
                <a:latin typeface="Comic Sans MS" pitchFamily="66" charset="0"/>
                <a:ea typeface="PMingLiU" pitchFamily="18" charset="-120"/>
              </a:defRPr>
            </a:lvl3pPr>
            <a:lvl4pPr marL="1600200" indent="-228600" eaLnBrk="0" hangingPunct="0">
              <a:defRPr kumimoji="1" sz="1600">
                <a:solidFill>
                  <a:schemeClr val="tx1"/>
                </a:solidFill>
                <a:latin typeface="Comic Sans MS" pitchFamily="66" charset="0"/>
                <a:ea typeface="PMingLiU" pitchFamily="18" charset="-120"/>
              </a:defRPr>
            </a:lvl4pPr>
            <a:lvl5pPr marL="2057400" indent="-228600" eaLnBrk="0" hangingPunct="0">
              <a:defRPr kumimoji="1" sz="1600">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sz="1600">
                <a:solidFill>
                  <a:schemeClr val="tx1"/>
                </a:solidFill>
                <a:latin typeface="Comic Sans MS" pitchFamily="66" charset="0"/>
                <a:ea typeface="PMingLiU" pitchFamily="18" charset="-120"/>
              </a:defRPr>
            </a:lvl9pPr>
          </a:lstStyle>
          <a:p>
            <a:pPr eaLnBrk="1" hangingPunct="1"/>
            <a:r>
              <a:rPr lang="en-US" altLang="zh-TW"/>
              <a:t>Need to know how to apply the basic rules effectively.</a:t>
            </a:r>
          </a:p>
          <a:p>
            <a:pPr eaLnBrk="1" hangingPunct="1"/>
            <a:endParaRPr lang="en-US" altLang="zh-TW"/>
          </a:p>
          <a:p>
            <a:pPr eaLnBrk="1" hangingPunct="1"/>
            <a:r>
              <a:rPr lang="en-US" altLang="zh-TW"/>
              <a:t>Understand the principle of fast division tests.</a:t>
            </a:r>
          </a:p>
          <a:p>
            <a:pPr eaLnBrk="1" hangingPunct="1"/>
            <a:endParaRPr lang="en-US" altLang="zh-TW"/>
          </a:p>
          <a:p>
            <a:pPr eaLnBrk="1" hangingPunct="1"/>
            <a:r>
              <a:rPr lang="en-US" altLang="zh-TW"/>
              <a:t>Repeated squaring will be useful later.</a:t>
            </a:r>
          </a:p>
        </p:txBody>
      </p:sp>
    </p:spTree>
    <p:extLst>
      <p:ext uri="{BB962C8B-B14F-4D97-AF65-F5344CB8AC3E}">
        <p14:creationId xmlns:p14="http://schemas.microsoft.com/office/powerpoint/2010/main" val="2531059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3429000" y="457200"/>
            <a:ext cx="225583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Contrapositive</a:t>
            </a:r>
          </a:p>
        </p:txBody>
      </p:sp>
      <p:sp>
        <p:nvSpPr>
          <p:cNvPr id="68614" name="Text Box 6"/>
          <p:cNvSpPr txBox="1">
            <a:spLocks noChangeArrowheads="1"/>
          </p:cNvSpPr>
          <p:nvPr/>
        </p:nvSpPr>
        <p:spPr bwMode="auto">
          <a:xfrm>
            <a:off x="1677988" y="1219200"/>
            <a:ext cx="578802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The </a:t>
            </a:r>
            <a:r>
              <a:rPr lang="en-US" altLang="zh-TW">
                <a:solidFill>
                  <a:srgbClr val="A50021"/>
                </a:solidFill>
              </a:rPr>
              <a:t>contrapositive</a:t>
            </a:r>
            <a:r>
              <a:rPr lang="en-US" altLang="zh-TW"/>
              <a:t> of “if p then q” is “if ~q then ~p”.</a:t>
            </a:r>
          </a:p>
        </p:txBody>
      </p:sp>
      <p:sp>
        <p:nvSpPr>
          <p:cNvPr id="68615" name="Text Box 7"/>
          <p:cNvSpPr txBox="1">
            <a:spLocks noChangeArrowheads="1"/>
          </p:cNvSpPr>
          <p:nvPr/>
        </p:nvSpPr>
        <p:spPr bwMode="auto">
          <a:xfrm>
            <a:off x="1854200" y="4114800"/>
            <a:ext cx="4313238"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006699"/>
                </a:solidFill>
              </a:rPr>
              <a:t>Statement:</a:t>
            </a:r>
            <a:r>
              <a:rPr lang="en-US" altLang="en-US"/>
              <a:t>   </a:t>
            </a:r>
            <a:r>
              <a:rPr lang="en-US" altLang="zh-TW"/>
              <a:t>If x</a:t>
            </a:r>
            <a:r>
              <a:rPr lang="en-US" altLang="zh-TW" baseline="30000"/>
              <a:t>2</a:t>
            </a:r>
            <a:r>
              <a:rPr lang="en-US" altLang="zh-TW"/>
              <a:t> is an even number, </a:t>
            </a:r>
          </a:p>
          <a:p>
            <a:pPr>
              <a:lnSpc>
                <a:spcPct val="150000"/>
              </a:lnSpc>
            </a:pPr>
            <a:r>
              <a:rPr lang="en-US" altLang="zh-TW"/>
              <a:t>                     then x is an even number.</a:t>
            </a:r>
          </a:p>
        </p:txBody>
      </p:sp>
      <p:sp>
        <p:nvSpPr>
          <p:cNvPr id="68616" name="Text Box 8"/>
          <p:cNvSpPr txBox="1">
            <a:spLocks noChangeArrowheads="1"/>
          </p:cNvSpPr>
          <p:nvPr/>
        </p:nvSpPr>
        <p:spPr bwMode="auto">
          <a:xfrm>
            <a:off x="2233613" y="1981200"/>
            <a:ext cx="4981575"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6699"/>
                </a:solidFill>
              </a:rPr>
              <a:t>Statement:</a:t>
            </a:r>
            <a:r>
              <a:rPr lang="en-US" altLang="en-US" dirty="0"/>
              <a:t>   If you are a CS year 1 student, </a:t>
            </a:r>
          </a:p>
          <a:p>
            <a:pPr>
              <a:lnSpc>
                <a:spcPct val="150000"/>
              </a:lnSpc>
            </a:pPr>
            <a:r>
              <a:rPr lang="en-US" altLang="en-US" dirty="0"/>
              <a:t>                     then you are taking CTS002.</a:t>
            </a:r>
          </a:p>
        </p:txBody>
      </p:sp>
      <p:sp>
        <p:nvSpPr>
          <p:cNvPr id="68617" name="Text Box 9"/>
          <p:cNvSpPr txBox="1">
            <a:spLocks noChangeArrowheads="1"/>
          </p:cNvSpPr>
          <p:nvPr/>
        </p:nvSpPr>
        <p:spPr bwMode="auto">
          <a:xfrm>
            <a:off x="1554163" y="5029200"/>
            <a:ext cx="4657725"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Contrapositive:</a:t>
            </a:r>
            <a:r>
              <a:rPr lang="en-US" altLang="en-US"/>
              <a:t>   If x is an odd number, </a:t>
            </a:r>
          </a:p>
          <a:p>
            <a:pPr>
              <a:lnSpc>
                <a:spcPct val="150000"/>
              </a:lnSpc>
            </a:pPr>
            <a:r>
              <a:rPr lang="en-US" altLang="en-US"/>
              <a:t>                          then </a:t>
            </a:r>
            <a:r>
              <a:rPr lang="en-US" altLang="zh-TW"/>
              <a:t>x</a:t>
            </a:r>
            <a:r>
              <a:rPr lang="en-US" altLang="zh-TW" baseline="30000"/>
              <a:t>2</a:t>
            </a:r>
            <a:r>
              <a:rPr lang="en-US" altLang="zh-TW"/>
              <a:t> is an odd number</a:t>
            </a:r>
            <a:r>
              <a:rPr lang="en-US" altLang="en-US"/>
              <a:t>.</a:t>
            </a:r>
          </a:p>
        </p:txBody>
      </p:sp>
      <p:sp>
        <p:nvSpPr>
          <p:cNvPr id="68618" name="Text Box 10"/>
          <p:cNvSpPr txBox="1">
            <a:spLocks noChangeArrowheads="1"/>
          </p:cNvSpPr>
          <p:nvPr/>
        </p:nvSpPr>
        <p:spPr bwMode="auto">
          <a:xfrm>
            <a:off x="1852613" y="3030538"/>
            <a:ext cx="5976316"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A50021"/>
                </a:solidFill>
              </a:rPr>
              <a:t>Contrapositive:</a:t>
            </a:r>
            <a:r>
              <a:rPr lang="en-US" altLang="en-US" dirty="0"/>
              <a:t>   If you are not taking CTS002, </a:t>
            </a:r>
          </a:p>
          <a:p>
            <a:pPr>
              <a:lnSpc>
                <a:spcPct val="150000"/>
              </a:lnSpc>
            </a:pPr>
            <a:r>
              <a:rPr lang="en-US" altLang="en-US" dirty="0"/>
              <a:t>                          then you are not a CS year 1 student.</a:t>
            </a:r>
          </a:p>
        </p:txBody>
      </p:sp>
      <p:sp>
        <p:nvSpPr>
          <p:cNvPr id="68619" name="Text Box 11"/>
          <p:cNvSpPr txBox="1">
            <a:spLocks noChangeArrowheads="1"/>
          </p:cNvSpPr>
          <p:nvPr/>
        </p:nvSpPr>
        <p:spPr bwMode="auto">
          <a:xfrm>
            <a:off x="579438" y="6096000"/>
            <a:ext cx="7985125" cy="376238"/>
          </a:xfrm>
          <a:prstGeom prst="rect">
            <a:avLst/>
          </a:prstGeom>
          <a:solidFill>
            <a:srgbClr val="CC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b="1"/>
              <a:t>Fact:</a:t>
            </a:r>
            <a:r>
              <a:rPr lang="en-US" altLang="zh-TW"/>
              <a:t> A conditional statement is logically equivalent to its contrapositive.</a:t>
            </a:r>
          </a:p>
        </p:txBody>
      </p:sp>
    </p:spTree>
    <p:extLst>
      <p:ext uri="{BB962C8B-B14F-4D97-AF65-F5344CB8AC3E}">
        <p14:creationId xmlns:p14="http://schemas.microsoft.com/office/powerpoint/2010/main" val="3652606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5" grpId="0"/>
      <p:bldP spid="68616" grpId="0"/>
      <p:bldP spid="68617" grpId="0"/>
      <p:bldP spid="68618" grpId="0"/>
      <p:bldP spid="68619"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81000" y="1371600"/>
            <a:ext cx="8305800" cy="78898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dirty="0"/>
              <a:t>The </a:t>
            </a:r>
            <a:r>
              <a:rPr lang="en-US" altLang="en-US" b="1" dirty="0"/>
              <a:t>multiplicative inverse </a:t>
            </a:r>
            <a:r>
              <a:rPr lang="en-US" altLang="en-US" dirty="0"/>
              <a:t>of a number a is another number a’ such that:</a:t>
            </a:r>
          </a:p>
          <a:p>
            <a:pPr algn="ctr" eaLnBrk="1" hangingPunct="1">
              <a:lnSpc>
                <a:spcPct val="150000"/>
              </a:lnSpc>
            </a:pPr>
            <a:r>
              <a:rPr lang="en-US" altLang="en-US" dirty="0"/>
              <a:t>a · a</a:t>
            </a:r>
            <a:r>
              <a:rPr lang="en-US" altLang="en-US" baseline="30000" dirty="0"/>
              <a:t>’</a:t>
            </a:r>
            <a:r>
              <a:rPr lang="en-US" altLang="en-US" dirty="0"/>
              <a:t> </a:t>
            </a:r>
            <a:r>
              <a:rPr kumimoji="0" lang="en-US" altLang="en-US" sz="1600" dirty="0">
                <a:sym typeface="Euclid Symbol" pitchFamily="18" charset="2"/>
              </a:rPr>
              <a:t></a:t>
            </a:r>
            <a:r>
              <a:rPr lang="en-US" altLang="en-US" dirty="0"/>
              <a:t> 1   (mod n)</a:t>
            </a:r>
          </a:p>
        </p:txBody>
      </p:sp>
      <p:sp>
        <p:nvSpPr>
          <p:cNvPr id="4099" name="Text Box 3"/>
          <p:cNvSpPr txBox="1">
            <a:spLocks noChangeArrowheads="1"/>
          </p:cNvSpPr>
          <p:nvPr/>
        </p:nvSpPr>
        <p:spPr bwMode="auto">
          <a:xfrm>
            <a:off x="2889250" y="457200"/>
            <a:ext cx="33750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Multiplication Inverse</a:t>
            </a:r>
          </a:p>
        </p:txBody>
      </p:sp>
      <p:sp>
        <p:nvSpPr>
          <p:cNvPr id="896004" name="Text Box 4"/>
          <p:cNvSpPr txBox="1">
            <a:spLocks noChangeArrowheads="1"/>
          </p:cNvSpPr>
          <p:nvPr/>
        </p:nvSpPr>
        <p:spPr bwMode="auto">
          <a:xfrm>
            <a:off x="838200" y="6096000"/>
            <a:ext cx="7635875" cy="376238"/>
          </a:xfrm>
          <a:prstGeom prst="rect">
            <a:avLst/>
          </a:prstGeom>
          <a:solidFill>
            <a:srgbClr val="CC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a:t>Does every number has a multiplicative inverse in modular arithmetic?</a:t>
            </a:r>
          </a:p>
        </p:txBody>
      </p:sp>
      <p:sp>
        <p:nvSpPr>
          <p:cNvPr id="896005" name="Text Box 5"/>
          <p:cNvSpPr txBox="1">
            <a:spLocks noChangeArrowheads="1"/>
          </p:cNvSpPr>
          <p:nvPr/>
        </p:nvSpPr>
        <p:spPr bwMode="auto">
          <a:xfrm>
            <a:off x="838200" y="2563813"/>
            <a:ext cx="7475538"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For real numbers, every nonzero number has a multiplicative inverse.</a:t>
            </a:r>
          </a:p>
          <a:p>
            <a:pPr eaLnBrk="1" hangingPunct="1"/>
            <a:endParaRPr lang="en-US" altLang="zh-TW"/>
          </a:p>
          <a:p>
            <a:pPr eaLnBrk="1" hangingPunct="1"/>
            <a:r>
              <a:rPr lang="en-US" altLang="zh-TW"/>
              <a:t>For integers, only 1 has a multiplicative inverse.</a:t>
            </a:r>
          </a:p>
        </p:txBody>
      </p:sp>
      <p:sp>
        <p:nvSpPr>
          <p:cNvPr id="896006" name="Rectangle 6"/>
          <p:cNvSpPr>
            <a:spLocks noChangeArrowheads="1"/>
          </p:cNvSpPr>
          <p:nvPr/>
        </p:nvSpPr>
        <p:spPr bwMode="auto">
          <a:xfrm>
            <a:off x="914400" y="3886200"/>
            <a:ext cx="6705600" cy="1751013"/>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An interesting property of modular arithmetic is that </a:t>
            </a:r>
          </a:p>
          <a:p>
            <a:pPr eaLnBrk="1" hangingPunct="1">
              <a:lnSpc>
                <a:spcPct val="150000"/>
              </a:lnSpc>
            </a:pPr>
            <a:r>
              <a:rPr lang="en-US" altLang="zh-TW"/>
              <a:t>there are multiplicative inverse for integers.</a:t>
            </a:r>
          </a:p>
          <a:p>
            <a:pPr eaLnBrk="1" hangingPunct="1"/>
            <a:endParaRPr lang="en-US" altLang="zh-TW"/>
          </a:p>
          <a:p>
            <a:pPr eaLnBrk="1" hangingPunct="1"/>
            <a:r>
              <a:rPr lang="en-US" altLang="zh-TW"/>
              <a:t>For example, 2 * 5 = 1 mod 3, so 5 is a multiplicative inverse </a:t>
            </a:r>
          </a:p>
          <a:p>
            <a:pPr eaLnBrk="1" hangingPunct="1">
              <a:lnSpc>
                <a:spcPct val="150000"/>
              </a:lnSpc>
            </a:pPr>
            <a:r>
              <a:rPr lang="en-US" altLang="zh-TW"/>
              <a:t>for 2 under modulo 3 (and vice versa).</a:t>
            </a:r>
          </a:p>
        </p:txBody>
      </p:sp>
    </p:spTree>
    <p:extLst>
      <p:ext uri="{BB962C8B-B14F-4D97-AF65-F5344CB8AC3E}">
        <p14:creationId xmlns:p14="http://schemas.microsoft.com/office/powerpoint/2010/main" val="829992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60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9600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6006">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600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6006">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6006">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600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6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6004" grpId="0" animBg="1"/>
      <p:bldP spid="896006" grpId="0" build="allAtOnce" animBg="1"/>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738" y="304800"/>
            <a:ext cx="8077200" cy="584775"/>
          </a:xfrm>
          <a:prstGeom prst="rect">
            <a:avLst/>
          </a:prstGeom>
        </p:spPr>
        <p:txBody>
          <a:bodyPr wrap="square">
            <a:spAutoFit/>
          </a:bodyPr>
          <a:lstStyle/>
          <a:p>
            <a:r>
              <a:rPr lang="en-US" dirty="0"/>
              <a:t>To solve a linear congruence, we need to find all x that satisfy the </a:t>
            </a:r>
            <a:r>
              <a:rPr lang="en-US" dirty="0" err="1"/>
              <a:t>congreence</a:t>
            </a:r>
            <a:r>
              <a:rPr lang="en-US" dirty="0"/>
              <a:t>. </a:t>
            </a:r>
          </a:p>
          <a:p>
            <a:r>
              <a:rPr lang="en-US" dirty="0"/>
              <a:t>To eliminate a, we use the inverse of a (mod m).</a:t>
            </a:r>
          </a:p>
        </p:txBody>
      </p:sp>
      <p:sp>
        <p:nvSpPr>
          <p:cNvPr id="3" name="Rectangle 2"/>
          <p:cNvSpPr/>
          <p:nvPr/>
        </p:nvSpPr>
        <p:spPr>
          <a:xfrm>
            <a:off x="196361" y="1311882"/>
            <a:ext cx="2183611" cy="338554"/>
          </a:xfrm>
          <a:prstGeom prst="rect">
            <a:avLst/>
          </a:prstGeom>
        </p:spPr>
        <p:txBody>
          <a:bodyPr wrap="none">
            <a:spAutoFit/>
          </a:bodyPr>
          <a:lstStyle/>
          <a:p>
            <a:r>
              <a:rPr lang="en-US" dirty="0"/>
              <a:t>Inverse of a (mod m)</a:t>
            </a:r>
          </a:p>
        </p:txBody>
      </p:sp>
      <p:sp>
        <p:nvSpPr>
          <p:cNvPr id="4" name="Rectangle 3"/>
          <p:cNvSpPr/>
          <p:nvPr/>
        </p:nvSpPr>
        <p:spPr>
          <a:xfrm>
            <a:off x="161192" y="2034073"/>
            <a:ext cx="8915400" cy="584775"/>
          </a:xfrm>
          <a:prstGeom prst="rect">
            <a:avLst/>
          </a:prstGeom>
        </p:spPr>
        <p:txBody>
          <a:bodyPr wrap="square">
            <a:spAutoFit/>
          </a:bodyPr>
          <a:lstStyle/>
          <a:p>
            <a:r>
              <a:rPr lang="en-US" dirty="0"/>
              <a:t>if a and m are relatively prime integers and m&gt;1, then a unique inverse of a (mod m) exists and is denoted by </a:t>
            </a:r>
            <a:r>
              <a:rPr lang="en-US" altLang="en-US" dirty="0"/>
              <a:t>a</a:t>
            </a:r>
            <a:r>
              <a:rPr lang="en-US" altLang="en-US" baseline="30000" dirty="0"/>
              <a:t>’</a:t>
            </a:r>
            <a:r>
              <a:rPr lang="en-US" dirty="0"/>
              <a:t> with </a:t>
            </a:r>
            <a:r>
              <a:rPr lang="en-US" altLang="en-US" dirty="0"/>
              <a:t>a</a:t>
            </a:r>
            <a:r>
              <a:rPr lang="en-US" altLang="en-US" baseline="30000" dirty="0"/>
              <a:t>’ </a:t>
            </a:r>
            <a:r>
              <a:rPr lang="en-US" dirty="0"/>
              <a:t>&lt;m and </a:t>
            </a:r>
            <a:r>
              <a:rPr lang="en-US" altLang="en-US" dirty="0"/>
              <a:t>a · a</a:t>
            </a:r>
            <a:r>
              <a:rPr lang="en-US" altLang="en-US" baseline="30000" dirty="0"/>
              <a:t>’</a:t>
            </a:r>
            <a:r>
              <a:rPr lang="en-US" altLang="en-US" dirty="0"/>
              <a:t> = 1   (mod n)</a:t>
            </a:r>
          </a:p>
        </p:txBody>
      </p:sp>
      <p:sp>
        <p:nvSpPr>
          <p:cNvPr id="5" name="Rectangle 4"/>
          <p:cNvSpPr/>
          <p:nvPr/>
        </p:nvSpPr>
        <p:spPr>
          <a:xfrm>
            <a:off x="222738" y="2895600"/>
            <a:ext cx="5486400" cy="3785652"/>
          </a:xfrm>
          <a:prstGeom prst="rect">
            <a:avLst/>
          </a:prstGeom>
        </p:spPr>
        <p:txBody>
          <a:bodyPr wrap="square">
            <a:spAutoFit/>
          </a:bodyPr>
          <a:lstStyle/>
          <a:p>
            <a:r>
              <a:rPr lang="en-US" dirty="0"/>
              <a:t>Example:</a:t>
            </a:r>
          </a:p>
          <a:p>
            <a:r>
              <a:rPr lang="en-US" dirty="0"/>
              <a:t>Find </a:t>
            </a:r>
            <a:r>
              <a:rPr lang="en-US" altLang="en-US" dirty="0"/>
              <a:t>a</a:t>
            </a:r>
            <a:r>
              <a:rPr lang="en-US" altLang="en-US" baseline="30000" dirty="0"/>
              <a:t>’</a:t>
            </a:r>
            <a:r>
              <a:rPr lang="en-US" dirty="0"/>
              <a:t> when a = 3 and m = 5.</a:t>
            </a:r>
          </a:p>
          <a:p>
            <a:endParaRPr lang="en-US" dirty="0"/>
          </a:p>
          <a:p>
            <a:r>
              <a:rPr lang="en-US" dirty="0"/>
              <a:t>3. ( ) = 5. () + 1</a:t>
            </a:r>
          </a:p>
          <a:p>
            <a:endParaRPr lang="en-US" dirty="0"/>
          </a:p>
          <a:p>
            <a:r>
              <a:rPr lang="en-US" dirty="0"/>
              <a:t>3.(2) = 5 (1) +1     </a:t>
            </a:r>
          </a:p>
          <a:p>
            <a:endParaRPr lang="en-US" dirty="0"/>
          </a:p>
          <a:p>
            <a:r>
              <a:rPr lang="en-US" dirty="0"/>
              <a:t>a = 2</a:t>
            </a:r>
          </a:p>
          <a:p>
            <a:endParaRPr lang="en-US" dirty="0"/>
          </a:p>
          <a:p>
            <a:r>
              <a:rPr lang="en-US" strike="sngStrike" dirty="0"/>
              <a:t>3 () = 5 (2) + 1  </a:t>
            </a:r>
          </a:p>
          <a:p>
            <a:r>
              <a:rPr lang="en-US" strike="sngStrike" dirty="0"/>
              <a:t>3() = 5(3) + 1</a:t>
            </a:r>
          </a:p>
          <a:p>
            <a:endParaRPr lang="en-US" dirty="0"/>
          </a:p>
          <a:p>
            <a:r>
              <a:rPr lang="en-US" dirty="0"/>
              <a:t>3 (7) = 5 (4) +1</a:t>
            </a:r>
          </a:p>
          <a:p>
            <a:endParaRPr lang="en-US" dirty="0"/>
          </a:p>
          <a:p>
            <a:r>
              <a:rPr lang="en-US" dirty="0"/>
              <a:t>a = 7.</a:t>
            </a:r>
          </a:p>
        </p:txBody>
      </p:sp>
    </p:spTree>
    <p:extLst>
      <p:ext uri="{BB962C8B-B14F-4D97-AF65-F5344CB8AC3E}">
        <p14:creationId xmlns:p14="http://schemas.microsoft.com/office/powerpoint/2010/main" val="367426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1000"/>
                                        <p:tgtEl>
                                          <p:spTgt spid="5">
                                            <p:txEl>
                                              <p:pRg st="0" end="0"/>
                                            </p:txEl>
                                          </p:spTgt>
                                        </p:tgtEl>
                                      </p:cBhvr>
                                    </p:animEffect>
                                    <p:anim calcmode="lin" valueType="num">
                                      <p:cBhvr>
                                        <p:cTn id="1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1000"/>
                                        <p:tgtEl>
                                          <p:spTgt spid="5">
                                            <p:txEl>
                                              <p:pRg st="1" end="1"/>
                                            </p:txEl>
                                          </p:spTgt>
                                        </p:tgtEl>
                                      </p:cBhvr>
                                    </p:animEffect>
                                    <p:anim calcmode="lin" valueType="num">
                                      <p:cBhvr>
                                        <p:cTn id="2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barn(inVertical)">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barn(inVertical)">
                                      <p:cBhvr>
                                        <p:cTn id="35" dur="500"/>
                                        <p:tgtEl>
                                          <p:spTgt spid="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wipe(down)">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animEffect transition="in" filter="wipe(down)">
                                      <p:cBhvr>
                                        <p:cTn id="45" dur="500"/>
                                        <p:tgtEl>
                                          <p:spTgt spid="5">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5">
                                            <p:txEl>
                                              <p:pRg st="10" end="10"/>
                                            </p:txEl>
                                          </p:spTgt>
                                        </p:tgtEl>
                                        <p:attrNameLst>
                                          <p:attrName>style.visibility</p:attrName>
                                        </p:attrNameLst>
                                      </p:cBhvr>
                                      <p:to>
                                        <p:strVal val="visible"/>
                                      </p:to>
                                    </p:set>
                                    <p:animEffect transition="in" filter="wipe(down)">
                                      <p:cBhvr>
                                        <p:cTn id="50" dur="500"/>
                                        <p:tgtEl>
                                          <p:spTgt spid="5">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animEffect transition="in" filter="wipe(down)">
                                      <p:cBhvr>
                                        <p:cTn id="55" dur="500"/>
                                        <p:tgtEl>
                                          <p:spTgt spid="5">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1" fill="hold">
                                          <p:stCondLst>
                                            <p:cond delay="0"/>
                                          </p:stCondLst>
                                        </p:cTn>
                                        <p:tgtEl>
                                          <p:spTgt spid="5">
                                            <p:txEl>
                                              <p:pRg st="14" end="14"/>
                                            </p:txEl>
                                          </p:spTgt>
                                        </p:tgtEl>
                                        <p:attrNameLst>
                                          <p:attrName>style.visibility</p:attrName>
                                        </p:attrNameLst>
                                      </p:cBhvr>
                                      <p:to>
                                        <p:strVal val="visible"/>
                                      </p:to>
                                    </p:set>
                                    <p:animEffect transition="in" filter="circle(in)">
                                      <p:cBhvr>
                                        <p:cTn id="60" dur="20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28867"/>
            <a:ext cx="3084499" cy="338554"/>
          </a:xfrm>
          <a:prstGeom prst="rect">
            <a:avLst/>
          </a:prstGeom>
        </p:spPr>
        <p:txBody>
          <a:bodyPr wrap="none">
            <a:spAutoFit/>
          </a:bodyPr>
          <a:lstStyle/>
          <a:p>
            <a:r>
              <a:rPr lang="en-US" dirty="0"/>
              <a:t>Find an inverse of 27 mod 392</a:t>
            </a:r>
          </a:p>
        </p:txBody>
      </p:sp>
      <p:sp>
        <p:nvSpPr>
          <p:cNvPr id="5" name="Rectangle 4"/>
          <p:cNvSpPr/>
          <p:nvPr/>
        </p:nvSpPr>
        <p:spPr>
          <a:xfrm>
            <a:off x="265099" y="914400"/>
            <a:ext cx="6248400" cy="584775"/>
          </a:xfrm>
          <a:prstGeom prst="rect">
            <a:avLst/>
          </a:prstGeom>
        </p:spPr>
        <p:txBody>
          <a:bodyPr wrap="square">
            <a:spAutoFit/>
          </a:bodyPr>
          <a:lstStyle/>
          <a:p>
            <a:r>
              <a:rPr lang="en-US" dirty="0"/>
              <a:t>0, 1, ....(n-1)</a:t>
            </a:r>
          </a:p>
          <a:p>
            <a:r>
              <a:rPr lang="en-US" dirty="0"/>
              <a:t>1/27</a:t>
            </a:r>
          </a:p>
        </p:txBody>
      </p:sp>
      <p:sp>
        <p:nvSpPr>
          <p:cNvPr id="6" name="Rectangle 5"/>
          <p:cNvSpPr/>
          <p:nvPr/>
        </p:nvSpPr>
        <p:spPr>
          <a:xfrm>
            <a:off x="228600" y="1723290"/>
            <a:ext cx="4572000" cy="1323439"/>
          </a:xfrm>
          <a:prstGeom prst="rect">
            <a:avLst/>
          </a:prstGeom>
        </p:spPr>
        <p:txBody>
          <a:bodyPr>
            <a:spAutoFit/>
          </a:bodyPr>
          <a:lstStyle/>
          <a:p>
            <a:r>
              <a:rPr lang="en-US" dirty="0"/>
              <a:t>27.X(mod 392) </a:t>
            </a:r>
            <a:r>
              <a:rPr lang="en-US" dirty="0">
                <a:ea typeface="Cambria Math"/>
              </a:rPr>
              <a:t>≡</a:t>
            </a:r>
            <a:r>
              <a:rPr lang="en-US" dirty="0"/>
              <a:t> 1</a:t>
            </a:r>
          </a:p>
          <a:p>
            <a:endParaRPr lang="en-US" dirty="0"/>
          </a:p>
          <a:p>
            <a:r>
              <a:rPr lang="en-US" dirty="0"/>
              <a:t>27.x = 1</a:t>
            </a:r>
          </a:p>
          <a:p>
            <a:endParaRPr lang="en-US" dirty="0"/>
          </a:p>
          <a:p>
            <a:r>
              <a:rPr lang="en-US" dirty="0"/>
              <a:t>x = 1/27 = 27 inverse </a:t>
            </a:r>
          </a:p>
        </p:txBody>
      </p:sp>
      <p:sp>
        <p:nvSpPr>
          <p:cNvPr id="7" name="Rectangle 6"/>
          <p:cNvSpPr/>
          <p:nvPr/>
        </p:nvSpPr>
        <p:spPr>
          <a:xfrm>
            <a:off x="278423" y="3477284"/>
            <a:ext cx="4572000" cy="830997"/>
          </a:xfrm>
          <a:prstGeom prst="rect">
            <a:avLst/>
          </a:prstGeom>
        </p:spPr>
        <p:txBody>
          <a:bodyPr>
            <a:spAutoFit/>
          </a:bodyPr>
          <a:lstStyle/>
          <a:p>
            <a:r>
              <a:rPr lang="en-US" dirty="0"/>
              <a:t>392 = 27.(14) + 14</a:t>
            </a:r>
          </a:p>
          <a:p>
            <a:r>
              <a:rPr lang="en-US" dirty="0"/>
              <a:t>27 = 14. (1) + 13</a:t>
            </a:r>
          </a:p>
          <a:p>
            <a:r>
              <a:rPr lang="en-US" dirty="0"/>
              <a:t>14 = 13. 1+1</a:t>
            </a:r>
          </a:p>
        </p:txBody>
      </p:sp>
      <p:sp>
        <p:nvSpPr>
          <p:cNvPr id="8" name="Rectangle 7"/>
          <p:cNvSpPr/>
          <p:nvPr/>
        </p:nvSpPr>
        <p:spPr>
          <a:xfrm>
            <a:off x="211015" y="4705311"/>
            <a:ext cx="4572000" cy="830997"/>
          </a:xfrm>
          <a:prstGeom prst="rect">
            <a:avLst/>
          </a:prstGeom>
        </p:spPr>
        <p:txBody>
          <a:bodyPr>
            <a:spAutoFit/>
          </a:bodyPr>
          <a:lstStyle/>
          <a:p>
            <a:r>
              <a:rPr lang="en-US" dirty="0"/>
              <a:t>14 + 13. (-1) = 1 ....(1)</a:t>
            </a:r>
          </a:p>
          <a:p>
            <a:r>
              <a:rPr lang="en-US" dirty="0"/>
              <a:t>27 + 14. (-1) = 13 ....(2)</a:t>
            </a:r>
          </a:p>
          <a:p>
            <a:r>
              <a:rPr lang="en-US" dirty="0"/>
              <a:t>392 + 27 (-14) = 14 ----(3)</a:t>
            </a:r>
          </a:p>
        </p:txBody>
      </p:sp>
      <p:sp>
        <p:nvSpPr>
          <p:cNvPr id="9" name="Rectangle 8"/>
          <p:cNvSpPr/>
          <p:nvPr/>
        </p:nvSpPr>
        <p:spPr>
          <a:xfrm>
            <a:off x="3440809" y="1132808"/>
            <a:ext cx="4572000" cy="830997"/>
          </a:xfrm>
          <a:prstGeom prst="rect">
            <a:avLst/>
          </a:prstGeom>
        </p:spPr>
        <p:txBody>
          <a:bodyPr>
            <a:spAutoFit/>
          </a:bodyPr>
          <a:lstStyle/>
          <a:p>
            <a:r>
              <a:rPr lang="en-US" dirty="0"/>
              <a:t>14 + [27 + 14 (-1)] (-1) = 1</a:t>
            </a:r>
          </a:p>
          <a:p>
            <a:r>
              <a:rPr lang="en-US" dirty="0"/>
              <a:t>14 + 27 (-1)+14 = 1</a:t>
            </a:r>
          </a:p>
          <a:p>
            <a:r>
              <a:rPr lang="en-US" dirty="0"/>
              <a:t>2 (14) + 27 (-1) = 1</a:t>
            </a:r>
          </a:p>
        </p:txBody>
      </p:sp>
      <p:sp>
        <p:nvSpPr>
          <p:cNvPr id="10" name="Rectangle 9"/>
          <p:cNvSpPr/>
          <p:nvPr/>
        </p:nvSpPr>
        <p:spPr>
          <a:xfrm>
            <a:off x="3389299" y="2385009"/>
            <a:ext cx="4572000" cy="1323439"/>
          </a:xfrm>
          <a:prstGeom prst="rect">
            <a:avLst/>
          </a:prstGeom>
        </p:spPr>
        <p:txBody>
          <a:bodyPr>
            <a:spAutoFit/>
          </a:bodyPr>
          <a:lstStyle/>
          <a:p>
            <a:r>
              <a:rPr lang="en-US" dirty="0"/>
              <a:t>2[392 + 27(-14)]+ 27(-1) = 1</a:t>
            </a:r>
          </a:p>
          <a:p>
            <a:r>
              <a:rPr lang="en-US" dirty="0"/>
              <a:t>2.392 + 27.(-28) + 27 (-1) = 1</a:t>
            </a:r>
          </a:p>
          <a:p>
            <a:r>
              <a:rPr lang="en-US" dirty="0"/>
              <a:t>2. 392 + 27(-29) = 1(mod 392)</a:t>
            </a:r>
          </a:p>
          <a:p>
            <a:r>
              <a:rPr lang="en-US" dirty="0"/>
              <a:t>2. 392 + 27. 363 = 1 (mod 392) </a:t>
            </a:r>
          </a:p>
          <a:p>
            <a:r>
              <a:rPr lang="en-US" dirty="0"/>
              <a:t>27. 363 = 1 (mod 392)</a:t>
            </a:r>
          </a:p>
        </p:txBody>
      </p:sp>
      <p:sp>
        <p:nvSpPr>
          <p:cNvPr id="11" name="Rectangle 10"/>
          <p:cNvSpPr/>
          <p:nvPr/>
        </p:nvSpPr>
        <p:spPr>
          <a:xfrm>
            <a:off x="3810000" y="4323338"/>
            <a:ext cx="4572000" cy="1077218"/>
          </a:xfrm>
          <a:prstGeom prst="rect">
            <a:avLst/>
          </a:prstGeom>
        </p:spPr>
        <p:txBody>
          <a:bodyPr>
            <a:spAutoFit/>
          </a:bodyPr>
          <a:lstStyle/>
          <a:p>
            <a:r>
              <a:rPr lang="en-US" dirty="0"/>
              <a:t>363 = 1/27 = 27 inverse (mod 392) </a:t>
            </a:r>
          </a:p>
          <a:p>
            <a:endParaRPr lang="en-US" dirty="0"/>
          </a:p>
          <a:p>
            <a:endParaRPr lang="en-US" dirty="0"/>
          </a:p>
          <a:p>
            <a:r>
              <a:rPr lang="en-US" dirty="0"/>
              <a:t>392-29= 363</a:t>
            </a:r>
          </a:p>
        </p:txBody>
      </p:sp>
    </p:spTree>
    <p:extLst>
      <p:ext uri="{BB962C8B-B14F-4D97-AF65-F5344CB8AC3E}">
        <p14:creationId xmlns:p14="http://schemas.microsoft.com/office/powerpoint/2010/main" val="214454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down)">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down)">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wipe(down)">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wipe(down)">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animEffect transition="in" filter="barn(inVertical)">
                                      <p:cBhvr>
                                        <p:cTn id="49" dur="500"/>
                                        <p:tgtEl>
                                          <p:spTgt spid="8">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8">
                                            <p:txEl>
                                              <p:pRg st="2" end="2"/>
                                            </p:txEl>
                                          </p:spTgt>
                                        </p:tgtEl>
                                        <p:attrNameLst>
                                          <p:attrName>style.visibility</p:attrName>
                                        </p:attrNameLst>
                                      </p:cBhvr>
                                      <p:to>
                                        <p:strVal val="visible"/>
                                      </p:to>
                                    </p:set>
                                    <p:animEffect transition="in" filter="barn(inVertical)">
                                      <p:cBhvr>
                                        <p:cTn id="54" dur="500"/>
                                        <p:tgtEl>
                                          <p:spTgt spid="8">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nodeType="clickEffect">
                                  <p:stCondLst>
                                    <p:cond delay="0"/>
                                  </p:stCondLst>
                                  <p:childTnLst>
                                    <p:set>
                                      <p:cBhvr>
                                        <p:cTn id="58" dur="1" fill="hold">
                                          <p:stCondLst>
                                            <p:cond delay="0"/>
                                          </p:stCondLst>
                                        </p:cTn>
                                        <p:tgtEl>
                                          <p:spTgt spid="9">
                                            <p:txEl>
                                              <p:pRg st="0" end="0"/>
                                            </p:txEl>
                                          </p:spTgt>
                                        </p:tgtEl>
                                        <p:attrNameLst>
                                          <p:attrName>style.visibility</p:attrName>
                                        </p:attrNameLst>
                                      </p:cBhvr>
                                      <p:to>
                                        <p:strVal val="visible"/>
                                      </p:to>
                                    </p:set>
                                    <p:animEffect transition="in" filter="wheel(1)">
                                      <p:cBhvr>
                                        <p:cTn id="59" dur="2000"/>
                                        <p:tgtEl>
                                          <p:spTgt spid="9">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nodeType="click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barn(inVertical)">
                                      <p:cBhvr>
                                        <p:cTn id="64" dur="500"/>
                                        <p:tgtEl>
                                          <p:spTgt spid="9">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wipe(down)">
                                      <p:cBhvr>
                                        <p:cTn id="69" dur="500"/>
                                        <p:tgtEl>
                                          <p:spTgt spid="9">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0">
                                            <p:txEl>
                                              <p:pRg st="0" end="0"/>
                                            </p:txEl>
                                          </p:spTgt>
                                        </p:tgtEl>
                                        <p:attrNameLst>
                                          <p:attrName>style.visibility</p:attrName>
                                        </p:attrNameLst>
                                      </p:cBhvr>
                                      <p:to>
                                        <p:strVal val="visible"/>
                                      </p:to>
                                    </p:set>
                                    <p:animEffect transition="in" filter="fade">
                                      <p:cBhvr>
                                        <p:cTn id="74" dur="1000"/>
                                        <p:tgtEl>
                                          <p:spTgt spid="10">
                                            <p:txEl>
                                              <p:pRg st="0" end="0"/>
                                            </p:txEl>
                                          </p:spTgt>
                                        </p:tgtEl>
                                      </p:cBhvr>
                                    </p:animEffect>
                                    <p:anim calcmode="lin" valueType="num">
                                      <p:cBhvr>
                                        <p:cTn id="7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0">
                                            <p:txEl>
                                              <p:pRg st="1" end="1"/>
                                            </p:txEl>
                                          </p:spTgt>
                                        </p:tgtEl>
                                        <p:attrNameLst>
                                          <p:attrName>style.visibility</p:attrName>
                                        </p:attrNameLst>
                                      </p:cBhvr>
                                      <p:to>
                                        <p:strVal val="visible"/>
                                      </p:to>
                                    </p:set>
                                    <p:anim calcmode="lin" valueType="num">
                                      <p:cBhvr additive="base">
                                        <p:cTn id="8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nodeType="clickEffect">
                                  <p:stCondLst>
                                    <p:cond delay="0"/>
                                  </p:stCondLst>
                                  <p:childTnLst>
                                    <p:set>
                                      <p:cBhvr>
                                        <p:cTn id="86" dur="1" fill="hold">
                                          <p:stCondLst>
                                            <p:cond delay="0"/>
                                          </p:stCondLst>
                                        </p:cTn>
                                        <p:tgtEl>
                                          <p:spTgt spid="10">
                                            <p:txEl>
                                              <p:pRg st="2" end="2"/>
                                            </p:txEl>
                                          </p:spTgt>
                                        </p:tgtEl>
                                        <p:attrNameLst>
                                          <p:attrName>style.visibility</p:attrName>
                                        </p:attrNameLst>
                                      </p:cBhvr>
                                      <p:to>
                                        <p:strVal val="visible"/>
                                      </p:to>
                                    </p:set>
                                    <p:animEffect transition="in" filter="barn(inVertical)">
                                      <p:cBhvr>
                                        <p:cTn id="87" dur="500"/>
                                        <p:tgtEl>
                                          <p:spTgt spid="10">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0">
                                            <p:txEl>
                                              <p:pRg st="3" end="3"/>
                                            </p:txEl>
                                          </p:spTgt>
                                        </p:tgtEl>
                                        <p:attrNameLst>
                                          <p:attrName>style.visibility</p:attrName>
                                        </p:attrNameLst>
                                      </p:cBhvr>
                                      <p:to>
                                        <p:strVal val="visible"/>
                                      </p:to>
                                    </p:set>
                                    <p:animEffect transition="in" filter="wipe(down)">
                                      <p:cBhvr>
                                        <p:cTn id="92" dur="500"/>
                                        <p:tgtEl>
                                          <p:spTgt spid="10">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10">
                                            <p:txEl>
                                              <p:pRg st="4" end="4"/>
                                            </p:txEl>
                                          </p:spTgt>
                                        </p:tgtEl>
                                        <p:attrNameLst>
                                          <p:attrName>style.visibility</p:attrName>
                                        </p:attrNameLst>
                                      </p:cBhvr>
                                      <p:to>
                                        <p:strVal val="visible"/>
                                      </p:to>
                                    </p:set>
                                    <p:animEffect transition="in" filter="wipe(down)">
                                      <p:cBhvr>
                                        <p:cTn id="97" dur="500"/>
                                        <p:tgtEl>
                                          <p:spTgt spid="10">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11">
                                            <p:txEl>
                                              <p:pRg st="0" end="0"/>
                                            </p:txEl>
                                          </p:spTgt>
                                        </p:tgtEl>
                                        <p:attrNameLst>
                                          <p:attrName>style.visibility</p:attrName>
                                        </p:attrNameLst>
                                      </p:cBhvr>
                                      <p:to>
                                        <p:strVal val="visible"/>
                                      </p:to>
                                    </p:set>
                                    <p:animEffect transition="in" filter="barn(inVertical)">
                                      <p:cBhvr>
                                        <p:cTn id="102" dur="500"/>
                                        <p:tgtEl>
                                          <p:spTgt spid="11">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6" presetClass="entr" presetSubtype="16" fill="hold" nodeType="clickEffect">
                                  <p:stCondLst>
                                    <p:cond delay="0"/>
                                  </p:stCondLst>
                                  <p:childTnLst>
                                    <p:set>
                                      <p:cBhvr>
                                        <p:cTn id="106" dur="1" fill="hold">
                                          <p:stCondLst>
                                            <p:cond delay="0"/>
                                          </p:stCondLst>
                                        </p:cTn>
                                        <p:tgtEl>
                                          <p:spTgt spid="11">
                                            <p:txEl>
                                              <p:pRg st="3" end="3"/>
                                            </p:txEl>
                                          </p:spTgt>
                                        </p:tgtEl>
                                        <p:attrNameLst>
                                          <p:attrName>style.visibility</p:attrName>
                                        </p:attrNameLst>
                                      </p:cBhvr>
                                      <p:to>
                                        <p:strVal val="visible"/>
                                      </p:to>
                                    </p:set>
                                    <p:animEffect transition="in" filter="circle(in)">
                                      <p:cBhvr>
                                        <p:cTn id="107" dur="20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6553200" y="2912477"/>
            <a:ext cx="304800" cy="24982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a:ln>
                <a:noFill/>
              </a:ln>
              <a:solidFill>
                <a:schemeClr val="tx1"/>
              </a:solidFill>
              <a:effectLst/>
              <a:latin typeface="Comic Sans MS" pitchFamily="66" charset="0"/>
              <a:ea typeface="PMingLiU" pitchFamily="18" charset="-120"/>
            </a:endParaRPr>
          </a:p>
        </p:txBody>
      </p:sp>
      <p:sp>
        <p:nvSpPr>
          <p:cNvPr id="10" name="Rectangle 9"/>
          <p:cNvSpPr/>
          <p:nvPr/>
        </p:nvSpPr>
        <p:spPr bwMode="auto">
          <a:xfrm>
            <a:off x="1530513" y="3048000"/>
            <a:ext cx="215078" cy="2286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600" b="0" i="0" u="none" strike="noStrike" cap="none" normalizeH="0" baseline="0" dirty="0">
              <a:ln>
                <a:noFill/>
              </a:ln>
              <a:solidFill>
                <a:schemeClr val="tx1"/>
              </a:solidFill>
              <a:effectLst/>
              <a:latin typeface="Comic Sans MS" pitchFamily="66" charset="0"/>
              <a:ea typeface="PMingLiU" pitchFamily="18" charset="-120"/>
            </a:endParaRPr>
          </a:p>
        </p:txBody>
      </p:sp>
      <p:sp>
        <p:nvSpPr>
          <p:cNvPr id="4" name="Rectangle 3"/>
          <p:cNvSpPr/>
          <p:nvPr/>
        </p:nvSpPr>
        <p:spPr>
          <a:xfrm>
            <a:off x="228600" y="264489"/>
            <a:ext cx="7543800" cy="338554"/>
          </a:xfrm>
          <a:prstGeom prst="rect">
            <a:avLst/>
          </a:prstGeom>
        </p:spPr>
        <p:txBody>
          <a:bodyPr wrap="square">
            <a:spAutoFit/>
          </a:bodyPr>
          <a:lstStyle/>
          <a:p>
            <a:r>
              <a:rPr lang="en-US" dirty="0"/>
              <a:t>Find the solutions of the linear congruence 13x = 6 (mod 37)</a:t>
            </a:r>
          </a:p>
        </p:txBody>
      </p:sp>
      <p:sp>
        <p:nvSpPr>
          <p:cNvPr id="5" name="Rectangle 4"/>
          <p:cNvSpPr/>
          <p:nvPr/>
        </p:nvSpPr>
        <p:spPr>
          <a:xfrm>
            <a:off x="291773" y="1055524"/>
            <a:ext cx="2299027" cy="338554"/>
          </a:xfrm>
          <a:prstGeom prst="rect">
            <a:avLst/>
          </a:prstGeom>
        </p:spPr>
        <p:txBody>
          <a:bodyPr wrap="none">
            <a:spAutoFit/>
          </a:bodyPr>
          <a:lstStyle/>
          <a:p>
            <a:r>
              <a:rPr lang="en-US" dirty="0"/>
              <a:t>show GCD (13, 37) = 1 </a:t>
            </a:r>
          </a:p>
        </p:txBody>
      </p:sp>
      <p:sp>
        <p:nvSpPr>
          <p:cNvPr id="6" name="Rectangle 5"/>
          <p:cNvSpPr/>
          <p:nvPr/>
        </p:nvSpPr>
        <p:spPr>
          <a:xfrm>
            <a:off x="381000" y="1981200"/>
            <a:ext cx="4419600" cy="338554"/>
          </a:xfrm>
          <a:prstGeom prst="rect">
            <a:avLst/>
          </a:prstGeom>
        </p:spPr>
        <p:txBody>
          <a:bodyPr wrap="square">
            <a:spAutoFit/>
          </a:bodyPr>
          <a:lstStyle/>
          <a:p>
            <a:r>
              <a:rPr lang="en-US" dirty="0"/>
              <a:t>37 = 13.2 + 11;        </a:t>
            </a:r>
            <a:r>
              <a:rPr lang="en-US" dirty="0">
                <a:solidFill>
                  <a:srgbClr val="FF0000"/>
                </a:solidFill>
              </a:rPr>
              <a:t>11 = 1(37) - 2 (13) </a:t>
            </a:r>
          </a:p>
        </p:txBody>
      </p:sp>
      <p:sp>
        <p:nvSpPr>
          <p:cNvPr id="7" name="Rectangle 6"/>
          <p:cNvSpPr/>
          <p:nvPr/>
        </p:nvSpPr>
        <p:spPr>
          <a:xfrm>
            <a:off x="465912" y="2568322"/>
            <a:ext cx="3363421" cy="338554"/>
          </a:xfrm>
          <a:prstGeom prst="rect">
            <a:avLst/>
          </a:prstGeom>
        </p:spPr>
        <p:txBody>
          <a:bodyPr wrap="none">
            <a:spAutoFit/>
          </a:bodyPr>
          <a:lstStyle/>
          <a:p>
            <a:r>
              <a:rPr lang="en-US" dirty="0"/>
              <a:t>13 = 11.1 + 2 ;       </a:t>
            </a:r>
            <a:r>
              <a:rPr lang="en-US" dirty="0">
                <a:solidFill>
                  <a:srgbClr val="FF0000"/>
                </a:solidFill>
              </a:rPr>
              <a:t>2 = 1(13) - 1(11) </a:t>
            </a:r>
          </a:p>
        </p:txBody>
      </p:sp>
      <p:sp>
        <p:nvSpPr>
          <p:cNvPr id="8" name="Rectangle 7"/>
          <p:cNvSpPr/>
          <p:nvPr/>
        </p:nvSpPr>
        <p:spPr>
          <a:xfrm>
            <a:off x="514003" y="2997369"/>
            <a:ext cx="3299301" cy="338554"/>
          </a:xfrm>
          <a:prstGeom prst="rect">
            <a:avLst/>
          </a:prstGeom>
        </p:spPr>
        <p:txBody>
          <a:bodyPr wrap="none">
            <a:spAutoFit/>
          </a:bodyPr>
          <a:lstStyle/>
          <a:p>
            <a:r>
              <a:rPr lang="en-US" dirty="0"/>
              <a:t>11 = 2. 5 + 1 ;          </a:t>
            </a:r>
            <a:r>
              <a:rPr lang="en-US" dirty="0">
                <a:solidFill>
                  <a:srgbClr val="FF0000"/>
                </a:solidFill>
              </a:rPr>
              <a:t>1= 1(11) - 5(2)</a:t>
            </a:r>
          </a:p>
        </p:txBody>
      </p:sp>
      <p:sp>
        <p:nvSpPr>
          <p:cNvPr id="9" name="Rectangle 8"/>
          <p:cNvSpPr/>
          <p:nvPr/>
        </p:nvSpPr>
        <p:spPr>
          <a:xfrm>
            <a:off x="533400" y="3472873"/>
            <a:ext cx="1212191" cy="338554"/>
          </a:xfrm>
          <a:prstGeom prst="rect">
            <a:avLst/>
          </a:prstGeom>
        </p:spPr>
        <p:txBody>
          <a:bodyPr wrap="none">
            <a:spAutoFit/>
          </a:bodyPr>
          <a:lstStyle/>
          <a:p>
            <a:r>
              <a:rPr lang="en-US" dirty="0"/>
              <a:t>2 = 1. 2 + 0</a:t>
            </a:r>
          </a:p>
        </p:txBody>
      </p:sp>
      <p:sp>
        <p:nvSpPr>
          <p:cNvPr id="11" name="Rectangle 10"/>
          <p:cNvSpPr/>
          <p:nvPr/>
        </p:nvSpPr>
        <p:spPr>
          <a:xfrm>
            <a:off x="648861" y="4191000"/>
            <a:ext cx="4062331" cy="338554"/>
          </a:xfrm>
          <a:prstGeom prst="rect">
            <a:avLst/>
          </a:prstGeom>
        </p:spPr>
        <p:txBody>
          <a:bodyPr wrap="none">
            <a:spAutoFit/>
          </a:bodyPr>
          <a:lstStyle/>
          <a:p>
            <a:r>
              <a:rPr lang="en-US" dirty="0"/>
              <a:t>1 = 1(11) - 5 (1(13) - 1(11)) = -5(13) + 6(11)</a:t>
            </a:r>
          </a:p>
        </p:txBody>
      </p:sp>
      <p:sp>
        <p:nvSpPr>
          <p:cNvPr id="12" name="Rectangle 11"/>
          <p:cNvSpPr/>
          <p:nvPr/>
        </p:nvSpPr>
        <p:spPr>
          <a:xfrm>
            <a:off x="565726" y="4783723"/>
            <a:ext cx="5454073" cy="338554"/>
          </a:xfrm>
          <a:prstGeom prst="rect">
            <a:avLst/>
          </a:prstGeom>
        </p:spPr>
        <p:txBody>
          <a:bodyPr wrap="square">
            <a:spAutoFit/>
          </a:bodyPr>
          <a:lstStyle/>
          <a:p>
            <a:r>
              <a:rPr lang="en-US" dirty="0"/>
              <a:t>1 = -5 (13) + 6 ( 1(37) - 2(13)) = 6 (37)+ -17 (13)</a:t>
            </a:r>
          </a:p>
        </p:txBody>
      </p:sp>
      <p:sp>
        <p:nvSpPr>
          <p:cNvPr id="13" name="Rectangle 12"/>
          <p:cNvSpPr/>
          <p:nvPr/>
        </p:nvSpPr>
        <p:spPr>
          <a:xfrm>
            <a:off x="5410200" y="1846559"/>
            <a:ext cx="1983235" cy="338554"/>
          </a:xfrm>
          <a:prstGeom prst="rect">
            <a:avLst/>
          </a:prstGeom>
        </p:spPr>
        <p:txBody>
          <a:bodyPr wrap="none">
            <a:spAutoFit/>
          </a:bodyPr>
          <a:lstStyle/>
          <a:p>
            <a:r>
              <a:rPr lang="en-US" dirty="0"/>
              <a:t>1 = 6(37) + -17 (13)</a:t>
            </a:r>
          </a:p>
        </p:txBody>
      </p:sp>
      <p:sp>
        <p:nvSpPr>
          <p:cNvPr id="14" name="Rectangle 13"/>
          <p:cNvSpPr/>
          <p:nvPr/>
        </p:nvSpPr>
        <p:spPr>
          <a:xfrm>
            <a:off x="5410200" y="2325610"/>
            <a:ext cx="1919115" cy="338554"/>
          </a:xfrm>
          <a:prstGeom prst="rect">
            <a:avLst/>
          </a:prstGeom>
        </p:spPr>
        <p:txBody>
          <a:bodyPr wrap="none">
            <a:spAutoFit/>
          </a:bodyPr>
          <a:lstStyle/>
          <a:p>
            <a:r>
              <a:rPr lang="en-US" dirty="0"/>
              <a:t>1 = 6(0) + -17 (13) </a:t>
            </a:r>
          </a:p>
        </p:txBody>
      </p:sp>
      <p:sp>
        <p:nvSpPr>
          <p:cNvPr id="15" name="Rectangle 14"/>
          <p:cNvSpPr/>
          <p:nvPr/>
        </p:nvSpPr>
        <p:spPr>
          <a:xfrm>
            <a:off x="5283562" y="2878723"/>
            <a:ext cx="2045753" cy="338554"/>
          </a:xfrm>
          <a:prstGeom prst="rect">
            <a:avLst/>
          </a:prstGeom>
        </p:spPr>
        <p:txBody>
          <a:bodyPr wrap="none">
            <a:spAutoFit/>
          </a:bodyPr>
          <a:lstStyle/>
          <a:p>
            <a:r>
              <a:rPr lang="en-US" dirty="0"/>
              <a:t>1 (mod 37) = -17. 13</a:t>
            </a:r>
          </a:p>
        </p:txBody>
      </p:sp>
      <p:sp>
        <p:nvSpPr>
          <p:cNvPr id="17" name="TextBox 16"/>
          <p:cNvSpPr txBox="1"/>
          <p:nvPr/>
        </p:nvSpPr>
        <p:spPr>
          <a:xfrm>
            <a:off x="6411853" y="3200297"/>
            <a:ext cx="990600" cy="338554"/>
          </a:xfrm>
          <a:prstGeom prst="rect">
            <a:avLst/>
          </a:prstGeom>
          <a:noFill/>
        </p:spPr>
        <p:txBody>
          <a:bodyPr wrap="square" rtlCol="0">
            <a:spAutoFit/>
          </a:bodyPr>
          <a:lstStyle/>
          <a:p>
            <a:r>
              <a:rPr lang="en-US" dirty="0"/>
              <a:t>inverse</a:t>
            </a:r>
          </a:p>
        </p:txBody>
      </p:sp>
      <p:sp>
        <p:nvSpPr>
          <p:cNvPr id="18" name="Rectangle 17"/>
          <p:cNvSpPr/>
          <p:nvPr/>
        </p:nvSpPr>
        <p:spPr>
          <a:xfrm>
            <a:off x="5715000" y="3815772"/>
            <a:ext cx="1811714" cy="338554"/>
          </a:xfrm>
          <a:prstGeom prst="rect">
            <a:avLst/>
          </a:prstGeom>
        </p:spPr>
        <p:txBody>
          <a:bodyPr wrap="none">
            <a:spAutoFit/>
          </a:bodyPr>
          <a:lstStyle/>
          <a:p>
            <a:r>
              <a:rPr lang="en-US" dirty="0"/>
              <a:t>13X = 6 (mod 37)</a:t>
            </a:r>
          </a:p>
        </p:txBody>
      </p:sp>
      <p:sp>
        <p:nvSpPr>
          <p:cNvPr id="19" name="Rectangle 18"/>
          <p:cNvSpPr/>
          <p:nvPr/>
        </p:nvSpPr>
        <p:spPr>
          <a:xfrm>
            <a:off x="5410200" y="4313908"/>
            <a:ext cx="3081293" cy="338554"/>
          </a:xfrm>
          <a:prstGeom prst="rect">
            <a:avLst/>
          </a:prstGeom>
        </p:spPr>
        <p:txBody>
          <a:bodyPr wrap="none">
            <a:spAutoFit/>
          </a:bodyPr>
          <a:lstStyle/>
          <a:p>
            <a:r>
              <a:rPr lang="en-US" dirty="0"/>
              <a:t>(-17) (13X) = (6) (-17)(mod 37)</a:t>
            </a:r>
          </a:p>
        </p:txBody>
      </p:sp>
      <p:sp>
        <p:nvSpPr>
          <p:cNvPr id="20" name="Rectangle 19"/>
          <p:cNvSpPr/>
          <p:nvPr/>
        </p:nvSpPr>
        <p:spPr>
          <a:xfrm>
            <a:off x="5715000" y="4813299"/>
            <a:ext cx="1896673" cy="338554"/>
          </a:xfrm>
          <a:prstGeom prst="rect">
            <a:avLst/>
          </a:prstGeom>
        </p:spPr>
        <p:txBody>
          <a:bodyPr wrap="none">
            <a:spAutoFit/>
          </a:bodyPr>
          <a:lstStyle/>
          <a:p>
            <a:r>
              <a:rPr lang="en-US" dirty="0"/>
              <a:t>X = -102 (mod 37)</a:t>
            </a:r>
          </a:p>
        </p:txBody>
      </p:sp>
      <p:sp>
        <p:nvSpPr>
          <p:cNvPr id="21" name="Rectangle 20"/>
          <p:cNvSpPr/>
          <p:nvPr/>
        </p:nvSpPr>
        <p:spPr>
          <a:xfrm>
            <a:off x="5597751" y="5207169"/>
            <a:ext cx="1665841" cy="338554"/>
          </a:xfrm>
          <a:prstGeom prst="rect">
            <a:avLst/>
          </a:prstGeom>
        </p:spPr>
        <p:txBody>
          <a:bodyPr wrap="none">
            <a:spAutoFit/>
          </a:bodyPr>
          <a:lstStyle/>
          <a:p>
            <a:r>
              <a:rPr lang="en-US" dirty="0"/>
              <a:t>X ≡  9 (mod 37)</a:t>
            </a:r>
          </a:p>
        </p:txBody>
      </p:sp>
      <p:sp>
        <p:nvSpPr>
          <p:cNvPr id="22" name="Rectangle 21"/>
          <p:cNvSpPr/>
          <p:nvPr/>
        </p:nvSpPr>
        <p:spPr>
          <a:xfrm>
            <a:off x="1745591" y="5833477"/>
            <a:ext cx="2993127" cy="338554"/>
          </a:xfrm>
          <a:prstGeom prst="rect">
            <a:avLst/>
          </a:prstGeom>
        </p:spPr>
        <p:txBody>
          <a:bodyPr wrap="none">
            <a:spAutoFit/>
          </a:bodyPr>
          <a:lstStyle/>
          <a:p>
            <a:r>
              <a:rPr lang="en-US" dirty="0" err="1"/>
              <a:t>SOl</a:t>
            </a:r>
            <a:r>
              <a:rPr lang="en-US" dirty="0"/>
              <a:t>: 9, 9+ 37= 46, 46+37 =83</a:t>
            </a:r>
          </a:p>
        </p:txBody>
      </p:sp>
    </p:spTree>
    <p:extLst>
      <p:ext uri="{BB962C8B-B14F-4D97-AF65-F5344CB8AC3E}">
        <p14:creationId xmlns:p14="http://schemas.microsoft.com/office/powerpoint/2010/main" val="395127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down)">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down)">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barn(inVertical)">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circle(in)">
                                      <p:cBhvr>
                                        <p:cTn id="32" dur="20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wipe(down)">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circle(in)">
                                      <p:cBhvr>
                                        <p:cTn id="47" dur="20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circle(in)">
                                      <p:cBhvr>
                                        <p:cTn id="57" dur="2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ntr" presetSubtype="16"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circle(in)">
                                      <p:cBhvr>
                                        <p:cTn id="62" dur="20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circle(in)">
                                      <p:cBhvr>
                                        <p:cTn id="67" dur="20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6" presetClass="entr" presetSubtype="16"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circle(in)">
                                      <p:cBhvr>
                                        <p:cTn id="72" dur="20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barn(inVertical)">
                                      <p:cBhvr>
                                        <p:cTn id="8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p:bldP spid="15" grpId="0"/>
      <p:bldP spid="17" grpId="0"/>
      <p:bldP spid="18" grpId="0"/>
      <p:bldP spid="19" grpId="0"/>
      <p:bldP spid="20" grpId="0"/>
      <p:bldP spid="21" grpId="0"/>
      <p:bldP spid="22" grpId="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0" y="304800"/>
            <a:ext cx="3541354" cy="338554"/>
          </a:xfrm>
          <a:prstGeom prst="rect">
            <a:avLst/>
          </a:prstGeom>
        </p:spPr>
        <p:txBody>
          <a:bodyPr wrap="none">
            <a:spAutoFit/>
          </a:bodyPr>
          <a:lstStyle/>
          <a:p>
            <a:r>
              <a:rPr lang="en-US" dirty="0"/>
              <a:t>Find an inverse of 101 modulo 4620</a:t>
            </a:r>
          </a:p>
        </p:txBody>
      </p:sp>
      <p:sp>
        <p:nvSpPr>
          <p:cNvPr id="6" name="Rectangle 5"/>
          <p:cNvSpPr/>
          <p:nvPr/>
        </p:nvSpPr>
        <p:spPr>
          <a:xfrm>
            <a:off x="381000" y="914400"/>
            <a:ext cx="5715000" cy="1815882"/>
          </a:xfrm>
          <a:prstGeom prst="rect">
            <a:avLst/>
          </a:prstGeom>
        </p:spPr>
        <p:txBody>
          <a:bodyPr wrap="square">
            <a:spAutoFit/>
          </a:bodyPr>
          <a:lstStyle/>
          <a:p>
            <a:r>
              <a:rPr lang="en-US" dirty="0"/>
              <a:t>4620 = 45 · 101 + 75</a:t>
            </a:r>
          </a:p>
          <a:p>
            <a:r>
              <a:rPr lang="en-US" dirty="0"/>
              <a:t>101 = 1 · 75 + 26</a:t>
            </a:r>
          </a:p>
          <a:p>
            <a:r>
              <a:rPr lang="en-US" dirty="0"/>
              <a:t>75 = 2 · 26 + 23</a:t>
            </a:r>
          </a:p>
          <a:p>
            <a:r>
              <a:rPr lang="en-US" dirty="0"/>
              <a:t>26 = 1 · 23 + 3</a:t>
            </a:r>
          </a:p>
          <a:p>
            <a:r>
              <a:rPr lang="en-US" dirty="0"/>
              <a:t>23 = 7 · 3 + 2</a:t>
            </a:r>
          </a:p>
          <a:p>
            <a:r>
              <a:rPr lang="en-US" dirty="0"/>
              <a:t>3 = 1 · 2 + 1</a:t>
            </a:r>
          </a:p>
          <a:p>
            <a:r>
              <a:rPr lang="en-US" dirty="0"/>
              <a:t>2 = 2 · 1</a:t>
            </a:r>
          </a:p>
        </p:txBody>
      </p:sp>
      <p:sp>
        <p:nvSpPr>
          <p:cNvPr id="7" name="Rectangle 6"/>
          <p:cNvSpPr/>
          <p:nvPr/>
        </p:nvSpPr>
        <p:spPr>
          <a:xfrm>
            <a:off x="2057400" y="2160895"/>
            <a:ext cx="7010400" cy="4278094"/>
          </a:xfrm>
          <a:prstGeom prst="rect">
            <a:avLst/>
          </a:prstGeom>
        </p:spPr>
        <p:txBody>
          <a:bodyPr wrap="square">
            <a:spAutoFit/>
          </a:bodyPr>
          <a:lstStyle/>
          <a:p>
            <a:r>
              <a:rPr lang="en-US" dirty="0"/>
              <a:t>Because the last nonzero remainder is 1, we know that </a:t>
            </a:r>
            <a:r>
              <a:rPr lang="en-US" dirty="0" err="1"/>
              <a:t>gcd</a:t>
            </a:r>
            <a:r>
              <a:rPr lang="en-US" dirty="0"/>
              <a:t>(101, 4620) = 1. We can now find</a:t>
            </a:r>
          </a:p>
          <a:p>
            <a:r>
              <a:rPr lang="en-US" dirty="0"/>
              <a:t>the </a:t>
            </a:r>
            <a:r>
              <a:rPr lang="en-US" dirty="0" err="1"/>
              <a:t>Bézout</a:t>
            </a:r>
            <a:r>
              <a:rPr lang="en-US" dirty="0"/>
              <a:t> coefficients for 101 and 4620 by working backwards through these steps, expressing</a:t>
            </a:r>
          </a:p>
          <a:p>
            <a:r>
              <a:rPr lang="en-US" dirty="0" err="1"/>
              <a:t>gcd</a:t>
            </a:r>
            <a:r>
              <a:rPr lang="en-US" dirty="0"/>
              <a:t>(101, 4620) = 1 in terms of each successive pair of remainders. In each step we eliminate</a:t>
            </a:r>
          </a:p>
          <a:p>
            <a:r>
              <a:rPr lang="en-US" dirty="0"/>
              <a:t>the remainder by expressing it as a linear combination of the divisor and the dividend. We obtain</a:t>
            </a:r>
          </a:p>
          <a:p>
            <a:r>
              <a:rPr lang="en-US" dirty="0"/>
              <a:t>1 = 3 − 1 · 2</a:t>
            </a:r>
          </a:p>
          <a:p>
            <a:r>
              <a:rPr lang="en-US" dirty="0"/>
              <a:t>= 3 − 1 · (23 − 7 · 3) = −1 · 23 + 8 · 3</a:t>
            </a:r>
          </a:p>
          <a:p>
            <a:r>
              <a:rPr lang="en-US" dirty="0"/>
              <a:t>= −1 · 23 + 8 · (26 − 1 · 23) = 8 · 26 − 9 · 23</a:t>
            </a:r>
          </a:p>
          <a:p>
            <a:r>
              <a:rPr lang="en-US" dirty="0"/>
              <a:t>= 8 · 26 − 9 · (75 − 2 · 26) = −9 · 75 + 26 · 26</a:t>
            </a:r>
          </a:p>
          <a:p>
            <a:r>
              <a:rPr lang="en-US" dirty="0"/>
              <a:t>= −9 · 75 + 26 · (101 − 1 · 75) = 26 · 101 − 35 · 75</a:t>
            </a:r>
          </a:p>
          <a:p>
            <a:r>
              <a:rPr lang="en-US" dirty="0"/>
              <a:t>= 26 · 101 − 35 · (4620 − 45 · 101) = −35 · 4620 + 1601 · 101.</a:t>
            </a:r>
          </a:p>
          <a:p>
            <a:r>
              <a:rPr lang="en-US" dirty="0"/>
              <a:t>That −35 · 4620 + 1601 · 101 = 1 tells us that −35 and 1601 are </a:t>
            </a:r>
            <a:r>
              <a:rPr lang="en-US" dirty="0" err="1"/>
              <a:t>Bézout</a:t>
            </a:r>
            <a:r>
              <a:rPr lang="en-US" dirty="0"/>
              <a:t> coefficients of 4620</a:t>
            </a:r>
          </a:p>
          <a:p>
            <a:r>
              <a:rPr lang="en-US" dirty="0"/>
              <a:t>and 101, and 1601 is an inverse of 101 modulo 4620. </a:t>
            </a:r>
          </a:p>
        </p:txBody>
      </p:sp>
    </p:spTree>
    <p:extLst>
      <p:ext uri="{BB962C8B-B14F-4D97-AF65-F5344CB8AC3E}">
        <p14:creationId xmlns:p14="http://schemas.microsoft.com/office/powerpoint/2010/main" val="268899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381000"/>
            <a:ext cx="8534400" cy="1015663"/>
          </a:xfrm>
          <a:prstGeom prst="rect">
            <a:avLst/>
          </a:prstGeom>
        </p:spPr>
        <p:txBody>
          <a:bodyPr wrap="square">
            <a:spAutoFit/>
          </a:bodyPr>
          <a:lstStyle/>
          <a:p>
            <a:r>
              <a:rPr lang="en-US" sz="2000" b="1" dirty="0"/>
              <a:t>Find an inverse of 3 modulo 7 by first finding </a:t>
            </a:r>
            <a:r>
              <a:rPr lang="en-US" sz="2000" b="1" dirty="0" err="1"/>
              <a:t>Bézout</a:t>
            </a:r>
            <a:r>
              <a:rPr lang="en-US" sz="2000" b="1" dirty="0"/>
              <a:t> coefficients of 3 and 7. (Note that we have already shown that 5 is an inverse of 3 modulo 7 by inspection.)</a:t>
            </a:r>
          </a:p>
        </p:txBody>
      </p:sp>
      <p:sp>
        <p:nvSpPr>
          <p:cNvPr id="6" name="Rectangle 5"/>
          <p:cNvSpPr/>
          <p:nvPr/>
        </p:nvSpPr>
        <p:spPr>
          <a:xfrm>
            <a:off x="228600" y="1905000"/>
            <a:ext cx="8763000" cy="4401205"/>
          </a:xfrm>
          <a:prstGeom prst="rect">
            <a:avLst/>
          </a:prstGeom>
        </p:spPr>
        <p:txBody>
          <a:bodyPr wrap="square">
            <a:spAutoFit/>
          </a:bodyPr>
          <a:lstStyle/>
          <a:p>
            <a:r>
              <a:rPr lang="en-US" sz="2000" dirty="0"/>
              <a:t>Solution: Because </a:t>
            </a:r>
            <a:r>
              <a:rPr lang="en-US" sz="2000" dirty="0" err="1"/>
              <a:t>gcd</a:t>
            </a:r>
            <a:r>
              <a:rPr lang="en-US" sz="2000" dirty="0"/>
              <a:t>(3, 7) = 1, Theorem 1 tells us that an inverse of 3 modulo 7 exists. </a:t>
            </a:r>
          </a:p>
          <a:p>
            <a:r>
              <a:rPr lang="en-US" sz="2000" dirty="0"/>
              <a:t>The Euclidean algorithm ends quickly when used to find the greatest common divisor of 3 and 7:</a:t>
            </a:r>
          </a:p>
          <a:p>
            <a:endParaRPr lang="en-US" sz="2000" dirty="0"/>
          </a:p>
          <a:p>
            <a:r>
              <a:rPr lang="en-US" sz="2000" dirty="0"/>
              <a:t>7 = 2 · 3 + 1.</a:t>
            </a:r>
          </a:p>
          <a:p>
            <a:r>
              <a:rPr lang="en-US" sz="2000" dirty="0"/>
              <a:t>From this equation we see that</a:t>
            </a:r>
          </a:p>
          <a:p>
            <a:endParaRPr lang="en-US" sz="2000" dirty="0"/>
          </a:p>
          <a:p>
            <a:r>
              <a:rPr lang="en-US" sz="2000" dirty="0"/>
              <a:t>−2 · 3 + 1 · 7 = 1.</a:t>
            </a:r>
          </a:p>
          <a:p>
            <a:endParaRPr lang="en-US" sz="2000" dirty="0"/>
          </a:p>
          <a:p>
            <a:r>
              <a:rPr lang="en-US" sz="2000" dirty="0"/>
              <a:t>This shows that −2 and 1 are </a:t>
            </a:r>
            <a:r>
              <a:rPr lang="en-US" sz="2000" dirty="0" err="1"/>
              <a:t>Bézout</a:t>
            </a:r>
            <a:r>
              <a:rPr lang="en-US" sz="2000" dirty="0"/>
              <a:t> coefficients of 3 and 7. We see that −2 is an inverse of 3 modulo 7. Note that every integer congruent to −2 modulo 7 is also an inverse of 3, such as 5,</a:t>
            </a:r>
          </a:p>
          <a:p>
            <a:r>
              <a:rPr lang="en-US" sz="2000" dirty="0"/>
              <a:t>−9, 12, and so on.</a:t>
            </a:r>
          </a:p>
        </p:txBody>
      </p:sp>
    </p:spTree>
    <p:extLst>
      <p:ext uri="{BB962C8B-B14F-4D97-AF65-F5344CB8AC3E}">
        <p14:creationId xmlns:p14="http://schemas.microsoft.com/office/powerpoint/2010/main" val="290390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28600"/>
            <a:ext cx="7315200" cy="1015663"/>
          </a:xfrm>
          <a:prstGeom prst="rect">
            <a:avLst/>
          </a:prstGeom>
        </p:spPr>
        <p:txBody>
          <a:bodyPr wrap="square">
            <a:spAutoFit/>
          </a:bodyPr>
          <a:lstStyle/>
          <a:p>
            <a:r>
              <a:rPr lang="en-US" sz="2000" b="1" dirty="0">
                <a:solidFill>
                  <a:srgbClr val="242021"/>
                </a:solidFill>
              </a:rPr>
              <a:t>What are the solutions of the linear congruence 3</a:t>
            </a:r>
            <a:r>
              <a:rPr lang="en-US" sz="2000" b="1" i="1" dirty="0">
                <a:solidFill>
                  <a:srgbClr val="242021"/>
                </a:solidFill>
              </a:rPr>
              <a:t>x </a:t>
            </a:r>
            <a:r>
              <a:rPr lang="en-US" sz="2000" b="1" dirty="0">
                <a:solidFill>
                  <a:srgbClr val="242021"/>
                </a:solidFill>
              </a:rPr>
              <a:t>≡ 4 </a:t>
            </a:r>
            <a:r>
              <a:rPr lang="en-US" sz="2000" b="1" i="1" dirty="0">
                <a:solidFill>
                  <a:srgbClr val="242021"/>
                </a:solidFill>
              </a:rPr>
              <a:t>(</a:t>
            </a:r>
            <a:r>
              <a:rPr lang="en-US" sz="2000" b="1" dirty="0">
                <a:solidFill>
                  <a:srgbClr val="242021"/>
                </a:solidFill>
              </a:rPr>
              <a:t>mod 7</a:t>
            </a:r>
            <a:r>
              <a:rPr lang="en-US" sz="2000" b="1" i="1" dirty="0">
                <a:solidFill>
                  <a:srgbClr val="242021"/>
                </a:solidFill>
              </a:rPr>
              <a:t>)</a:t>
            </a:r>
            <a:r>
              <a:rPr lang="en-US" sz="2000" b="1" dirty="0">
                <a:solidFill>
                  <a:srgbClr val="242021"/>
                </a:solidFill>
              </a:rPr>
              <a:t>?</a:t>
            </a:r>
            <a:r>
              <a:rPr lang="en-US" sz="2000" b="1" dirty="0"/>
              <a:t> </a:t>
            </a:r>
            <a:br>
              <a:rPr lang="en-US" sz="2000" b="1" dirty="0"/>
            </a:br>
            <a:endParaRPr lang="en-US" sz="2000" b="1" dirty="0"/>
          </a:p>
        </p:txBody>
      </p:sp>
      <p:sp>
        <p:nvSpPr>
          <p:cNvPr id="5" name="Rectangle 4"/>
          <p:cNvSpPr/>
          <p:nvPr/>
        </p:nvSpPr>
        <p:spPr>
          <a:xfrm>
            <a:off x="685800" y="1524000"/>
            <a:ext cx="7848600" cy="4801314"/>
          </a:xfrm>
          <a:prstGeom prst="rect">
            <a:avLst/>
          </a:prstGeom>
        </p:spPr>
        <p:txBody>
          <a:bodyPr wrap="square">
            <a:spAutoFit/>
          </a:bodyPr>
          <a:lstStyle/>
          <a:p>
            <a:r>
              <a:rPr lang="en-US" sz="1800" dirty="0"/>
              <a:t>Solution: </a:t>
            </a:r>
          </a:p>
          <a:p>
            <a:r>
              <a:rPr lang="en-US" sz="1800" dirty="0"/>
              <a:t>By Example 1 we know that −2 is an inverse of 3 modulo 7. Multiplying both sides of the congruence by −2 shows that</a:t>
            </a:r>
          </a:p>
          <a:p>
            <a:endParaRPr lang="en-US" sz="1800" dirty="0"/>
          </a:p>
          <a:p>
            <a:r>
              <a:rPr lang="en-US" sz="1800" dirty="0"/>
              <a:t>−2 · 3x ≡ −2 · 4 (mod 7).</a:t>
            </a:r>
          </a:p>
          <a:p>
            <a:r>
              <a:rPr lang="en-US" sz="1800" dirty="0"/>
              <a:t>Because −6 ≡ 1 (mod 7) and −8 ≡ 6 (mod 7), it follows that if x is a solution, then x ≡ −8 ≡ 6 (mod 7).</a:t>
            </a:r>
          </a:p>
          <a:p>
            <a:endParaRPr lang="en-US" sz="1800" dirty="0"/>
          </a:p>
          <a:p>
            <a:r>
              <a:rPr lang="en-US" sz="1800" dirty="0"/>
              <a:t>We need to determine whether every x with x ≡ 6 (mod 7) is a solution. Assume that</a:t>
            </a:r>
          </a:p>
          <a:p>
            <a:r>
              <a:rPr lang="en-US" sz="1800" dirty="0"/>
              <a:t>x ≡ 6 (mod 7). Then, by Theorem 5 of Section 4.1, it follows that</a:t>
            </a:r>
          </a:p>
          <a:p>
            <a:r>
              <a:rPr lang="en-US" sz="1800" dirty="0"/>
              <a:t>3x ≡ 3 · 6 = 18 ≡ 4 (mod 7),</a:t>
            </a:r>
          </a:p>
          <a:p>
            <a:endParaRPr lang="en-US" sz="1800" dirty="0"/>
          </a:p>
          <a:p>
            <a:r>
              <a:rPr lang="en-US" sz="1800" dirty="0"/>
              <a:t>which shows that all such x satisfy the congruence. We conclude that the solutions to the congruence are the integers x such that</a:t>
            </a:r>
          </a:p>
          <a:p>
            <a:endParaRPr lang="en-US" sz="1800" dirty="0"/>
          </a:p>
          <a:p>
            <a:r>
              <a:rPr lang="en-US" sz="1800" dirty="0"/>
              <a:t> x ≡ 6 (mod 7), namely, 6, 13, 20, . . . and −1, −8, −15, . . . . </a:t>
            </a:r>
          </a:p>
        </p:txBody>
      </p:sp>
    </p:spTree>
    <p:extLst>
      <p:ext uri="{BB962C8B-B14F-4D97-AF65-F5344CB8AC3E}">
        <p14:creationId xmlns:p14="http://schemas.microsoft.com/office/powerpoint/2010/main" val="151371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wipe(down)">
                                      <p:cBhvr>
                                        <p:cTn id="13" dur="500"/>
                                        <p:tgtEl>
                                          <p:spTgt spid="5">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wipe(down)">
                                      <p:cBhvr>
                                        <p:cTn id="16" dur="500"/>
                                        <p:tgtEl>
                                          <p:spTgt spid="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barn(inVertical)">
                                      <p:cBhvr>
                                        <p:cTn id="21" dur="500"/>
                                        <p:tgtEl>
                                          <p:spTgt spid="5">
                                            <p:txEl>
                                              <p:pRg st="6" end="6"/>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barn(inVertical)">
                                      <p:cBhvr>
                                        <p:cTn id="24" dur="500"/>
                                        <p:tgtEl>
                                          <p:spTgt spid="5">
                                            <p:txEl>
                                              <p:pRg st="7" end="7"/>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barn(inVertical)">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Effect transition="in" filter="wipe(down)">
                                      <p:cBhvr>
                                        <p:cTn id="32" dur="500"/>
                                        <p:tgtEl>
                                          <p:spTgt spid="5">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animEffect transition="in" filter="wipe(down)">
                                      <p:cBhvr>
                                        <p:cTn id="3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r>
              <a:rPr lang="en-US" dirty="0">
                <a:latin typeface="Comic Sans MS" panose="030F0702030302020204" pitchFamily="66" charset="0"/>
              </a:rPr>
              <a:t>Linear </a:t>
            </a:r>
            <a:r>
              <a:rPr lang="en-US" dirty="0" err="1">
                <a:latin typeface="Comic Sans MS" panose="030F0702030302020204" pitchFamily="66" charset="0"/>
              </a:rPr>
              <a:t>Congruences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62500" lnSpcReduction="20000"/>
          </a:bodyPr>
          <a:lstStyle/>
          <a:p>
            <a:pPr>
              <a:buNone/>
            </a:pPr>
            <a:r>
              <a:rPr lang="en-US" dirty="0">
                <a:latin typeface="Comic Sans MS" panose="030F0702030302020204" pitchFamily="66" charset="0"/>
              </a:rPr>
              <a:t>   </a:t>
            </a:r>
            <a:r>
              <a:rPr lang="en-US" b="1" dirty="0">
                <a:latin typeface="Comic Sans MS" panose="030F0702030302020204" pitchFamily="66" charset="0"/>
              </a:rPr>
              <a:t>Definition</a:t>
            </a:r>
            <a:r>
              <a:rPr lang="en-US" dirty="0">
                <a:latin typeface="Comic Sans MS" panose="030F0702030302020204" pitchFamily="66" charset="0"/>
              </a:rPr>
              <a:t>: A congruence of the form                          </a:t>
            </a:r>
          </a:p>
          <a:p>
            <a:pPr>
              <a:buNone/>
            </a:pPr>
            <a:r>
              <a:rPr lang="en-US" dirty="0">
                <a:latin typeface="Comic Sans MS" panose="030F0702030302020204" pitchFamily="66" charset="0"/>
              </a:rPr>
              <a:t>                        </a:t>
            </a:r>
            <a:r>
              <a:rPr lang="en-US" i="1" dirty="0">
                <a:latin typeface="Comic Sans MS" panose="030F0702030302020204" pitchFamily="66" charset="0"/>
              </a:rPr>
              <a:t>ax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i="1" dirty="0">
                <a:latin typeface="Comic Sans MS" panose="030F0702030302020204" pitchFamily="66" charset="0"/>
              </a:rPr>
              <a:t>b</a:t>
            </a:r>
            <a:r>
              <a:rPr lang="en-US" dirty="0">
                <a:latin typeface="Comic Sans MS" panose="030F0702030302020204" pitchFamily="66" charset="0"/>
              </a:rPr>
              <a:t>( mod </a:t>
            </a:r>
            <a:r>
              <a:rPr lang="en-US" i="1" dirty="0">
                <a:latin typeface="Comic Sans MS" panose="030F0702030302020204" pitchFamily="66" charset="0"/>
              </a:rPr>
              <a:t>m</a:t>
            </a:r>
            <a:r>
              <a:rPr lang="en-US" dirty="0">
                <a:latin typeface="Comic Sans MS" panose="030F0702030302020204" pitchFamily="66" charset="0"/>
              </a:rPr>
              <a:t>),</a:t>
            </a:r>
          </a:p>
          <a:p>
            <a:pPr>
              <a:buNone/>
            </a:pPr>
            <a:r>
              <a:rPr lang="en-US" dirty="0">
                <a:latin typeface="Comic Sans MS" panose="030F0702030302020204" pitchFamily="66" charset="0"/>
              </a:rPr>
              <a:t>    where </a:t>
            </a:r>
            <a:r>
              <a:rPr lang="en-US" i="1" dirty="0">
                <a:latin typeface="Comic Sans MS" panose="030F0702030302020204" pitchFamily="66" charset="0"/>
              </a:rPr>
              <a:t>m</a:t>
            </a:r>
            <a:r>
              <a:rPr lang="en-US" dirty="0">
                <a:latin typeface="Comic Sans MS" panose="030F0702030302020204" pitchFamily="66" charset="0"/>
              </a:rPr>
              <a:t> is a positive integer, </a:t>
            </a:r>
            <a:r>
              <a:rPr lang="en-US" i="1" dirty="0">
                <a:latin typeface="Comic Sans MS" panose="030F0702030302020204" pitchFamily="66" charset="0"/>
              </a:rPr>
              <a:t>a</a:t>
            </a:r>
            <a:r>
              <a:rPr lang="en-US" dirty="0">
                <a:latin typeface="Comic Sans MS" panose="030F0702030302020204" pitchFamily="66" charset="0"/>
              </a:rPr>
              <a:t> and </a:t>
            </a:r>
            <a:r>
              <a:rPr lang="en-US" i="1" dirty="0">
                <a:latin typeface="Comic Sans MS" panose="030F0702030302020204" pitchFamily="66" charset="0"/>
              </a:rPr>
              <a:t>b</a:t>
            </a:r>
            <a:r>
              <a:rPr lang="en-US" dirty="0">
                <a:latin typeface="Comic Sans MS" panose="030F0702030302020204" pitchFamily="66" charset="0"/>
              </a:rPr>
              <a:t> are integers, and </a:t>
            </a:r>
            <a:r>
              <a:rPr lang="en-US" i="1" dirty="0">
                <a:latin typeface="Comic Sans MS" panose="030F0702030302020204" pitchFamily="66" charset="0"/>
              </a:rPr>
              <a:t>x</a:t>
            </a:r>
            <a:r>
              <a:rPr lang="en-US" dirty="0">
                <a:latin typeface="Comic Sans MS" panose="030F0702030302020204" pitchFamily="66" charset="0"/>
              </a:rPr>
              <a:t> is a variable, is called a </a:t>
            </a:r>
            <a:r>
              <a:rPr lang="en-US" i="1" dirty="0">
                <a:latin typeface="Comic Sans MS" panose="030F0702030302020204" pitchFamily="66" charset="0"/>
              </a:rPr>
              <a:t>linear congruence</a:t>
            </a:r>
            <a:r>
              <a:rPr lang="en-US" dirty="0">
                <a:latin typeface="Comic Sans MS" panose="030F0702030302020204" pitchFamily="66" charset="0"/>
              </a:rPr>
              <a:t>.</a:t>
            </a:r>
          </a:p>
          <a:p>
            <a:pPr>
              <a:buNone/>
            </a:pPr>
            <a:endParaRPr lang="en-US" dirty="0">
              <a:latin typeface="Comic Sans MS" panose="030F0702030302020204" pitchFamily="66" charset="0"/>
            </a:endParaRPr>
          </a:p>
          <a:p>
            <a:r>
              <a:rPr lang="en-US" dirty="0">
                <a:latin typeface="Comic Sans MS" panose="030F0702030302020204" pitchFamily="66" charset="0"/>
              </a:rPr>
              <a:t>The solutions to a linear congruence </a:t>
            </a:r>
            <a:r>
              <a:rPr lang="en-US" i="1" dirty="0">
                <a:latin typeface="Comic Sans MS" panose="030F0702030302020204" pitchFamily="66" charset="0"/>
              </a:rPr>
              <a:t>ax</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i="1" dirty="0">
                <a:latin typeface="Comic Sans MS" panose="030F0702030302020204" pitchFamily="66" charset="0"/>
              </a:rPr>
              <a:t>b</a:t>
            </a:r>
            <a:r>
              <a:rPr lang="en-US" dirty="0">
                <a:latin typeface="Comic Sans MS" panose="030F0702030302020204" pitchFamily="66" charset="0"/>
              </a:rPr>
              <a:t>( mod </a:t>
            </a:r>
            <a:r>
              <a:rPr lang="en-US" i="1" dirty="0">
                <a:latin typeface="Comic Sans MS" panose="030F0702030302020204" pitchFamily="66" charset="0"/>
              </a:rPr>
              <a:t>m</a:t>
            </a:r>
            <a:r>
              <a:rPr lang="en-US" dirty="0">
                <a:latin typeface="Comic Sans MS" panose="030F0702030302020204" pitchFamily="66" charset="0"/>
              </a:rPr>
              <a:t>) are  all integers </a:t>
            </a:r>
            <a:r>
              <a:rPr lang="en-US" i="1" dirty="0">
                <a:latin typeface="Comic Sans MS" panose="030F0702030302020204" pitchFamily="66" charset="0"/>
              </a:rPr>
              <a:t>x</a:t>
            </a:r>
            <a:r>
              <a:rPr lang="en-US" dirty="0">
                <a:latin typeface="Comic Sans MS" panose="030F0702030302020204" pitchFamily="66" charset="0"/>
              </a:rPr>
              <a:t> that satisfy the congruence.</a:t>
            </a:r>
          </a:p>
          <a:p>
            <a:endParaRPr lang="en-US" dirty="0">
              <a:latin typeface="Comic Sans MS" panose="030F0702030302020204" pitchFamily="66" charset="0"/>
            </a:endParaRPr>
          </a:p>
          <a:p>
            <a:pPr>
              <a:buNone/>
            </a:pPr>
            <a:r>
              <a:rPr lang="en-US" b="1" dirty="0">
                <a:latin typeface="Comic Sans MS" panose="030F0702030302020204" pitchFamily="66" charset="0"/>
              </a:rPr>
              <a:t>   Definition</a:t>
            </a:r>
            <a:r>
              <a:rPr lang="en-US" dirty="0">
                <a:latin typeface="Comic Sans MS" panose="030F0702030302020204" pitchFamily="66" charset="0"/>
              </a:rPr>
              <a:t>: An integer </a:t>
            </a:r>
            <a:r>
              <a:rPr lang="en-US" i="1" dirty="0">
                <a:latin typeface="Comic Sans MS" panose="030F0702030302020204" pitchFamily="66" charset="0"/>
              </a:rPr>
              <a:t>ā </a:t>
            </a:r>
            <a:r>
              <a:rPr lang="en-US" dirty="0">
                <a:latin typeface="Comic Sans MS" panose="030F0702030302020204" pitchFamily="66" charset="0"/>
              </a:rPr>
              <a:t>such that </a:t>
            </a:r>
            <a:r>
              <a:rPr lang="en-US" i="1" dirty="0" err="1">
                <a:latin typeface="Comic Sans MS" panose="030F0702030302020204" pitchFamily="66" charset="0"/>
              </a:rPr>
              <a:t>āa</a:t>
            </a:r>
            <a:r>
              <a:rPr lang="en-US" i="1" dirty="0">
                <a:latin typeface="Comic Sans MS" panose="030F0702030302020204" pitchFamily="66" charset="0"/>
              </a:rPr>
              <a:t>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1</a:t>
            </a:r>
            <a:r>
              <a:rPr lang="en-US" dirty="0">
                <a:latin typeface="Comic Sans MS" panose="030F0702030302020204" pitchFamily="66" charset="0"/>
              </a:rPr>
              <a:t>( mod </a:t>
            </a:r>
            <a:r>
              <a:rPr lang="en-US" i="1" dirty="0">
                <a:latin typeface="Comic Sans MS" panose="030F0702030302020204" pitchFamily="66" charset="0"/>
              </a:rPr>
              <a:t>m</a:t>
            </a:r>
            <a:r>
              <a:rPr lang="en-US" dirty="0">
                <a:latin typeface="Comic Sans MS" panose="030F0702030302020204" pitchFamily="66" charset="0"/>
              </a:rPr>
              <a:t>) is said to be an </a:t>
            </a:r>
            <a:r>
              <a:rPr lang="en-US" i="1" dirty="0">
                <a:latin typeface="Comic Sans MS" panose="030F0702030302020204" pitchFamily="66" charset="0"/>
              </a:rPr>
              <a:t>inverse</a:t>
            </a:r>
            <a:r>
              <a:rPr lang="en-US" dirty="0">
                <a:latin typeface="Comic Sans MS" panose="030F0702030302020204" pitchFamily="66" charset="0"/>
              </a:rPr>
              <a:t> of </a:t>
            </a:r>
            <a:r>
              <a:rPr lang="en-US" i="1" dirty="0">
                <a:latin typeface="Comic Sans MS" panose="030F0702030302020204" pitchFamily="66" charset="0"/>
              </a:rPr>
              <a:t>a</a:t>
            </a:r>
            <a:r>
              <a:rPr lang="en-US" dirty="0">
                <a:latin typeface="Comic Sans MS" panose="030F0702030302020204" pitchFamily="66" charset="0"/>
              </a:rPr>
              <a:t> modulo </a:t>
            </a:r>
            <a:r>
              <a:rPr lang="en-US" i="1" dirty="0">
                <a:latin typeface="Comic Sans MS" panose="030F0702030302020204" pitchFamily="66" charset="0"/>
              </a:rPr>
              <a:t>m</a:t>
            </a:r>
            <a:r>
              <a:rPr lang="en-US" dirty="0">
                <a:latin typeface="Comic Sans MS" panose="030F0702030302020204" pitchFamily="66" charset="0"/>
              </a:rPr>
              <a:t>.</a:t>
            </a:r>
          </a:p>
          <a:p>
            <a:pPr>
              <a:buNone/>
            </a:pPr>
            <a:r>
              <a:rPr lang="en-US" dirty="0">
                <a:latin typeface="Comic Sans MS" panose="030F0702030302020204" pitchFamily="66" charset="0"/>
              </a:rPr>
              <a:t>   </a:t>
            </a:r>
            <a:r>
              <a:rPr lang="en-US" b="1" dirty="0">
                <a:latin typeface="Comic Sans MS" panose="030F0702030302020204" pitchFamily="66" charset="0"/>
              </a:rPr>
              <a:t>Example</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5</a:t>
            </a:r>
            <a:r>
              <a:rPr lang="en-US" dirty="0">
                <a:latin typeface="Comic Sans MS" panose="030F0702030302020204" pitchFamily="66" charset="0"/>
              </a:rPr>
              <a:t> is an inverse of </a:t>
            </a:r>
            <a:r>
              <a:rPr lang="en-US" dirty="0">
                <a:latin typeface="Comic Sans MS" panose="030F0702030302020204" pitchFamily="66" charset="0"/>
                <a:ea typeface="Cambria Math" pitchFamily="18" charset="0"/>
              </a:rPr>
              <a:t>3</a:t>
            </a:r>
            <a:r>
              <a:rPr lang="en-US" dirty="0">
                <a:latin typeface="Comic Sans MS" panose="030F0702030302020204" pitchFamily="66" charset="0"/>
              </a:rPr>
              <a:t> modulo </a:t>
            </a:r>
            <a:r>
              <a:rPr lang="en-US" dirty="0">
                <a:latin typeface="Comic Sans MS" panose="030F0702030302020204" pitchFamily="66" charset="0"/>
                <a:ea typeface="Cambria Math" pitchFamily="18" charset="0"/>
              </a:rPr>
              <a:t>7</a:t>
            </a:r>
            <a:r>
              <a:rPr lang="en-US" dirty="0">
                <a:latin typeface="Comic Sans MS" panose="030F0702030302020204" pitchFamily="66" charset="0"/>
              </a:rPr>
              <a:t> since </a:t>
            </a:r>
            <a:r>
              <a:rPr lang="en-US" dirty="0">
                <a:latin typeface="Comic Sans MS" panose="030F0702030302020204" pitchFamily="66" charset="0"/>
                <a:ea typeface="Cambria Math" pitchFamily="18" charset="0"/>
              </a:rPr>
              <a:t>5</a:t>
            </a:r>
            <a:r>
              <a:rPr lang="en-US" dirty="0">
                <a:latin typeface="Comic Sans MS" panose="030F0702030302020204" pitchFamily="66" charset="0"/>
                <a:ea typeface="Cambria Math"/>
              </a:rPr>
              <a:t>∙</a:t>
            </a:r>
            <a:r>
              <a:rPr lang="en-US" dirty="0">
                <a:latin typeface="Comic Sans MS" panose="030F0702030302020204" pitchFamily="66" charset="0"/>
                <a:ea typeface="Cambria Math" pitchFamily="18" charset="0"/>
              </a:rPr>
              <a:t>3</a:t>
            </a:r>
            <a:r>
              <a:rPr lang="en-US" dirty="0">
                <a:latin typeface="Comic Sans MS" panose="030F0702030302020204" pitchFamily="66" charset="0"/>
              </a:rPr>
              <a:t> = </a:t>
            </a:r>
            <a:r>
              <a:rPr lang="en-US" dirty="0">
                <a:latin typeface="Comic Sans MS" panose="030F0702030302020204" pitchFamily="66" charset="0"/>
                <a:ea typeface="Cambria Math" pitchFamily="18" charset="0"/>
              </a:rPr>
              <a:t>15</a:t>
            </a:r>
            <a:r>
              <a:rPr lang="en-US" dirty="0">
                <a:latin typeface="Comic Sans MS" panose="030F0702030302020204" pitchFamily="66" charset="0"/>
              </a:rPr>
              <a:t>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1</a:t>
            </a:r>
            <a:r>
              <a:rPr lang="en-US" dirty="0">
                <a:latin typeface="Comic Sans MS" panose="030F0702030302020204" pitchFamily="66" charset="0"/>
              </a:rPr>
              <a:t>(mod </a:t>
            </a:r>
            <a:r>
              <a:rPr lang="en-US" dirty="0">
                <a:latin typeface="Comic Sans MS" panose="030F0702030302020204" pitchFamily="66" charset="0"/>
                <a:ea typeface="Cambria Math" pitchFamily="18" charset="0"/>
              </a:rPr>
              <a:t>7</a:t>
            </a:r>
            <a:r>
              <a:rPr lang="en-US" dirty="0">
                <a:latin typeface="Comic Sans MS" panose="030F0702030302020204" pitchFamily="66" charset="0"/>
              </a:rPr>
              <a:t>) </a:t>
            </a:r>
          </a:p>
          <a:p>
            <a:pPr>
              <a:buNone/>
            </a:pPr>
            <a:endParaRPr lang="en-US" dirty="0">
              <a:latin typeface="Comic Sans MS" panose="030F0702030302020204" pitchFamily="66" charset="0"/>
            </a:endParaRPr>
          </a:p>
          <a:p>
            <a:r>
              <a:rPr lang="en-US" dirty="0">
                <a:latin typeface="Comic Sans MS" panose="030F0702030302020204" pitchFamily="66" charset="0"/>
              </a:rPr>
              <a:t>One method of solving linear </a:t>
            </a:r>
            <a:r>
              <a:rPr lang="en-US" dirty="0" err="1">
                <a:latin typeface="Comic Sans MS" panose="030F0702030302020204" pitchFamily="66" charset="0"/>
              </a:rPr>
              <a:t>congruences</a:t>
            </a:r>
            <a:r>
              <a:rPr lang="en-US" dirty="0">
                <a:latin typeface="Comic Sans MS" panose="030F0702030302020204" pitchFamily="66" charset="0"/>
              </a:rPr>
              <a:t> makes use of  an inverse </a:t>
            </a:r>
            <a:r>
              <a:rPr lang="en-US" i="1" dirty="0">
                <a:latin typeface="Comic Sans MS" panose="030F0702030302020204" pitchFamily="66" charset="0"/>
              </a:rPr>
              <a:t>ā</a:t>
            </a:r>
            <a:r>
              <a:rPr lang="en-US" dirty="0">
                <a:latin typeface="Comic Sans MS" panose="030F0702030302020204" pitchFamily="66" charset="0"/>
              </a:rPr>
              <a:t>, if it exists. Although we can not divide both sides of the congruence by </a:t>
            </a:r>
            <a:r>
              <a:rPr lang="en-US" i="1" dirty="0">
                <a:latin typeface="Comic Sans MS" panose="030F0702030302020204" pitchFamily="66" charset="0"/>
              </a:rPr>
              <a:t>a</a:t>
            </a:r>
            <a:r>
              <a:rPr lang="en-US" dirty="0">
                <a:latin typeface="Comic Sans MS" panose="030F0702030302020204" pitchFamily="66" charset="0"/>
              </a:rPr>
              <a:t>, we can multiply by </a:t>
            </a:r>
            <a:r>
              <a:rPr lang="en-US" i="1" dirty="0">
                <a:latin typeface="Comic Sans MS" panose="030F0702030302020204" pitchFamily="66" charset="0"/>
              </a:rPr>
              <a:t>ā </a:t>
            </a:r>
            <a:r>
              <a:rPr lang="en-US" dirty="0">
                <a:latin typeface="Comic Sans MS" panose="030F0702030302020204" pitchFamily="66" charset="0"/>
              </a:rPr>
              <a:t>to solve for </a:t>
            </a:r>
            <a:r>
              <a:rPr lang="en-US" i="1" dirty="0">
                <a:latin typeface="Comic Sans MS" panose="030F0702030302020204" pitchFamily="66" charset="0"/>
              </a:rPr>
              <a:t>x.</a:t>
            </a:r>
            <a:r>
              <a:rPr lang="en-US" dirty="0">
                <a:latin typeface="Comic Sans MS" panose="030F0702030302020204" pitchFamily="66" charset="0"/>
              </a:rPr>
              <a:t> </a:t>
            </a:r>
            <a:endParaRPr lang="en-US" i="1" dirty="0">
              <a:latin typeface="Comic Sans MS" panose="030F0702030302020204" pitchFamily="66" charset="0"/>
            </a:endParaRPr>
          </a:p>
        </p:txBody>
      </p:sp>
    </p:spTree>
    <p:extLst>
      <p:ext uri="{BB962C8B-B14F-4D97-AF65-F5344CB8AC3E}">
        <p14:creationId xmlns:p14="http://schemas.microsoft.com/office/powerpoint/2010/main" val="205063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arn(inVertical)">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down)">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circle(in)">
                                      <p:cBhvr>
                                        <p:cTn id="36"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27" y="152400"/>
            <a:ext cx="8229600" cy="1143000"/>
          </a:xfrm>
        </p:spPr>
        <p:txBody>
          <a:bodyPr/>
          <a:lstStyle/>
          <a:p>
            <a:r>
              <a:rPr lang="en-US" dirty="0">
                <a:latin typeface="Comic Sans MS" panose="030F0702030302020204" pitchFamily="66" charset="0"/>
              </a:rPr>
              <a:t>Inverse of </a:t>
            </a:r>
            <a:r>
              <a:rPr lang="en-US" i="1" dirty="0">
                <a:latin typeface="Comic Sans MS" panose="030F0702030302020204" pitchFamily="66" charset="0"/>
              </a:rPr>
              <a:t>a</a:t>
            </a:r>
            <a:r>
              <a:rPr lang="en-US" dirty="0">
                <a:latin typeface="Comic Sans MS" panose="030F0702030302020204" pitchFamily="66" charset="0"/>
              </a:rPr>
              <a:t> modulo </a:t>
            </a:r>
            <a:r>
              <a:rPr lang="en-US" i="1" dirty="0">
                <a:latin typeface="Comic Sans MS" panose="030F0702030302020204" pitchFamily="66" charset="0"/>
              </a:rPr>
              <a:t>m</a:t>
            </a:r>
          </a:p>
        </p:txBody>
      </p:sp>
      <p:sp>
        <p:nvSpPr>
          <p:cNvPr id="3" name="Content Placeholder 2"/>
          <p:cNvSpPr>
            <a:spLocks noGrp="1"/>
          </p:cNvSpPr>
          <p:nvPr>
            <p:ph idx="1"/>
          </p:nvPr>
        </p:nvSpPr>
        <p:spPr>
          <a:xfrm>
            <a:off x="284018" y="1676400"/>
            <a:ext cx="8097982" cy="5181600"/>
          </a:xfrm>
        </p:spPr>
        <p:txBody>
          <a:bodyPr>
            <a:normAutofit fontScale="62500" lnSpcReduction="20000"/>
          </a:bodyPr>
          <a:lstStyle/>
          <a:p>
            <a:r>
              <a:rPr lang="en-US" dirty="0">
                <a:latin typeface="Comic Sans MS" panose="030F0702030302020204" pitchFamily="66" charset="0"/>
              </a:rPr>
              <a:t>The following theorem guarantees that an inverse of </a:t>
            </a:r>
            <a:r>
              <a:rPr lang="en-US" i="1" dirty="0">
                <a:latin typeface="Comic Sans MS" panose="030F0702030302020204" pitchFamily="66" charset="0"/>
              </a:rPr>
              <a:t>a</a:t>
            </a:r>
            <a:r>
              <a:rPr lang="en-US" dirty="0">
                <a:latin typeface="Comic Sans MS" panose="030F0702030302020204" pitchFamily="66" charset="0"/>
              </a:rPr>
              <a:t> modulo </a:t>
            </a:r>
            <a:r>
              <a:rPr lang="en-US" i="1" dirty="0">
                <a:latin typeface="Comic Sans MS" panose="030F0702030302020204" pitchFamily="66" charset="0"/>
              </a:rPr>
              <a:t>m</a:t>
            </a:r>
            <a:r>
              <a:rPr lang="en-US" dirty="0">
                <a:latin typeface="Comic Sans MS" panose="030F0702030302020204" pitchFamily="66" charset="0"/>
              </a:rPr>
              <a:t> exists whenever </a:t>
            </a:r>
            <a:r>
              <a:rPr lang="en-US" i="1" dirty="0">
                <a:latin typeface="Comic Sans MS" panose="030F0702030302020204" pitchFamily="66" charset="0"/>
              </a:rPr>
              <a:t>a</a:t>
            </a:r>
            <a:r>
              <a:rPr lang="en-US" dirty="0">
                <a:latin typeface="Comic Sans MS" panose="030F0702030302020204" pitchFamily="66" charset="0"/>
              </a:rPr>
              <a:t> and </a:t>
            </a:r>
            <a:r>
              <a:rPr lang="en-US" i="1" dirty="0">
                <a:latin typeface="Comic Sans MS" panose="030F0702030302020204" pitchFamily="66" charset="0"/>
              </a:rPr>
              <a:t>m</a:t>
            </a:r>
            <a:r>
              <a:rPr lang="en-US" dirty="0">
                <a:latin typeface="Comic Sans MS" panose="030F0702030302020204" pitchFamily="66" charset="0"/>
              </a:rPr>
              <a:t> are relatively prime.  Two integers </a:t>
            </a:r>
            <a:r>
              <a:rPr lang="en-US" i="1" dirty="0">
                <a:latin typeface="Comic Sans MS" panose="030F0702030302020204" pitchFamily="66" charset="0"/>
              </a:rPr>
              <a:t>a</a:t>
            </a:r>
            <a:r>
              <a:rPr lang="en-US" dirty="0">
                <a:latin typeface="Comic Sans MS" panose="030F0702030302020204" pitchFamily="66" charset="0"/>
              </a:rPr>
              <a:t> and </a:t>
            </a:r>
            <a:r>
              <a:rPr lang="en-US" i="1" dirty="0">
                <a:latin typeface="Comic Sans MS" panose="030F0702030302020204" pitchFamily="66" charset="0"/>
              </a:rPr>
              <a:t>b</a:t>
            </a:r>
            <a:r>
              <a:rPr lang="en-US" dirty="0">
                <a:latin typeface="Comic Sans MS" panose="030F0702030302020204" pitchFamily="66" charset="0"/>
              </a:rPr>
              <a:t> are relatively prime when </a:t>
            </a:r>
            <a:r>
              <a:rPr lang="en-US" dirty="0" err="1">
                <a:latin typeface="Comic Sans MS" panose="030F0702030302020204" pitchFamily="66" charset="0"/>
              </a:rPr>
              <a:t>gcd</a:t>
            </a:r>
            <a:r>
              <a:rPr lang="en-US" dirty="0">
                <a:latin typeface="Comic Sans MS" panose="030F0702030302020204" pitchFamily="66" charset="0"/>
              </a:rPr>
              <a:t>(</a:t>
            </a:r>
            <a:r>
              <a:rPr lang="en-US" i="1" dirty="0" err="1">
                <a:latin typeface="Comic Sans MS" panose="030F0702030302020204" pitchFamily="66" charset="0"/>
              </a:rPr>
              <a:t>a</a:t>
            </a:r>
            <a:r>
              <a:rPr lang="en-US" dirty="0" err="1">
                <a:latin typeface="Comic Sans MS" panose="030F0702030302020204" pitchFamily="66" charset="0"/>
              </a:rPr>
              <a:t>,</a:t>
            </a:r>
            <a:r>
              <a:rPr lang="en-US" i="1" dirty="0" err="1">
                <a:latin typeface="Comic Sans MS" panose="030F0702030302020204" pitchFamily="66" charset="0"/>
              </a:rPr>
              <a:t>b</a:t>
            </a:r>
            <a:r>
              <a:rPr lang="en-US" dirty="0">
                <a:latin typeface="Comic Sans MS" panose="030F0702030302020204" pitchFamily="66" charset="0"/>
              </a:rPr>
              <a:t>) = </a:t>
            </a:r>
            <a:r>
              <a:rPr lang="en-US" dirty="0">
                <a:latin typeface="Comic Sans MS" panose="030F0702030302020204" pitchFamily="66" charset="0"/>
                <a:ea typeface="Cambria Math" pitchFamily="18" charset="0"/>
              </a:rPr>
              <a:t>1</a:t>
            </a:r>
            <a:r>
              <a:rPr lang="en-US" dirty="0">
                <a:latin typeface="Comic Sans MS" panose="030F0702030302020204" pitchFamily="66" charset="0"/>
              </a:rPr>
              <a:t>.</a:t>
            </a:r>
          </a:p>
          <a:p>
            <a:endParaRPr lang="en-US" dirty="0">
              <a:latin typeface="Comic Sans MS" panose="030F0702030302020204" pitchFamily="66" charset="0"/>
            </a:endParaRPr>
          </a:p>
          <a:p>
            <a:pPr>
              <a:buNone/>
            </a:pPr>
            <a:r>
              <a:rPr lang="en-US" b="1" dirty="0">
                <a:latin typeface="Comic Sans MS" panose="030F0702030302020204" pitchFamily="66" charset="0"/>
              </a:rPr>
              <a:t>   Theorem </a:t>
            </a:r>
            <a:r>
              <a:rPr lang="en-US" b="1" dirty="0">
                <a:latin typeface="Comic Sans MS" panose="030F0702030302020204" pitchFamily="66" charset="0"/>
                <a:ea typeface="Cambria Math" pitchFamily="18" charset="0"/>
              </a:rPr>
              <a:t>1</a:t>
            </a:r>
            <a:r>
              <a:rPr lang="en-US" dirty="0">
                <a:latin typeface="Comic Sans MS" panose="030F0702030302020204" pitchFamily="66" charset="0"/>
              </a:rPr>
              <a:t>: If </a:t>
            </a:r>
            <a:r>
              <a:rPr lang="en-US" i="1" dirty="0">
                <a:latin typeface="Comic Sans MS" panose="030F0702030302020204" pitchFamily="66" charset="0"/>
              </a:rPr>
              <a:t>a</a:t>
            </a:r>
            <a:r>
              <a:rPr lang="en-US" dirty="0">
                <a:latin typeface="Comic Sans MS" panose="030F0702030302020204" pitchFamily="66" charset="0"/>
              </a:rPr>
              <a:t> and </a:t>
            </a:r>
            <a:r>
              <a:rPr lang="en-US" i="1" dirty="0">
                <a:latin typeface="Comic Sans MS" panose="030F0702030302020204" pitchFamily="66" charset="0"/>
              </a:rPr>
              <a:t>m</a:t>
            </a:r>
            <a:r>
              <a:rPr lang="en-US" dirty="0">
                <a:latin typeface="Comic Sans MS" panose="030F0702030302020204" pitchFamily="66" charset="0"/>
              </a:rPr>
              <a:t> are relatively prime integers and </a:t>
            </a:r>
            <a:r>
              <a:rPr lang="en-US" i="1" dirty="0">
                <a:latin typeface="Comic Sans MS" panose="030F0702030302020204" pitchFamily="66" charset="0"/>
              </a:rPr>
              <a:t>m</a:t>
            </a:r>
            <a:r>
              <a:rPr lang="en-US" dirty="0">
                <a:latin typeface="Comic Sans MS" panose="030F0702030302020204" pitchFamily="66" charset="0"/>
              </a:rPr>
              <a:t> &gt; </a:t>
            </a:r>
            <a:r>
              <a:rPr lang="en-US" dirty="0">
                <a:latin typeface="Comic Sans MS" panose="030F0702030302020204" pitchFamily="66" charset="0"/>
                <a:ea typeface="Cambria Math" pitchFamily="18" charset="0"/>
              </a:rPr>
              <a:t>1, then an inverse of </a:t>
            </a:r>
            <a:r>
              <a:rPr lang="en-US" i="1" dirty="0">
                <a:latin typeface="Comic Sans MS" panose="030F0702030302020204" pitchFamily="66" charset="0"/>
                <a:ea typeface="Cambria Math" pitchFamily="18" charset="0"/>
              </a:rPr>
              <a:t>a</a:t>
            </a:r>
            <a:r>
              <a:rPr lang="en-US" dirty="0">
                <a:latin typeface="Comic Sans MS" panose="030F0702030302020204" pitchFamily="66" charset="0"/>
                <a:ea typeface="Cambria Math" pitchFamily="18" charset="0"/>
              </a:rPr>
              <a:t> modulo </a:t>
            </a:r>
            <a:r>
              <a:rPr lang="en-US" i="1" dirty="0">
                <a:latin typeface="Comic Sans MS" panose="030F0702030302020204" pitchFamily="66" charset="0"/>
                <a:ea typeface="Cambria Math" pitchFamily="18" charset="0"/>
              </a:rPr>
              <a:t>m</a:t>
            </a:r>
            <a:r>
              <a:rPr lang="en-US" dirty="0">
                <a:latin typeface="Comic Sans MS" panose="030F0702030302020204" pitchFamily="66" charset="0"/>
                <a:ea typeface="Cambria Math" pitchFamily="18" charset="0"/>
              </a:rPr>
              <a:t> exists.</a:t>
            </a:r>
            <a:r>
              <a:rPr lang="en-US" dirty="0">
                <a:latin typeface="Comic Sans MS" panose="030F0702030302020204" pitchFamily="66" charset="0"/>
              </a:rPr>
              <a:t> Furthermore, this inverse is unique modulo </a:t>
            </a:r>
            <a:r>
              <a:rPr lang="en-US" i="1" dirty="0">
                <a:latin typeface="Comic Sans MS" panose="030F0702030302020204" pitchFamily="66" charset="0"/>
              </a:rPr>
              <a:t>m</a:t>
            </a:r>
            <a:r>
              <a:rPr lang="en-US" dirty="0">
                <a:latin typeface="Comic Sans MS" panose="030F0702030302020204" pitchFamily="66" charset="0"/>
              </a:rPr>
              <a:t>. (This means that there is a unique positive integer </a:t>
            </a:r>
            <a:r>
              <a:rPr lang="en-US" i="1" dirty="0">
                <a:latin typeface="Comic Sans MS" panose="030F0702030302020204" pitchFamily="66" charset="0"/>
              </a:rPr>
              <a:t>ā </a:t>
            </a:r>
            <a:r>
              <a:rPr lang="en-US" dirty="0">
                <a:latin typeface="Comic Sans MS" panose="030F0702030302020204" pitchFamily="66" charset="0"/>
              </a:rPr>
              <a:t>less than </a:t>
            </a:r>
            <a:r>
              <a:rPr lang="en-US" i="1" dirty="0">
                <a:latin typeface="Comic Sans MS" panose="030F0702030302020204" pitchFamily="66" charset="0"/>
              </a:rPr>
              <a:t>m</a:t>
            </a:r>
            <a:r>
              <a:rPr lang="en-US" dirty="0">
                <a:latin typeface="Comic Sans MS" panose="030F0702030302020204" pitchFamily="66" charset="0"/>
              </a:rPr>
              <a:t> that is an inverse of </a:t>
            </a:r>
            <a:r>
              <a:rPr lang="en-US" i="1" dirty="0">
                <a:latin typeface="Comic Sans MS" panose="030F0702030302020204" pitchFamily="66" charset="0"/>
              </a:rPr>
              <a:t>a </a:t>
            </a:r>
            <a:r>
              <a:rPr lang="en-US" dirty="0">
                <a:latin typeface="Comic Sans MS" panose="030F0702030302020204" pitchFamily="66" charset="0"/>
              </a:rPr>
              <a:t>modulo </a:t>
            </a:r>
            <a:r>
              <a:rPr lang="en-US" i="1" dirty="0">
                <a:latin typeface="Comic Sans MS" panose="030F0702030302020204" pitchFamily="66" charset="0"/>
              </a:rPr>
              <a:t>m</a:t>
            </a:r>
            <a:r>
              <a:rPr lang="en-US" dirty="0">
                <a:latin typeface="Comic Sans MS" panose="030F0702030302020204" pitchFamily="66" charset="0"/>
              </a:rPr>
              <a:t> and every other inverse of </a:t>
            </a:r>
            <a:r>
              <a:rPr lang="en-US" i="1" dirty="0">
                <a:latin typeface="Comic Sans MS" panose="030F0702030302020204" pitchFamily="66" charset="0"/>
              </a:rPr>
              <a:t>a</a:t>
            </a:r>
            <a:r>
              <a:rPr lang="en-US" dirty="0">
                <a:latin typeface="Comic Sans MS" panose="030F0702030302020204" pitchFamily="66" charset="0"/>
              </a:rPr>
              <a:t> modulo </a:t>
            </a:r>
            <a:r>
              <a:rPr lang="en-US" i="1" dirty="0">
                <a:latin typeface="Comic Sans MS" panose="030F0702030302020204" pitchFamily="66" charset="0"/>
              </a:rPr>
              <a:t>m</a:t>
            </a:r>
            <a:r>
              <a:rPr lang="en-US" dirty="0">
                <a:latin typeface="Comic Sans MS" panose="030F0702030302020204" pitchFamily="66" charset="0"/>
              </a:rPr>
              <a:t> is congruent to </a:t>
            </a:r>
            <a:r>
              <a:rPr lang="en-US" i="1" dirty="0">
                <a:latin typeface="Comic Sans MS" panose="030F0702030302020204" pitchFamily="66" charset="0"/>
              </a:rPr>
              <a:t>ā</a:t>
            </a:r>
            <a:r>
              <a:rPr lang="en-US" dirty="0">
                <a:latin typeface="Comic Sans MS" panose="030F0702030302020204" pitchFamily="66" charset="0"/>
              </a:rPr>
              <a:t> modulo </a:t>
            </a:r>
            <a:r>
              <a:rPr lang="en-US" i="1" dirty="0">
                <a:latin typeface="Comic Sans MS" panose="030F0702030302020204" pitchFamily="66" charset="0"/>
              </a:rPr>
              <a:t>m</a:t>
            </a:r>
            <a:r>
              <a:rPr lang="en-US" dirty="0">
                <a:latin typeface="Comic Sans MS" panose="030F0702030302020204" pitchFamily="66" charset="0"/>
              </a:rPr>
              <a:t>.)   </a:t>
            </a:r>
          </a:p>
          <a:p>
            <a:pPr>
              <a:buNone/>
            </a:pPr>
            <a:endParaRPr lang="en-US" dirty="0">
              <a:latin typeface="Comic Sans MS" panose="030F0702030302020204" pitchFamily="66" charset="0"/>
            </a:endParaRPr>
          </a:p>
          <a:p>
            <a:pPr>
              <a:buNone/>
            </a:pPr>
            <a:r>
              <a:rPr lang="en-US" dirty="0">
                <a:latin typeface="Comic Sans MS" panose="030F0702030302020204" pitchFamily="66" charset="0"/>
              </a:rPr>
              <a:t>    </a:t>
            </a:r>
            <a:r>
              <a:rPr lang="en-US" b="1" dirty="0">
                <a:latin typeface="Comic Sans MS" panose="030F0702030302020204" pitchFamily="66" charset="0"/>
              </a:rPr>
              <a:t>Proof</a:t>
            </a:r>
            <a:r>
              <a:rPr lang="en-US" dirty="0">
                <a:latin typeface="Comic Sans MS" panose="030F0702030302020204" pitchFamily="66" charset="0"/>
              </a:rPr>
              <a:t>:  Since </a:t>
            </a:r>
            <a:r>
              <a:rPr lang="en-US" dirty="0" err="1">
                <a:latin typeface="Comic Sans MS" panose="030F0702030302020204" pitchFamily="66" charset="0"/>
              </a:rPr>
              <a:t>gcd</a:t>
            </a:r>
            <a:r>
              <a:rPr lang="en-US" dirty="0">
                <a:latin typeface="Comic Sans MS" panose="030F0702030302020204" pitchFamily="66" charset="0"/>
              </a:rPr>
              <a:t>(</a:t>
            </a:r>
            <a:r>
              <a:rPr lang="en-US" i="1" dirty="0" err="1">
                <a:latin typeface="Comic Sans MS" panose="030F0702030302020204" pitchFamily="66" charset="0"/>
              </a:rPr>
              <a:t>a</a:t>
            </a:r>
            <a:r>
              <a:rPr lang="en-US" dirty="0" err="1">
                <a:latin typeface="Comic Sans MS" panose="030F0702030302020204" pitchFamily="66" charset="0"/>
              </a:rPr>
              <a:t>,</a:t>
            </a:r>
            <a:r>
              <a:rPr lang="en-US" i="1" dirty="0" err="1">
                <a:latin typeface="Comic Sans MS" panose="030F0702030302020204" pitchFamily="66" charset="0"/>
              </a:rPr>
              <a:t>m</a:t>
            </a:r>
            <a:r>
              <a:rPr lang="en-US" dirty="0">
                <a:latin typeface="Comic Sans MS" panose="030F0702030302020204" pitchFamily="66" charset="0"/>
              </a:rPr>
              <a:t>) = </a:t>
            </a:r>
            <a:r>
              <a:rPr lang="en-US" dirty="0">
                <a:latin typeface="Comic Sans MS" panose="030F0702030302020204" pitchFamily="66" charset="0"/>
                <a:ea typeface="Cambria Math" pitchFamily="18" charset="0"/>
              </a:rPr>
              <a:t>1</a:t>
            </a:r>
            <a:r>
              <a:rPr lang="en-US" dirty="0">
                <a:latin typeface="Comic Sans MS" panose="030F0702030302020204" pitchFamily="66" charset="0"/>
              </a:rPr>
              <a:t>, by Theorem 6 of Section </a:t>
            </a:r>
            <a:r>
              <a:rPr lang="en-US" dirty="0">
                <a:latin typeface="Comic Sans MS" panose="030F0702030302020204" pitchFamily="66" charset="0"/>
                <a:ea typeface="Cambria Math" pitchFamily="18" charset="0"/>
              </a:rPr>
              <a:t>4.3</a:t>
            </a:r>
            <a:r>
              <a:rPr lang="en-US" dirty="0">
                <a:latin typeface="Comic Sans MS" panose="030F0702030302020204" pitchFamily="66" charset="0"/>
              </a:rPr>
              <a:t>, there are integers  </a:t>
            </a:r>
            <a:r>
              <a:rPr lang="en-US" i="1" dirty="0">
                <a:latin typeface="Comic Sans MS" panose="030F0702030302020204" pitchFamily="66" charset="0"/>
              </a:rPr>
              <a:t>s</a:t>
            </a:r>
            <a:r>
              <a:rPr lang="en-US" dirty="0">
                <a:latin typeface="Comic Sans MS" panose="030F0702030302020204" pitchFamily="66" charset="0"/>
              </a:rPr>
              <a:t> and </a:t>
            </a:r>
            <a:r>
              <a:rPr lang="en-US" i="1" dirty="0">
                <a:latin typeface="Comic Sans MS" panose="030F0702030302020204" pitchFamily="66" charset="0"/>
              </a:rPr>
              <a:t>t</a:t>
            </a:r>
            <a:r>
              <a:rPr lang="en-US" dirty="0">
                <a:latin typeface="Comic Sans MS" panose="030F0702030302020204" pitchFamily="66" charset="0"/>
              </a:rPr>
              <a:t> such that   </a:t>
            </a:r>
            <a:r>
              <a:rPr lang="en-US" i="1" dirty="0" err="1">
                <a:latin typeface="Comic Sans MS" panose="030F0702030302020204" pitchFamily="66" charset="0"/>
              </a:rPr>
              <a:t>sa</a:t>
            </a:r>
            <a:r>
              <a:rPr lang="en-US" dirty="0">
                <a:latin typeface="Comic Sans MS" panose="030F0702030302020204" pitchFamily="66" charset="0"/>
              </a:rPr>
              <a:t> + </a:t>
            </a:r>
            <a:r>
              <a:rPr lang="en-US" i="1" dirty="0">
                <a:latin typeface="Comic Sans MS" panose="030F0702030302020204" pitchFamily="66" charset="0"/>
              </a:rPr>
              <a:t>tm</a:t>
            </a:r>
            <a:r>
              <a:rPr lang="en-US" dirty="0">
                <a:latin typeface="Comic Sans MS" panose="030F0702030302020204" pitchFamily="66" charset="0"/>
              </a:rPr>
              <a:t> = </a:t>
            </a:r>
            <a:r>
              <a:rPr lang="en-US" dirty="0">
                <a:latin typeface="Comic Sans MS" panose="030F0702030302020204" pitchFamily="66" charset="0"/>
                <a:ea typeface="Cambria Math" pitchFamily="18" charset="0"/>
              </a:rPr>
              <a:t>1</a:t>
            </a:r>
            <a:r>
              <a:rPr lang="en-US" dirty="0">
                <a:latin typeface="Comic Sans MS" panose="030F0702030302020204" pitchFamily="66" charset="0"/>
              </a:rPr>
              <a:t>. </a:t>
            </a:r>
          </a:p>
          <a:p>
            <a:pPr lvl="1"/>
            <a:r>
              <a:rPr lang="en-US" dirty="0">
                <a:latin typeface="Comic Sans MS" panose="030F0702030302020204" pitchFamily="66" charset="0"/>
              </a:rPr>
              <a:t>Hence, </a:t>
            </a:r>
            <a:r>
              <a:rPr lang="en-US" i="1" dirty="0" err="1">
                <a:latin typeface="Comic Sans MS" panose="030F0702030302020204" pitchFamily="66" charset="0"/>
              </a:rPr>
              <a:t>sa</a:t>
            </a:r>
            <a:r>
              <a:rPr lang="en-US" i="1" dirty="0">
                <a:latin typeface="Comic Sans MS" panose="030F0702030302020204" pitchFamily="66" charset="0"/>
              </a:rPr>
              <a:t> + tm </a:t>
            </a:r>
            <a:r>
              <a:rPr lang="en-US" dirty="0">
                <a:latin typeface="Comic Sans MS" panose="030F0702030302020204" pitchFamily="66" charset="0"/>
                <a:ea typeface="Cambria Math"/>
              </a:rPr>
              <a:t>≡</a:t>
            </a:r>
            <a:r>
              <a:rPr lang="en-US" dirty="0">
                <a:latin typeface="Comic Sans MS" panose="030F0702030302020204" pitchFamily="66" charset="0"/>
                <a:ea typeface="Cambria Math" pitchFamily="18" charset="0"/>
              </a:rPr>
              <a:t> 1</a:t>
            </a:r>
            <a:r>
              <a:rPr lang="en-US" dirty="0">
                <a:latin typeface="Comic Sans MS" panose="030F0702030302020204" pitchFamily="66" charset="0"/>
              </a:rPr>
              <a:t> ( mod </a:t>
            </a:r>
            <a:r>
              <a:rPr lang="en-US" i="1" dirty="0">
                <a:latin typeface="Comic Sans MS" panose="030F0702030302020204" pitchFamily="66" charset="0"/>
              </a:rPr>
              <a:t>m</a:t>
            </a:r>
            <a:r>
              <a:rPr lang="en-US" dirty="0">
                <a:latin typeface="Comic Sans MS" panose="030F0702030302020204" pitchFamily="66" charset="0"/>
              </a:rPr>
              <a:t>).</a:t>
            </a:r>
          </a:p>
          <a:p>
            <a:pPr lvl="1"/>
            <a:r>
              <a:rPr lang="en-US" dirty="0">
                <a:latin typeface="Comic Sans MS" panose="030F0702030302020204" pitchFamily="66" charset="0"/>
              </a:rPr>
              <a:t>Since </a:t>
            </a:r>
            <a:r>
              <a:rPr lang="en-US" i="1" dirty="0">
                <a:latin typeface="Comic Sans MS" panose="030F0702030302020204" pitchFamily="66" charset="0"/>
              </a:rPr>
              <a:t>tm </a:t>
            </a:r>
            <a:r>
              <a:rPr lang="en-US" dirty="0">
                <a:latin typeface="Comic Sans MS" panose="030F0702030302020204" pitchFamily="66" charset="0"/>
                <a:ea typeface="Cambria Math"/>
              </a:rPr>
              <a:t>≡</a:t>
            </a:r>
            <a:r>
              <a:rPr lang="en-US" dirty="0">
                <a:latin typeface="Comic Sans MS" panose="030F0702030302020204" pitchFamily="66" charset="0"/>
                <a:ea typeface="Cambria Math" pitchFamily="18" charset="0"/>
              </a:rPr>
              <a:t> 0</a:t>
            </a:r>
            <a:r>
              <a:rPr lang="en-US" dirty="0">
                <a:latin typeface="Comic Sans MS" panose="030F0702030302020204" pitchFamily="66" charset="0"/>
              </a:rPr>
              <a:t> ( mod </a:t>
            </a:r>
            <a:r>
              <a:rPr lang="en-US" i="1" dirty="0">
                <a:latin typeface="Comic Sans MS" panose="030F0702030302020204" pitchFamily="66" charset="0"/>
              </a:rPr>
              <a:t>m</a:t>
            </a:r>
            <a:r>
              <a:rPr lang="en-US" dirty="0">
                <a:latin typeface="Comic Sans MS" panose="030F0702030302020204" pitchFamily="66" charset="0"/>
              </a:rPr>
              <a:t>), it follows that </a:t>
            </a:r>
            <a:r>
              <a:rPr lang="en-US" i="1" dirty="0" err="1">
                <a:latin typeface="Comic Sans MS" panose="030F0702030302020204" pitchFamily="66" charset="0"/>
              </a:rPr>
              <a:t>sa</a:t>
            </a:r>
            <a:r>
              <a:rPr lang="en-US" i="1" dirty="0">
                <a:latin typeface="Comic Sans MS" panose="030F0702030302020204" pitchFamily="66" charset="0"/>
              </a:rPr>
              <a:t> </a:t>
            </a:r>
            <a:r>
              <a:rPr lang="en-US" dirty="0">
                <a:latin typeface="Comic Sans MS" panose="030F0702030302020204" pitchFamily="66" charset="0"/>
                <a:ea typeface="Cambria Math"/>
              </a:rPr>
              <a:t>≡</a:t>
            </a:r>
            <a:r>
              <a:rPr lang="en-US" dirty="0">
                <a:latin typeface="Comic Sans MS" panose="030F0702030302020204" pitchFamily="66" charset="0"/>
                <a:ea typeface="Cambria Math" pitchFamily="18" charset="0"/>
              </a:rPr>
              <a:t> 1</a:t>
            </a:r>
            <a:r>
              <a:rPr lang="en-US" dirty="0">
                <a:latin typeface="Comic Sans MS" panose="030F0702030302020204" pitchFamily="66" charset="0"/>
              </a:rPr>
              <a:t> ( mod </a:t>
            </a:r>
            <a:r>
              <a:rPr lang="en-US" i="1" dirty="0">
                <a:latin typeface="Comic Sans MS" panose="030F0702030302020204" pitchFamily="66" charset="0"/>
              </a:rPr>
              <a:t>m</a:t>
            </a:r>
            <a:r>
              <a:rPr lang="en-US" dirty="0">
                <a:latin typeface="Comic Sans MS" panose="030F0702030302020204" pitchFamily="66" charset="0"/>
              </a:rPr>
              <a:t>)</a:t>
            </a:r>
          </a:p>
          <a:p>
            <a:pPr lvl="1"/>
            <a:r>
              <a:rPr lang="en-US" dirty="0">
                <a:latin typeface="Comic Sans MS" panose="030F0702030302020204" pitchFamily="66" charset="0"/>
              </a:rPr>
              <a:t>Consequently, </a:t>
            </a:r>
            <a:r>
              <a:rPr lang="en-US" i="1" dirty="0">
                <a:latin typeface="Comic Sans MS" panose="030F0702030302020204" pitchFamily="66" charset="0"/>
              </a:rPr>
              <a:t>s</a:t>
            </a:r>
            <a:r>
              <a:rPr lang="en-US" dirty="0">
                <a:latin typeface="Comic Sans MS" panose="030F0702030302020204" pitchFamily="66" charset="0"/>
              </a:rPr>
              <a:t> is an inverse of </a:t>
            </a:r>
            <a:r>
              <a:rPr lang="en-US" i="1" dirty="0">
                <a:latin typeface="Comic Sans MS" panose="030F0702030302020204" pitchFamily="66" charset="0"/>
              </a:rPr>
              <a:t>a</a:t>
            </a:r>
            <a:r>
              <a:rPr lang="en-US" dirty="0">
                <a:latin typeface="Comic Sans MS" panose="030F0702030302020204" pitchFamily="66" charset="0"/>
              </a:rPr>
              <a:t> modulo </a:t>
            </a:r>
            <a:r>
              <a:rPr lang="en-US" i="1" dirty="0">
                <a:latin typeface="Comic Sans MS" panose="030F0702030302020204" pitchFamily="66" charset="0"/>
              </a:rPr>
              <a:t>m</a:t>
            </a:r>
            <a:r>
              <a:rPr lang="en-US" dirty="0">
                <a:latin typeface="Comic Sans MS" panose="030F0702030302020204" pitchFamily="66" charset="0"/>
              </a:rPr>
              <a:t>.</a:t>
            </a:r>
          </a:p>
          <a:p>
            <a:pPr>
              <a:buNone/>
            </a:pPr>
            <a:r>
              <a:rPr lang="en-US" dirty="0">
                <a:latin typeface="Comic Sans MS" panose="030F0702030302020204" pitchFamily="66" charset="0"/>
              </a:rPr>
              <a:t>                        </a:t>
            </a:r>
          </a:p>
        </p:txBody>
      </p:sp>
      <p:sp>
        <p:nvSpPr>
          <p:cNvPr id="4" name="Isosceles Triangle 3"/>
          <p:cNvSpPr/>
          <p:nvPr/>
        </p:nvSpPr>
        <p:spPr>
          <a:xfrm rot="5400000" flipV="1">
            <a:off x="83820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37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arn(inVertical)">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1000"/>
                                        <p:tgtEl>
                                          <p:spTgt spid="3">
                                            <p:txEl>
                                              <p:pRg st="7" end="7"/>
                                            </p:txEl>
                                          </p:spTgt>
                                        </p:tgtEl>
                                      </p:cBhvr>
                                    </p:animEffect>
                                    <p:anim calcmode="lin" valueType="num">
                                      <p:cBhvr>
                                        <p:cTn id="3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mic Sans MS" panose="030F0702030302020204" pitchFamily="66" charset="0"/>
              </a:rPr>
              <a:t>Finding Inverses</a:t>
            </a:r>
          </a:p>
        </p:txBody>
      </p:sp>
      <p:sp>
        <p:nvSpPr>
          <p:cNvPr id="3" name="Content Placeholder 2"/>
          <p:cNvSpPr>
            <a:spLocks noGrp="1"/>
          </p:cNvSpPr>
          <p:nvPr>
            <p:ph idx="1"/>
          </p:nvPr>
        </p:nvSpPr>
        <p:spPr/>
        <p:txBody>
          <a:bodyPr>
            <a:noAutofit/>
          </a:bodyPr>
          <a:lstStyle/>
          <a:p>
            <a:r>
              <a:rPr lang="en-US" sz="2400" dirty="0">
                <a:latin typeface="Comic Sans MS" panose="030F0702030302020204" pitchFamily="66" charset="0"/>
              </a:rPr>
              <a:t>The Euclidean algorithm and </a:t>
            </a:r>
            <a:r>
              <a:rPr lang="en-US" sz="2400" dirty="0" err="1">
                <a:latin typeface="Comic Sans MS" panose="030F0702030302020204" pitchFamily="66" charset="0"/>
              </a:rPr>
              <a:t>B</a:t>
            </a:r>
            <a:r>
              <a:rPr lang="en-US" sz="2400" dirty="0" err="1">
                <a:latin typeface="Comic Sans MS" panose="030F0702030302020204" pitchFamily="66" charset="0"/>
                <a:ea typeface="Cambria Math"/>
              </a:rPr>
              <a:t>é</a:t>
            </a:r>
            <a:r>
              <a:rPr lang="en-US" sz="2400" dirty="0" err="1">
                <a:latin typeface="Comic Sans MS" panose="030F0702030302020204" pitchFamily="66" charset="0"/>
              </a:rPr>
              <a:t>zout</a:t>
            </a:r>
            <a:r>
              <a:rPr lang="en-US" sz="2400" dirty="0">
                <a:latin typeface="Comic Sans MS" panose="030F0702030302020204" pitchFamily="66" charset="0"/>
              </a:rPr>
              <a:t> coefficients gives us a systematic approaches to finding inverses. </a:t>
            </a:r>
          </a:p>
          <a:p>
            <a:pPr>
              <a:buNone/>
            </a:pPr>
            <a:r>
              <a:rPr lang="en-US" sz="2400" b="1" dirty="0">
                <a:latin typeface="Comic Sans MS" panose="030F0702030302020204" pitchFamily="66" charset="0"/>
              </a:rPr>
              <a:t>    Example</a:t>
            </a:r>
            <a:r>
              <a:rPr lang="en-US" sz="2400" dirty="0">
                <a:latin typeface="Comic Sans MS" panose="030F0702030302020204" pitchFamily="66" charset="0"/>
              </a:rPr>
              <a:t>: Find an inverse of </a:t>
            </a:r>
            <a:r>
              <a:rPr lang="en-US" sz="2400" dirty="0">
                <a:latin typeface="Comic Sans MS" panose="030F0702030302020204" pitchFamily="66" charset="0"/>
                <a:ea typeface="Cambria Math" pitchFamily="18" charset="0"/>
              </a:rPr>
              <a:t>3</a:t>
            </a:r>
            <a:r>
              <a:rPr lang="en-US" sz="2400" dirty="0">
                <a:latin typeface="Comic Sans MS" panose="030F0702030302020204" pitchFamily="66" charset="0"/>
              </a:rPr>
              <a:t> modulo </a:t>
            </a:r>
            <a:r>
              <a:rPr lang="en-US" sz="2400" dirty="0">
                <a:latin typeface="Comic Sans MS" panose="030F0702030302020204" pitchFamily="66" charset="0"/>
                <a:ea typeface="Cambria Math" pitchFamily="18" charset="0"/>
              </a:rPr>
              <a:t>7.</a:t>
            </a:r>
            <a:r>
              <a:rPr lang="en-US" sz="2400" dirty="0">
                <a:latin typeface="Comic Sans MS" panose="030F0702030302020204" pitchFamily="66" charset="0"/>
              </a:rPr>
              <a:t> </a:t>
            </a:r>
          </a:p>
          <a:p>
            <a:pPr>
              <a:buNone/>
            </a:pPr>
            <a:r>
              <a:rPr lang="en-US" sz="2400" b="1" dirty="0">
                <a:latin typeface="Comic Sans MS" panose="030F0702030302020204" pitchFamily="66" charset="0"/>
              </a:rPr>
              <a:t>    Solution</a:t>
            </a:r>
            <a:r>
              <a:rPr lang="en-US" sz="2400" dirty="0">
                <a:latin typeface="Comic Sans MS" panose="030F0702030302020204" pitchFamily="66" charset="0"/>
              </a:rPr>
              <a:t>: Because </a:t>
            </a:r>
            <a:r>
              <a:rPr lang="en-US" sz="2400" dirty="0" err="1">
                <a:latin typeface="Comic Sans MS" panose="030F0702030302020204" pitchFamily="66" charset="0"/>
              </a:rPr>
              <a:t>gcd</a:t>
            </a:r>
            <a:r>
              <a:rPr lang="en-US" sz="2400" dirty="0">
                <a:latin typeface="Comic Sans MS" panose="030F0702030302020204" pitchFamily="66" charset="0"/>
              </a:rPr>
              <a:t>(</a:t>
            </a:r>
            <a:r>
              <a:rPr lang="en-US" sz="2400" dirty="0">
                <a:latin typeface="Comic Sans MS" panose="030F0702030302020204" pitchFamily="66" charset="0"/>
                <a:ea typeface="Cambria Math" pitchFamily="18" charset="0"/>
              </a:rPr>
              <a:t>3,7</a:t>
            </a:r>
            <a:r>
              <a:rPr lang="en-US" sz="2400" dirty="0">
                <a:latin typeface="Comic Sans MS" panose="030F0702030302020204" pitchFamily="66" charset="0"/>
              </a:rPr>
              <a:t>) = </a:t>
            </a:r>
            <a:r>
              <a:rPr lang="en-US" sz="2400" dirty="0">
                <a:latin typeface="Comic Sans MS" panose="030F0702030302020204" pitchFamily="66" charset="0"/>
                <a:ea typeface="Cambria Math" pitchFamily="18" charset="0"/>
              </a:rPr>
              <a:t>1</a:t>
            </a:r>
            <a:r>
              <a:rPr lang="en-US" sz="2400" dirty="0">
                <a:latin typeface="Comic Sans MS" panose="030F0702030302020204" pitchFamily="66" charset="0"/>
              </a:rPr>
              <a:t>, by Theorem </a:t>
            </a:r>
            <a:r>
              <a:rPr lang="en-US" sz="2400" dirty="0">
                <a:latin typeface="Comic Sans MS" panose="030F0702030302020204" pitchFamily="66" charset="0"/>
                <a:ea typeface="Cambria Math" pitchFamily="18" charset="0"/>
              </a:rPr>
              <a:t>1, an inverse of 3 modulo 7 exists. </a:t>
            </a:r>
          </a:p>
          <a:p>
            <a:pPr lvl="1"/>
            <a:r>
              <a:rPr lang="en-US" sz="2200" dirty="0">
                <a:latin typeface="Comic Sans MS" panose="030F0702030302020204" pitchFamily="66" charset="0"/>
                <a:ea typeface="Cambria Math" pitchFamily="18" charset="0"/>
              </a:rPr>
              <a:t>Using the Euclidian algorithm:  7 = 2</a:t>
            </a:r>
            <a:r>
              <a:rPr lang="en-US" sz="2200" dirty="0">
                <a:latin typeface="Comic Sans MS" panose="030F0702030302020204" pitchFamily="66" charset="0"/>
                <a:ea typeface="Cambria Math"/>
              </a:rPr>
              <a:t>∙</a:t>
            </a:r>
            <a:r>
              <a:rPr lang="en-US" sz="2200" dirty="0">
                <a:latin typeface="Comic Sans MS" panose="030F0702030302020204" pitchFamily="66" charset="0"/>
                <a:ea typeface="Cambria Math" pitchFamily="18" charset="0"/>
              </a:rPr>
              <a:t>3 + 1.</a:t>
            </a:r>
          </a:p>
          <a:p>
            <a:pPr lvl="1"/>
            <a:r>
              <a:rPr lang="en-US" sz="2200" dirty="0">
                <a:latin typeface="Comic Sans MS" panose="030F0702030302020204" pitchFamily="66" charset="0"/>
                <a:ea typeface="Cambria Math" pitchFamily="18" charset="0"/>
              </a:rPr>
              <a:t> From this equation, we get  </a:t>
            </a:r>
            <a:r>
              <a:rPr lang="en-US" sz="2200" dirty="0">
                <a:latin typeface="Comic Sans MS" panose="030F0702030302020204" pitchFamily="66" charset="0"/>
                <a:ea typeface="Cambria Math"/>
              </a:rPr>
              <a:t>−</a:t>
            </a:r>
            <a:r>
              <a:rPr lang="en-US" sz="2200" dirty="0">
                <a:latin typeface="Comic Sans MS" panose="030F0702030302020204" pitchFamily="66" charset="0"/>
                <a:ea typeface="Cambria Math" pitchFamily="18" charset="0"/>
              </a:rPr>
              <a:t>2</a:t>
            </a:r>
            <a:r>
              <a:rPr lang="en-US" sz="2200" dirty="0">
                <a:latin typeface="Comic Sans MS" panose="030F0702030302020204" pitchFamily="66" charset="0"/>
                <a:ea typeface="Cambria Math"/>
              </a:rPr>
              <a:t>∙</a:t>
            </a:r>
            <a:r>
              <a:rPr lang="en-US" sz="2200" dirty="0">
                <a:latin typeface="Comic Sans MS" panose="030F0702030302020204" pitchFamily="66" charset="0"/>
                <a:ea typeface="Cambria Math" pitchFamily="18" charset="0"/>
              </a:rPr>
              <a:t>3 + 1</a:t>
            </a:r>
            <a:r>
              <a:rPr lang="en-US" sz="2200" dirty="0">
                <a:latin typeface="Comic Sans MS" panose="030F0702030302020204" pitchFamily="66" charset="0"/>
                <a:ea typeface="Cambria Math"/>
              </a:rPr>
              <a:t>∙</a:t>
            </a:r>
            <a:r>
              <a:rPr lang="en-US" sz="2200" dirty="0">
                <a:latin typeface="Comic Sans MS" panose="030F0702030302020204" pitchFamily="66" charset="0"/>
                <a:ea typeface="Cambria Math" pitchFamily="18" charset="0"/>
              </a:rPr>
              <a:t>7 = 1, and see that </a:t>
            </a:r>
            <a:r>
              <a:rPr lang="en-US" sz="2200" dirty="0">
                <a:latin typeface="Comic Sans MS" panose="030F0702030302020204" pitchFamily="66" charset="0"/>
                <a:ea typeface="Cambria Math"/>
              </a:rPr>
              <a:t>−</a:t>
            </a:r>
            <a:r>
              <a:rPr lang="en-US" sz="2200" dirty="0">
                <a:latin typeface="Comic Sans MS" panose="030F0702030302020204" pitchFamily="66" charset="0"/>
                <a:ea typeface="Cambria Math" pitchFamily="18" charset="0"/>
              </a:rPr>
              <a:t>2  and 1 are </a:t>
            </a:r>
            <a:r>
              <a:rPr lang="en-US" sz="2200" dirty="0" err="1">
                <a:latin typeface="Comic Sans MS" panose="030F0702030302020204" pitchFamily="66" charset="0"/>
              </a:rPr>
              <a:t>B</a:t>
            </a:r>
            <a:r>
              <a:rPr lang="en-US" sz="2200" dirty="0" err="1">
                <a:latin typeface="Comic Sans MS" panose="030F0702030302020204" pitchFamily="66" charset="0"/>
                <a:ea typeface="Cambria Math"/>
              </a:rPr>
              <a:t>é</a:t>
            </a:r>
            <a:r>
              <a:rPr lang="en-US" sz="2200" dirty="0" err="1">
                <a:latin typeface="Comic Sans MS" panose="030F0702030302020204" pitchFamily="66" charset="0"/>
              </a:rPr>
              <a:t>zout</a:t>
            </a:r>
            <a:r>
              <a:rPr lang="en-US" sz="2200" dirty="0">
                <a:latin typeface="Comic Sans MS" panose="030F0702030302020204" pitchFamily="66" charset="0"/>
              </a:rPr>
              <a:t> coefficients of </a:t>
            </a:r>
            <a:r>
              <a:rPr lang="en-US" sz="2200" dirty="0">
                <a:latin typeface="Comic Sans MS" panose="030F0702030302020204" pitchFamily="66" charset="0"/>
                <a:ea typeface="Cambria Math" pitchFamily="18" charset="0"/>
              </a:rPr>
              <a:t>3 and 7.</a:t>
            </a:r>
          </a:p>
          <a:p>
            <a:pPr lvl="1"/>
            <a:r>
              <a:rPr lang="en-US" sz="2200" dirty="0">
                <a:latin typeface="Comic Sans MS" panose="030F0702030302020204" pitchFamily="66" charset="0"/>
                <a:ea typeface="Cambria Math" pitchFamily="18" charset="0"/>
              </a:rPr>
              <a:t> Hence,  </a:t>
            </a:r>
            <a:r>
              <a:rPr lang="en-US" sz="2200" dirty="0">
                <a:latin typeface="Comic Sans MS" panose="030F0702030302020204" pitchFamily="66" charset="0"/>
                <a:ea typeface="Cambria Math"/>
              </a:rPr>
              <a:t>−</a:t>
            </a:r>
            <a:r>
              <a:rPr lang="en-US" sz="2200" dirty="0">
                <a:latin typeface="Comic Sans MS" panose="030F0702030302020204" pitchFamily="66" charset="0"/>
                <a:ea typeface="Cambria Math" pitchFamily="18" charset="0"/>
              </a:rPr>
              <a:t>2 is an inverse of 3 modulo 7. </a:t>
            </a:r>
          </a:p>
          <a:p>
            <a:pPr lvl="1"/>
            <a:r>
              <a:rPr lang="en-US" sz="2200" dirty="0">
                <a:latin typeface="Comic Sans MS" panose="030F0702030302020204" pitchFamily="66" charset="0"/>
                <a:ea typeface="Cambria Math" pitchFamily="18" charset="0"/>
              </a:rPr>
              <a:t>Also every integer congruent to </a:t>
            </a:r>
            <a:r>
              <a:rPr lang="en-US" sz="2200" dirty="0">
                <a:latin typeface="Comic Sans MS" panose="030F0702030302020204" pitchFamily="66" charset="0"/>
                <a:ea typeface="Cambria Math"/>
              </a:rPr>
              <a:t>−</a:t>
            </a:r>
            <a:r>
              <a:rPr lang="en-US" sz="2200" dirty="0">
                <a:latin typeface="Comic Sans MS" panose="030F0702030302020204" pitchFamily="66" charset="0"/>
                <a:ea typeface="Cambria Math" pitchFamily="18" charset="0"/>
              </a:rPr>
              <a:t>2 modulo 7 is an inverse of 3 modulo 7, i.e., 5, </a:t>
            </a:r>
            <a:r>
              <a:rPr lang="en-US" sz="2200" dirty="0">
                <a:latin typeface="Comic Sans MS" panose="030F0702030302020204" pitchFamily="66" charset="0"/>
                <a:ea typeface="Cambria Math"/>
              </a:rPr>
              <a:t>−</a:t>
            </a:r>
            <a:r>
              <a:rPr lang="en-US" sz="2200" dirty="0">
                <a:latin typeface="Comic Sans MS" panose="030F0702030302020204" pitchFamily="66" charset="0"/>
                <a:ea typeface="Cambria Math" pitchFamily="18" charset="0"/>
              </a:rPr>
              <a:t>9, 12, etc.</a:t>
            </a:r>
          </a:p>
        </p:txBody>
      </p:sp>
    </p:spTree>
    <p:extLst>
      <p:ext uri="{BB962C8B-B14F-4D97-AF65-F5344CB8AC3E}">
        <p14:creationId xmlns:p14="http://schemas.microsoft.com/office/powerpoint/2010/main" val="179651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barn(inVertical)">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barn(inVertical)">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down)">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barn(inVertical)">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3989388" y="457200"/>
            <a:ext cx="111601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Proofs</a:t>
            </a:r>
          </a:p>
        </p:txBody>
      </p:sp>
      <p:sp>
        <p:nvSpPr>
          <p:cNvPr id="69661" name="Text Box 29"/>
          <p:cNvSpPr txBox="1">
            <a:spLocks noChangeArrowheads="1"/>
          </p:cNvSpPr>
          <p:nvPr/>
        </p:nvSpPr>
        <p:spPr bwMode="auto">
          <a:xfrm>
            <a:off x="2216150" y="1233488"/>
            <a:ext cx="2917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006699"/>
                </a:solidFill>
              </a:rPr>
              <a:t>Statement:</a:t>
            </a:r>
            <a:r>
              <a:rPr lang="en-US" altLang="en-US"/>
              <a:t>   If P, then Q</a:t>
            </a:r>
          </a:p>
        </p:txBody>
      </p:sp>
      <p:sp>
        <p:nvSpPr>
          <p:cNvPr id="69662" name="Text Box 30"/>
          <p:cNvSpPr txBox="1">
            <a:spLocks noChangeArrowheads="1"/>
          </p:cNvSpPr>
          <p:nvPr/>
        </p:nvSpPr>
        <p:spPr bwMode="auto">
          <a:xfrm>
            <a:off x="1828800" y="1752600"/>
            <a:ext cx="38433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Contrapositive:</a:t>
            </a:r>
            <a:r>
              <a:rPr lang="en-US" altLang="en-US"/>
              <a:t>   If    Q, then     P.</a:t>
            </a:r>
          </a:p>
        </p:txBody>
      </p:sp>
      <p:pic>
        <p:nvPicPr>
          <p:cNvPr id="69663" name="Picture 31" descr="txp_fig"/>
          <p:cNvPicPr>
            <a:picLocks noChangeAspect="1" noChangeArrowheads="1"/>
          </p:cNvPicPr>
          <p:nvPr>
            <p:custDataLst>
              <p:tags r:id="rId1"/>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038600" y="1905000"/>
            <a:ext cx="177800" cy="10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64" name="Picture 32" descr="txp_fig"/>
          <p:cNvPicPr>
            <a:picLocks noChangeAspect="1" noChangeArrowheads="1"/>
          </p:cNvPicPr>
          <p:nvPr>
            <p:custDataLst>
              <p:tags r:id="rId2"/>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5181600" y="1905000"/>
            <a:ext cx="177800" cy="10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65" name="Rectangle 33"/>
          <p:cNvSpPr>
            <a:spLocks noChangeArrowheads="1"/>
          </p:cNvSpPr>
          <p:nvPr/>
        </p:nvSpPr>
        <p:spPr bwMode="auto">
          <a:xfrm>
            <a:off x="1295400" y="1066800"/>
            <a:ext cx="6553200" cy="12192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9666" name="Picture 34" descr="txp_fig"/>
          <p:cNvPicPr>
            <a:picLocks noChangeAspect="1" noChangeArrowheads="1"/>
          </p:cNvPicPr>
          <p:nvPr>
            <p:custDataLst>
              <p:tags r:id="rId3"/>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752600" y="2686050"/>
            <a:ext cx="3048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67" name="Picture 35" descr="txp_fig"/>
          <p:cNvPicPr>
            <a:picLocks noChangeAspect="1" noChangeArrowheads="1"/>
          </p:cNvPicPr>
          <p:nvPr>
            <p:custDataLst>
              <p:tags r:id="rId4"/>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514600" y="2644775"/>
            <a:ext cx="3048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68" name="Picture 36" descr="txp_fig"/>
          <p:cNvPicPr>
            <a:picLocks noChangeAspect="1" noChangeArrowheads="1"/>
          </p:cNvPicPr>
          <p:nvPr>
            <p:custDataLst>
              <p:tags r:id="rId5"/>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3124200" y="2667000"/>
            <a:ext cx="1143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95" name="Picture 63" descr="txp_fig"/>
          <p:cNvPicPr>
            <a:picLocks noChangeAspect="1" noChangeArrowheads="1"/>
          </p:cNvPicPr>
          <p:nvPr>
            <p:custDataLst>
              <p:tags r:id="rId6"/>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4800600" y="2609850"/>
            <a:ext cx="5715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96" name="Picture 64" descr="txp_fig"/>
          <p:cNvPicPr>
            <a:picLocks noChangeAspect="1" noChangeArrowheads="1"/>
          </p:cNvPicPr>
          <p:nvPr>
            <p:custDataLst>
              <p:tags r:id="rId7"/>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5676900" y="2609850"/>
            <a:ext cx="5715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97" name="Picture 65" descr="txp_fig"/>
          <p:cNvPicPr>
            <a:picLocks noChangeAspect="1" noChangeArrowheads="1"/>
          </p:cNvPicPr>
          <p:nvPr>
            <p:custDataLst>
              <p:tags r:id="rId8"/>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6492875" y="2632075"/>
            <a:ext cx="166052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9733" name="Group 101"/>
          <p:cNvGraphicFramePr>
            <a:graphicFrameLocks noGrp="1"/>
          </p:cNvGraphicFramePr>
          <p:nvPr/>
        </p:nvGraphicFramePr>
        <p:xfrm>
          <a:off x="4648200" y="2514600"/>
          <a:ext cx="3657600" cy="2971801"/>
        </p:xfrm>
        <a:graphic>
          <a:graphicData uri="http://schemas.openxmlformats.org/drawingml/2006/table">
            <a:tbl>
              <a:tblPr/>
              <a:tblGrid>
                <a:gridCol w="9144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5937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531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37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531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37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9734" name="Group 102"/>
          <p:cNvGraphicFramePr>
            <a:graphicFrameLocks noGrp="1"/>
          </p:cNvGraphicFramePr>
          <p:nvPr/>
        </p:nvGraphicFramePr>
        <p:xfrm>
          <a:off x="1600200" y="2514600"/>
          <a:ext cx="3048000" cy="2971801"/>
        </p:xfrm>
        <a:graphic>
          <a:graphicData uri="http://schemas.openxmlformats.org/drawingml/2006/table">
            <a:tbl>
              <a:tblPr/>
              <a:tblGrid>
                <a:gridCol w="762000">
                  <a:extLst>
                    <a:ext uri="{9D8B030D-6E8A-4147-A177-3AD203B41FA5}">
                      <a16:colId xmlns:a16="http://schemas.microsoft.com/office/drawing/2014/main" val="20000"/>
                    </a:ext>
                  </a:extLst>
                </a:gridCol>
                <a:gridCol w="698500">
                  <a:extLst>
                    <a:ext uri="{9D8B030D-6E8A-4147-A177-3AD203B41FA5}">
                      <a16:colId xmlns:a16="http://schemas.microsoft.com/office/drawing/2014/main" val="20001"/>
                    </a:ext>
                  </a:extLst>
                </a:gridCol>
                <a:gridCol w="1587500">
                  <a:extLst>
                    <a:ext uri="{9D8B030D-6E8A-4147-A177-3AD203B41FA5}">
                      <a16:colId xmlns:a16="http://schemas.microsoft.com/office/drawing/2014/main" val="20002"/>
                    </a:ext>
                  </a:extLst>
                </a:gridCol>
              </a:tblGrid>
              <a:tr h="5937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2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531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37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531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372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9760" name="Rectangle 128"/>
          <p:cNvSpPr>
            <a:spLocks noChangeArrowheads="1"/>
          </p:cNvSpPr>
          <p:nvPr/>
        </p:nvSpPr>
        <p:spPr bwMode="auto">
          <a:xfrm>
            <a:off x="3352800" y="2209800"/>
            <a:ext cx="914400" cy="3505200"/>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761" name="Rectangle 129"/>
          <p:cNvSpPr>
            <a:spLocks noChangeArrowheads="1"/>
          </p:cNvSpPr>
          <p:nvPr/>
        </p:nvSpPr>
        <p:spPr bwMode="auto">
          <a:xfrm>
            <a:off x="6858000" y="2209800"/>
            <a:ext cx="914400" cy="3505200"/>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9768" name="Picture 136" descr="txp_fig"/>
          <p:cNvPicPr>
            <a:picLocks noChangeAspect="1" noChangeArrowheads="1"/>
          </p:cNvPicPr>
          <p:nvPr>
            <p:custDataLst>
              <p:tags r:id="rId9"/>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066800" y="6100763"/>
            <a:ext cx="1173163"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770" name="Picture 138" descr="txp_fig"/>
          <p:cNvPicPr>
            <a:picLocks noChangeAspect="1" noChangeArrowheads="1"/>
          </p:cNvPicPr>
          <p:nvPr>
            <p:custDataLst>
              <p:tags r:id="rId10"/>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2438400" y="6096000"/>
            <a:ext cx="168592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772" name="Picture 140" descr="txp_fig"/>
          <p:cNvPicPr>
            <a:picLocks noChangeAspect="1" noChangeArrowheads="1"/>
          </p:cNvPicPr>
          <p:nvPr>
            <p:custDataLst>
              <p:tags r:id="rId11"/>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6477000" y="6088063"/>
            <a:ext cx="1704975"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774" name="Picture 142" descr="txp_fig"/>
          <p:cNvPicPr>
            <a:picLocks noChangeAspect="1" noChangeArrowheads="1"/>
          </p:cNvPicPr>
          <p:nvPr>
            <p:custDataLst>
              <p:tags r:id="rId12"/>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4643438" y="6088063"/>
            <a:ext cx="1685925"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776" name="Picture 144" descr="txp_fig"/>
          <p:cNvPicPr>
            <a:picLocks noChangeAspect="1" noChangeArrowheads="1"/>
          </p:cNvPicPr>
          <p:nvPr>
            <p:custDataLst>
              <p:tags r:id="rId13"/>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4281488" y="6172200"/>
            <a:ext cx="274637"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9061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7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76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976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977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977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977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97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60" grpId="0" animBg="1"/>
      <p:bldP spid="69761" grpId="0" animBg="1"/>
    </p:bld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9365"/>
            <a:ext cx="8229600" cy="1143000"/>
          </a:xfrm>
        </p:spPr>
        <p:txBody>
          <a:bodyPr/>
          <a:lstStyle/>
          <a:p>
            <a:r>
              <a:rPr lang="en-US" dirty="0">
                <a:latin typeface="Comic Sans MS" panose="030F0702030302020204" pitchFamily="66" charset="0"/>
              </a:rPr>
              <a:t>Finding Inverses</a:t>
            </a:r>
          </a:p>
        </p:txBody>
      </p:sp>
      <p:sp>
        <p:nvSpPr>
          <p:cNvPr id="3" name="Content Placeholder 2"/>
          <p:cNvSpPr>
            <a:spLocks noGrp="1"/>
          </p:cNvSpPr>
          <p:nvPr>
            <p:ph idx="1"/>
          </p:nvPr>
        </p:nvSpPr>
        <p:spPr>
          <a:xfrm>
            <a:off x="228600" y="1327925"/>
            <a:ext cx="8229600" cy="4525963"/>
          </a:xfrm>
        </p:spPr>
        <p:txBody>
          <a:bodyPr>
            <a:noAutofit/>
          </a:bodyPr>
          <a:lstStyle/>
          <a:p>
            <a:pPr>
              <a:buNone/>
            </a:pPr>
            <a:r>
              <a:rPr lang="en-US" sz="2400" dirty="0">
                <a:latin typeface="Comic Sans MS" panose="030F0702030302020204" pitchFamily="66" charset="0"/>
              </a:rPr>
              <a:t>   </a:t>
            </a:r>
            <a:r>
              <a:rPr lang="en-US" sz="2400" b="1" dirty="0">
                <a:latin typeface="Comic Sans MS" panose="030F0702030302020204" pitchFamily="66" charset="0"/>
              </a:rPr>
              <a:t>Example</a:t>
            </a:r>
            <a:r>
              <a:rPr lang="en-US" sz="2400" dirty="0">
                <a:latin typeface="Comic Sans MS" panose="030F0702030302020204" pitchFamily="66" charset="0"/>
              </a:rPr>
              <a:t>: Find an inverse of </a:t>
            </a:r>
            <a:r>
              <a:rPr lang="en-US" sz="2400" dirty="0">
                <a:latin typeface="Comic Sans MS" panose="030F0702030302020204" pitchFamily="66" charset="0"/>
                <a:ea typeface="Cambria Math" pitchFamily="18" charset="0"/>
              </a:rPr>
              <a:t>101</a:t>
            </a:r>
            <a:r>
              <a:rPr lang="en-US" sz="2400" dirty="0">
                <a:latin typeface="Comic Sans MS" panose="030F0702030302020204" pitchFamily="66" charset="0"/>
              </a:rPr>
              <a:t> modulo </a:t>
            </a:r>
            <a:r>
              <a:rPr lang="en-US" sz="2400" dirty="0">
                <a:latin typeface="Comic Sans MS" panose="030F0702030302020204" pitchFamily="66" charset="0"/>
                <a:ea typeface="Cambria Math" pitchFamily="18" charset="0"/>
              </a:rPr>
              <a:t>4620</a:t>
            </a:r>
            <a:r>
              <a:rPr lang="en-US" sz="2400" dirty="0">
                <a:latin typeface="Comic Sans MS" panose="030F0702030302020204" pitchFamily="66" charset="0"/>
              </a:rPr>
              <a:t>.</a:t>
            </a:r>
          </a:p>
          <a:p>
            <a:pPr>
              <a:buNone/>
            </a:pPr>
            <a:r>
              <a:rPr lang="en-US" sz="2400" b="1" dirty="0">
                <a:latin typeface="Comic Sans MS" panose="030F0702030302020204" pitchFamily="66" charset="0"/>
              </a:rPr>
              <a:t>    Solution</a:t>
            </a:r>
            <a:r>
              <a:rPr lang="en-US" sz="2400" dirty="0">
                <a:latin typeface="Comic Sans MS" panose="030F0702030302020204" pitchFamily="66" charset="0"/>
              </a:rPr>
              <a:t>: First use the Euclidian algorithm to show that  </a:t>
            </a:r>
            <a:r>
              <a:rPr lang="en-US" sz="2400" dirty="0" err="1">
                <a:latin typeface="Comic Sans MS" panose="030F0702030302020204" pitchFamily="66" charset="0"/>
              </a:rPr>
              <a:t>gcd</a:t>
            </a:r>
            <a:r>
              <a:rPr lang="en-US" sz="2400" dirty="0">
                <a:latin typeface="Comic Sans MS" panose="030F0702030302020204" pitchFamily="66" charset="0"/>
              </a:rPr>
              <a:t>(</a:t>
            </a:r>
            <a:r>
              <a:rPr lang="en-US" sz="2400" dirty="0">
                <a:latin typeface="Comic Sans MS" panose="030F0702030302020204" pitchFamily="66" charset="0"/>
                <a:ea typeface="Cambria Math" pitchFamily="18" charset="0"/>
              </a:rPr>
              <a:t>101,4620</a:t>
            </a:r>
            <a:r>
              <a:rPr lang="en-US" sz="2400" dirty="0">
                <a:latin typeface="Comic Sans MS" panose="030F0702030302020204" pitchFamily="66" charset="0"/>
              </a:rPr>
              <a:t>) = </a:t>
            </a:r>
            <a:r>
              <a:rPr lang="en-US" sz="2400" dirty="0">
                <a:latin typeface="Comic Sans MS" panose="030F0702030302020204" pitchFamily="66" charset="0"/>
                <a:ea typeface="Cambria Math" pitchFamily="18" charset="0"/>
              </a:rPr>
              <a:t>1</a:t>
            </a:r>
            <a:r>
              <a:rPr lang="en-US" sz="2400" dirty="0">
                <a:latin typeface="Comic Sans MS" panose="030F0702030302020204" pitchFamily="66" charset="0"/>
              </a:rPr>
              <a:t>. </a:t>
            </a:r>
            <a:endParaRPr lang="en-US" sz="2400" dirty="0">
              <a:latin typeface="Comic Sans MS" panose="030F0702030302020204" pitchFamily="66" charset="0"/>
              <a:ea typeface="Cambria Math" pitchFamily="18" charset="0"/>
            </a:endParaRPr>
          </a:p>
          <a:p>
            <a:pPr lvl="1"/>
            <a:endParaRPr lang="en-US" sz="2200" dirty="0">
              <a:latin typeface="Comic Sans MS" panose="030F0702030302020204" pitchFamily="66" charset="0"/>
              <a:ea typeface="Cambria Math" pitchFamily="18" charset="0"/>
            </a:endParaRPr>
          </a:p>
          <a:p>
            <a:pPr lvl="1">
              <a:buNone/>
            </a:pPr>
            <a:endParaRPr lang="en-US" sz="2200" dirty="0">
              <a:latin typeface="Comic Sans MS" panose="030F0702030302020204" pitchFamily="66" charset="0"/>
              <a:ea typeface="Cambria Math" pitchFamily="18" charset="0"/>
            </a:endParaRPr>
          </a:p>
        </p:txBody>
      </p:sp>
      <p:sp>
        <p:nvSpPr>
          <p:cNvPr id="4" name="TextBox 3"/>
          <p:cNvSpPr txBox="1"/>
          <p:nvPr/>
        </p:nvSpPr>
        <p:spPr>
          <a:xfrm>
            <a:off x="152400" y="3276600"/>
            <a:ext cx="3276600" cy="2462213"/>
          </a:xfrm>
          <a:prstGeom prst="rect">
            <a:avLst/>
          </a:prstGeom>
          <a:noFill/>
        </p:spPr>
        <p:txBody>
          <a:bodyPr wrap="square" rtlCol="0">
            <a:spAutoFit/>
          </a:bodyPr>
          <a:lstStyle/>
          <a:p>
            <a:pPr lvl="1"/>
            <a:r>
              <a:rPr lang="en-US" sz="2200" dirty="0">
                <a:latin typeface="Cambria Math" pitchFamily="18" charset="0"/>
                <a:ea typeface="Cambria Math" pitchFamily="18" charset="0"/>
              </a:rPr>
              <a:t>42620</a:t>
            </a:r>
            <a:r>
              <a:rPr lang="en-US" sz="2200" dirty="0">
                <a:ea typeface="Cambria Math" pitchFamily="18" charset="0"/>
              </a:rPr>
              <a:t> =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75</a:t>
            </a:r>
          </a:p>
          <a:p>
            <a:pPr lvl="1"/>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26</a:t>
            </a:r>
          </a:p>
          <a:p>
            <a:pPr lvl="1"/>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23</a:t>
            </a:r>
          </a:p>
          <a:p>
            <a:pPr lvl="1"/>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3</a:t>
            </a:r>
          </a:p>
          <a:p>
            <a:pPr lvl="1"/>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2</a:t>
            </a:r>
          </a:p>
          <a:p>
            <a:pPr lvl="1"/>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2 = 2</a:t>
            </a:r>
            <a:r>
              <a:rPr lang="en-US" sz="2200" dirty="0">
                <a:latin typeface="Cambria Math"/>
                <a:ea typeface="Cambria Math"/>
              </a:rPr>
              <a:t>∙</a:t>
            </a:r>
            <a:r>
              <a:rPr lang="en-US" sz="2200" dirty="0">
                <a:latin typeface="Cambria Math" pitchFamily="18" charset="0"/>
                <a:ea typeface="Cambria Math" pitchFamily="18" charset="0"/>
              </a:rPr>
              <a:t>1</a:t>
            </a:r>
          </a:p>
        </p:txBody>
      </p:sp>
      <p:sp>
        <p:nvSpPr>
          <p:cNvPr id="5" name="TextBox 4"/>
          <p:cNvSpPr txBox="1"/>
          <p:nvPr/>
        </p:nvSpPr>
        <p:spPr>
          <a:xfrm>
            <a:off x="381000" y="5715000"/>
            <a:ext cx="2971800" cy="923330"/>
          </a:xfrm>
          <a:prstGeom prst="rect">
            <a:avLst/>
          </a:prstGeom>
          <a:noFill/>
        </p:spPr>
        <p:txBody>
          <a:bodyPr wrap="square" rtlCol="0">
            <a:spAutoFit/>
          </a:bodyPr>
          <a:lstStyle/>
          <a:p>
            <a:r>
              <a:rPr lang="en-US" dirty="0"/>
              <a:t>Since the last nonzero </a:t>
            </a:r>
          </a:p>
          <a:p>
            <a:r>
              <a:rPr lang="en-US" dirty="0"/>
              <a:t>remainder is </a:t>
            </a:r>
            <a:r>
              <a:rPr lang="en-US" dirty="0">
                <a:latin typeface="Cambria Math" pitchFamily="18" charset="0"/>
                <a:ea typeface="Cambria Math" pitchFamily="18" charset="0"/>
              </a:rPr>
              <a:t>1</a:t>
            </a:r>
            <a:r>
              <a:rPr lang="en-US" dirty="0"/>
              <a:t>, </a:t>
            </a:r>
          </a:p>
          <a:p>
            <a:r>
              <a:rPr lang="en-US" dirty="0" err="1"/>
              <a:t>gcd</a:t>
            </a:r>
            <a:r>
              <a:rPr lang="en-US" dirty="0"/>
              <a:t>(</a:t>
            </a:r>
            <a:r>
              <a:rPr lang="en-US" dirty="0">
                <a:latin typeface="Cambria Math" pitchFamily="18" charset="0"/>
                <a:ea typeface="Cambria Math" pitchFamily="18" charset="0"/>
              </a:rPr>
              <a:t>101,4260</a:t>
            </a:r>
            <a:r>
              <a:rPr lang="en-US" dirty="0"/>
              <a:t>) = </a:t>
            </a:r>
            <a:r>
              <a:rPr lang="en-US" dirty="0">
                <a:latin typeface="Cambria Math" pitchFamily="18" charset="0"/>
                <a:ea typeface="Cambria Math" pitchFamily="18" charset="0"/>
              </a:rPr>
              <a:t>1</a:t>
            </a:r>
          </a:p>
        </p:txBody>
      </p:sp>
      <p:sp>
        <p:nvSpPr>
          <p:cNvPr id="6" name="TextBox 5"/>
          <p:cNvSpPr txBox="1"/>
          <p:nvPr/>
        </p:nvSpPr>
        <p:spPr>
          <a:xfrm>
            <a:off x="3581400" y="3200400"/>
            <a:ext cx="5410200" cy="2800767"/>
          </a:xfrm>
          <a:prstGeom prst="rect">
            <a:avLst/>
          </a:prstGeom>
          <a:noFill/>
        </p:spPr>
        <p:txBody>
          <a:bodyPr wrap="square" rtlCol="0">
            <a:spAutoFit/>
          </a:bodyPr>
          <a:lstStyle/>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a:t>
            </a:r>
          </a:p>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latin typeface="Cambria Math"/>
                <a:ea typeface="Cambria Math"/>
              </a:rPr>
              <a:t> −</a:t>
            </a:r>
            <a:r>
              <a:rPr lang="en-US" sz="2200" dirty="0">
                <a:ea typeface="Cambria Math" pitchFamily="18" charset="0"/>
              </a:rPr>
              <a:t>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 =</a:t>
            </a:r>
            <a:r>
              <a:rPr lang="en-US" sz="2200" dirty="0">
                <a:latin typeface="Cambria Math"/>
                <a:ea typeface="Cambria Math"/>
              </a:rPr>
              <a:t> −</a:t>
            </a:r>
            <a:r>
              <a:rPr lang="en-US" sz="2200" dirty="0">
                <a:latin typeface="Cambria Math" pitchFamily="18" charset="0"/>
                <a:ea typeface="Cambria Math" pitchFamily="18" charset="0"/>
              </a:rPr>
              <a:t> 1</a:t>
            </a:r>
            <a:r>
              <a:rPr lang="en-US" sz="2200" dirty="0">
                <a:latin typeface="Cambria Math"/>
                <a:ea typeface="Cambria Math"/>
              </a:rPr>
              <a:t> ∙</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3</a:t>
            </a:r>
          </a:p>
          <a:p>
            <a:pPr marL="0" lvl="1"/>
            <a:r>
              <a:rPr lang="en-US" sz="2200" dirty="0">
                <a:latin typeface="Cambria Math" pitchFamily="18" charset="0"/>
                <a:ea typeface="Cambria Math" pitchFamily="18" charset="0"/>
              </a:rPr>
              <a:t>1 =</a:t>
            </a:r>
            <a:r>
              <a:rPr lang="en-US" sz="2200" dirty="0">
                <a:latin typeface="Cambria Math"/>
                <a:ea typeface="Cambria Math"/>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23</a:t>
            </a:r>
          </a:p>
          <a:p>
            <a:pPr marL="0" lvl="1"/>
            <a:r>
              <a:rPr lang="en-US" sz="2200" dirty="0">
                <a:latin typeface="Cambria Math" pitchFamily="18" charset="0"/>
                <a:ea typeface="Cambria Math" pitchFamily="18" charset="0"/>
              </a:rPr>
              <a:t>1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pitchFamily="18" charset="0"/>
                <a:ea typeface="Cambria Math" pitchFamily="18" charset="0"/>
              </a:rPr>
              <a:t>)= 26</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 </a:t>
            </a:r>
          </a:p>
          <a:p>
            <a:pPr marL="0" lvl="1"/>
            <a:r>
              <a:rPr lang="en-US" sz="2200" dirty="0">
                <a:latin typeface="Cambria Math" pitchFamily="18" charset="0"/>
                <a:ea typeface="Cambria Math" pitchFamily="18" charset="0"/>
              </a:rPr>
              <a:t>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 </a:t>
            </a:r>
          </a:p>
          <a:p>
            <a:pPr marL="0" lvl="1"/>
            <a:r>
              <a:rPr lang="en-US" sz="2200" dirty="0">
                <a:latin typeface="Cambria Math" pitchFamily="18" charset="0"/>
                <a:ea typeface="Cambria Math" pitchFamily="18" charset="0"/>
              </a:rPr>
              <a:t>       = </a:t>
            </a:r>
            <a:r>
              <a:rPr lang="en-US" sz="2200" dirty="0">
                <a:latin typeface="Cambria Math"/>
                <a:ea typeface="Cambria Math"/>
              </a:rPr>
              <a:t>−</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1601</a:t>
            </a:r>
            <a:r>
              <a:rPr lang="en-US" sz="2200" dirty="0">
                <a:latin typeface="Cambria Math"/>
                <a:ea typeface="Cambria Math"/>
              </a:rPr>
              <a:t>∙</a:t>
            </a:r>
            <a:r>
              <a:rPr lang="en-US" sz="2200" dirty="0">
                <a:latin typeface="Cambria Math" pitchFamily="18" charset="0"/>
                <a:ea typeface="Cambria Math" pitchFamily="18" charset="0"/>
              </a:rPr>
              <a:t>101</a:t>
            </a:r>
          </a:p>
        </p:txBody>
      </p:sp>
      <p:sp>
        <p:nvSpPr>
          <p:cNvPr id="7" name="TextBox 6"/>
          <p:cNvSpPr txBox="1"/>
          <p:nvPr/>
        </p:nvSpPr>
        <p:spPr>
          <a:xfrm>
            <a:off x="4343400" y="2895600"/>
            <a:ext cx="3886200" cy="369332"/>
          </a:xfrm>
          <a:prstGeom prst="rect">
            <a:avLst/>
          </a:prstGeom>
          <a:noFill/>
        </p:spPr>
        <p:txBody>
          <a:bodyPr wrap="square" rtlCol="0">
            <a:spAutoFit/>
          </a:bodyPr>
          <a:lstStyle/>
          <a:p>
            <a:r>
              <a:rPr lang="en-US" dirty="0"/>
              <a:t>Working Backwards:</a:t>
            </a:r>
          </a:p>
        </p:txBody>
      </p:sp>
      <p:sp>
        <p:nvSpPr>
          <p:cNvPr id="8" name="TextBox 7"/>
          <p:cNvSpPr txBox="1"/>
          <p:nvPr/>
        </p:nvSpPr>
        <p:spPr>
          <a:xfrm>
            <a:off x="2743200" y="6019800"/>
            <a:ext cx="3886200" cy="369332"/>
          </a:xfrm>
          <a:prstGeom prst="rect">
            <a:avLst/>
          </a:prstGeom>
          <a:noFill/>
          <a:ln>
            <a:solidFill>
              <a:schemeClr val="accent1"/>
            </a:solidFill>
          </a:ln>
        </p:spPr>
        <p:txBody>
          <a:bodyPr wrap="square" rtlCol="0">
            <a:spAutoFit/>
          </a:bodyPr>
          <a:lstStyle/>
          <a:p>
            <a:r>
              <a:rPr lang="en-US" dirty="0" err="1"/>
              <a:t>B</a:t>
            </a:r>
            <a:r>
              <a:rPr lang="en-US" dirty="0" err="1">
                <a:latin typeface="Cambria Math"/>
                <a:ea typeface="Cambria Math"/>
              </a:rPr>
              <a:t>é</a:t>
            </a:r>
            <a:r>
              <a:rPr lang="en-US" dirty="0" err="1"/>
              <a:t>zout</a:t>
            </a:r>
            <a:r>
              <a:rPr lang="en-US" dirty="0"/>
              <a:t> coefficients :</a:t>
            </a:r>
            <a:r>
              <a:rPr lang="en-US" dirty="0">
                <a:latin typeface="Cambria Math"/>
                <a:ea typeface="Cambria Math"/>
              </a:rPr>
              <a:t> −</a:t>
            </a:r>
            <a:r>
              <a:rPr lang="en-US" dirty="0">
                <a:latin typeface="Cambria Math" pitchFamily="18" charset="0"/>
                <a:ea typeface="Cambria Math" pitchFamily="18" charset="0"/>
              </a:rPr>
              <a:t> 35</a:t>
            </a:r>
            <a:r>
              <a:rPr lang="en-US" dirty="0">
                <a:latin typeface="Cambria Math"/>
                <a:ea typeface="Cambria Math"/>
              </a:rPr>
              <a:t> </a:t>
            </a:r>
            <a:r>
              <a:rPr lang="en-US" dirty="0"/>
              <a:t>and</a:t>
            </a:r>
            <a:r>
              <a:rPr lang="en-US" dirty="0">
                <a:latin typeface="Cambria Math"/>
                <a:ea typeface="Cambria Math"/>
              </a:rPr>
              <a:t> </a:t>
            </a:r>
            <a:r>
              <a:rPr lang="en-US" dirty="0">
                <a:ea typeface="Cambria Math" pitchFamily="18" charset="0"/>
              </a:rPr>
              <a:t> </a:t>
            </a:r>
            <a:r>
              <a:rPr lang="en-US" dirty="0">
                <a:latin typeface="Cambria Math" pitchFamily="18" charset="0"/>
                <a:ea typeface="Cambria Math" pitchFamily="18" charset="0"/>
              </a:rPr>
              <a:t>1601</a:t>
            </a:r>
            <a:r>
              <a:rPr lang="en-US" dirty="0"/>
              <a:t>  </a:t>
            </a:r>
          </a:p>
        </p:txBody>
      </p:sp>
      <p:sp>
        <p:nvSpPr>
          <p:cNvPr id="9" name="TextBox 8"/>
          <p:cNvSpPr txBox="1"/>
          <p:nvPr/>
        </p:nvSpPr>
        <p:spPr>
          <a:xfrm>
            <a:off x="6705600" y="5943600"/>
            <a:ext cx="2286000" cy="646331"/>
          </a:xfrm>
          <a:prstGeom prst="rect">
            <a:avLst/>
          </a:prstGeom>
          <a:noFill/>
          <a:ln>
            <a:solidFill>
              <a:schemeClr val="accent1"/>
            </a:solidFill>
          </a:ln>
        </p:spPr>
        <p:txBody>
          <a:bodyPr wrap="square" rtlCol="0">
            <a:spAutoFit/>
          </a:bodyPr>
          <a:lstStyle/>
          <a:p>
            <a:r>
              <a:rPr lang="en-US" dirty="0">
                <a:latin typeface="Cambria Math" pitchFamily="18" charset="0"/>
                <a:ea typeface="Cambria Math" pitchFamily="18" charset="0"/>
              </a:rPr>
              <a:t>1601 is an inverse of 101 modulo 42620</a:t>
            </a:r>
            <a:endParaRPr lang="en-US" dirty="0"/>
          </a:p>
        </p:txBody>
      </p:sp>
      <p:cxnSp>
        <p:nvCxnSpPr>
          <p:cNvPr id="11" name="Straight Arrow Connector 10"/>
          <p:cNvCxnSpPr/>
          <p:nvPr/>
        </p:nvCxnSpPr>
        <p:spPr>
          <a:xfrm rot="5400000" flipH="1" flipV="1">
            <a:off x="2019300" y="3619500"/>
            <a:ext cx="16764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95459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normAutofit fontScale="90000"/>
          </a:bodyPr>
          <a:lstStyle/>
          <a:p>
            <a:r>
              <a:rPr lang="en-US" sz="4000" dirty="0">
                <a:latin typeface="Comic Sans MS" panose="030F0702030302020204" pitchFamily="66" charset="0"/>
              </a:rPr>
              <a:t>Using Inverses to Solve </a:t>
            </a:r>
            <a:r>
              <a:rPr lang="en-US" sz="4000" dirty="0" err="1">
                <a:latin typeface="Comic Sans MS" panose="030F0702030302020204" pitchFamily="66" charset="0"/>
              </a:rPr>
              <a:t>Congruences</a:t>
            </a:r>
            <a:endParaRPr lang="en-US" sz="4000" dirty="0">
              <a:latin typeface="Comic Sans MS" panose="030F0702030302020204" pitchFamily="66" charset="0"/>
            </a:endParaRPr>
          </a:p>
        </p:txBody>
      </p:sp>
      <p:sp>
        <p:nvSpPr>
          <p:cNvPr id="3" name="Content Placeholder 2"/>
          <p:cNvSpPr>
            <a:spLocks noGrp="1"/>
          </p:cNvSpPr>
          <p:nvPr>
            <p:ph idx="1"/>
          </p:nvPr>
        </p:nvSpPr>
        <p:spPr>
          <a:xfrm>
            <a:off x="260927" y="1447800"/>
            <a:ext cx="8229600" cy="4389120"/>
          </a:xfrm>
        </p:spPr>
        <p:txBody>
          <a:bodyPr>
            <a:noAutofit/>
          </a:bodyPr>
          <a:lstStyle/>
          <a:p>
            <a:r>
              <a:rPr lang="en-US" sz="2000" dirty="0">
                <a:latin typeface="Comic Sans MS" panose="030F0702030302020204" pitchFamily="66" charset="0"/>
              </a:rPr>
              <a:t>We can solve the congruence   </a:t>
            </a:r>
            <a:r>
              <a:rPr lang="en-US" sz="2000" i="1" dirty="0">
                <a:latin typeface="Comic Sans MS" panose="030F0702030302020204" pitchFamily="66" charset="0"/>
              </a:rPr>
              <a:t>ax</a:t>
            </a:r>
            <a:r>
              <a:rPr lang="en-US" sz="2000" dirty="0">
                <a:latin typeface="Comic Sans MS" panose="030F0702030302020204" pitchFamily="66" charset="0"/>
                <a:ea typeface="Cambria Math"/>
              </a:rPr>
              <a:t>≡</a:t>
            </a:r>
            <a:r>
              <a:rPr lang="en-US" sz="2000" dirty="0">
                <a:latin typeface="Comic Sans MS" panose="030F0702030302020204" pitchFamily="66" charset="0"/>
              </a:rPr>
              <a:t> </a:t>
            </a:r>
            <a:r>
              <a:rPr lang="en-US" sz="2000" i="1" dirty="0">
                <a:latin typeface="Comic Sans MS" panose="030F0702030302020204" pitchFamily="66" charset="0"/>
              </a:rPr>
              <a:t>b</a:t>
            </a:r>
            <a:r>
              <a:rPr lang="en-US" sz="2000" dirty="0">
                <a:latin typeface="Comic Sans MS" panose="030F0702030302020204" pitchFamily="66" charset="0"/>
              </a:rPr>
              <a:t>( mod </a:t>
            </a:r>
            <a:r>
              <a:rPr lang="en-US" sz="2000" i="1" dirty="0">
                <a:latin typeface="Comic Sans MS" panose="030F0702030302020204" pitchFamily="66" charset="0"/>
              </a:rPr>
              <a:t>m</a:t>
            </a:r>
            <a:r>
              <a:rPr lang="en-US" sz="2000" dirty="0">
                <a:latin typeface="Comic Sans MS" panose="030F0702030302020204" pitchFamily="66" charset="0"/>
              </a:rPr>
              <a:t>) by multiplying both sides by </a:t>
            </a:r>
            <a:r>
              <a:rPr lang="en-US" sz="2000" i="1" dirty="0">
                <a:latin typeface="Comic Sans MS" panose="030F0702030302020204" pitchFamily="66" charset="0"/>
              </a:rPr>
              <a:t>ā.</a:t>
            </a:r>
          </a:p>
          <a:p>
            <a:pPr>
              <a:buNone/>
            </a:pPr>
            <a:r>
              <a:rPr lang="en-US" sz="2000" b="1" dirty="0">
                <a:latin typeface="Comic Sans MS" panose="030F0702030302020204" pitchFamily="66" charset="0"/>
              </a:rPr>
              <a:t>     Example</a:t>
            </a:r>
            <a:r>
              <a:rPr lang="en-US" sz="2000" dirty="0">
                <a:latin typeface="Comic Sans MS" panose="030F0702030302020204" pitchFamily="66" charset="0"/>
              </a:rPr>
              <a:t>:  What are the solutions of the  congruence </a:t>
            </a:r>
            <a:r>
              <a:rPr lang="en-US" sz="2000" dirty="0">
                <a:latin typeface="Comic Sans MS" panose="030F0702030302020204" pitchFamily="66" charset="0"/>
                <a:ea typeface="Cambria Math" pitchFamily="18" charset="0"/>
              </a:rPr>
              <a:t>3</a:t>
            </a:r>
            <a:r>
              <a:rPr lang="en-US" sz="2000" i="1" dirty="0">
                <a:latin typeface="Comic Sans MS" panose="030F0702030302020204" pitchFamily="66" charset="0"/>
              </a:rPr>
              <a:t>x</a:t>
            </a:r>
            <a:r>
              <a:rPr lang="en-US" sz="2000" dirty="0">
                <a:latin typeface="Comic Sans MS" panose="030F0702030302020204" pitchFamily="66" charset="0"/>
                <a:ea typeface="Cambria Math"/>
              </a:rPr>
              <a:t>≡</a:t>
            </a:r>
            <a:r>
              <a:rPr lang="en-US" sz="2000" dirty="0">
                <a:latin typeface="Comic Sans MS" panose="030F0702030302020204" pitchFamily="66" charset="0"/>
              </a:rPr>
              <a:t> </a:t>
            </a:r>
            <a:r>
              <a:rPr lang="en-US" sz="2000" dirty="0">
                <a:latin typeface="Comic Sans MS" panose="030F0702030302020204" pitchFamily="66" charset="0"/>
                <a:ea typeface="Cambria Math" pitchFamily="18" charset="0"/>
              </a:rPr>
              <a:t>4</a:t>
            </a:r>
            <a:r>
              <a:rPr lang="en-US" sz="2000" dirty="0">
                <a:latin typeface="Comic Sans MS" panose="030F0702030302020204" pitchFamily="66" charset="0"/>
              </a:rPr>
              <a:t>( mod </a:t>
            </a:r>
            <a:r>
              <a:rPr lang="en-US" sz="2000" dirty="0">
                <a:latin typeface="Comic Sans MS" panose="030F0702030302020204" pitchFamily="66" charset="0"/>
                <a:ea typeface="Cambria Math" pitchFamily="18" charset="0"/>
              </a:rPr>
              <a:t>7</a:t>
            </a:r>
            <a:r>
              <a:rPr lang="en-US" sz="2000" dirty="0">
                <a:latin typeface="Comic Sans MS" panose="030F0702030302020204" pitchFamily="66" charset="0"/>
              </a:rPr>
              <a:t>). </a:t>
            </a:r>
          </a:p>
          <a:p>
            <a:pPr>
              <a:buNone/>
            </a:pPr>
            <a:r>
              <a:rPr lang="en-US" sz="2000" dirty="0">
                <a:latin typeface="Comic Sans MS" panose="030F0702030302020204" pitchFamily="66" charset="0"/>
              </a:rPr>
              <a:t>     </a:t>
            </a:r>
            <a:r>
              <a:rPr lang="en-US" sz="2000" b="1" dirty="0">
                <a:latin typeface="Comic Sans MS" panose="030F0702030302020204" pitchFamily="66" charset="0"/>
              </a:rPr>
              <a:t>Solution</a:t>
            </a:r>
            <a:r>
              <a:rPr lang="en-US" sz="2000" dirty="0">
                <a:latin typeface="Comic Sans MS" panose="030F0702030302020204" pitchFamily="66" charset="0"/>
              </a:rPr>
              <a:t>:  We found that </a:t>
            </a:r>
            <a:r>
              <a:rPr lang="en-US" sz="2000" dirty="0">
                <a:latin typeface="Comic Sans MS" panose="030F0702030302020204" pitchFamily="66" charset="0"/>
                <a:ea typeface="Cambria Math"/>
              </a:rPr>
              <a:t>−</a:t>
            </a:r>
            <a:r>
              <a:rPr lang="en-US" sz="2000" dirty="0">
                <a:latin typeface="Comic Sans MS" panose="030F0702030302020204" pitchFamily="66" charset="0"/>
                <a:ea typeface="Cambria Math" pitchFamily="18" charset="0"/>
              </a:rPr>
              <a:t>2 is an inverse of 3 modulo 7 (two slides back). We multiply both sides of the congruence by </a:t>
            </a:r>
            <a:r>
              <a:rPr lang="en-US" sz="2000" dirty="0">
                <a:latin typeface="Comic Sans MS" panose="030F0702030302020204" pitchFamily="66" charset="0"/>
                <a:ea typeface="Cambria Math"/>
              </a:rPr>
              <a:t>−</a:t>
            </a:r>
            <a:r>
              <a:rPr lang="en-US" sz="2000" dirty="0">
                <a:latin typeface="Comic Sans MS" panose="030F0702030302020204" pitchFamily="66" charset="0"/>
                <a:ea typeface="Cambria Math" pitchFamily="18" charset="0"/>
              </a:rPr>
              <a:t>2 giving </a:t>
            </a:r>
          </a:p>
          <a:p>
            <a:pPr>
              <a:buNone/>
            </a:pPr>
            <a:r>
              <a:rPr lang="en-US" sz="2000" dirty="0">
                <a:latin typeface="Comic Sans MS" panose="030F0702030302020204" pitchFamily="66" charset="0"/>
                <a:ea typeface="Cambria Math" pitchFamily="18" charset="0"/>
              </a:rPr>
              <a:t>                </a:t>
            </a:r>
            <a:r>
              <a:rPr lang="en-US" sz="2000" dirty="0">
                <a:latin typeface="Comic Sans MS" panose="030F0702030302020204" pitchFamily="66" charset="0"/>
                <a:ea typeface="Cambria Math"/>
              </a:rPr>
              <a:t>−</a:t>
            </a:r>
            <a:r>
              <a:rPr lang="en-US" sz="2000" dirty="0">
                <a:latin typeface="Comic Sans MS" panose="030F0702030302020204" pitchFamily="66" charset="0"/>
                <a:ea typeface="Cambria Math" pitchFamily="18" charset="0"/>
              </a:rPr>
              <a:t>2  </a:t>
            </a:r>
            <a:r>
              <a:rPr lang="en-US" sz="2000" dirty="0">
                <a:latin typeface="Comic Sans MS" panose="030F0702030302020204" pitchFamily="66" charset="0"/>
                <a:ea typeface="Cambria Math"/>
              </a:rPr>
              <a:t>∙</a:t>
            </a:r>
            <a:r>
              <a:rPr lang="en-US" sz="2000" dirty="0">
                <a:latin typeface="Comic Sans MS" panose="030F0702030302020204" pitchFamily="66" charset="0"/>
                <a:ea typeface="Cambria Math" pitchFamily="18" charset="0"/>
              </a:rPr>
              <a:t> 3</a:t>
            </a:r>
            <a:r>
              <a:rPr lang="en-US" sz="2000" i="1" dirty="0">
                <a:latin typeface="Comic Sans MS" panose="030F0702030302020204" pitchFamily="66" charset="0"/>
              </a:rPr>
              <a:t>x </a:t>
            </a:r>
            <a:r>
              <a:rPr lang="en-US" sz="2000" dirty="0">
                <a:latin typeface="Comic Sans MS" panose="030F0702030302020204" pitchFamily="66" charset="0"/>
                <a:ea typeface="Cambria Math"/>
              </a:rPr>
              <a:t>≡</a:t>
            </a:r>
            <a:r>
              <a:rPr lang="en-US" sz="2000" dirty="0">
                <a:latin typeface="Comic Sans MS" panose="030F0702030302020204" pitchFamily="66" charset="0"/>
              </a:rPr>
              <a:t> </a:t>
            </a:r>
            <a:r>
              <a:rPr lang="en-US" sz="2000" dirty="0">
                <a:latin typeface="Comic Sans MS" panose="030F0702030302020204" pitchFamily="66" charset="0"/>
                <a:ea typeface="Cambria Math"/>
              </a:rPr>
              <a:t>−</a:t>
            </a:r>
            <a:r>
              <a:rPr lang="en-US" sz="2000" dirty="0">
                <a:latin typeface="Comic Sans MS" panose="030F0702030302020204" pitchFamily="66" charset="0"/>
                <a:ea typeface="Cambria Math" pitchFamily="18" charset="0"/>
              </a:rPr>
              <a:t>2 </a:t>
            </a:r>
            <a:r>
              <a:rPr lang="en-US" sz="2000" dirty="0">
                <a:latin typeface="Comic Sans MS" panose="030F0702030302020204" pitchFamily="66" charset="0"/>
                <a:ea typeface="Cambria Math"/>
              </a:rPr>
              <a:t>∙ </a:t>
            </a:r>
            <a:r>
              <a:rPr lang="en-US" sz="2000" dirty="0">
                <a:latin typeface="Comic Sans MS" panose="030F0702030302020204" pitchFamily="66" charset="0"/>
                <a:ea typeface="Cambria Math" pitchFamily="18" charset="0"/>
              </a:rPr>
              <a:t>4</a:t>
            </a:r>
            <a:r>
              <a:rPr lang="en-US" sz="2000" dirty="0">
                <a:latin typeface="Comic Sans MS" panose="030F0702030302020204" pitchFamily="66" charset="0"/>
              </a:rPr>
              <a:t>(mod </a:t>
            </a:r>
            <a:r>
              <a:rPr lang="en-US" sz="2000" dirty="0">
                <a:latin typeface="Comic Sans MS" panose="030F0702030302020204" pitchFamily="66" charset="0"/>
                <a:ea typeface="Cambria Math" pitchFamily="18" charset="0"/>
              </a:rPr>
              <a:t>7</a:t>
            </a:r>
            <a:r>
              <a:rPr lang="en-US" sz="2000" dirty="0">
                <a:latin typeface="Comic Sans MS" panose="030F0702030302020204" pitchFamily="66" charset="0"/>
              </a:rPr>
              <a:t>).</a:t>
            </a:r>
          </a:p>
          <a:p>
            <a:pPr>
              <a:buNone/>
            </a:pPr>
            <a:r>
              <a:rPr lang="en-US" sz="2000" dirty="0">
                <a:latin typeface="Comic Sans MS" panose="030F0702030302020204" pitchFamily="66" charset="0"/>
              </a:rPr>
              <a:t>     Because  </a:t>
            </a:r>
            <a:r>
              <a:rPr lang="en-US" sz="2000" dirty="0">
                <a:latin typeface="Comic Sans MS" panose="030F0702030302020204" pitchFamily="66" charset="0"/>
                <a:ea typeface="Cambria Math"/>
              </a:rPr>
              <a:t>−</a:t>
            </a:r>
            <a:r>
              <a:rPr lang="en-US" sz="2000" dirty="0">
                <a:latin typeface="Comic Sans MS" panose="030F0702030302020204" pitchFamily="66" charset="0"/>
                <a:ea typeface="Cambria Math" pitchFamily="18" charset="0"/>
              </a:rPr>
              <a:t>6 </a:t>
            </a:r>
            <a:r>
              <a:rPr lang="en-US" sz="2000" dirty="0">
                <a:latin typeface="Comic Sans MS" panose="030F0702030302020204" pitchFamily="66" charset="0"/>
                <a:ea typeface="Cambria Math"/>
              </a:rPr>
              <a:t>≡</a:t>
            </a:r>
            <a:r>
              <a:rPr lang="en-US" sz="2000" dirty="0">
                <a:latin typeface="Comic Sans MS" panose="030F0702030302020204" pitchFamily="66" charset="0"/>
              </a:rPr>
              <a:t> </a:t>
            </a:r>
            <a:r>
              <a:rPr lang="en-US" sz="2000" dirty="0">
                <a:latin typeface="Comic Sans MS" panose="030F0702030302020204" pitchFamily="66" charset="0"/>
                <a:ea typeface="Cambria Math"/>
              </a:rPr>
              <a:t>1 </a:t>
            </a:r>
            <a:r>
              <a:rPr lang="en-US" sz="2000" dirty="0">
                <a:latin typeface="Comic Sans MS" panose="030F0702030302020204" pitchFamily="66" charset="0"/>
              </a:rPr>
              <a:t>(mod </a:t>
            </a:r>
            <a:r>
              <a:rPr lang="en-US" sz="2000" dirty="0">
                <a:latin typeface="Comic Sans MS" panose="030F0702030302020204" pitchFamily="66" charset="0"/>
                <a:ea typeface="Cambria Math" pitchFamily="18" charset="0"/>
              </a:rPr>
              <a:t>7</a:t>
            </a:r>
            <a:r>
              <a:rPr lang="en-US" sz="2000" dirty="0">
                <a:latin typeface="Comic Sans MS" panose="030F0702030302020204" pitchFamily="66" charset="0"/>
              </a:rPr>
              <a:t>)  and </a:t>
            </a:r>
            <a:r>
              <a:rPr lang="en-US" sz="2000" dirty="0">
                <a:latin typeface="Comic Sans MS" panose="030F0702030302020204" pitchFamily="66" charset="0"/>
                <a:ea typeface="Cambria Math"/>
              </a:rPr>
              <a:t>−</a:t>
            </a:r>
            <a:r>
              <a:rPr lang="en-US" sz="2000" dirty="0">
                <a:latin typeface="Comic Sans MS" panose="030F0702030302020204" pitchFamily="66" charset="0"/>
                <a:ea typeface="Cambria Math" pitchFamily="18" charset="0"/>
              </a:rPr>
              <a:t>8 </a:t>
            </a:r>
            <a:r>
              <a:rPr lang="en-US" sz="2000" dirty="0">
                <a:latin typeface="Comic Sans MS" panose="030F0702030302020204" pitchFamily="66" charset="0"/>
                <a:ea typeface="Cambria Math"/>
              </a:rPr>
              <a:t>≡</a:t>
            </a:r>
            <a:r>
              <a:rPr lang="en-US" sz="2000" dirty="0">
                <a:latin typeface="Comic Sans MS" panose="030F0702030302020204" pitchFamily="66" charset="0"/>
              </a:rPr>
              <a:t> </a:t>
            </a:r>
            <a:r>
              <a:rPr lang="en-US" sz="2000" dirty="0">
                <a:latin typeface="Comic Sans MS" panose="030F0702030302020204" pitchFamily="66" charset="0"/>
                <a:ea typeface="Cambria Math"/>
              </a:rPr>
              <a:t>6 </a:t>
            </a:r>
            <a:r>
              <a:rPr lang="en-US" sz="2000" dirty="0">
                <a:latin typeface="Comic Sans MS" panose="030F0702030302020204" pitchFamily="66" charset="0"/>
              </a:rPr>
              <a:t>(mod </a:t>
            </a:r>
            <a:r>
              <a:rPr lang="en-US" sz="2000" dirty="0">
                <a:latin typeface="Comic Sans MS" panose="030F0702030302020204" pitchFamily="66" charset="0"/>
                <a:ea typeface="Cambria Math" pitchFamily="18" charset="0"/>
              </a:rPr>
              <a:t>7</a:t>
            </a:r>
            <a:r>
              <a:rPr lang="en-US" sz="2000" dirty="0">
                <a:latin typeface="Comic Sans MS" panose="030F0702030302020204" pitchFamily="66" charset="0"/>
              </a:rPr>
              <a:t>), it follows that if </a:t>
            </a:r>
            <a:r>
              <a:rPr lang="en-US" sz="2000" i="1" dirty="0">
                <a:latin typeface="Comic Sans MS" panose="030F0702030302020204" pitchFamily="66" charset="0"/>
              </a:rPr>
              <a:t>x</a:t>
            </a:r>
            <a:r>
              <a:rPr lang="en-US" sz="2000" dirty="0">
                <a:latin typeface="Comic Sans MS" panose="030F0702030302020204" pitchFamily="66" charset="0"/>
              </a:rPr>
              <a:t> is a solution, then </a:t>
            </a:r>
            <a:r>
              <a:rPr lang="en-US" sz="2000" i="1" dirty="0">
                <a:latin typeface="Comic Sans MS" panose="030F0702030302020204" pitchFamily="66" charset="0"/>
              </a:rPr>
              <a:t>x</a:t>
            </a:r>
            <a:r>
              <a:rPr lang="en-US" sz="2000" dirty="0">
                <a:latin typeface="Comic Sans MS" panose="030F0702030302020204" pitchFamily="66" charset="0"/>
                <a:ea typeface="Cambria Math"/>
              </a:rPr>
              <a:t> ≡</a:t>
            </a:r>
            <a:r>
              <a:rPr lang="en-US" sz="2000" dirty="0">
                <a:latin typeface="Comic Sans MS" panose="030F0702030302020204" pitchFamily="66" charset="0"/>
              </a:rPr>
              <a:t> </a:t>
            </a:r>
            <a:r>
              <a:rPr lang="en-US" sz="2000" dirty="0">
                <a:latin typeface="Comic Sans MS" panose="030F0702030302020204" pitchFamily="66" charset="0"/>
                <a:ea typeface="Cambria Math"/>
              </a:rPr>
              <a:t> −</a:t>
            </a:r>
            <a:r>
              <a:rPr lang="en-US" sz="2000" dirty="0">
                <a:latin typeface="Comic Sans MS" panose="030F0702030302020204" pitchFamily="66" charset="0"/>
                <a:ea typeface="Cambria Math" pitchFamily="18" charset="0"/>
              </a:rPr>
              <a:t>8</a:t>
            </a:r>
            <a:r>
              <a:rPr lang="en-US" sz="2000" dirty="0">
                <a:latin typeface="Comic Sans MS" panose="030F0702030302020204" pitchFamily="66" charset="0"/>
                <a:ea typeface="Cambria Math"/>
              </a:rPr>
              <a:t> </a:t>
            </a:r>
            <a:r>
              <a:rPr lang="en-US" sz="2000" dirty="0">
                <a:latin typeface="Comic Sans MS" panose="030F0702030302020204" pitchFamily="66" charset="0"/>
              </a:rPr>
              <a:t> </a:t>
            </a:r>
            <a:r>
              <a:rPr lang="en-US" sz="2000" dirty="0">
                <a:latin typeface="Comic Sans MS" panose="030F0702030302020204" pitchFamily="66" charset="0"/>
                <a:ea typeface="Cambria Math" pitchFamily="18" charset="0"/>
              </a:rPr>
              <a:t> </a:t>
            </a:r>
            <a:r>
              <a:rPr lang="en-US" sz="2000" dirty="0">
                <a:latin typeface="Comic Sans MS" panose="030F0702030302020204" pitchFamily="66" charset="0"/>
                <a:ea typeface="Cambria Math"/>
              </a:rPr>
              <a:t>≡</a:t>
            </a:r>
            <a:r>
              <a:rPr lang="en-US" sz="2000" dirty="0">
                <a:latin typeface="Comic Sans MS" panose="030F0702030302020204" pitchFamily="66" charset="0"/>
              </a:rPr>
              <a:t> </a:t>
            </a:r>
            <a:r>
              <a:rPr lang="en-US" sz="2000" dirty="0">
                <a:latin typeface="Comic Sans MS" panose="030F0702030302020204" pitchFamily="66" charset="0"/>
                <a:ea typeface="Cambria Math"/>
              </a:rPr>
              <a:t>6 </a:t>
            </a:r>
            <a:r>
              <a:rPr lang="en-US" sz="2000" dirty="0">
                <a:latin typeface="Comic Sans MS" panose="030F0702030302020204" pitchFamily="66" charset="0"/>
              </a:rPr>
              <a:t>(mod </a:t>
            </a:r>
            <a:r>
              <a:rPr lang="en-US" sz="2000" dirty="0">
                <a:latin typeface="Comic Sans MS" panose="030F0702030302020204" pitchFamily="66" charset="0"/>
                <a:ea typeface="Cambria Math" pitchFamily="18" charset="0"/>
              </a:rPr>
              <a:t>7</a:t>
            </a:r>
            <a:r>
              <a:rPr lang="en-US" sz="2000" dirty="0">
                <a:latin typeface="Comic Sans MS" panose="030F0702030302020204" pitchFamily="66" charset="0"/>
              </a:rPr>
              <a:t>)</a:t>
            </a:r>
          </a:p>
          <a:p>
            <a:pPr>
              <a:buNone/>
            </a:pPr>
            <a:r>
              <a:rPr lang="en-US" sz="2000" dirty="0">
                <a:latin typeface="Comic Sans MS" panose="030F0702030302020204" pitchFamily="66" charset="0"/>
              </a:rPr>
              <a:t>     We need to determine if every </a:t>
            </a:r>
            <a:r>
              <a:rPr lang="en-US" sz="2000" i="1" dirty="0">
                <a:latin typeface="Comic Sans MS" panose="030F0702030302020204" pitchFamily="66" charset="0"/>
              </a:rPr>
              <a:t>x</a:t>
            </a:r>
            <a:r>
              <a:rPr lang="en-US" sz="2000" dirty="0">
                <a:latin typeface="Comic Sans MS" panose="030F0702030302020204" pitchFamily="66" charset="0"/>
              </a:rPr>
              <a:t> with</a:t>
            </a:r>
            <a:r>
              <a:rPr lang="en-US" sz="2000" i="1" dirty="0">
                <a:latin typeface="Comic Sans MS" panose="030F0702030302020204" pitchFamily="66" charset="0"/>
              </a:rPr>
              <a:t> x</a:t>
            </a:r>
            <a:r>
              <a:rPr lang="en-US" sz="2000" dirty="0">
                <a:latin typeface="Comic Sans MS" panose="030F0702030302020204" pitchFamily="66" charset="0"/>
              </a:rPr>
              <a:t> </a:t>
            </a:r>
            <a:r>
              <a:rPr lang="en-US" sz="2000" dirty="0">
                <a:latin typeface="Comic Sans MS" panose="030F0702030302020204" pitchFamily="66" charset="0"/>
                <a:ea typeface="Cambria Math" pitchFamily="18" charset="0"/>
              </a:rPr>
              <a:t> </a:t>
            </a:r>
            <a:r>
              <a:rPr lang="en-US" sz="2000" dirty="0">
                <a:latin typeface="Comic Sans MS" panose="030F0702030302020204" pitchFamily="66" charset="0"/>
                <a:ea typeface="Cambria Math"/>
              </a:rPr>
              <a:t>≡</a:t>
            </a:r>
            <a:r>
              <a:rPr lang="en-US" sz="2000" dirty="0">
                <a:latin typeface="Comic Sans MS" panose="030F0702030302020204" pitchFamily="66" charset="0"/>
              </a:rPr>
              <a:t> </a:t>
            </a:r>
            <a:r>
              <a:rPr lang="en-US" sz="2000" dirty="0">
                <a:latin typeface="Comic Sans MS" panose="030F0702030302020204" pitchFamily="66" charset="0"/>
                <a:ea typeface="Cambria Math"/>
              </a:rPr>
              <a:t>6 </a:t>
            </a:r>
            <a:r>
              <a:rPr lang="en-US" sz="2000" dirty="0">
                <a:latin typeface="Comic Sans MS" panose="030F0702030302020204" pitchFamily="66" charset="0"/>
              </a:rPr>
              <a:t>(mod </a:t>
            </a:r>
            <a:r>
              <a:rPr lang="en-US" sz="2000" dirty="0">
                <a:latin typeface="Comic Sans MS" panose="030F0702030302020204" pitchFamily="66" charset="0"/>
                <a:ea typeface="Cambria Math" pitchFamily="18" charset="0"/>
              </a:rPr>
              <a:t>7</a:t>
            </a:r>
            <a:r>
              <a:rPr lang="en-US" sz="2000" dirty="0">
                <a:latin typeface="Comic Sans MS" panose="030F0702030302020204" pitchFamily="66" charset="0"/>
              </a:rPr>
              <a:t>) is a solution. Assume that    </a:t>
            </a:r>
            <a:r>
              <a:rPr lang="en-US" sz="2000" i="1" dirty="0">
                <a:latin typeface="Comic Sans MS" panose="030F0702030302020204" pitchFamily="66" charset="0"/>
              </a:rPr>
              <a:t>x</a:t>
            </a:r>
            <a:r>
              <a:rPr lang="en-US" sz="2000" dirty="0">
                <a:latin typeface="Comic Sans MS" panose="030F0702030302020204" pitchFamily="66" charset="0"/>
              </a:rPr>
              <a:t> </a:t>
            </a:r>
            <a:r>
              <a:rPr lang="en-US" sz="2000" dirty="0">
                <a:latin typeface="Comic Sans MS" panose="030F0702030302020204" pitchFamily="66" charset="0"/>
                <a:ea typeface="Cambria Math" pitchFamily="18" charset="0"/>
              </a:rPr>
              <a:t> </a:t>
            </a:r>
            <a:r>
              <a:rPr lang="en-US" sz="2000" dirty="0">
                <a:latin typeface="Comic Sans MS" panose="030F0702030302020204" pitchFamily="66" charset="0"/>
                <a:ea typeface="Cambria Math"/>
              </a:rPr>
              <a:t>≡</a:t>
            </a:r>
            <a:r>
              <a:rPr lang="en-US" sz="2000" dirty="0">
                <a:latin typeface="Comic Sans MS" panose="030F0702030302020204" pitchFamily="66" charset="0"/>
              </a:rPr>
              <a:t> </a:t>
            </a:r>
            <a:r>
              <a:rPr lang="en-US" sz="2000" dirty="0">
                <a:latin typeface="Comic Sans MS" panose="030F0702030302020204" pitchFamily="66" charset="0"/>
                <a:ea typeface="Cambria Math"/>
              </a:rPr>
              <a:t>6 </a:t>
            </a:r>
            <a:r>
              <a:rPr lang="en-US" sz="2000" dirty="0">
                <a:latin typeface="Comic Sans MS" panose="030F0702030302020204" pitchFamily="66" charset="0"/>
              </a:rPr>
              <a:t>(mod </a:t>
            </a:r>
            <a:r>
              <a:rPr lang="en-US" sz="2000" dirty="0">
                <a:latin typeface="Comic Sans MS" panose="030F0702030302020204" pitchFamily="66" charset="0"/>
                <a:ea typeface="Cambria Math" pitchFamily="18" charset="0"/>
              </a:rPr>
              <a:t>7</a:t>
            </a:r>
            <a:r>
              <a:rPr lang="en-US" sz="2000" dirty="0">
                <a:latin typeface="Comic Sans MS" panose="030F0702030302020204" pitchFamily="66" charset="0"/>
              </a:rPr>
              <a:t>). By Theorem </a:t>
            </a:r>
            <a:r>
              <a:rPr lang="en-US" sz="2000" dirty="0">
                <a:latin typeface="Comic Sans MS" panose="030F0702030302020204" pitchFamily="66" charset="0"/>
                <a:ea typeface="Cambria Math" pitchFamily="18" charset="0"/>
              </a:rPr>
              <a:t>5</a:t>
            </a:r>
            <a:r>
              <a:rPr lang="en-US" sz="2000" dirty="0">
                <a:latin typeface="Comic Sans MS" panose="030F0702030302020204" pitchFamily="66" charset="0"/>
              </a:rPr>
              <a:t> of Section </a:t>
            </a:r>
            <a:r>
              <a:rPr lang="en-US" sz="2000" dirty="0">
                <a:latin typeface="Comic Sans MS" panose="030F0702030302020204" pitchFamily="66" charset="0"/>
                <a:ea typeface="Cambria Math" pitchFamily="18" charset="0"/>
              </a:rPr>
              <a:t>4.1</a:t>
            </a:r>
            <a:r>
              <a:rPr lang="en-US" sz="2000" dirty="0">
                <a:latin typeface="Comic Sans MS" panose="030F0702030302020204" pitchFamily="66" charset="0"/>
              </a:rPr>
              <a:t>, it follows that</a:t>
            </a:r>
            <a:r>
              <a:rPr lang="en-US" sz="2000" dirty="0">
                <a:latin typeface="Comic Sans MS" panose="030F0702030302020204" pitchFamily="66" charset="0"/>
                <a:ea typeface="Cambria Math" pitchFamily="18" charset="0"/>
              </a:rPr>
              <a:t> 3</a:t>
            </a:r>
            <a:r>
              <a:rPr lang="en-US" sz="2000" i="1" dirty="0">
                <a:latin typeface="Comic Sans MS" panose="030F0702030302020204" pitchFamily="66" charset="0"/>
              </a:rPr>
              <a:t>x </a:t>
            </a:r>
            <a:r>
              <a:rPr lang="en-US" sz="2000" dirty="0">
                <a:latin typeface="Comic Sans MS" panose="030F0702030302020204" pitchFamily="66" charset="0"/>
                <a:ea typeface="Cambria Math"/>
              </a:rPr>
              <a:t>≡</a:t>
            </a:r>
            <a:r>
              <a:rPr lang="en-US" sz="2000" dirty="0">
                <a:latin typeface="Comic Sans MS" panose="030F0702030302020204" pitchFamily="66" charset="0"/>
              </a:rPr>
              <a:t> </a:t>
            </a:r>
            <a:r>
              <a:rPr lang="en-US" sz="2000" dirty="0">
                <a:latin typeface="Comic Sans MS" panose="030F0702030302020204" pitchFamily="66" charset="0"/>
                <a:ea typeface="Cambria Math" pitchFamily="18" charset="0"/>
              </a:rPr>
              <a:t>3 </a:t>
            </a:r>
            <a:r>
              <a:rPr lang="en-US" sz="2000" dirty="0">
                <a:latin typeface="Comic Sans MS" panose="030F0702030302020204" pitchFamily="66" charset="0"/>
                <a:ea typeface="Cambria Math"/>
              </a:rPr>
              <a:t>∙</a:t>
            </a:r>
            <a:r>
              <a:rPr lang="en-US" sz="2000" dirty="0">
                <a:latin typeface="Comic Sans MS" panose="030F0702030302020204" pitchFamily="66" charset="0"/>
                <a:ea typeface="Cambria Math" pitchFamily="18" charset="0"/>
              </a:rPr>
              <a:t> 6</a:t>
            </a:r>
            <a:r>
              <a:rPr lang="en-US" sz="2000" i="1" dirty="0">
                <a:latin typeface="Comic Sans MS" panose="030F0702030302020204" pitchFamily="66" charset="0"/>
              </a:rPr>
              <a:t> = </a:t>
            </a:r>
            <a:r>
              <a:rPr lang="en-US" sz="2000" dirty="0">
                <a:latin typeface="Comic Sans MS" panose="030F0702030302020204" pitchFamily="66" charset="0"/>
                <a:ea typeface="Cambria Math" pitchFamily="18" charset="0"/>
              </a:rPr>
              <a:t>18</a:t>
            </a:r>
            <a:r>
              <a:rPr lang="en-US" sz="2000" i="1" dirty="0">
                <a:latin typeface="Comic Sans MS" panose="030F0702030302020204" pitchFamily="66" charset="0"/>
              </a:rPr>
              <a:t> </a:t>
            </a:r>
            <a:r>
              <a:rPr lang="en-US" sz="2000" dirty="0">
                <a:latin typeface="Comic Sans MS" panose="030F0702030302020204" pitchFamily="66" charset="0"/>
                <a:ea typeface="Cambria Math"/>
              </a:rPr>
              <a:t>≡ </a:t>
            </a:r>
            <a:r>
              <a:rPr lang="en-US" sz="2000" dirty="0">
                <a:latin typeface="Comic Sans MS" panose="030F0702030302020204" pitchFamily="66" charset="0"/>
                <a:ea typeface="Cambria Math" pitchFamily="18" charset="0"/>
              </a:rPr>
              <a:t>4</a:t>
            </a:r>
            <a:r>
              <a:rPr lang="en-US" sz="2000" dirty="0">
                <a:latin typeface="Comic Sans MS" panose="030F0702030302020204" pitchFamily="66" charset="0"/>
              </a:rPr>
              <a:t>( mod </a:t>
            </a:r>
            <a:r>
              <a:rPr lang="en-US" sz="2000" dirty="0">
                <a:latin typeface="Comic Sans MS" panose="030F0702030302020204" pitchFamily="66" charset="0"/>
                <a:ea typeface="Cambria Math" pitchFamily="18" charset="0"/>
              </a:rPr>
              <a:t>7</a:t>
            </a:r>
            <a:r>
              <a:rPr lang="en-US" sz="2000" dirty="0">
                <a:latin typeface="Comic Sans MS" panose="030F0702030302020204" pitchFamily="66" charset="0"/>
              </a:rPr>
              <a:t>) which shows that all such </a:t>
            </a:r>
            <a:r>
              <a:rPr lang="en-US" sz="2000" i="1" dirty="0">
                <a:latin typeface="Comic Sans MS" panose="030F0702030302020204" pitchFamily="66" charset="0"/>
              </a:rPr>
              <a:t>x</a:t>
            </a:r>
            <a:r>
              <a:rPr lang="en-US" sz="2000" dirty="0">
                <a:latin typeface="Comic Sans MS" panose="030F0702030302020204" pitchFamily="66" charset="0"/>
              </a:rPr>
              <a:t> satisfy the congruence. </a:t>
            </a:r>
          </a:p>
          <a:p>
            <a:pPr>
              <a:buNone/>
            </a:pPr>
            <a:r>
              <a:rPr lang="en-US" sz="2000" dirty="0">
                <a:latin typeface="Comic Sans MS" panose="030F0702030302020204" pitchFamily="66" charset="0"/>
              </a:rPr>
              <a:t>     The solutions are the integers </a:t>
            </a:r>
            <a:r>
              <a:rPr lang="en-US" sz="2000" i="1" dirty="0">
                <a:latin typeface="Comic Sans MS" panose="030F0702030302020204" pitchFamily="66" charset="0"/>
              </a:rPr>
              <a:t>x</a:t>
            </a:r>
            <a:r>
              <a:rPr lang="en-US" sz="2000" dirty="0">
                <a:latin typeface="Comic Sans MS" panose="030F0702030302020204" pitchFamily="66" charset="0"/>
              </a:rPr>
              <a:t> such that </a:t>
            </a:r>
            <a:r>
              <a:rPr lang="en-US" sz="2000" i="1" dirty="0">
                <a:latin typeface="Comic Sans MS" panose="030F0702030302020204" pitchFamily="66" charset="0"/>
              </a:rPr>
              <a:t>x</a:t>
            </a:r>
            <a:r>
              <a:rPr lang="en-US" sz="2000" dirty="0">
                <a:latin typeface="Comic Sans MS" panose="030F0702030302020204" pitchFamily="66" charset="0"/>
              </a:rPr>
              <a:t> </a:t>
            </a:r>
            <a:r>
              <a:rPr lang="en-US" sz="2000" dirty="0">
                <a:latin typeface="Comic Sans MS" panose="030F0702030302020204" pitchFamily="66" charset="0"/>
                <a:ea typeface="Cambria Math" pitchFamily="18" charset="0"/>
              </a:rPr>
              <a:t> </a:t>
            </a:r>
            <a:r>
              <a:rPr lang="en-US" sz="2000" dirty="0">
                <a:latin typeface="Comic Sans MS" panose="030F0702030302020204" pitchFamily="66" charset="0"/>
                <a:ea typeface="Cambria Math"/>
              </a:rPr>
              <a:t>≡</a:t>
            </a:r>
            <a:r>
              <a:rPr lang="en-US" sz="2000" dirty="0">
                <a:latin typeface="Comic Sans MS" panose="030F0702030302020204" pitchFamily="66" charset="0"/>
              </a:rPr>
              <a:t> </a:t>
            </a:r>
            <a:r>
              <a:rPr lang="en-US" sz="2000" dirty="0">
                <a:latin typeface="Comic Sans MS" panose="030F0702030302020204" pitchFamily="66" charset="0"/>
                <a:ea typeface="Cambria Math"/>
              </a:rPr>
              <a:t>6 </a:t>
            </a:r>
            <a:r>
              <a:rPr lang="en-US" sz="2000" dirty="0">
                <a:latin typeface="Comic Sans MS" panose="030F0702030302020204" pitchFamily="66" charset="0"/>
              </a:rPr>
              <a:t>(mod </a:t>
            </a:r>
            <a:r>
              <a:rPr lang="en-US" sz="2000" dirty="0">
                <a:latin typeface="Comic Sans MS" panose="030F0702030302020204" pitchFamily="66" charset="0"/>
                <a:ea typeface="Cambria Math" pitchFamily="18" charset="0"/>
              </a:rPr>
              <a:t>7</a:t>
            </a:r>
            <a:r>
              <a:rPr lang="en-US" sz="2000" dirty="0">
                <a:latin typeface="Comic Sans MS" panose="030F0702030302020204" pitchFamily="66" charset="0"/>
              </a:rPr>
              <a:t>), namely,  </a:t>
            </a:r>
            <a:r>
              <a:rPr lang="en-US" sz="2000" dirty="0">
                <a:latin typeface="Comic Sans MS" panose="030F0702030302020204" pitchFamily="66" charset="0"/>
                <a:ea typeface="Cambria Math" pitchFamily="18" charset="0"/>
              </a:rPr>
              <a:t>6,13,20 …</a:t>
            </a:r>
            <a:r>
              <a:rPr lang="en-US" sz="2000" dirty="0">
                <a:latin typeface="Comic Sans MS" panose="030F0702030302020204" pitchFamily="66" charset="0"/>
              </a:rPr>
              <a:t> and  </a:t>
            </a:r>
            <a:r>
              <a:rPr lang="en-US" sz="2000" dirty="0">
                <a:latin typeface="Comic Sans MS" panose="030F0702030302020204" pitchFamily="66" charset="0"/>
                <a:ea typeface="Cambria Math" pitchFamily="18" charset="0"/>
              </a:rPr>
              <a:t> </a:t>
            </a:r>
            <a:r>
              <a:rPr lang="en-US" sz="2000" dirty="0">
                <a:latin typeface="Comic Sans MS" panose="030F0702030302020204" pitchFamily="66" charset="0"/>
                <a:ea typeface="Cambria Math"/>
              </a:rPr>
              <a:t>−</a:t>
            </a:r>
            <a:r>
              <a:rPr lang="en-US" sz="2000" dirty="0">
                <a:latin typeface="Comic Sans MS" panose="030F0702030302020204" pitchFamily="66" charset="0"/>
                <a:ea typeface="Cambria Math" pitchFamily="18" charset="0"/>
              </a:rPr>
              <a:t>1,</a:t>
            </a:r>
            <a:r>
              <a:rPr lang="en-US" sz="2000" dirty="0">
                <a:latin typeface="Comic Sans MS" panose="030F0702030302020204" pitchFamily="66" charset="0"/>
                <a:ea typeface="Cambria Math"/>
              </a:rPr>
              <a:t> − </a:t>
            </a:r>
            <a:r>
              <a:rPr lang="en-US" sz="2000" dirty="0">
                <a:latin typeface="Comic Sans MS" panose="030F0702030302020204" pitchFamily="66" charset="0"/>
                <a:ea typeface="Cambria Math" pitchFamily="18" charset="0"/>
              </a:rPr>
              <a:t>8,</a:t>
            </a:r>
            <a:r>
              <a:rPr lang="en-US" sz="2000" dirty="0">
                <a:latin typeface="Comic Sans MS" panose="030F0702030302020204" pitchFamily="66" charset="0"/>
                <a:ea typeface="Cambria Math"/>
              </a:rPr>
              <a:t> − </a:t>
            </a:r>
            <a:r>
              <a:rPr lang="en-US" sz="2000" dirty="0">
                <a:latin typeface="Comic Sans MS" panose="030F0702030302020204" pitchFamily="66" charset="0"/>
                <a:ea typeface="Cambria Math" pitchFamily="18" charset="0"/>
              </a:rPr>
              <a:t>15,…</a:t>
            </a:r>
            <a:endParaRPr lang="en-US" sz="2000" i="1" dirty="0">
              <a:latin typeface="Comic Sans MS" panose="030F0702030302020204" pitchFamily="66" charset="0"/>
            </a:endParaRPr>
          </a:p>
        </p:txBody>
      </p:sp>
    </p:spTree>
    <p:extLst>
      <p:ext uri="{BB962C8B-B14F-4D97-AF65-F5344CB8AC3E}">
        <p14:creationId xmlns:p14="http://schemas.microsoft.com/office/powerpoint/2010/main" val="58320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1000"/>
                                        <p:tgtEl>
                                          <p:spTgt spid="3">
                                            <p:txEl>
                                              <p:pRg st="3" end="3"/>
                                            </p:txEl>
                                          </p:spTgt>
                                        </p:tgtEl>
                                      </p:cBhvr>
                                    </p:animEffect>
                                    <p:anim calcmode="lin" valueType="num">
                                      <p:cBhvr>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arn(inVertical)">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normAutofit fontScale="90000"/>
          </a:bodyPr>
          <a:lstStyle/>
          <a:p>
            <a:r>
              <a:rPr lang="en-US" dirty="0">
                <a:latin typeface="Comic Sans MS" panose="030F0702030302020204" pitchFamily="66" charset="0"/>
              </a:rPr>
              <a:t>The Chinese Remainder Theorem</a:t>
            </a:r>
          </a:p>
        </p:txBody>
      </p:sp>
      <p:sp>
        <p:nvSpPr>
          <p:cNvPr id="3" name="Content Placeholder 2"/>
          <p:cNvSpPr>
            <a:spLocks noGrp="1"/>
          </p:cNvSpPr>
          <p:nvPr>
            <p:ph idx="1"/>
          </p:nvPr>
        </p:nvSpPr>
        <p:spPr/>
        <p:txBody>
          <a:bodyPr>
            <a:normAutofit fontScale="77500" lnSpcReduction="20000"/>
          </a:bodyPr>
          <a:lstStyle/>
          <a:p>
            <a:r>
              <a:rPr lang="en-US" dirty="0">
                <a:latin typeface="Comic Sans MS" panose="030F0702030302020204" pitchFamily="66" charset="0"/>
              </a:rPr>
              <a:t>In the first century, the Chinese mathematician Sun-</a:t>
            </a:r>
            <a:r>
              <a:rPr lang="en-US" dirty="0" err="1">
                <a:latin typeface="Comic Sans MS" panose="030F0702030302020204" pitchFamily="66" charset="0"/>
              </a:rPr>
              <a:t>Tsu</a:t>
            </a:r>
            <a:r>
              <a:rPr lang="en-US" dirty="0">
                <a:latin typeface="Comic Sans MS" panose="030F0702030302020204" pitchFamily="66" charset="0"/>
              </a:rPr>
              <a:t> asked:</a:t>
            </a:r>
          </a:p>
          <a:p>
            <a:pPr lvl="1">
              <a:buNone/>
            </a:pPr>
            <a:r>
              <a:rPr lang="en-US" dirty="0">
                <a:latin typeface="Comic Sans MS" panose="030F0702030302020204" pitchFamily="66" charset="0"/>
              </a:rPr>
              <a:t>   There are certain things whose number is unknown. When divided by </a:t>
            </a:r>
            <a:r>
              <a:rPr lang="en-US" dirty="0">
                <a:latin typeface="Comic Sans MS" panose="030F0702030302020204" pitchFamily="66" charset="0"/>
                <a:ea typeface="Cambria Math" pitchFamily="18" charset="0"/>
              </a:rPr>
              <a:t>3</a:t>
            </a:r>
            <a:r>
              <a:rPr lang="en-US" dirty="0">
                <a:latin typeface="Comic Sans MS" panose="030F0702030302020204" pitchFamily="66" charset="0"/>
              </a:rPr>
              <a:t>, the remainder is </a:t>
            </a:r>
            <a:r>
              <a:rPr lang="en-US" dirty="0">
                <a:latin typeface="Comic Sans MS" panose="030F0702030302020204" pitchFamily="66" charset="0"/>
                <a:ea typeface="Cambria Math" pitchFamily="18" charset="0"/>
              </a:rPr>
              <a:t>2</a:t>
            </a:r>
            <a:r>
              <a:rPr lang="en-US" dirty="0">
                <a:latin typeface="Comic Sans MS" panose="030F0702030302020204" pitchFamily="66" charset="0"/>
              </a:rPr>
              <a:t>; when divided by </a:t>
            </a:r>
            <a:r>
              <a:rPr lang="en-US" dirty="0">
                <a:latin typeface="Comic Sans MS" panose="030F0702030302020204" pitchFamily="66" charset="0"/>
                <a:ea typeface="Cambria Math" pitchFamily="18" charset="0"/>
              </a:rPr>
              <a:t>5</a:t>
            </a:r>
            <a:r>
              <a:rPr lang="en-US" dirty="0">
                <a:latin typeface="Comic Sans MS" panose="030F0702030302020204" pitchFamily="66" charset="0"/>
              </a:rPr>
              <a:t>, the remainder is </a:t>
            </a:r>
            <a:r>
              <a:rPr lang="en-US" dirty="0">
                <a:latin typeface="Comic Sans MS" panose="030F0702030302020204" pitchFamily="66" charset="0"/>
                <a:ea typeface="Cambria Math" pitchFamily="18" charset="0"/>
              </a:rPr>
              <a:t>3</a:t>
            </a:r>
            <a:r>
              <a:rPr lang="en-US" dirty="0">
                <a:latin typeface="Comic Sans MS" panose="030F0702030302020204" pitchFamily="66" charset="0"/>
              </a:rPr>
              <a:t>; when divided by </a:t>
            </a:r>
            <a:r>
              <a:rPr lang="en-US" dirty="0">
                <a:latin typeface="Comic Sans MS" panose="030F0702030302020204" pitchFamily="66" charset="0"/>
                <a:ea typeface="Cambria Math" pitchFamily="18" charset="0"/>
              </a:rPr>
              <a:t>7</a:t>
            </a:r>
            <a:r>
              <a:rPr lang="en-US" dirty="0">
                <a:latin typeface="Comic Sans MS" panose="030F0702030302020204" pitchFamily="66" charset="0"/>
              </a:rPr>
              <a:t>, the remainder is </a:t>
            </a:r>
            <a:r>
              <a:rPr lang="en-US" dirty="0">
                <a:latin typeface="Comic Sans MS" panose="030F0702030302020204" pitchFamily="66" charset="0"/>
                <a:ea typeface="Cambria Math" pitchFamily="18" charset="0"/>
              </a:rPr>
              <a:t>2</a:t>
            </a:r>
            <a:r>
              <a:rPr lang="en-US" dirty="0">
                <a:latin typeface="Comic Sans MS" panose="030F0702030302020204" pitchFamily="66" charset="0"/>
              </a:rPr>
              <a:t>. What will be the number of things?</a:t>
            </a:r>
          </a:p>
          <a:p>
            <a:r>
              <a:rPr lang="en-US" dirty="0">
                <a:latin typeface="Comic Sans MS" panose="030F0702030302020204" pitchFamily="66" charset="0"/>
              </a:rPr>
              <a:t>This puzzle can be translated into the  solution of the system of </a:t>
            </a:r>
            <a:r>
              <a:rPr lang="en-US" dirty="0" err="1">
                <a:latin typeface="Comic Sans MS" panose="030F0702030302020204" pitchFamily="66" charset="0"/>
              </a:rPr>
              <a:t>congruences</a:t>
            </a:r>
            <a:r>
              <a:rPr lang="en-US" dirty="0">
                <a:latin typeface="Comic Sans MS" panose="030F0702030302020204" pitchFamily="66" charset="0"/>
              </a:rPr>
              <a:t>:</a:t>
            </a:r>
          </a:p>
          <a:p>
            <a:pPr lvl="1">
              <a:buNone/>
            </a:pPr>
            <a:r>
              <a:rPr lang="en-US" i="1" dirty="0">
                <a:latin typeface="Comic Sans MS" panose="030F0702030302020204" pitchFamily="66" charset="0"/>
              </a:rPr>
              <a:t>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2 </a:t>
            </a:r>
            <a:r>
              <a:rPr lang="en-US" dirty="0">
                <a:latin typeface="Comic Sans MS" panose="030F0702030302020204" pitchFamily="66" charset="0"/>
              </a:rPr>
              <a:t>( mod </a:t>
            </a:r>
            <a:r>
              <a:rPr lang="en-US" dirty="0">
                <a:latin typeface="Comic Sans MS" panose="030F0702030302020204" pitchFamily="66" charset="0"/>
                <a:ea typeface="Cambria Math" pitchFamily="18" charset="0"/>
              </a:rPr>
              <a:t>3</a:t>
            </a:r>
            <a:r>
              <a:rPr lang="en-US" dirty="0">
                <a:latin typeface="Comic Sans MS" panose="030F0702030302020204" pitchFamily="66" charset="0"/>
              </a:rPr>
              <a:t>),</a:t>
            </a:r>
          </a:p>
          <a:p>
            <a:pPr lvl="1">
              <a:buNone/>
            </a:pPr>
            <a:r>
              <a:rPr lang="en-US" i="1" dirty="0">
                <a:latin typeface="Comic Sans MS" panose="030F0702030302020204" pitchFamily="66" charset="0"/>
              </a:rPr>
              <a:t>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3 </a:t>
            </a:r>
            <a:r>
              <a:rPr lang="en-US" dirty="0">
                <a:latin typeface="Comic Sans MS" panose="030F0702030302020204" pitchFamily="66" charset="0"/>
              </a:rPr>
              <a:t>( mod </a:t>
            </a:r>
            <a:r>
              <a:rPr lang="en-US" dirty="0">
                <a:latin typeface="Comic Sans MS" panose="030F0702030302020204" pitchFamily="66" charset="0"/>
                <a:ea typeface="Cambria Math" pitchFamily="18" charset="0"/>
              </a:rPr>
              <a:t>5</a:t>
            </a:r>
            <a:r>
              <a:rPr lang="en-US" dirty="0">
                <a:latin typeface="Comic Sans MS" panose="030F0702030302020204" pitchFamily="66" charset="0"/>
              </a:rPr>
              <a:t>),</a:t>
            </a:r>
          </a:p>
          <a:p>
            <a:pPr lvl="1">
              <a:buNone/>
            </a:pPr>
            <a:r>
              <a:rPr lang="en-US" i="1" dirty="0">
                <a:latin typeface="Comic Sans MS" panose="030F0702030302020204" pitchFamily="66" charset="0"/>
              </a:rPr>
              <a:t>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2 </a:t>
            </a:r>
            <a:r>
              <a:rPr lang="en-US" dirty="0">
                <a:latin typeface="Comic Sans MS" panose="030F0702030302020204" pitchFamily="66" charset="0"/>
              </a:rPr>
              <a:t>( mod </a:t>
            </a:r>
            <a:r>
              <a:rPr lang="en-US" dirty="0">
                <a:latin typeface="Comic Sans MS" panose="030F0702030302020204" pitchFamily="66" charset="0"/>
                <a:ea typeface="Cambria Math" pitchFamily="18" charset="0"/>
              </a:rPr>
              <a:t>7</a:t>
            </a:r>
            <a:r>
              <a:rPr lang="en-US" dirty="0">
                <a:latin typeface="Comic Sans MS" panose="030F0702030302020204" pitchFamily="66" charset="0"/>
              </a:rPr>
              <a:t>)?</a:t>
            </a:r>
          </a:p>
          <a:p>
            <a:r>
              <a:rPr lang="en-US" dirty="0">
                <a:latin typeface="Comic Sans MS" panose="030F0702030302020204" pitchFamily="66" charset="0"/>
              </a:rPr>
              <a:t>We’ll see how the theorem that is known as the </a:t>
            </a:r>
            <a:r>
              <a:rPr lang="en-US" i="1" dirty="0">
                <a:latin typeface="Comic Sans MS" panose="030F0702030302020204" pitchFamily="66" charset="0"/>
              </a:rPr>
              <a:t>Chinese Remainder Theorem </a:t>
            </a:r>
            <a:r>
              <a:rPr lang="en-US" dirty="0">
                <a:latin typeface="Comic Sans MS" panose="030F0702030302020204" pitchFamily="66" charset="0"/>
              </a:rPr>
              <a:t>can be used to solve Sun-</a:t>
            </a:r>
            <a:r>
              <a:rPr lang="en-US" dirty="0" err="1">
                <a:latin typeface="Comic Sans MS" panose="030F0702030302020204" pitchFamily="66" charset="0"/>
              </a:rPr>
              <a:t>Tsu’s</a:t>
            </a:r>
            <a:r>
              <a:rPr lang="en-US" dirty="0">
                <a:latin typeface="Comic Sans MS" panose="030F0702030302020204" pitchFamily="66" charset="0"/>
              </a:rPr>
              <a:t> problem.</a:t>
            </a:r>
          </a:p>
          <a:p>
            <a:endParaRPr lang="en-US" dirty="0">
              <a:latin typeface="Comic Sans MS" panose="030F0702030302020204" pitchFamily="66" charset="0"/>
            </a:endParaRPr>
          </a:p>
        </p:txBody>
      </p:sp>
    </p:spTree>
    <p:extLst>
      <p:ext uri="{BB962C8B-B14F-4D97-AF65-F5344CB8AC3E}">
        <p14:creationId xmlns:p14="http://schemas.microsoft.com/office/powerpoint/2010/main" val="21149158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6504"/>
            <a:ext cx="8229600" cy="1143000"/>
          </a:xfrm>
        </p:spPr>
        <p:txBody>
          <a:bodyPr>
            <a:normAutofit fontScale="90000"/>
          </a:bodyPr>
          <a:lstStyle/>
          <a:p>
            <a:r>
              <a:rPr lang="en-US" dirty="0">
                <a:latin typeface="Comic Sans MS" panose="030F0702030302020204" pitchFamily="66" charset="0"/>
              </a:rPr>
              <a:t>The Chinese Remainder Theorem</a:t>
            </a:r>
          </a:p>
        </p:txBody>
      </p:sp>
      <p:sp>
        <p:nvSpPr>
          <p:cNvPr id="3" name="Content Placeholder 2"/>
          <p:cNvSpPr>
            <a:spLocks noGrp="1"/>
          </p:cNvSpPr>
          <p:nvPr>
            <p:ph idx="1"/>
          </p:nvPr>
        </p:nvSpPr>
        <p:spPr/>
        <p:txBody>
          <a:bodyPr>
            <a:normAutofit fontScale="62500" lnSpcReduction="20000"/>
          </a:bodyPr>
          <a:lstStyle/>
          <a:p>
            <a:pPr>
              <a:buNone/>
            </a:pPr>
            <a:r>
              <a:rPr lang="en-US" b="1" dirty="0">
                <a:latin typeface="Comic Sans MS" panose="030F0702030302020204" pitchFamily="66" charset="0"/>
              </a:rPr>
              <a:t>    Theorem </a:t>
            </a:r>
            <a:r>
              <a:rPr lang="en-US" b="1" dirty="0">
                <a:latin typeface="Comic Sans MS" panose="030F0702030302020204" pitchFamily="66" charset="0"/>
                <a:ea typeface="Cambria Math" pitchFamily="18" charset="0"/>
              </a:rPr>
              <a:t>2</a:t>
            </a:r>
            <a:r>
              <a:rPr lang="en-US" dirty="0">
                <a:latin typeface="Comic Sans MS" panose="030F0702030302020204" pitchFamily="66" charset="0"/>
              </a:rPr>
              <a:t>: (</a:t>
            </a:r>
            <a:r>
              <a:rPr lang="en-US" i="1" dirty="0">
                <a:latin typeface="Comic Sans MS" panose="030F0702030302020204" pitchFamily="66" charset="0"/>
              </a:rPr>
              <a:t>The Chinese Remainder Theorem</a:t>
            </a:r>
            <a:r>
              <a:rPr lang="en-US" dirty="0">
                <a:latin typeface="Comic Sans MS" panose="030F0702030302020204" pitchFamily="66" charset="0"/>
              </a:rPr>
              <a:t>) Let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1</a:t>
            </a:r>
            <a:r>
              <a:rPr lang="en-US" dirty="0">
                <a:latin typeface="Comic Sans MS" panose="030F0702030302020204" pitchFamily="66" charset="0"/>
              </a:rPr>
              <a:t>,</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2</a:t>
            </a:r>
            <a:r>
              <a:rPr lang="en-US" dirty="0">
                <a:latin typeface="Comic Sans MS" panose="030F0702030302020204" pitchFamily="66" charset="0"/>
              </a:rPr>
              <a:t>,…,</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n</a:t>
            </a:r>
            <a:r>
              <a:rPr lang="en-US" dirty="0">
                <a:latin typeface="Comic Sans MS" panose="030F0702030302020204" pitchFamily="66" charset="0"/>
              </a:rPr>
              <a:t> be </a:t>
            </a:r>
            <a:r>
              <a:rPr lang="en-US" dirty="0" err="1">
                <a:latin typeface="Comic Sans MS" panose="030F0702030302020204" pitchFamily="66" charset="0"/>
              </a:rPr>
              <a:t>pairwise</a:t>
            </a:r>
            <a:r>
              <a:rPr lang="en-US" dirty="0">
                <a:latin typeface="Comic Sans MS" panose="030F0702030302020204" pitchFamily="66" charset="0"/>
              </a:rPr>
              <a:t> relatively prime positive integers greater than one and </a:t>
            </a:r>
            <a:r>
              <a:rPr lang="en-US" i="1" dirty="0">
                <a:latin typeface="Comic Sans MS" panose="030F0702030302020204" pitchFamily="66" charset="0"/>
              </a:rPr>
              <a:t>a</a:t>
            </a:r>
            <a:r>
              <a:rPr lang="en-US" baseline="-25000" dirty="0">
                <a:latin typeface="Comic Sans MS" panose="030F0702030302020204" pitchFamily="66" charset="0"/>
                <a:ea typeface="Cambria Math" pitchFamily="18" charset="0"/>
              </a:rPr>
              <a:t>1</a:t>
            </a:r>
            <a:r>
              <a:rPr lang="en-US" dirty="0">
                <a:latin typeface="Comic Sans MS" panose="030F0702030302020204" pitchFamily="66" charset="0"/>
              </a:rPr>
              <a:t>,</a:t>
            </a:r>
            <a:r>
              <a:rPr lang="en-US" i="1" dirty="0">
                <a:latin typeface="Comic Sans MS" panose="030F0702030302020204" pitchFamily="66" charset="0"/>
              </a:rPr>
              <a:t>a</a:t>
            </a:r>
            <a:r>
              <a:rPr lang="en-US" baseline="-25000" dirty="0">
                <a:latin typeface="Comic Sans MS" panose="030F0702030302020204" pitchFamily="66" charset="0"/>
                <a:ea typeface="Cambria Math" pitchFamily="18" charset="0"/>
              </a:rPr>
              <a:t>2</a:t>
            </a:r>
            <a:r>
              <a:rPr lang="en-US" dirty="0">
                <a:latin typeface="Comic Sans MS" panose="030F0702030302020204" pitchFamily="66" charset="0"/>
              </a:rPr>
              <a:t>,…,</a:t>
            </a:r>
            <a:r>
              <a:rPr lang="en-US" i="1" dirty="0">
                <a:latin typeface="Comic Sans MS" panose="030F0702030302020204" pitchFamily="66" charset="0"/>
              </a:rPr>
              <a:t>a</a:t>
            </a:r>
            <a:r>
              <a:rPr lang="en-US" i="1" baseline="-25000" dirty="0">
                <a:latin typeface="Comic Sans MS" panose="030F0702030302020204" pitchFamily="66" charset="0"/>
                <a:ea typeface="Cambria Math" pitchFamily="18" charset="0"/>
              </a:rPr>
              <a:t>n</a:t>
            </a:r>
            <a:r>
              <a:rPr lang="en-US" dirty="0">
                <a:latin typeface="Comic Sans MS" panose="030F0702030302020204" pitchFamily="66" charset="0"/>
              </a:rPr>
              <a:t> arbitrary integers. Then the system</a:t>
            </a:r>
          </a:p>
          <a:p>
            <a:pPr lvl="1">
              <a:buNone/>
            </a:pPr>
            <a:r>
              <a:rPr lang="en-US" i="1" dirty="0">
                <a:latin typeface="Comic Sans MS" panose="030F0702030302020204" pitchFamily="66" charset="0"/>
              </a:rPr>
              <a:t>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i="1" dirty="0">
                <a:latin typeface="Comic Sans MS" panose="030F0702030302020204" pitchFamily="66" charset="0"/>
              </a:rPr>
              <a:t>a</a:t>
            </a:r>
            <a:r>
              <a:rPr lang="en-US" baseline="-25000" dirty="0">
                <a:latin typeface="Comic Sans MS" panose="030F0702030302020204" pitchFamily="66" charset="0"/>
                <a:ea typeface="Cambria Math" pitchFamily="18" charset="0"/>
              </a:rPr>
              <a:t>1</a:t>
            </a:r>
            <a:r>
              <a:rPr lang="en-US" dirty="0">
                <a:latin typeface="Comic Sans MS" panose="030F0702030302020204" pitchFamily="66" charset="0"/>
                <a:ea typeface="Cambria Math" pitchFamily="18" charset="0"/>
              </a:rPr>
              <a:t> </a:t>
            </a:r>
            <a:r>
              <a:rPr lang="en-US" dirty="0">
                <a:latin typeface="Comic Sans MS" panose="030F0702030302020204" pitchFamily="66" charset="0"/>
              </a:rPr>
              <a:t>( mod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1</a:t>
            </a:r>
            <a:r>
              <a:rPr lang="en-US" dirty="0">
                <a:latin typeface="Comic Sans MS" panose="030F0702030302020204" pitchFamily="66" charset="0"/>
              </a:rPr>
              <a:t>)</a:t>
            </a:r>
          </a:p>
          <a:p>
            <a:pPr lvl="1">
              <a:buNone/>
            </a:pPr>
            <a:r>
              <a:rPr lang="en-US" i="1" dirty="0">
                <a:latin typeface="Comic Sans MS" panose="030F0702030302020204" pitchFamily="66" charset="0"/>
              </a:rPr>
              <a:t>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i="1" dirty="0">
                <a:latin typeface="Comic Sans MS" panose="030F0702030302020204" pitchFamily="66" charset="0"/>
              </a:rPr>
              <a:t>a</a:t>
            </a:r>
            <a:r>
              <a:rPr lang="en-US" baseline="-25000" dirty="0">
                <a:latin typeface="Comic Sans MS" panose="030F0702030302020204" pitchFamily="66" charset="0"/>
                <a:ea typeface="Cambria Math" pitchFamily="18" charset="0"/>
              </a:rPr>
              <a:t>2</a:t>
            </a:r>
            <a:r>
              <a:rPr lang="en-US" dirty="0">
                <a:latin typeface="Comic Sans MS" panose="030F0702030302020204" pitchFamily="66" charset="0"/>
                <a:ea typeface="Cambria Math" pitchFamily="18" charset="0"/>
              </a:rPr>
              <a:t> </a:t>
            </a:r>
            <a:r>
              <a:rPr lang="en-US" dirty="0">
                <a:latin typeface="Comic Sans MS" panose="030F0702030302020204" pitchFamily="66" charset="0"/>
              </a:rPr>
              <a:t>( mod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2</a:t>
            </a:r>
            <a:r>
              <a:rPr lang="en-US" dirty="0">
                <a:latin typeface="Comic Sans MS" panose="030F0702030302020204" pitchFamily="66" charset="0"/>
              </a:rPr>
              <a:t>)</a:t>
            </a:r>
          </a:p>
          <a:p>
            <a:pPr lvl="1">
              <a:buNone/>
            </a:pPr>
            <a:r>
              <a:rPr lang="en-US" dirty="0">
                <a:latin typeface="Comic Sans MS" panose="030F0702030302020204" pitchFamily="66" charset="0"/>
              </a:rPr>
              <a:t>    </a:t>
            </a:r>
            <a:r>
              <a:rPr lang="en-US" dirty="0">
                <a:latin typeface="Comic Sans MS" panose="030F0702030302020204" pitchFamily="66" charset="0"/>
                <a:ea typeface="Cambria Math"/>
              </a:rPr>
              <a:t>∙</a:t>
            </a:r>
          </a:p>
          <a:p>
            <a:pPr lvl="1">
              <a:buNone/>
            </a:pPr>
            <a:r>
              <a:rPr lang="en-US" dirty="0">
                <a:latin typeface="Comic Sans MS" panose="030F0702030302020204" pitchFamily="66" charset="0"/>
                <a:ea typeface="Cambria Math"/>
              </a:rPr>
              <a:t>     ∙</a:t>
            </a:r>
          </a:p>
          <a:p>
            <a:pPr lvl="1">
              <a:buNone/>
            </a:pPr>
            <a:r>
              <a:rPr lang="en-US" dirty="0">
                <a:latin typeface="Comic Sans MS" panose="030F0702030302020204" pitchFamily="66" charset="0"/>
                <a:ea typeface="Cambria Math"/>
              </a:rPr>
              <a:t>     ∙</a:t>
            </a:r>
            <a:endParaRPr lang="en-US" dirty="0">
              <a:latin typeface="Comic Sans MS" panose="030F0702030302020204" pitchFamily="66" charset="0"/>
            </a:endParaRPr>
          </a:p>
          <a:p>
            <a:pPr lvl="1">
              <a:buNone/>
            </a:pPr>
            <a:r>
              <a:rPr lang="en-US" i="1" dirty="0">
                <a:latin typeface="Comic Sans MS" panose="030F0702030302020204" pitchFamily="66" charset="0"/>
              </a:rPr>
              <a:t>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i="1" dirty="0">
                <a:latin typeface="Comic Sans MS" panose="030F0702030302020204" pitchFamily="66" charset="0"/>
              </a:rPr>
              <a:t>a</a:t>
            </a:r>
            <a:r>
              <a:rPr lang="en-US" i="1" baseline="-25000" dirty="0">
                <a:latin typeface="Comic Sans MS" panose="030F0702030302020204" pitchFamily="66" charset="0"/>
                <a:ea typeface="Cambria Math" pitchFamily="18" charset="0"/>
              </a:rPr>
              <a:t>n</a:t>
            </a:r>
            <a:r>
              <a:rPr lang="en-US" dirty="0">
                <a:latin typeface="Comic Sans MS" panose="030F0702030302020204" pitchFamily="66" charset="0"/>
                <a:ea typeface="Cambria Math" pitchFamily="18" charset="0"/>
              </a:rPr>
              <a:t> </a:t>
            </a:r>
            <a:r>
              <a:rPr lang="en-US" dirty="0">
                <a:latin typeface="Comic Sans MS" panose="030F0702030302020204" pitchFamily="66" charset="0"/>
              </a:rPr>
              <a:t>( mod </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n</a:t>
            </a:r>
            <a:r>
              <a:rPr lang="en-US" dirty="0">
                <a:latin typeface="Comic Sans MS" panose="030F0702030302020204" pitchFamily="66" charset="0"/>
              </a:rPr>
              <a:t>)</a:t>
            </a:r>
          </a:p>
          <a:p>
            <a:pPr>
              <a:buNone/>
            </a:pPr>
            <a:r>
              <a:rPr lang="en-US" dirty="0">
                <a:latin typeface="Comic Sans MS" panose="030F0702030302020204" pitchFamily="66" charset="0"/>
              </a:rPr>
              <a:t>    has a unique solution  modulo </a:t>
            </a:r>
            <a:r>
              <a:rPr lang="en-US" i="1" dirty="0">
                <a:latin typeface="Comic Sans MS" panose="030F0702030302020204" pitchFamily="66" charset="0"/>
              </a:rPr>
              <a:t>m</a:t>
            </a:r>
            <a:r>
              <a:rPr lang="en-US" dirty="0">
                <a:latin typeface="Comic Sans MS" panose="030F0702030302020204" pitchFamily="66" charset="0"/>
              </a:rPr>
              <a:t> =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1</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2</a:t>
            </a:r>
            <a:r>
              <a:rPr lang="en-US" dirty="0">
                <a:latin typeface="Comic Sans MS" panose="030F0702030302020204" pitchFamily="66" charset="0"/>
                <a:ea typeface="Cambria Math"/>
              </a:rPr>
              <a:t> ∙ ∙ ∙ </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n</a:t>
            </a:r>
            <a:r>
              <a:rPr lang="en-US" dirty="0">
                <a:latin typeface="Comic Sans MS" panose="030F0702030302020204" pitchFamily="66" charset="0"/>
              </a:rPr>
              <a:t>. </a:t>
            </a:r>
          </a:p>
          <a:p>
            <a:pPr>
              <a:buNone/>
            </a:pPr>
            <a:r>
              <a:rPr lang="en-US" dirty="0">
                <a:latin typeface="Comic Sans MS" panose="030F0702030302020204" pitchFamily="66" charset="0"/>
              </a:rPr>
              <a:t>   (That is, there is a solution x with  </a:t>
            </a:r>
            <a:r>
              <a:rPr lang="en-US" dirty="0">
                <a:latin typeface="Comic Sans MS" panose="030F0702030302020204" pitchFamily="66" charset="0"/>
                <a:ea typeface="Cambria Math" pitchFamily="18" charset="0"/>
              </a:rPr>
              <a:t>0</a:t>
            </a:r>
            <a:r>
              <a:rPr lang="en-US" dirty="0">
                <a:latin typeface="Comic Sans MS" panose="030F0702030302020204" pitchFamily="66" charset="0"/>
              </a:rPr>
              <a:t> </a:t>
            </a:r>
            <a:r>
              <a:rPr lang="en-US" dirty="0">
                <a:latin typeface="Comic Sans MS" panose="030F0702030302020204" pitchFamily="66" charset="0"/>
                <a:ea typeface="Cambria Math"/>
              </a:rPr>
              <a:t>≤ </a:t>
            </a:r>
            <a:r>
              <a:rPr lang="en-US" i="1" dirty="0">
                <a:latin typeface="Comic Sans MS" panose="030F0702030302020204" pitchFamily="66" charset="0"/>
                <a:ea typeface="Cambria Math"/>
              </a:rPr>
              <a:t>x </a:t>
            </a:r>
            <a:r>
              <a:rPr lang="en-US" dirty="0">
                <a:latin typeface="Comic Sans MS" panose="030F0702030302020204" pitchFamily="66" charset="0"/>
                <a:ea typeface="Cambria Math"/>
              </a:rPr>
              <a:t>&lt;</a:t>
            </a:r>
            <a:r>
              <a:rPr lang="en-US" i="1" dirty="0">
                <a:latin typeface="Comic Sans MS" panose="030F0702030302020204" pitchFamily="66" charset="0"/>
                <a:ea typeface="Cambria Math"/>
              </a:rPr>
              <a:t>m</a:t>
            </a:r>
            <a:r>
              <a:rPr lang="en-US" dirty="0">
                <a:latin typeface="Comic Sans MS" panose="030F0702030302020204" pitchFamily="66" charset="0"/>
                <a:ea typeface="Cambria Math"/>
              </a:rPr>
              <a:t> and all other solutions are congruent modulo </a:t>
            </a:r>
            <a:r>
              <a:rPr lang="en-US" i="1" dirty="0">
                <a:latin typeface="Comic Sans MS" panose="030F0702030302020204" pitchFamily="66" charset="0"/>
                <a:ea typeface="Cambria Math"/>
              </a:rPr>
              <a:t>m</a:t>
            </a:r>
            <a:r>
              <a:rPr lang="en-US" dirty="0">
                <a:latin typeface="Comic Sans MS" panose="030F0702030302020204" pitchFamily="66" charset="0"/>
                <a:ea typeface="Cambria Math"/>
              </a:rPr>
              <a:t> to this solution.)</a:t>
            </a:r>
            <a:endParaRPr lang="en-US" dirty="0">
              <a:latin typeface="Comic Sans MS" panose="030F0702030302020204" pitchFamily="66" charset="0"/>
            </a:endParaRPr>
          </a:p>
          <a:p>
            <a:pPr lvl="1">
              <a:buNone/>
            </a:pPr>
            <a:r>
              <a:rPr lang="en-US" dirty="0">
                <a:latin typeface="Comic Sans MS" panose="030F0702030302020204" pitchFamily="66" charset="0"/>
              </a:rPr>
              <a:t>   </a:t>
            </a:r>
          </a:p>
          <a:p>
            <a:r>
              <a:rPr lang="en-US" b="1" dirty="0">
                <a:latin typeface="Comic Sans MS" panose="030F0702030302020204" pitchFamily="66" charset="0"/>
              </a:rPr>
              <a:t>Proof</a:t>
            </a:r>
            <a:r>
              <a:rPr lang="en-US" dirty="0">
                <a:latin typeface="Comic Sans MS" panose="030F0702030302020204" pitchFamily="66" charset="0"/>
              </a:rPr>
              <a:t>: We’ll  show that a solution exists by describing a way to construct the solution. Showing that the solution is unique modulo </a:t>
            </a:r>
            <a:r>
              <a:rPr lang="en-US" i="1" dirty="0">
                <a:latin typeface="Comic Sans MS" panose="030F0702030302020204" pitchFamily="66" charset="0"/>
              </a:rPr>
              <a:t>m</a:t>
            </a:r>
            <a:r>
              <a:rPr lang="en-US" dirty="0">
                <a:latin typeface="Comic Sans MS" panose="030F0702030302020204" pitchFamily="66" charset="0"/>
              </a:rPr>
              <a:t> is Exercise </a:t>
            </a:r>
            <a:r>
              <a:rPr lang="en-US" dirty="0">
                <a:latin typeface="Comic Sans MS" panose="030F0702030302020204" pitchFamily="66" charset="0"/>
                <a:ea typeface="Cambria Math" pitchFamily="18" charset="0"/>
              </a:rPr>
              <a:t>30</a:t>
            </a:r>
            <a:r>
              <a:rPr lang="en-US" dirty="0">
                <a:latin typeface="Comic Sans MS" panose="030F0702030302020204" pitchFamily="66" charset="0"/>
              </a:rPr>
              <a:t>.</a:t>
            </a:r>
          </a:p>
          <a:p>
            <a:endParaRPr lang="en-US" dirty="0">
              <a:latin typeface="Comic Sans MS" panose="030F0702030302020204" pitchFamily="66" charset="0"/>
            </a:endParaRPr>
          </a:p>
        </p:txBody>
      </p:sp>
      <p:sp>
        <p:nvSpPr>
          <p:cNvPr id="4" name="TextBox 3"/>
          <p:cNvSpPr txBox="1"/>
          <p:nvPr/>
        </p:nvSpPr>
        <p:spPr>
          <a:xfrm>
            <a:off x="6400800" y="60960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1174356081"/>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152400"/>
            <a:ext cx="8229600" cy="1143000"/>
          </a:xfrm>
        </p:spPr>
        <p:txBody>
          <a:bodyPr>
            <a:normAutofit fontScale="90000"/>
          </a:bodyPr>
          <a:lstStyle/>
          <a:p>
            <a:r>
              <a:rPr lang="en-US" dirty="0">
                <a:latin typeface="Comic Sans MS" panose="030F0702030302020204" pitchFamily="66" charset="0"/>
              </a:rPr>
              <a:t>The Chinese Remainder Theorem</a:t>
            </a:r>
          </a:p>
        </p:txBody>
      </p:sp>
      <p:sp>
        <p:nvSpPr>
          <p:cNvPr id="3" name="Content Placeholder 2"/>
          <p:cNvSpPr>
            <a:spLocks noGrp="1"/>
          </p:cNvSpPr>
          <p:nvPr>
            <p:ph idx="1"/>
          </p:nvPr>
        </p:nvSpPr>
        <p:spPr/>
        <p:txBody>
          <a:bodyPr>
            <a:normAutofit fontScale="55000" lnSpcReduction="20000"/>
          </a:bodyPr>
          <a:lstStyle/>
          <a:p>
            <a:pPr>
              <a:buNone/>
            </a:pPr>
            <a:r>
              <a:rPr lang="en-US" b="1" dirty="0">
                <a:latin typeface="Comic Sans MS" panose="030F0702030302020204" pitchFamily="66" charset="0"/>
              </a:rPr>
              <a:t>   </a:t>
            </a:r>
            <a:r>
              <a:rPr lang="en-US" dirty="0">
                <a:latin typeface="Comic Sans MS" panose="030F0702030302020204" pitchFamily="66" charset="0"/>
              </a:rPr>
              <a:t> To construct a solution first let </a:t>
            </a:r>
            <a:r>
              <a:rPr lang="en-US" i="1" dirty="0">
                <a:latin typeface="Comic Sans MS" panose="030F0702030302020204" pitchFamily="66" charset="0"/>
              </a:rPr>
              <a:t>M</a:t>
            </a:r>
            <a:r>
              <a:rPr lang="en-US" i="1" baseline="-25000" dirty="0">
                <a:latin typeface="Comic Sans MS" panose="030F0702030302020204" pitchFamily="66" charset="0"/>
                <a:ea typeface="Cambria Math" pitchFamily="18" charset="0"/>
              </a:rPr>
              <a:t>k</a:t>
            </a:r>
            <a:r>
              <a:rPr lang="en-US" i="1" dirty="0">
                <a:latin typeface="Comic Sans MS" panose="030F0702030302020204" pitchFamily="66" charset="0"/>
              </a:rPr>
              <a:t>=m/</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k</a:t>
            </a:r>
            <a:r>
              <a:rPr lang="en-US" i="1" baseline="-25000" dirty="0">
                <a:latin typeface="Comic Sans MS" panose="030F0702030302020204" pitchFamily="66" charset="0"/>
                <a:ea typeface="Cambria Math" pitchFamily="18" charset="0"/>
              </a:rPr>
              <a:t>     </a:t>
            </a:r>
            <a:r>
              <a:rPr lang="en-US" dirty="0">
                <a:latin typeface="Comic Sans MS" panose="030F0702030302020204" pitchFamily="66" charset="0"/>
              </a:rPr>
              <a:t>for </a:t>
            </a:r>
            <a:r>
              <a:rPr lang="en-US" i="1" dirty="0">
                <a:latin typeface="Comic Sans MS" panose="030F0702030302020204" pitchFamily="66" charset="0"/>
              </a:rPr>
              <a:t>k</a:t>
            </a:r>
            <a:r>
              <a:rPr lang="en-US" dirty="0">
                <a:latin typeface="Comic Sans MS" panose="030F0702030302020204" pitchFamily="66" charset="0"/>
              </a:rPr>
              <a:t> = </a:t>
            </a:r>
            <a:r>
              <a:rPr lang="en-US" dirty="0">
                <a:latin typeface="Comic Sans MS" panose="030F0702030302020204" pitchFamily="66" charset="0"/>
                <a:ea typeface="Cambria Math" pitchFamily="18" charset="0"/>
              </a:rPr>
              <a:t>1,2,…,</a:t>
            </a:r>
            <a:r>
              <a:rPr lang="en-US" i="1" dirty="0">
                <a:latin typeface="Comic Sans MS" panose="030F0702030302020204" pitchFamily="66" charset="0"/>
              </a:rPr>
              <a:t>n</a:t>
            </a:r>
            <a:r>
              <a:rPr lang="en-US" dirty="0">
                <a:latin typeface="Comic Sans MS" panose="030F0702030302020204" pitchFamily="66" charset="0"/>
              </a:rPr>
              <a:t> and </a:t>
            </a:r>
            <a:r>
              <a:rPr lang="en-US" i="1" dirty="0">
                <a:latin typeface="Comic Sans MS" panose="030F0702030302020204" pitchFamily="66" charset="0"/>
              </a:rPr>
              <a:t> m</a:t>
            </a:r>
            <a:r>
              <a:rPr lang="en-US" dirty="0">
                <a:latin typeface="Comic Sans MS" panose="030F0702030302020204" pitchFamily="66" charset="0"/>
              </a:rPr>
              <a:t> =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1</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2</a:t>
            </a:r>
            <a:r>
              <a:rPr lang="en-US" dirty="0">
                <a:latin typeface="Comic Sans MS" panose="030F0702030302020204" pitchFamily="66" charset="0"/>
                <a:ea typeface="Cambria Math"/>
              </a:rPr>
              <a:t> ∙ ∙ ∙ </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n</a:t>
            </a:r>
            <a:r>
              <a:rPr lang="en-US" dirty="0">
                <a:latin typeface="Comic Sans MS" panose="030F0702030302020204" pitchFamily="66" charset="0"/>
              </a:rPr>
              <a:t>.</a:t>
            </a:r>
          </a:p>
          <a:p>
            <a:pPr>
              <a:buNone/>
            </a:pPr>
            <a:endParaRPr lang="en-US" dirty="0">
              <a:latin typeface="Comic Sans MS" panose="030F0702030302020204" pitchFamily="66" charset="0"/>
            </a:endParaRPr>
          </a:p>
          <a:p>
            <a:pPr>
              <a:buNone/>
            </a:pPr>
            <a:r>
              <a:rPr lang="en-US" dirty="0">
                <a:latin typeface="Comic Sans MS" panose="030F0702030302020204" pitchFamily="66" charset="0"/>
              </a:rPr>
              <a:t>     Since  </a:t>
            </a:r>
            <a:r>
              <a:rPr lang="en-US" dirty="0" err="1">
                <a:latin typeface="Comic Sans MS" panose="030F0702030302020204" pitchFamily="66" charset="0"/>
              </a:rPr>
              <a:t>gcd</a:t>
            </a:r>
            <a:r>
              <a:rPr lang="en-US" dirty="0">
                <a:latin typeface="Comic Sans MS" panose="030F0702030302020204" pitchFamily="66" charset="0"/>
              </a:rPr>
              <a:t>(</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k</a:t>
            </a:r>
            <a:r>
              <a:rPr lang="en-US" i="1" baseline="-25000" dirty="0">
                <a:latin typeface="Comic Sans MS" panose="030F0702030302020204" pitchFamily="66" charset="0"/>
                <a:ea typeface="Cambria Math" pitchFamily="18" charset="0"/>
              </a:rPr>
              <a:t> </a:t>
            </a:r>
            <a:r>
              <a:rPr lang="en-US" dirty="0">
                <a:latin typeface="Comic Sans MS" panose="030F0702030302020204" pitchFamily="66" charset="0"/>
                <a:ea typeface="Cambria Math" pitchFamily="18" charset="0"/>
              </a:rPr>
              <a:t>,</a:t>
            </a:r>
            <a:r>
              <a:rPr lang="en-US" i="1" dirty="0">
                <a:latin typeface="Comic Sans MS" panose="030F0702030302020204" pitchFamily="66" charset="0"/>
              </a:rPr>
              <a:t>M</a:t>
            </a:r>
            <a:r>
              <a:rPr lang="en-US" i="1" baseline="-25000" dirty="0">
                <a:latin typeface="Comic Sans MS" panose="030F0702030302020204" pitchFamily="66" charset="0"/>
                <a:ea typeface="Cambria Math" pitchFamily="18" charset="0"/>
              </a:rPr>
              <a:t>k </a:t>
            </a:r>
            <a:r>
              <a:rPr lang="en-US" dirty="0">
                <a:latin typeface="Comic Sans MS" panose="030F0702030302020204" pitchFamily="66" charset="0"/>
                <a:ea typeface="Cambria Math" pitchFamily="18" charset="0"/>
              </a:rPr>
              <a:t>) = 1, by Theorem 1,  </a:t>
            </a:r>
            <a:r>
              <a:rPr lang="en-US" dirty="0">
                <a:latin typeface="Comic Sans MS" panose="030F0702030302020204" pitchFamily="66" charset="0"/>
              </a:rPr>
              <a:t>there is an integer  </a:t>
            </a:r>
            <a:r>
              <a:rPr lang="en-US" i="1" dirty="0" err="1">
                <a:latin typeface="Comic Sans MS" panose="030F0702030302020204" pitchFamily="66" charset="0"/>
              </a:rPr>
              <a:t>y</a:t>
            </a:r>
            <a:r>
              <a:rPr lang="en-US" i="1" baseline="-25000" dirty="0" err="1">
                <a:latin typeface="Comic Sans MS" panose="030F0702030302020204" pitchFamily="66" charset="0"/>
                <a:ea typeface="Cambria Math" pitchFamily="18" charset="0"/>
              </a:rPr>
              <a:t>k</a:t>
            </a:r>
            <a:r>
              <a:rPr lang="en-US" i="1" baseline="-25000" dirty="0">
                <a:latin typeface="Comic Sans MS" panose="030F0702030302020204" pitchFamily="66" charset="0"/>
                <a:ea typeface="Cambria Math" pitchFamily="18" charset="0"/>
              </a:rPr>
              <a:t> </a:t>
            </a:r>
            <a:r>
              <a:rPr lang="en-US" dirty="0">
                <a:latin typeface="Comic Sans MS" panose="030F0702030302020204" pitchFamily="66" charset="0"/>
              </a:rPr>
              <a:t>, an inverse of </a:t>
            </a:r>
            <a:r>
              <a:rPr lang="en-US" i="1" dirty="0">
                <a:latin typeface="Comic Sans MS" panose="030F0702030302020204" pitchFamily="66" charset="0"/>
              </a:rPr>
              <a:t>M</a:t>
            </a:r>
            <a:r>
              <a:rPr lang="en-US" i="1" baseline="-25000" dirty="0">
                <a:latin typeface="Comic Sans MS" panose="030F0702030302020204" pitchFamily="66" charset="0"/>
                <a:ea typeface="Cambria Math" pitchFamily="18" charset="0"/>
              </a:rPr>
              <a:t>k</a:t>
            </a:r>
            <a:r>
              <a:rPr lang="en-US" dirty="0">
                <a:latin typeface="Comic Sans MS" panose="030F0702030302020204" pitchFamily="66" charset="0"/>
              </a:rPr>
              <a:t>  modulo </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k</a:t>
            </a:r>
            <a:r>
              <a:rPr lang="en-US" dirty="0">
                <a:latin typeface="Comic Sans MS" panose="030F0702030302020204" pitchFamily="66" charset="0"/>
              </a:rPr>
              <a:t>,</a:t>
            </a:r>
            <a:r>
              <a:rPr lang="en-US" i="1" dirty="0">
                <a:latin typeface="Comic Sans MS" panose="030F0702030302020204" pitchFamily="66" charset="0"/>
              </a:rPr>
              <a:t> </a:t>
            </a:r>
            <a:r>
              <a:rPr lang="en-US" dirty="0">
                <a:latin typeface="Comic Sans MS" panose="030F0702030302020204" pitchFamily="66" charset="0"/>
              </a:rPr>
              <a:t>such that</a:t>
            </a:r>
          </a:p>
          <a:p>
            <a:pPr marL="274320" lvl="1" indent="-274320">
              <a:buClr>
                <a:schemeClr val="accent3"/>
              </a:buClr>
              <a:buSzPct val="95000"/>
              <a:buNone/>
            </a:pPr>
            <a:r>
              <a:rPr lang="en-US" dirty="0">
                <a:latin typeface="Comic Sans MS" panose="030F0702030302020204" pitchFamily="66" charset="0"/>
              </a:rPr>
              <a:t>                         </a:t>
            </a:r>
            <a:r>
              <a:rPr lang="en-US" i="1" dirty="0">
                <a:latin typeface="Comic Sans MS" panose="030F0702030302020204" pitchFamily="66" charset="0"/>
              </a:rPr>
              <a:t>M</a:t>
            </a:r>
            <a:r>
              <a:rPr lang="en-US" i="1" baseline="-25000" dirty="0">
                <a:latin typeface="Comic Sans MS" panose="030F0702030302020204" pitchFamily="66" charset="0"/>
                <a:ea typeface="Cambria Math" pitchFamily="18" charset="0"/>
              </a:rPr>
              <a:t>k</a:t>
            </a:r>
            <a:r>
              <a:rPr lang="en-US" dirty="0">
                <a:latin typeface="Comic Sans MS" panose="030F0702030302020204" pitchFamily="66" charset="0"/>
              </a:rPr>
              <a:t> </a:t>
            </a:r>
            <a:r>
              <a:rPr lang="en-US" i="1" dirty="0" err="1">
                <a:latin typeface="Comic Sans MS" panose="030F0702030302020204" pitchFamily="66" charset="0"/>
              </a:rPr>
              <a:t>y</a:t>
            </a:r>
            <a:r>
              <a:rPr lang="en-US" i="1" baseline="-25000" dirty="0" err="1">
                <a:latin typeface="Comic Sans MS" panose="030F0702030302020204" pitchFamily="66" charset="0"/>
                <a:ea typeface="Cambria Math" pitchFamily="18" charset="0"/>
              </a:rPr>
              <a:t>k</a:t>
            </a:r>
            <a:r>
              <a:rPr lang="en-US" dirty="0">
                <a:latin typeface="Comic Sans MS" panose="030F0702030302020204" pitchFamily="66" charset="0"/>
              </a:rPr>
              <a:t>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1</a:t>
            </a:r>
            <a:r>
              <a:rPr lang="en-US" i="1" dirty="0">
                <a:latin typeface="Comic Sans MS" panose="030F0702030302020204" pitchFamily="66" charset="0"/>
                <a:ea typeface="Cambria Math" pitchFamily="18" charset="0"/>
              </a:rPr>
              <a:t> </a:t>
            </a:r>
            <a:r>
              <a:rPr lang="en-US" dirty="0">
                <a:latin typeface="Comic Sans MS" panose="030F0702030302020204" pitchFamily="66" charset="0"/>
              </a:rPr>
              <a:t>( mod </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k</a:t>
            </a:r>
            <a:r>
              <a:rPr lang="en-US" dirty="0">
                <a:latin typeface="Comic Sans MS" panose="030F0702030302020204" pitchFamily="66" charset="0"/>
              </a:rPr>
              <a:t> ).</a:t>
            </a:r>
          </a:p>
          <a:p>
            <a:pPr marL="274320" lvl="1" indent="-274320">
              <a:buClr>
                <a:schemeClr val="accent3"/>
              </a:buClr>
              <a:buSzPct val="95000"/>
              <a:buNone/>
            </a:pPr>
            <a:r>
              <a:rPr lang="en-US" dirty="0">
                <a:latin typeface="Comic Sans MS" panose="030F0702030302020204" pitchFamily="66" charset="0"/>
              </a:rPr>
              <a:t>      Form the sum</a:t>
            </a:r>
          </a:p>
          <a:p>
            <a:pPr marL="274320" lvl="1" indent="-274320">
              <a:buClr>
                <a:schemeClr val="accent3"/>
              </a:buClr>
              <a:buSzPct val="95000"/>
              <a:buNone/>
            </a:pPr>
            <a:r>
              <a:rPr lang="en-US" dirty="0">
                <a:latin typeface="Comic Sans MS" panose="030F0702030302020204" pitchFamily="66" charset="0"/>
              </a:rPr>
              <a:t>                     </a:t>
            </a:r>
            <a:r>
              <a:rPr lang="en-US" i="1" dirty="0">
                <a:latin typeface="Comic Sans MS" panose="030F0702030302020204" pitchFamily="66" charset="0"/>
              </a:rPr>
              <a:t>x</a:t>
            </a:r>
            <a:r>
              <a:rPr lang="en-US" dirty="0">
                <a:latin typeface="Comic Sans MS" panose="030F0702030302020204" pitchFamily="66" charset="0"/>
              </a:rPr>
              <a:t> = </a:t>
            </a:r>
            <a:r>
              <a:rPr lang="en-US" i="1" dirty="0">
                <a:latin typeface="Comic Sans MS" panose="030F0702030302020204" pitchFamily="66" charset="0"/>
              </a:rPr>
              <a:t>a</a:t>
            </a:r>
            <a:r>
              <a:rPr lang="en-US" baseline="-25000" dirty="0">
                <a:latin typeface="Comic Sans MS" panose="030F0702030302020204" pitchFamily="66" charset="0"/>
                <a:ea typeface="Cambria Math" pitchFamily="18" charset="0"/>
              </a:rPr>
              <a:t>1</a:t>
            </a:r>
            <a:r>
              <a:rPr lang="en-US" dirty="0">
                <a:latin typeface="Comic Sans MS" panose="030F0702030302020204" pitchFamily="66" charset="0"/>
              </a:rPr>
              <a:t>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1</a:t>
            </a:r>
            <a:r>
              <a:rPr lang="en-US" i="1" dirty="0">
                <a:latin typeface="Comic Sans MS" panose="030F0702030302020204" pitchFamily="66" charset="0"/>
              </a:rPr>
              <a:t> y</a:t>
            </a:r>
            <a:r>
              <a:rPr lang="en-US" baseline="-25000" dirty="0">
                <a:latin typeface="Comic Sans MS" panose="030F0702030302020204" pitchFamily="66" charset="0"/>
                <a:ea typeface="Cambria Math" pitchFamily="18" charset="0"/>
              </a:rPr>
              <a:t>1  </a:t>
            </a:r>
            <a:r>
              <a:rPr lang="en-US" dirty="0">
                <a:latin typeface="Comic Sans MS" panose="030F0702030302020204" pitchFamily="66" charset="0"/>
                <a:ea typeface="Cambria Math" pitchFamily="18" charset="0"/>
              </a:rPr>
              <a:t> + </a:t>
            </a:r>
            <a:r>
              <a:rPr lang="en-US" i="1" dirty="0">
                <a:latin typeface="Comic Sans MS" panose="030F0702030302020204" pitchFamily="66" charset="0"/>
              </a:rPr>
              <a:t>a</a:t>
            </a:r>
            <a:r>
              <a:rPr lang="en-US" baseline="-25000" dirty="0">
                <a:latin typeface="Comic Sans MS" panose="030F0702030302020204" pitchFamily="66" charset="0"/>
                <a:ea typeface="Cambria Math" pitchFamily="18" charset="0"/>
              </a:rPr>
              <a:t>2</a:t>
            </a:r>
            <a:r>
              <a:rPr lang="en-US" dirty="0">
                <a:latin typeface="Comic Sans MS" panose="030F0702030302020204" pitchFamily="66" charset="0"/>
              </a:rPr>
              <a:t>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2</a:t>
            </a:r>
            <a:r>
              <a:rPr lang="en-US" i="1" dirty="0">
                <a:latin typeface="Comic Sans MS" panose="030F0702030302020204" pitchFamily="66" charset="0"/>
              </a:rPr>
              <a:t> y</a:t>
            </a:r>
            <a:r>
              <a:rPr lang="en-US" baseline="-25000" dirty="0">
                <a:latin typeface="Comic Sans MS" panose="030F0702030302020204" pitchFamily="66" charset="0"/>
                <a:ea typeface="Cambria Math" pitchFamily="18" charset="0"/>
              </a:rPr>
              <a:t>2</a:t>
            </a:r>
            <a:r>
              <a:rPr lang="en-US" dirty="0">
                <a:latin typeface="Comic Sans MS" panose="030F0702030302020204" pitchFamily="66" charset="0"/>
                <a:ea typeface="Cambria Math" pitchFamily="18" charset="0"/>
              </a:rPr>
              <a:t>   +</a:t>
            </a:r>
            <a:r>
              <a:rPr lang="en-US" baseline="-25000" dirty="0">
                <a:latin typeface="Comic Sans MS" panose="030F0702030302020204" pitchFamily="66" charset="0"/>
                <a:ea typeface="Cambria Math" pitchFamily="18" charset="0"/>
              </a:rPr>
              <a:t> </a:t>
            </a:r>
            <a:r>
              <a:rPr lang="en-US" dirty="0">
                <a:latin typeface="Comic Sans MS" panose="030F0702030302020204" pitchFamily="66" charset="0"/>
                <a:ea typeface="Cambria Math"/>
              </a:rPr>
              <a:t>∙ ∙ ∙ </a:t>
            </a:r>
            <a:r>
              <a:rPr lang="en-US" dirty="0">
                <a:latin typeface="Comic Sans MS" panose="030F0702030302020204" pitchFamily="66" charset="0"/>
                <a:ea typeface="Cambria Math" pitchFamily="18" charset="0"/>
              </a:rPr>
              <a:t>+ </a:t>
            </a:r>
            <a:r>
              <a:rPr lang="en-US" i="1" dirty="0">
                <a:latin typeface="Comic Sans MS" panose="030F0702030302020204" pitchFamily="66" charset="0"/>
              </a:rPr>
              <a:t>a</a:t>
            </a:r>
            <a:r>
              <a:rPr lang="en-US" i="1" baseline="-25000" dirty="0">
                <a:latin typeface="Comic Sans MS" panose="030F0702030302020204" pitchFamily="66" charset="0"/>
                <a:ea typeface="Cambria Math" pitchFamily="18" charset="0"/>
              </a:rPr>
              <a:t>n</a:t>
            </a:r>
            <a:r>
              <a:rPr lang="en-US" dirty="0">
                <a:latin typeface="Comic Sans MS" panose="030F0702030302020204" pitchFamily="66" charset="0"/>
              </a:rPr>
              <a:t> </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n</a:t>
            </a:r>
            <a:r>
              <a:rPr lang="en-US" i="1" dirty="0">
                <a:latin typeface="Comic Sans MS" panose="030F0702030302020204" pitchFamily="66" charset="0"/>
              </a:rPr>
              <a:t> </a:t>
            </a:r>
            <a:r>
              <a:rPr lang="en-US" i="1" dirty="0" err="1">
                <a:latin typeface="Comic Sans MS" panose="030F0702030302020204" pitchFamily="66" charset="0"/>
              </a:rPr>
              <a:t>y</a:t>
            </a:r>
            <a:r>
              <a:rPr lang="en-US" i="1" baseline="-25000" dirty="0" err="1">
                <a:latin typeface="Comic Sans MS" panose="030F0702030302020204" pitchFamily="66" charset="0"/>
                <a:ea typeface="Cambria Math" pitchFamily="18" charset="0"/>
              </a:rPr>
              <a:t>n</a:t>
            </a:r>
            <a:r>
              <a:rPr lang="en-US" dirty="0">
                <a:latin typeface="Comic Sans MS" panose="030F0702030302020204" pitchFamily="66" charset="0"/>
                <a:ea typeface="Cambria Math" pitchFamily="18" charset="0"/>
              </a:rPr>
              <a:t> .</a:t>
            </a:r>
          </a:p>
          <a:p>
            <a:pPr marL="274320" lvl="1" indent="-274320">
              <a:buClr>
                <a:schemeClr val="accent3"/>
              </a:buClr>
              <a:buSzPct val="95000"/>
              <a:buNone/>
            </a:pPr>
            <a:endParaRPr lang="en-US" dirty="0">
              <a:latin typeface="Comic Sans MS" panose="030F0702030302020204" pitchFamily="66" charset="0"/>
              <a:ea typeface="Cambria Math" pitchFamily="18" charset="0"/>
            </a:endParaRPr>
          </a:p>
          <a:p>
            <a:pPr marL="274320" lvl="1" indent="-274320">
              <a:buClr>
                <a:schemeClr val="accent3"/>
              </a:buClr>
              <a:buSzPct val="95000"/>
              <a:buNone/>
            </a:pPr>
            <a:r>
              <a:rPr lang="en-US" dirty="0">
                <a:latin typeface="Comic Sans MS" panose="030F0702030302020204" pitchFamily="66" charset="0"/>
                <a:ea typeface="Cambria Math" pitchFamily="18" charset="0"/>
              </a:rPr>
              <a:t>       Note that because </a:t>
            </a:r>
            <a:r>
              <a:rPr lang="en-US"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j</a:t>
            </a:r>
            <a:r>
              <a:rPr lang="en-US" dirty="0">
                <a:latin typeface="Comic Sans MS" panose="030F0702030302020204" pitchFamily="66" charset="0"/>
              </a:rPr>
              <a:t>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0 </a:t>
            </a:r>
            <a:r>
              <a:rPr lang="en-US" dirty="0">
                <a:latin typeface="Comic Sans MS" panose="030F0702030302020204" pitchFamily="66" charset="0"/>
              </a:rPr>
              <a:t>( mod </a:t>
            </a:r>
            <a:r>
              <a:rPr lang="en-US" i="1" dirty="0" err="1">
                <a:latin typeface="Comic Sans MS" panose="030F0702030302020204" pitchFamily="66" charset="0"/>
              </a:rPr>
              <a:t>m</a:t>
            </a:r>
            <a:r>
              <a:rPr lang="en-US" baseline="-25000" dirty="0" err="1">
                <a:latin typeface="Comic Sans MS" panose="030F0702030302020204" pitchFamily="66" charset="0"/>
                <a:ea typeface="Cambria Math" pitchFamily="18" charset="0"/>
              </a:rPr>
              <a:t>k</a:t>
            </a:r>
            <a:r>
              <a:rPr lang="en-US" dirty="0">
                <a:latin typeface="Comic Sans MS" panose="030F0702030302020204" pitchFamily="66" charset="0"/>
              </a:rPr>
              <a:t>)   whenever </a:t>
            </a:r>
            <a:r>
              <a:rPr lang="en-US" i="1" dirty="0">
                <a:latin typeface="Comic Sans MS" panose="030F0702030302020204" pitchFamily="66" charset="0"/>
              </a:rPr>
              <a:t>j</a:t>
            </a:r>
            <a:r>
              <a:rPr lang="en-US" dirty="0">
                <a:latin typeface="Comic Sans MS" panose="030F0702030302020204" pitchFamily="66" charset="0"/>
              </a:rPr>
              <a:t>  </a:t>
            </a:r>
            <a:r>
              <a:rPr lang="en-US" dirty="0">
                <a:latin typeface="Comic Sans MS" panose="030F0702030302020204" pitchFamily="66" charset="0"/>
                <a:ea typeface="Cambria Math"/>
              </a:rPr>
              <a:t>≠</a:t>
            </a:r>
            <a:r>
              <a:rPr lang="en-US" i="1" dirty="0">
                <a:latin typeface="Comic Sans MS" panose="030F0702030302020204" pitchFamily="66" charset="0"/>
              </a:rPr>
              <a:t>k </a:t>
            </a:r>
            <a:r>
              <a:rPr lang="en-US" dirty="0">
                <a:latin typeface="Comic Sans MS" panose="030F0702030302020204" pitchFamily="66" charset="0"/>
              </a:rPr>
              <a:t>, all terms except the </a:t>
            </a:r>
            <a:r>
              <a:rPr lang="en-US" i="1" dirty="0" err="1">
                <a:latin typeface="Comic Sans MS" panose="030F0702030302020204" pitchFamily="66" charset="0"/>
              </a:rPr>
              <a:t>k</a:t>
            </a:r>
            <a:r>
              <a:rPr lang="en-US" dirty="0" err="1">
                <a:latin typeface="Comic Sans MS" panose="030F0702030302020204" pitchFamily="66" charset="0"/>
              </a:rPr>
              <a:t>th</a:t>
            </a:r>
            <a:r>
              <a:rPr lang="en-US" dirty="0">
                <a:latin typeface="Comic Sans MS" panose="030F0702030302020204" pitchFamily="66" charset="0"/>
              </a:rPr>
              <a:t> term in this sum are congruent to </a:t>
            </a:r>
            <a:r>
              <a:rPr lang="en-US" dirty="0">
                <a:latin typeface="Comic Sans MS" panose="030F0702030302020204" pitchFamily="66" charset="0"/>
                <a:ea typeface="Cambria Math" pitchFamily="18" charset="0"/>
              </a:rPr>
              <a:t>0</a:t>
            </a:r>
            <a:r>
              <a:rPr lang="en-US" dirty="0">
                <a:latin typeface="Comic Sans MS" panose="030F0702030302020204" pitchFamily="66" charset="0"/>
              </a:rPr>
              <a:t> modulo </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k</a:t>
            </a:r>
            <a:r>
              <a:rPr lang="en-US" dirty="0">
                <a:latin typeface="Comic Sans MS" panose="030F0702030302020204" pitchFamily="66" charset="0"/>
              </a:rPr>
              <a:t> .</a:t>
            </a:r>
          </a:p>
          <a:p>
            <a:pPr marL="274320" lvl="1" indent="-274320">
              <a:buClr>
                <a:schemeClr val="accent3"/>
              </a:buClr>
              <a:buSzPct val="95000"/>
              <a:buNone/>
            </a:pPr>
            <a:r>
              <a:rPr lang="en-US" dirty="0">
                <a:latin typeface="Comic Sans MS" panose="030F0702030302020204" pitchFamily="66" charset="0"/>
                <a:ea typeface="Cambria Math" pitchFamily="18" charset="0"/>
              </a:rPr>
              <a:t>      Because  </a:t>
            </a:r>
            <a:r>
              <a:rPr lang="en-US" i="1" dirty="0">
                <a:latin typeface="Comic Sans MS" panose="030F0702030302020204" pitchFamily="66" charset="0"/>
              </a:rPr>
              <a:t>M</a:t>
            </a:r>
            <a:r>
              <a:rPr lang="en-US" i="1" baseline="-25000" dirty="0">
                <a:latin typeface="Comic Sans MS" panose="030F0702030302020204" pitchFamily="66" charset="0"/>
                <a:ea typeface="Cambria Math" pitchFamily="18" charset="0"/>
              </a:rPr>
              <a:t>k</a:t>
            </a:r>
            <a:r>
              <a:rPr lang="en-US" dirty="0">
                <a:latin typeface="Comic Sans MS" panose="030F0702030302020204" pitchFamily="66" charset="0"/>
              </a:rPr>
              <a:t> </a:t>
            </a:r>
            <a:r>
              <a:rPr lang="en-US" i="1" dirty="0" err="1">
                <a:latin typeface="Comic Sans MS" panose="030F0702030302020204" pitchFamily="66" charset="0"/>
              </a:rPr>
              <a:t>y</a:t>
            </a:r>
            <a:r>
              <a:rPr lang="en-US" i="1" baseline="-25000" dirty="0" err="1">
                <a:latin typeface="Comic Sans MS" panose="030F0702030302020204" pitchFamily="66" charset="0"/>
                <a:ea typeface="Cambria Math" pitchFamily="18" charset="0"/>
              </a:rPr>
              <a:t>k</a:t>
            </a:r>
            <a:r>
              <a:rPr lang="en-US" dirty="0">
                <a:latin typeface="Comic Sans MS" panose="030F0702030302020204" pitchFamily="66" charset="0"/>
              </a:rPr>
              <a:t>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1</a:t>
            </a:r>
            <a:r>
              <a:rPr lang="en-US" i="1" dirty="0">
                <a:latin typeface="Comic Sans MS" panose="030F0702030302020204" pitchFamily="66" charset="0"/>
                <a:ea typeface="Cambria Math" pitchFamily="18" charset="0"/>
              </a:rPr>
              <a:t> </a:t>
            </a:r>
            <a:r>
              <a:rPr lang="en-US" dirty="0">
                <a:latin typeface="Comic Sans MS" panose="030F0702030302020204" pitchFamily="66" charset="0"/>
              </a:rPr>
              <a:t>( mod </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k</a:t>
            </a:r>
            <a:r>
              <a:rPr lang="en-US" dirty="0">
                <a:latin typeface="Comic Sans MS" panose="030F0702030302020204" pitchFamily="66" charset="0"/>
              </a:rPr>
              <a:t> ), we see that    </a:t>
            </a:r>
            <a:r>
              <a:rPr lang="en-US" i="1" dirty="0">
                <a:latin typeface="Comic Sans MS" panose="030F0702030302020204" pitchFamily="66" charset="0"/>
              </a:rPr>
              <a:t>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i="1" dirty="0" err="1">
                <a:latin typeface="Comic Sans MS" panose="030F0702030302020204" pitchFamily="66" charset="0"/>
              </a:rPr>
              <a:t>a</a:t>
            </a:r>
            <a:r>
              <a:rPr lang="en-US" i="1" baseline="-25000" dirty="0" err="1">
                <a:latin typeface="Comic Sans MS" panose="030F0702030302020204" pitchFamily="66" charset="0"/>
                <a:ea typeface="Cambria Math" pitchFamily="18" charset="0"/>
              </a:rPr>
              <a:t>k</a:t>
            </a:r>
            <a:r>
              <a:rPr lang="en-US" dirty="0">
                <a:latin typeface="Comic Sans MS" panose="030F0702030302020204" pitchFamily="66" charset="0"/>
              </a:rPr>
              <a:t> </a:t>
            </a:r>
            <a:r>
              <a:rPr lang="en-US" i="1" dirty="0">
                <a:latin typeface="Comic Sans MS" panose="030F0702030302020204" pitchFamily="66" charset="0"/>
              </a:rPr>
              <a:t>M</a:t>
            </a:r>
            <a:r>
              <a:rPr lang="en-US" i="1" baseline="-25000" dirty="0">
                <a:latin typeface="Comic Sans MS" panose="030F0702030302020204" pitchFamily="66" charset="0"/>
                <a:ea typeface="Cambria Math" pitchFamily="18" charset="0"/>
              </a:rPr>
              <a:t>k</a:t>
            </a:r>
            <a:r>
              <a:rPr lang="en-US" i="1" dirty="0">
                <a:latin typeface="Comic Sans MS" panose="030F0702030302020204" pitchFamily="66" charset="0"/>
              </a:rPr>
              <a:t> </a:t>
            </a:r>
            <a:r>
              <a:rPr lang="en-US" i="1" dirty="0" err="1">
                <a:latin typeface="Comic Sans MS" panose="030F0702030302020204" pitchFamily="66" charset="0"/>
              </a:rPr>
              <a:t>y</a:t>
            </a:r>
            <a:r>
              <a:rPr lang="en-US" i="1" baseline="-25000" dirty="0" err="1">
                <a:latin typeface="Comic Sans MS" panose="030F0702030302020204" pitchFamily="66" charset="0"/>
                <a:ea typeface="Cambria Math" pitchFamily="18" charset="0"/>
              </a:rPr>
              <a:t>k</a:t>
            </a:r>
            <a:r>
              <a:rPr lang="en-US" dirty="0">
                <a:latin typeface="Comic Sans MS" panose="030F0702030302020204" pitchFamily="66" charset="0"/>
                <a:ea typeface="Cambria Math" pitchFamily="18" charset="0"/>
              </a:rPr>
              <a:t> </a:t>
            </a:r>
            <a:r>
              <a:rPr lang="en-US" dirty="0">
                <a:latin typeface="Comic Sans MS" panose="030F0702030302020204" pitchFamily="66" charset="0"/>
                <a:ea typeface="Cambria Math"/>
              </a:rPr>
              <a:t>≡</a:t>
            </a:r>
            <a:r>
              <a:rPr lang="en-US" i="1" dirty="0">
                <a:latin typeface="Comic Sans MS" panose="030F0702030302020204" pitchFamily="66" charset="0"/>
              </a:rPr>
              <a:t> </a:t>
            </a:r>
            <a:r>
              <a:rPr lang="en-US" i="1" dirty="0" err="1">
                <a:latin typeface="Comic Sans MS" panose="030F0702030302020204" pitchFamily="66" charset="0"/>
              </a:rPr>
              <a:t>a</a:t>
            </a:r>
            <a:r>
              <a:rPr lang="en-US" i="1" baseline="-25000" dirty="0" err="1">
                <a:latin typeface="Comic Sans MS" panose="030F0702030302020204" pitchFamily="66" charset="0"/>
                <a:ea typeface="Cambria Math" pitchFamily="18" charset="0"/>
              </a:rPr>
              <a:t>k</a:t>
            </a:r>
            <a:r>
              <a:rPr lang="en-US" dirty="0">
                <a:latin typeface="Comic Sans MS" panose="030F0702030302020204" pitchFamily="66" charset="0"/>
              </a:rPr>
              <a:t>( mod </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k</a:t>
            </a:r>
            <a:r>
              <a:rPr lang="en-US" dirty="0">
                <a:latin typeface="Comic Sans MS" panose="030F0702030302020204" pitchFamily="66" charset="0"/>
              </a:rPr>
              <a:t>), for </a:t>
            </a:r>
            <a:r>
              <a:rPr lang="en-US" i="1" dirty="0">
                <a:latin typeface="Comic Sans MS" panose="030F0702030302020204" pitchFamily="66" charset="0"/>
              </a:rPr>
              <a:t>k</a:t>
            </a:r>
            <a:r>
              <a:rPr lang="en-US" dirty="0">
                <a:latin typeface="Comic Sans MS" panose="030F0702030302020204" pitchFamily="66" charset="0"/>
              </a:rPr>
              <a:t> = </a:t>
            </a:r>
            <a:r>
              <a:rPr lang="en-US" dirty="0">
                <a:latin typeface="Comic Sans MS" panose="030F0702030302020204" pitchFamily="66" charset="0"/>
                <a:ea typeface="Cambria Math" pitchFamily="18" charset="0"/>
              </a:rPr>
              <a:t>1,2,…,</a:t>
            </a:r>
            <a:r>
              <a:rPr lang="en-US" i="1" dirty="0">
                <a:latin typeface="Comic Sans MS" panose="030F0702030302020204" pitchFamily="66" charset="0"/>
              </a:rPr>
              <a:t>n</a:t>
            </a:r>
            <a:r>
              <a:rPr lang="en-US" dirty="0">
                <a:latin typeface="Comic Sans MS" panose="030F0702030302020204" pitchFamily="66" charset="0"/>
              </a:rPr>
              <a:t>.</a:t>
            </a:r>
          </a:p>
          <a:p>
            <a:pPr marL="274320" lvl="1" indent="-274320">
              <a:buClr>
                <a:schemeClr val="accent3"/>
              </a:buClr>
              <a:buSzPct val="95000"/>
              <a:buNone/>
            </a:pPr>
            <a:r>
              <a:rPr lang="en-US" dirty="0">
                <a:latin typeface="Comic Sans MS" panose="030F0702030302020204" pitchFamily="66" charset="0"/>
              </a:rPr>
              <a:t>      Hence, </a:t>
            </a:r>
            <a:r>
              <a:rPr lang="en-US" i="1" dirty="0">
                <a:latin typeface="Comic Sans MS" panose="030F0702030302020204" pitchFamily="66" charset="0"/>
              </a:rPr>
              <a:t>x</a:t>
            </a:r>
            <a:r>
              <a:rPr lang="en-US" dirty="0">
                <a:latin typeface="Comic Sans MS" panose="030F0702030302020204" pitchFamily="66" charset="0"/>
              </a:rPr>
              <a:t> is a simultaneous solution to the </a:t>
            </a:r>
            <a:r>
              <a:rPr lang="en-US" i="1" dirty="0">
                <a:latin typeface="Comic Sans MS" panose="030F0702030302020204" pitchFamily="66" charset="0"/>
              </a:rPr>
              <a:t>n</a:t>
            </a:r>
            <a:r>
              <a:rPr lang="en-US" dirty="0">
                <a:latin typeface="Comic Sans MS" panose="030F0702030302020204" pitchFamily="66" charset="0"/>
              </a:rPr>
              <a:t> </a:t>
            </a:r>
            <a:r>
              <a:rPr lang="en-US" dirty="0" err="1">
                <a:latin typeface="Comic Sans MS" panose="030F0702030302020204" pitchFamily="66" charset="0"/>
              </a:rPr>
              <a:t>congruences</a:t>
            </a:r>
            <a:r>
              <a:rPr lang="en-US" dirty="0">
                <a:latin typeface="Comic Sans MS" panose="030F0702030302020204" pitchFamily="66" charset="0"/>
              </a:rPr>
              <a:t>.</a:t>
            </a:r>
          </a:p>
          <a:p>
            <a:pPr lvl="1">
              <a:buNone/>
            </a:pPr>
            <a:r>
              <a:rPr lang="en-US" dirty="0">
                <a:latin typeface="Comic Sans MS" panose="030F0702030302020204" pitchFamily="66" charset="0"/>
              </a:rPr>
              <a:t>     </a:t>
            </a:r>
            <a:r>
              <a:rPr lang="en-US" i="1" dirty="0">
                <a:latin typeface="Comic Sans MS" panose="030F0702030302020204" pitchFamily="66" charset="0"/>
              </a:rPr>
              <a:t>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i="1" dirty="0">
                <a:latin typeface="Comic Sans MS" panose="030F0702030302020204" pitchFamily="66" charset="0"/>
              </a:rPr>
              <a:t>a</a:t>
            </a:r>
            <a:r>
              <a:rPr lang="en-US" baseline="-25000" dirty="0">
                <a:latin typeface="Comic Sans MS" panose="030F0702030302020204" pitchFamily="66" charset="0"/>
                <a:ea typeface="Cambria Math" pitchFamily="18" charset="0"/>
              </a:rPr>
              <a:t>1</a:t>
            </a:r>
            <a:r>
              <a:rPr lang="en-US" dirty="0">
                <a:latin typeface="Comic Sans MS" panose="030F0702030302020204" pitchFamily="66" charset="0"/>
                <a:ea typeface="Cambria Math" pitchFamily="18" charset="0"/>
              </a:rPr>
              <a:t> </a:t>
            </a:r>
            <a:r>
              <a:rPr lang="en-US" dirty="0">
                <a:latin typeface="Comic Sans MS" panose="030F0702030302020204" pitchFamily="66" charset="0"/>
              </a:rPr>
              <a:t>( mod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1</a:t>
            </a:r>
            <a:r>
              <a:rPr lang="en-US" dirty="0">
                <a:latin typeface="Comic Sans MS" panose="030F0702030302020204" pitchFamily="66" charset="0"/>
              </a:rPr>
              <a:t>)</a:t>
            </a:r>
          </a:p>
          <a:p>
            <a:pPr lvl="1">
              <a:buNone/>
            </a:pPr>
            <a:r>
              <a:rPr lang="en-US" i="1" dirty="0">
                <a:latin typeface="Comic Sans MS" panose="030F0702030302020204" pitchFamily="66" charset="0"/>
              </a:rPr>
              <a:t>     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i="1" dirty="0">
                <a:latin typeface="Comic Sans MS" panose="030F0702030302020204" pitchFamily="66" charset="0"/>
              </a:rPr>
              <a:t>a</a:t>
            </a:r>
            <a:r>
              <a:rPr lang="en-US" baseline="-25000" dirty="0">
                <a:latin typeface="Comic Sans MS" panose="030F0702030302020204" pitchFamily="66" charset="0"/>
                <a:ea typeface="Cambria Math" pitchFamily="18" charset="0"/>
              </a:rPr>
              <a:t>2</a:t>
            </a:r>
            <a:r>
              <a:rPr lang="en-US" dirty="0">
                <a:latin typeface="Comic Sans MS" panose="030F0702030302020204" pitchFamily="66" charset="0"/>
                <a:ea typeface="Cambria Math" pitchFamily="18" charset="0"/>
              </a:rPr>
              <a:t> </a:t>
            </a:r>
            <a:r>
              <a:rPr lang="en-US" dirty="0">
                <a:latin typeface="Comic Sans MS" panose="030F0702030302020204" pitchFamily="66" charset="0"/>
              </a:rPr>
              <a:t>( mod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2</a:t>
            </a:r>
            <a:r>
              <a:rPr lang="en-US" dirty="0">
                <a:latin typeface="Comic Sans MS" panose="030F0702030302020204" pitchFamily="66" charset="0"/>
              </a:rPr>
              <a:t>)</a:t>
            </a:r>
          </a:p>
          <a:p>
            <a:pPr lvl="1">
              <a:buNone/>
            </a:pPr>
            <a:r>
              <a:rPr lang="en-US" dirty="0">
                <a:latin typeface="Comic Sans MS" panose="030F0702030302020204" pitchFamily="66" charset="0"/>
              </a:rPr>
              <a:t>       </a:t>
            </a:r>
            <a:r>
              <a:rPr lang="en-US" dirty="0">
                <a:latin typeface="Comic Sans MS" panose="030F0702030302020204" pitchFamily="66" charset="0"/>
                <a:ea typeface="Cambria Math"/>
              </a:rPr>
              <a:t>∙</a:t>
            </a:r>
          </a:p>
          <a:p>
            <a:pPr lvl="1">
              <a:buNone/>
            </a:pPr>
            <a:r>
              <a:rPr lang="en-US" dirty="0">
                <a:latin typeface="Comic Sans MS" panose="030F0702030302020204" pitchFamily="66" charset="0"/>
                <a:ea typeface="Cambria Math"/>
              </a:rPr>
              <a:t>        ∙</a:t>
            </a:r>
          </a:p>
          <a:p>
            <a:pPr lvl="1">
              <a:buNone/>
            </a:pPr>
            <a:r>
              <a:rPr lang="en-US" dirty="0">
                <a:latin typeface="Comic Sans MS" panose="030F0702030302020204" pitchFamily="66" charset="0"/>
                <a:ea typeface="Cambria Math"/>
              </a:rPr>
              <a:t>        ∙</a:t>
            </a:r>
            <a:endParaRPr lang="en-US" dirty="0">
              <a:latin typeface="Comic Sans MS" panose="030F0702030302020204" pitchFamily="66" charset="0"/>
            </a:endParaRPr>
          </a:p>
          <a:p>
            <a:pPr lvl="1">
              <a:buNone/>
            </a:pPr>
            <a:r>
              <a:rPr lang="en-US" i="1" dirty="0">
                <a:latin typeface="Comic Sans MS" panose="030F0702030302020204" pitchFamily="66" charset="0"/>
              </a:rPr>
              <a:t>    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i="1" dirty="0">
                <a:latin typeface="Comic Sans MS" panose="030F0702030302020204" pitchFamily="66" charset="0"/>
              </a:rPr>
              <a:t>a</a:t>
            </a:r>
            <a:r>
              <a:rPr lang="en-US" i="1" baseline="-25000" dirty="0">
                <a:latin typeface="Comic Sans MS" panose="030F0702030302020204" pitchFamily="66" charset="0"/>
                <a:ea typeface="Cambria Math" pitchFamily="18" charset="0"/>
              </a:rPr>
              <a:t>n</a:t>
            </a:r>
            <a:r>
              <a:rPr lang="en-US" dirty="0">
                <a:latin typeface="Comic Sans MS" panose="030F0702030302020204" pitchFamily="66" charset="0"/>
                <a:ea typeface="Cambria Math" pitchFamily="18" charset="0"/>
              </a:rPr>
              <a:t> </a:t>
            </a:r>
            <a:r>
              <a:rPr lang="en-US" dirty="0">
                <a:latin typeface="Comic Sans MS" panose="030F0702030302020204" pitchFamily="66" charset="0"/>
              </a:rPr>
              <a:t>( mod </a:t>
            </a:r>
            <a:r>
              <a:rPr lang="en-US" i="1" dirty="0" err="1">
                <a:latin typeface="Comic Sans MS" panose="030F0702030302020204" pitchFamily="66" charset="0"/>
              </a:rPr>
              <a:t>m</a:t>
            </a:r>
            <a:r>
              <a:rPr lang="en-US" i="1" baseline="-25000" dirty="0" err="1">
                <a:latin typeface="Comic Sans MS" panose="030F0702030302020204" pitchFamily="66" charset="0"/>
                <a:ea typeface="Cambria Math" pitchFamily="18" charset="0"/>
              </a:rPr>
              <a:t>n</a:t>
            </a:r>
            <a:r>
              <a:rPr lang="en-US" dirty="0">
                <a:latin typeface="Comic Sans MS" panose="030F0702030302020204" pitchFamily="66" charset="0"/>
              </a:rPr>
              <a:t>)</a:t>
            </a:r>
          </a:p>
          <a:p>
            <a:pPr lvl="1">
              <a:buNone/>
            </a:pPr>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Isosceles Triangle 3"/>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295979"/>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panose="030F0702030302020204" pitchFamily="66" charset="0"/>
              </a:rPr>
              <a:t>The Chinese Remainder Theorem</a:t>
            </a:r>
          </a:p>
        </p:txBody>
      </p:sp>
      <p:sp>
        <p:nvSpPr>
          <p:cNvPr id="3" name="Content Placeholder 2"/>
          <p:cNvSpPr>
            <a:spLocks noGrp="1"/>
          </p:cNvSpPr>
          <p:nvPr>
            <p:ph idx="1"/>
          </p:nvPr>
        </p:nvSpPr>
        <p:spPr/>
        <p:txBody>
          <a:bodyPr>
            <a:normAutofit fontScale="70000" lnSpcReduction="20000"/>
          </a:bodyPr>
          <a:lstStyle/>
          <a:p>
            <a:pPr>
              <a:buNone/>
            </a:pPr>
            <a:r>
              <a:rPr lang="en-US" b="1" dirty="0">
                <a:latin typeface="Comic Sans MS" panose="030F0702030302020204" pitchFamily="66" charset="0"/>
              </a:rPr>
              <a:t>   Example</a:t>
            </a:r>
            <a:r>
              <a:rPr lang="en-US" dirty="0">
                <a:latin typeface="Comic Sans MS" panose="030F0702030302020204" pitchFamily="66" charset="0"/>
              </a:rPr>
              <a:t>: Consider the </a:t>
            </a:r>
            <a:r>
              <a:rPr lang="en-US" dirty="0">
                <a:latin typeface="Comic Sans MS" panose="030F0702030302020204" pitchFamily="66" charset="0"/>
                <a:ea typeface="Cambria Math" pitchFamily="18" charset="0"/>
              </a:rPr>
              <a:t>3</a:t>
            </a:r>
            <a:r>
              <a:rPr lang="en-US" dirty="0">
                <a:latin typeface="Comic Sans MS" panose="030F0702030302020204" pitchFamily="66" charset="0"/>
              </a:rPr>
              <a:t> </a:t>
            </a:r>
            <a:r>
              <a:rPr lang="en-US" dirty="0" err="1">
                <a:latin typeface="Comic Sans MS" panose="030F0702030302020204" pitchFamily="66" charset="0"/>
              </a:rPr>
              <a:t>congruences</a:t>
            </a:r>
            <a:r>
              <a:rPr lang="en-US" dirty="0">
                <a:latin typeface="Comic Sans MS" panose="030F0702030302020204" pitchFamily="66" charset="0"/>
              </a:rPr>
              <a:t> from Sun-</a:t>
            </a:r>
            <a:r>
              <a:rPr lang="en-US" dirty="0" err="1">
                <a:latin typeface="Comic Sans MS" panose="030F0702030302020204" pitchFamily="66" charset="0"/>
              </a:rPr>
              <a:t>Tsu’s</a:t>
            </a:r>
            <a:r>
              <a:rPr lang="en-US" dirty="0">
                <a:latin typeface="Comic Sans MS" panose="030F0702030302020204" pitchFamily="66" charset="0"/>
              </a:rPr>
              <a:t> problem: </a:t>
            </a:r>
          </a:p>
          <a:p>
            <a:pPr>
              <a:buNone/>
            </a:pPr>
            <a:r>
              <a:rPr lang="en-US" i="1" dirty="0">
                <a:latin typeface="Comic Sans MS" panose="030F0702030302020204" pitchFamily="66" charset="0"/>
              </a:rPr>
              <a:t>      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2 </a:t>
            </a:r>
            <a:r>
              <a:rPr lang="en-US" dirty="0">
                <a:latin typeface="Comic Sans MS" panose="030F0702030302020204" pitchFamily="66" charset="0"/>
              </a:rPr>
              <a:t>( mod </a:t>
            </a:r>
            <a:r>
              <a:rPr lang="en-US" dirty="0">
                <a:latin typeface="Comic Sans MS" panose="030F0702030302020204" pitchFamily="66" charset="0"/>
                <a:ea typeface="Cambria Math" pitchFamily="18" charset="0"/>
              </a:rPr>
              <a:t>3</a:t>
            </a:r>
            <a:r>
              <a:rPr lang="en-US" dirty="0">
                <a:latin typeface="Comic Sans MS" panose="030F0702030302020204" pitchFamily="66" charset="0"/>
              </a:rPr>
              <a:t>),  </a:t>
            </a:r>
            <a:r>
              <a:rPr lang="en-US" i="1" dirty="0">
                <a:latin typeface="Comic Sans MS" panose="030F0702030302020204" pitchFamily="66" charset="0"/>
              </a:rPr>
              <a:t>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3 </a:t>
            </a:r>
            <a:r>
              <a:rPr lang="en-US" dirty="0">
                <a:latin typeface="Comic Sans MS" panose="030F0702030302020204" pitchFamily="66" charset="0"/>
              </a:rPr>
              <a:t>( mod </a:t>
            </a:r>
            <a:r>
              <a:rPr lang="en-US" dirty="0">
                <a:latin typeface="Comic Sans MS" panose="030F0702030302020204" pitchFamily="66" charset="0"/>
                <a:ea typeface="Cambria Math" pitchFamily="18" charset="0"/>
              </a:rPr>
              <a:t>5</a:t>
            </a:r>
            <a:r>
              <a:rPr lang="en-US" dirty="0">
                <a:latin typeface="Comic Sans MS" panose="030F0702030302020204" pitchFamily="66" charset="0"/>
              </a:rPr>
              <a:t>), </a:t>
            </a:r>
            <a:r>
              <a:rPr lang="en-US" i="1" dirty="0">
                <a:latin typeface="Comic Sans MS" panose="030F0702030302020204" pitchFamily="66" charset="0"/>
              </a:rPr>
              <a:t>x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2 </a:t>
            </a:r>
            <a:r>
              <a:rPr lang="en-US" dirty="0">
                <a:latin typeface="Comic Sans MS" panose="030F0702030302020204" pitchFamily="66" charset="0"/>
              </a:rPr>
              <a:t>( mod </a:t>
            </a:r>
            <a:r>
              <a:rPr lang="en-US" dirty="0">
                <a:latin typeface="Comic Sans MS" panose="030F0702030302020204" pitchFamily="66" charset="0"/>
                <a:ea typeface="Cambria Math" pitchFamily="18" charset="0"/>
              </a:rPr>
              <a:t>7</a:t>
            </a:r>
            <a:r>
              <a:rPr lang="en-US" dirty="0">
                <a:latin typeface="Comic Sans MS" panose="030F0702030302020204" pitchFamily="66" charset="0"/>
              </a:rPr>
              <a:t>).</a:t>
            </a:r>
          </a:p>
          <a:p>
            <a:pPr lvl="1"/>
            <a:r>
              <a:rPr lang="en-US" dirty="0">
                <a:latin typeface="Comic Sans MS" panose="030F0702030302020204" pitchFamily="66" charset="0"/>
              </a:rPr>
              <a:t>Let </a:t>
            </a:r>
            <a:r>
              <a:rPr lang="en-US" i="1" dirty="0">
                <a:latin typeface="Comic Sans MS" panose="030F0702030302020204" pitchFamily="66" charset="0"/>
              </a:rPr>
              <a:t>m</a:t>
            </a:r>
            <a:r>
              <a:rPr lang="en-US" dirty="0">
                <a:latin typeface="Comic Sans MS" panose="030F0702030302020204" pitchFamily="66" charset="0"/>
              </a:rPr>
              <a:t> = </a:t>
            </a:r>
            <a:r>
              <a:rPr lang="en-US" dirty="0">
                <a:latin typeface="Comic Sans MS" panose="030F0702030302020204" pitchFamily="66" charset="0"/>
                <a:ea typeface="Cambria Math" pitchFamily="18" charset="0"/>
              </a:rPr>
              <a:t>3</a:t>
            </a:r>
            <a:r>
              <a:rPr lang="en-US" dirty="0">
                <a:latin typeface="Comic Sans MS" panose="030F0702030302020204" pitchFamily="66" charset="0"/>
                <a:ea typeface="Cambria Math"/>
              </a:rPr>
              <a:t>∙</a:t>
            </a:r>
            <a:r>
              <a:rPr lang="en-US" dirty="0">
                <a:latin typeface="Comic Sans MS" panose="030F0702030302020204" pitchFamily="66" charset="0"/>
                <a:ea typeface="Cambria Math" pitchFamily="18" charset="0"/>
              </a:rPr>
              <a:t> 5</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 7  </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105</a:t>
            </a:r>
            <a:r>
              <a:rPr lang="en-US" dirty="0">
                <a:latin typeface="Comic Sans MS" panose="030F0702030302020204" pitchFamily="66" charset="0"/>
              </a:rPr>
              <a:t>,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1  </a:t>
            </a:r>
            <a:r>
              <a:rPr lang="en-US" dirty="0">
                <a:latin typeface="Comic Sans MS" panose="030F0702030302020204" pitchFamily="66" charset="0"/>
                <a:ea typeface="Cambria Math" pitchFamily="18" charset="0"/>
              </a:rPr>
              <a:t> = </a:t>
            </a:r>
            <a:r>
              <a:rPr lang="en-US" i="1" dirty="0">
                <a:latin typeface="Comic Sans MS" panose="030F0702030302020204" pitchFamily="66" charset="0"/>
                <a:ea typeface="Cambria Math" pitchFamily="18" charset="0"/>
              </a:rPr>
              <a:t>m</a:t>
            </a:r>
            <a:r>
              <a:rPr lang="en-US" dirty="0">
                <a:latin typeface="Comic Sans MS" panose="030F0702030302020204" pitchFamily="66" charset="0"/>
                <a:ea typeface="Cambria Math" pitchFamily="18" charset="0"/>
              </a:rPr>
              <a:t>/3 = 35,</a:t>
            </a:r>
            <a:r>
              <a:rPr lang="en-US" dirty="0">
                <a:latin typeface="Comic Sans MS" panose="030F0702030302020204" pitchFamily="66" charset="0"/>
              </a:rPr>
              <a:t>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3  </a:t>
            </a:r>
            <a:r>
              <a:rPr lang="en-US" dirty="0">
                <a:latin typeface="Comic Sans MS" panose="030F0702030302020204" pitchFamily="66" charset="0"/>
                <a:ea typeface="Cambria Math" pitchFamily="18" charset="0"/>
              </a:rPr>
              <a:t> = </a:t>
            </a:r>
            <a:r>
              <a:rPr lang="en-US" i="1" dirty="0">
                <a:latin typeface="Comic Sans MS" panose="030F0702030302020204" pitchFamily="66" charset="0"/>
                <a:ea typeface="Cambria Math" pitchFamily="18" charset="0"/>
              </a:rPr>
              <a:t>m</a:t>
            </a:r>
            <a:r>
              <a:rPr lang="en-US" dirty="0">
                <a:latin typeface="Comic Sans MS" panose="030F0702030302020204" pitchFamily="66" charset="0"/>
                <a:ea typeface="Cambria Math" pitchFamily="18" charset="0"/>
              </a:rPr>
              <a:t>/5 = 21,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3  </a:t>
            </a:r>
            <a:r>
              <a:rPr lang="en-US" dirty="0">
                <a:latin typeface="Comic Sans MS" panose="030F0702030302020204" pitchFamily="66" charset="0"/>
                <a:ea typeface="Cambria Math" pitchFamily="18" charset="0"/>
              </a:rPr>
              <a:t> = </a:t>
            </a:r>
            <a:r>
              <a:rPr lang="en-US" i="1" dirty="0">
                <a:latin typeface="Comic Sans MS" panose="030F0702030302020204" pitchFamily="66" charset="0"/>
                <a:ea typeface="Cambria Math" pitchFamily="18" charset="0"/>
              </a:rPr>
              <a:t>m</a:t>
            </a:r>
            <a:r>
              <a:rPr lang="en-US" dirty="0">
                <a:latin typeface="Comic Sans MS" panose="030F0702030302020204" pitchFamily="66" charset="0"/>
                <a:ea typeface="Cambria Math" pitchFamily="18" charset="0"/>
              </a:rPr>
              <a:t>/7 = 15.</a:t>
            </a:r>
          </a:p>
          <a:p>
            <a:pPr lvl="1"/>
            <a:r>
              <a:rPr lang="en-US" dirty="0">
                <a:latin typeface="Comic Sans MS" panose="030F0702030302020204" pitchFamily="66" charset="0"/>
                <a:ea typeface="Cambria Math" pitchFamily="18" charset="0"/>
              </a:rPr>
              <a:t>We see that</a:t>
            </a:r>
          </a:p>
          <a:p>
            <a:pPr lvl="2"/>
            <a:r>
              <a:rPr lang="en-US" dirty="0">
                <a:latin typeface="Comic Sans MS" panose="030F0702030302020204" pitchFamily="66" charset="0"/>
                <a:ea typeface="Cambria Math" pitchFamily="18" charset="0"/>
              </a:rPr>
              <a:t>2 is an inverse of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1  </a:t>
            </a:r>
            <a:r>
              <a:rPr lang="en-US" dirty="0">
                <a:latin typeface="Comic Sans MS" panose="030F0702030302020204" pitchFamily="66" charset="0"/>
                <a:ea typeface="Cambria Math" pitchFamily="18" charset="0"/>
              </a:rPr>
              <a:t> = 35 modulo 3 since 35</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 2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2</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 2</a:t>
            </a:r>
            <a:r>
              <a:rPr lang="en-US" dirty="0">
                <a:latin typeface="Comic Sans MS" panose="030F0702030302020204" pitchFamily="66" charset="0"/>
                <a:ea typeface="Cambria Math"/>
              </a:rPr>
              <a:t> ≡</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1</a:t>
            </a:r>
            <a:r>
              <a:rPr lang="en-US" dirty="0">
                <a:latin typeface="Comic Sans MS" panose="030F0702030302020204" pitchFamily="66" charset="0"/>
              </a:rPr>
              <a:t> (mod </a:t>
            </a:r>
            <a:r>
              <a:rPr lang="en-US" dirty="0">
                <a:latin typeface="Comic Sans MS" panose="030F0702030302020204" pitchFamily="66" charset="0"/>
                <a:ea typeface="Cambria Math" pitchFamily="18" charset="0"/>
              </a:rPr>
              <a:t>3</a:t>
            </a:r>
            <a:r>
              <a:rPr lang="en-US" dirty="0">
                <a:latin typeface="Comic Sans MS" panose="030F0702030302020204" pitchFamily="66" charset="0"/>
              </a:rPr>
              <a:t>)</a:t>
            </a:r>
          </a:p>
          <a:p>
            <a:pPr lvl="2"/>
            <a:r>
              <a:rPr lang="en-US" dirty="0">
                <a:latin typeface="Comic Sans MS" panose="030F0702030302020204" pitchFamily="66" charset="0"/>
                <a:ea typeface="Cambria Math" pitchFamily="18" charset="0"/>
              </a:rPr>
              <a:t>1 is an inverse of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2  </a:t>
            </a:r>
            <a:r>
              <a:rPr lang="en-US" dirty="0">
                <a:latin typeface="Comic Sans MS" panose="030F0702030302020204" pitchFamily="66" charset="0"/>
                <a:ea typeface="Cambria Math" pitchFamily="18" charset="0"/>
              </a:rPr>
              <a:t> = 21 modulo 5 since 21 </a:t>
            </a:r>
            <a:r>
              <a:rPr lang="en-US" dirty="0">
                <a:latin typeface="Comic Sans MS" panose="030F0702030302020204" pitchFamily="66" charset="0"/>
                <a:ea typeface="Cambria Math"/>
              </a:rPr>
              <a:t>≡</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1</a:t>
            </a:r>
            <a:r>
              <a:rPr lang="en-US" dirty="0">
                <a:latin typeface="Comic Sans MS" panose="030F0702030302020204" pitchFamily="66" charset="0"/>
              </a:rPr>
              <a:t> (mod </a:t>
            </a:r>
            <a:r>
              <a:rPr lang="en-US" dirty="0">
                <a:latin typeface="Comic Sans MS" panose="030F0702030302020204" pitchFamily="66" charset="0"/>
                <a:ea typeface="Cambria Math" pitchFamily="18" charset="0"/>
              </a:rPr>
              <a:t>5</a:t>
            </a:r>
            <a:r>
              <a:rPr lang="en-US" dirty="0">
                <a:latin typeface="Comic Sans MS" panose="030F0702030302020204" pitchFamily="66" charset="0"/>
              </a:rPr>
              <a:t>)</a:t>
            </a:r>
            <a:endParaRPr lang="en-US" dirty="0">
              <a:latin typeface="Comic Sans MS" panose="030F0702030302020204" pitchFamily="66" charset="0"/>
              <a:ea typeface="Cambria Math" pitchFamily="18" charset="0"/>
            </a:endParaRPr>
          </a:p>
          <a:p>
            <a:pPr lvl="2"/>
            <a:r>
              <a:rPr lang="en-US" dirty="0">
                <a:latin typeface="Comic Sans MS" panose="030F0702030302020204" pitchFamily="66" charset="0"/>
                <a:ea typeface="Cambria Math" pitchFamily="18" charset="0"/>
              </a:rPr>
              <a:t>1 is an inverse of </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3  </a:t>
            </a:r>
            <a:r>
              <a:rPr lang="en-US" dirty="0">
                <a:latin typeface="Comic Sans MS" panose="030F0702030302020204" pitchFamily="66" charset="0"/>
                <a:ea typeface="Cambria Math" pitchFamily="18" charset="0"/>
              </a:rPr>
              <a:t> = 15 modulo 7 since 15</a:t>
            </a:r>
            <a:r>
              <a:rPr lang="en-US" dirty="0">
                <a:latin typeface="Comic Sans MS" panose="030F0702030302020204" pitchFamily="66" charset="0"/>
                <a:ea typeface="Cambria Math"/>
              </a:rPr>
              <a:t> ≡</a:t>
            </a:r>
            <a:r>
              <a:rPr lang="en-US" dirty="0">
                <a:latin typeface="Comic Sans MS" panose="030F0702030302020204" pitchFamily="66" charset="0"/>
              </a:rPr>
              <a:t> </a:t>
            </a:r>
            <a:r>
              <a:rPr lang="en-US" dirty="0">
                <a:latin typeface="Comic Sans MS" panose="030F0702030302020204" pitchFamily="66" charset="0"/>
                <a:ea typeface="Cambria Math" pitchFamily="18" charset="0"/>
              </a:rPr>
              <a:t>1</a:t>
            </a:r>
            <a:r>
              <a:rPr lang="en-US" dirty="0">
                <a:latin typeface="Comic Sans MS" panose="030F0702030302020204" pitchFamily="66" charset="0"/>
              </a:rPr>
              <a:t> (mod </a:t>
            </a:r>
            <a:r>
              <a:rPr lang="en-US" dirty="0">
                <a:latin typeface="Comic Sans MS" panose="030F0702030302020204" pitchFamily="66" charset="0"/>
                <a:ea typeface="Cambria Math" pitchFamily="18" charset="0"/>
              </a:rPr>
              <a:t>7</a:t>
            </a:r>
            <a:r>
              <a:rPr lang="en-US" dirty="0">
                <a:latin typeface="Comic Sans MS" panose="030F0702030302020204" pitchFamily="66" charset="0"/>
              </a:rPr>
              <a:t>)</a:t>
            </a:r>
          </a:p>
          <a:p>
            <a:pPr lvl="1"/>
            <a:r>
              <a:rPr lang="en-US" dirty="0">
                <a:latin typeface="Comic Sans MS" panose="030F0702030302020204" pitchFamily="66" charset="0"/>
                <a:ea typeface="Cambria Math" pitchFamily="18" charset="0"/>
              </a:rPr>
              <a:t>Hence, </a:t>
            </a:r>
          </a:p>
          <a:p>
            <a:pPr lvl="1">
              <a:buNone/>
            </a:pPr>
            <a:r>
              <a:rPr lang="en-US" i="1" dirty="0">
                <a:latin typeface="Comic Sans MS" panose="030F0702030302020204" pitchFamily="66" charset="0"/>
                <a:ea typeface="Cambria Math" pitchFamily="18" charset="0"/>
              </a:rPr>
              <a:t>         </a:t>
            </a:r>
            <a:r>
              <a:rPr lang="en-US" i="1" dirty="0">
                <a:latin typeface="Comic Sans MS" panose="030F0702030302020204" pitchFamily="66" charset="0"/>
              </a:rPr>
              <a:t>x</a:t>
            </a:r>
            <a:r>
              <a:rPr lang="en-US" dirty="0">
                <a:latin typeface="Comic Sans MS" panose="030F0702030302020204" pitchFamily="66" charset="0"/>
              </a:rPr>
              <a:t> = </a:t>
            </a:r>
            <a:r>
              <a:rPr lang="en-US" i="1" dirty="0">
                <a:latin typeface="Comic Sans MS" panose="030F0702030302020204" pitchFamily="66" charset="0"/>
              </a:rPr>
              <a:t>a</a:t>
            </a:r>
            <a:r>
              <a:rPr lang="en-US" baseline="-25000" dirty="0">
                <a:latin typeface="Comic Sans MS" panose="030F0702030302020204" pitchFamily="66" charset="0"/>
                <a:ea typeface="Cambria Math" pitchFamily="18" charset="0"/>
              </a:rPr>
              <a:t>1</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1</a:t>
            </a:r>
            <a:r>
              <a:rPr lang="en-US" i="1" dirty="0">
                <a:latin typeface="Comic Sans MS" panose="030F0702030302020204" pitchFamily="66" charset="0"/>
              </a:rPr>
              <a:t>y</a:t>
            </a:r>
            <a:r>
              <a:rPr lang="en-US" baseline="-25000" dirty="0">
                <a:latin typeface="Comic Sans MS" panose="030F0702030302020204" pitchFamily="66" charset="0"/>
                <a:ea typeface="Cambria Math" pitchFamily="18" charset="0"/>
              </a:rPr>
              <a:t>1  </a:t>
            </a:r>
            <a:r>
              <a:rPr lang="en-US" dirty="0">
                <a:latin typeface="Comic Sans MS" panose="030F0702030302020204" pitchFamily="66" charset="0"/>
                <a:ea typeface="Cambria Math" pitchFamily="18" charset="0"/>
              </a:rPr>
              <a:t>+ </a:t>
            </a:r>
            <a:r>
              <a:rPr lang="en-US" i="1" dirty="0">
                <a:latin typeface="Comic Sans MS" panose="030F0702030302020204" pitchFamily="66" charset="0"/>
              </a:rPr>
              <a:t>a</a:t>
            </a:r>
            <a:r>
              <a:rPr lang="en-US" baseline="-25000" dirty="0">
                <a:latin typeface="Comic Sans MS" panose="030F0702030302020204" pitchFamily="66" charset="0"/>
                <a:ea typeface="Cambria Math" pitchFamily="18" charset="0"/>
              </a:rPr>
              <a:t>2</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2</a:t>
            </a:r>
            <a:r>
              <a:rPr lang="en-US" i="1" dirty="0">
                <a:latin typeface="Comic Sans MS" panose="030F0702030302020204" pitchFamily="66" charset="0"/>
              </a:rPr>
              <a:t>y</a:t>
            </a:r>
            <a:r>
              <a:rPr lang="en-US" baseline="-25000" dirty="0">
                <a:latin typeface="Comic Sans MS" panose="030F0702030302020204" pitchFamily="66" charset="0"/>
                <a:ea typeface="Cambria Math" pitchFamily="18" charset="0"/>
              </a:rPr>
              <a:t>2</a:t>
            </a:r>
            <a:r>
              <a:rPr lang="en-US" dirty="0">
                <a:latin typeface="Comic Sans MS" panose="030F0702030302020204" pitchFamily="66" charset="0"/>
                <a:ea typeface="Cambria Math" pitchFamily="18" charset="0"/>
              </a:rPr>
              <a:t>  +</a:t>
            </a:r>
            <a:r>
              <a:rPr lang="en-US" i="1" dirty="0">
                <a:latin typeface="Comic Sans MS" panose="030F0702030302020204" pitchFamily="66" charset="0"/>
              </a:rPr>
              <a:t> a</a:t>
            </a:r>
            <a:r>
              <a:rPr lang="en-US" baseline="-25000" dirty="0">
                <a:latin typeface="Comic Sans MS" panose="030F0702030302020204" pitchFamily="66" charset="0"/>
                <a:ea typeface="Cambria Math" pitchFamily="18" charset="0"/>
              </a:rPr>
              <a:t>3</a:t>
            </a:r>
            <a:r>
              <a:rPr lang="en-US" i="1" dirty="0">
                <a:latin typeface="Comic Sans MS" panose="030F0702030302020204" pitchFamily="66" charset="0"/>
              </a:rPr>
              <a:t>M</a:t>
            </a:r>
            <a:r>
              <a:rPr lang="en-US" baseline="-25000" dirty="0">
                <a:latin typeface="Comic Sans MS" panose="030F0702030302020204" pitchFamily="66" charset="0"/>
                <a:ea typeface="Cambria Math" pitchFamily="18" charset="0"/>
              </a:rPr>
              <a:t>3</a:t>
            </a:r>
            <a:r>
              <a:rPr lang="en-US" i="1" dirty="0">
                <a:latin typeface="Comic Sans MS" panose="030F0702030302020204" pitchFamily="66" charset="0"/>
              </a:rPr>
              <a:t>y</a:t>
            </a:r>
            <a:r>
              <a:rPr lang="en-US" baseline="-25000" dirty="0">
                <a:latin typeface="Comic Sans MS" panose="030F0702030302020204" pitchFamily="66" charset="0"/>
                <a:ea typeface="Cambria Math" pitchFamily="18" charset="0"/>
              </a:rPr>
              <a:t>3 </a:t>
            </a:r>
            <a:endParaRPr lang="en-US" dirty="0">
              <a:latin typeface="Comic Sans MS" panose="030F0702030302020204" pitchFamily="66" charset="0"/>
              <a:ea typeface="Cambria Math" pitchFamily="18" charset="0"/>
            </a:endParaRPr>
          </a:p>
          <a:p>
            <a:pPr lvl="1">
              <a:buNone/>
            </a:pPr>
            <a:r>
              <a:rPr lang="en-US" dirty="0">
                <a:latin typeface="Comic Sans MS" panose="030F0702030302020204" pitchFamily="66" charset="0"/>
                <a:ea typeface="Cambria Math" pitchFamily="18" charset="0"/>
              </a:rPr>
              <a:t>           = 2 </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35</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 2 + 3 </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21</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 1  + 2 </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15</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 1  = 233</a:t>
            </a:r>
            <a:r>
              <a:rPr lang="en-US" dirty="0">
                <a:latin typeface="Comic Sans MS" panose="030F0702030302020204" pitchFamily="66" charset="0"/>
                <a:ea typeface="Cambria Math"/>
              </a:rPr>
              <a:t> ≡ 23 (mod 105)</a:t>
            </a:r>
          </a:p>
          <a:p>
            <a:pPr lvl="1">
              <a:buNone/>
            </a:pPr>
            <a:endParaRPr lang="en-US" dirty="0">
              <a:latin typeface="Comic Sans MS" panose="030F0702030302020204" pitchFamily="66" charset="0"/>
              <a:ea typeface="Cambria Math" pitchFamily="18" charset="0"/>
            </a:endParaRPr>
          </a:p>
          <a:p>
            <a:pPr lvl="1"/>
            <a:r>
              <a:rPr lang="en-US" dirty="0">
                <a:latin typeface="Comic Sans MS" panose="030F0702030302020204" pitchFamily="66" charset="0"/>
                <a:ea typeface="Cambria Math" pitchFamily="18" charset="0"/>
              </a:rPr>
              <a:t>We have shown that 23 is the smallest positive integer that is a simultaneous solution. Check it!</a:t>
            </a:r>
          </a:p>
          <a:p>
            <a:endParaRPr lang="en-US" dirty="0">
              <a:latin typeface="Comic Sans MS" panose="030F0702030302020204" pitchFamily="66" charset="0"/>
            </a:endParaRPr>
          </a:p>
        </p:txBody>
      </p:sp>
    </p:spTree>
    <p:extLst>
      <p:ext uri="{BB962C8B-B14F-4D97-AF65-F5344CB8AC3E}">
        <p14:creationId xmlns:p14="http://schemas.microsoft.com/office/powerpoint/2010/main" val="277560306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mic Sans MS" panose="030F0702030302020204" pitchFamily="66" charset="0"/>
              </a:rPr>
              <a:t>Pseudoprimes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77500" lnSpcReduction="20000"/>
          </a:bodyPr>
          <a:lstStyle/>
          <a:p>
            <a:r>
              <a:rPr lang="en-US" dirty="0">
                <a:latin typeface="Comic Sans MS" panose="030F0702030302020204" pitchFamily="66" charset="0"/>
              </a:rPr>
              <a:t>By Fermat’s little theorem </a:t>
            </a:r>
            <a:r>
              <a:rPr lang="en-US" i="1" dirty="0">
                <a:latin typeface="Comic Sans MS" panose="030F0702030302020204" pitchFamily="66" charset="0"/>
              </a:rPr>
              <a:t>n</a:t>
            </a:r>
            <a:r>
              <a:rPr lang="en-US" dirty="0">
                <a:latin typeface="Comic Sans MS" panose="030F0702030302020204" pitchFamily="66" charset="0"/>
              </a:rPr>
              <a:t> &gt; </a:t>
            </a:r>
            <a:r>
              <a:rPr lang="en-US" dirty="0">
                <a:latin typeface="Comic Sans MS" panose="030F0702030302020204" pitchFamily="66" charset="0"/>
                <a:ea typeface="Cambria Math" pitchFamily="18" charset="0"/>
              </a:rPr>
              <a:t>2</a:t>
            </a:r>
            <a:r>
              <a:rPr lang="en-US" dirty="0">
                <a:latin typeface="Comic Sans MS" panose="030F0702030302020204" pitchFamily="66" charset="0"/>
              </a:rPr>
              <a:t> is prime, where</a:t>
            </a:r>
          </a:p>
          <a:p>
            <a:pPr>
              <a:buNone/>
            </a:pPr>
            <a:r>
              <a:rPr lang="en-US" i="1" dirty="0">
                <a:latin typeface="Comic Sans MS" panose="030F0702030302020204" pitchFamily="66" charset="0"/>
              </a:rPr>
              <a:t>                     </a:t>
            </a:r>
            <a:r>
              <a:rPr lang="en-US" dirty="0">
                <a:latin typeface="Comic Sans MS" panose="030F0702030302020204" pitchFamily="66" charset="0"/>
                <a:ea typeface="Cambria Math" pitchFamily="18" charset="0"/>
              </a:rPr>
              <a:t>2</a:t>
            </a:r>
            <a:r>
              <a:rPr lang="en-US" i="1" baseline="30000" dirty="0">
                <a:latin typeface="Comic Sans MS" panose="030F0702030302020204" pitchFamily="66" charset="0"/>
              </a:rPr>
              <a:t>n</a:t>
            </a:r>
            <a:r>
              <a:rPr lang="en-US" baseline="30000" dirty="0">
                <a:latin typeface="Comic Sans MS" panose="030F0702030302020204" pitchFamily="66" charset="0"/>
              </a:rPr>
              <a:t>-</a:t>
            </a:r>
            <a:r>
              <a:rPr lang="en-US" baseline="30000" dirty="0">
                <a:latin typeface="Comic Sans MS" panose="030F0702030302020204" pitchFamily="66" charset="0"/>
                <a:ea typeface="Cambria Math" pitchFamily="18" charset="0"/>
              </a:rPr>
              <a:t>1</a:t>
            </a:r>
            <a:r>
              <a:rPr lang="en-US" dirty="0">
                <a:latin typeface="Comic Sans MS" panose="030F0702030302020204" pitchFamily="66" charset="0"/>
                <a:ea typeface="Cambria Math" pitchFamily="18" charset="0"/>
              </a:rPr>
              <a:t> </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1 (mod </a:t>
            </a:r>
            <a:r>
              <a:rPr lang="en-US" i="1" dirty="0">
                <a:latin typeface="Comic Sans MS" panose="030F0702030302020204" pitchFamily="66" charset="0"/>
                <a:ea typeface="Cambria Math" pitchFamily="18" charset="0"/>
              </a:rPr>
              <a:t>n</a:t>
            </a:r>
            <a:r>
              <a:rPr lang="en-US" dirty="0">
                <a:latin typeface="Comic Sans MS" panose="030F0702030302020204" pitchFamily="66" charset="0"/>
                <a:ea typeface="Cambria Math" pitchFamily="18" charset="0"/>
              </a:rPr>
              <a:t>).</a:t>
            </a:r>
            <a:endParaRPr lang="en-US" dirty="0">
              <a:latin typeface="Comic Sans MS" panose="030F0702030302020204" pitchFamily="66" charset="0"/>
            </a:endParaRPr>
          </a:p>
          <a:p>
            <a:r>
              <a:rPr lang="en-US" dirty="0">
                <a:latin typeface="Comic Sans MS" panose="030F0702030302020204" pitchFamily="66" charset="0"/>
              </a:rPr>
              <a:t>But if this congruence holds, </a:t>
            </a:r>
            <a:r>
              <a:rPr lang="en-US" i="1" dirty="0">
                <a:latin typeface="Comic Sans MS" panose="030F0702030302020204" pitchFamily="66" charset="0"/>
              </a:rPr>
              <a:t>n</a:t>
            </a:r>
            <a:r>
              <a:rPr lang="en-US" dirty="0">
                <a:latin typeface="Comic Sans MS" panose="030F0702030302020204" pitchFamily="66" charset="0"/>
              </a:rPr>
              <a:t> may not be prime. Composite integers </a:t>
            </a:r>
            <a:r>
              <a:rPr lang="en-US" i="1" dirty="0">
                <a:latin typeface="Comic Sans MS" panose="030F0702030302020204" pitchFamily="66" charset="0"/>
              </a:rPr>
              <a:t>n</a:t>
            </a:r>
            <a:r>
              <a:rPr lang="en-US" dirty="0">
                <a:latin typeface="Comic Sans MS" panose="030F0702030302020204" pitchFamily="66" charset="0"/>
              </a:rPr>
              <a:t> such that </a:t>
            </a:r>
            <a:r>
              <a:rPr lang="en-US" dirty="0">
                <a:latin typeface="Comic Sans MS" panose="030F0702030302020204" pitchFamily="66" charset="0"/>
                <a:ea typeface="Cambria Math" pitchFamily="18" charset="0"/>
              </a:rPr>
              <a:t>2</a:t>
            </a:r>
            <a:r>
              <a:rPr lang="en-US" i="1" baseline="30000" dirty="0">
                <a:latin typeface="Comic Sans MS" panose="030F0702030302020204" pitchFamily="66" charset="0"/>
              </a:rPr>
              <a:t>n</a:t>
            </a:r>
            <a:r>
              <a:rPr lang="en-US" baseline="30000" dirty="0">
                <a:latin typeface="Comic Sans MS" panose="030F0702030302020204" pitchFamily="66" charset="0"/>
              </a:rPr>
              <a:t>-</a:t>
            </a:r>
            <a:r>
              <a:rPr lang="en-US" baseline="30000" dirty="0">
                <a:latin typeface="Comic Sans MS" panose="030F0702030302020204" pitchFamily="66" charset="0"/>
                <a:ea typeface="Cambria Math" pitchFamily="18" charset="0"/>
              </a:rPr>
              <a:t>1</a:t>
            </a:r>
            <a:r>
              <a:rPr lang="en-US" dirty="0">
                <a:latin typeface="Comic Sans MS" panose="030F0702030302020204" pitchFamily="66" charset="0"/>
                <a:ea typeface="Cambria Math" pitchFamily="18" charset="0"/>
              </a:rPr>
              <a:t> </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1 (mod </a:t>
            </a:r>
            <a:r>
              <a:rPr lang="en-US" i="1" dirty="0">
                <a:latin typeface="Comic Sans MS" panose="030F0702030302020204" pitchFamily="66" charset="0"/>
                <a:ea typeface="Cambria Math" pitchFamily="18" charset="0"/>
              </a:rPr>
              <a:t>n</a:t>
            </a:r>
            <a:r>
              <a:rPr lang="en-US" dirty="0">
                <a:latin typeface="Comic Sans MS" panose="030F0702030302020204" pitchFamily="66" charset="0"/>
                <a:ea typeface="Cambria Math" pitchFamily="18" charset="0"/>
              </a:rPr>
              <a:t>) are called </a:t>
            </a:r>
            <a:r>
              <a:rPr lang="en-US" i="1" dirty="0" err="1">
                <a:latin typeface="Comic Sans MS" panose="030F0702030302020204" pitchFamily="66" charset="0"/>
                <a:ea typeface="Cambria Math" pitchFamily="18" charset="0"/>
              </a:rPr>
              <a:t>pseudoprimes</a:t>
            </a:r>
            <a:r>
              <a:rPr lang="en-US" dirty="0">
                <a:latin typeface="Comic Sans MS" panose="030F0702030302020204" pitchFamily="66" charset="0"/>
                <a:ea typeface="Cambria Math" pitchFamily="18" charset="0"/>
              </a:rPr>
              <a:t> to the base 2.</a:t>
            </a:r>
          </a:p>
          <a:p>
            <a:pPr>
              <a:buNone/>
            </a:pPr>
            <a:r>
              <a:rPr lang="en-US" dirty="0">
                <a:latin typeface="Comic Sans MS" panose="030F0702030302020204" pitchFamily="66" charset="0"/>
                <a:ea typeface="Cambria Math" pitchFamily="18" charset="0"/>
              </a:rPr>
              <a:t>    </a:t>
            </a:r>
            <a:r>
              <a:rPr lang="en-US" b="1" dirty="0">
                <a:latin typeface="Comic Sans MS" panose="030F0702030302020204" pitchFamily="66" charset="0"/>
                <a:ea typeface="Cambria Math" pitchFamily="18" charset="0"/>
              </a:rPr>
              <a:t>Example</a:t>
            </a:r>
            <a:r>
              <a:rPr lang="en-US" dirty="0">
                <a:latin typeface="Comic Sans MS" panose="030F0702030302020204" pitchFamily="66" charset="0"/>
                <a:ea typeface="Cambria Math" pitchFamily="18" charset="0"/>
              </a:rPr>
              <a:t>: The integer 341 is a </a:t>
            </a:r>
            <a:r>
              <a:rPr lang="en-US" dirty="0" err="1">
                <a:latin typeface="Comic Sans MS" panose="030F0702030302020204" pitchFamily="66" charset="0"/>
                <a:ea typeface="Cambria Math" pitchFamily="18" charset="0"/>
              </a:rPr>
              <a:t>pseudoprime</a:t>
            </a:r>
            <a:r>
              <a:rPr lang="en-US" dirty="0">
                <a:latin typeface="Comic Sans MS" panose="030F0702030302020204" pitchFamily="66" charset="0"/>
                <a:ea typeface="Cambria Math" pitchFamily="18" charset="0"/>
              </a:rPr>
              <a:t> to the base 2.</a:t>
            </a:r>
          </a:p>
          <a:p>
            <a:pPr lvl="1">
              <a:buNone/>
            </a:pPr>
            <a:r>
              <a:rPr lang="en-US" dirty="0">
                <a:latin typeface="Comic Sans MS" panose="030F0702030302020204" pitchFamily="66" charset="0"/>
                <a:ea typeface="Cambria Math" pitchFamily="18" charset="0"/>
              </a:rPr>
              <a:t>341 = 11 </a:t>
            </a:r>
            <a:r>
              <a:rPr lang="en-US" dirty="0">
                <a:latin typeface="Comic Sans MS" panose="030F0702030302020204" pitchFamily="66" charset="0"/>
                <a:ea typeface="Cambria Math"/>
              </a:rPr>
              <a:t>∙ 31</a:t>
            </a:r>
          </a:p>
          <a:p>
            <a:pPr lvl="1">
              <a:buNone/>
            </a:pPr>
            <a:r>
              <a:rPr lang="en-US" dirty="0">
                <a:latin typeface="Comic Sans MS" panose="030F0702030302020204" pitchFamily="66" charset="0"/>
                <a:ea typeface="Cambria Math" pitchFamily="18" charset="0"/>
              </a:rPr>
              <a:t>2</a:t>
            </a:r>
            <a:r>
              <a:rPr lang="en-US" baseline="30000" dirty="0">
                <a:latin typeface="Comic Sans MS" panose="030F0702030302020204" pitchFamily="66" charset="0"/>
                <a:ea typeface="Cambria Math" pitchFamily="18" charset="0"/>
              </a:rPr>
              <a:t>340</a:t>
            </a:r>
            <a:r>
              <a:rPr lang="en-US" dirty="0">
                <a:latin typeface="Comic Sans MS" panose="030F0702030302020204" pitchFamily="66" charset="0"/>
                <a:ea typeface="Cambria Math" pitchFamily="18" charset="0"/>
              </a:rPr>
              <a:t> </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1 (mod 341) (</a:t>
            </a:r>
            <a:r>
              <a:rPr lang="en-US" i="1" dirty="0">
                <a:latin typeface="Comic Sans MS" panose="030F0702030302020204" pitchFamily="66" charset="0"/>
                <a:ea typeface="Cambria Math" pitchFamily="18" charset="0"/>
              </a:rPr>
              <a:t>see in Exercise </a:t>
            </a:r>
            <a:r>
              <a:rPr lang="en-US" dirty="0">
                <a:latin typeface="Comic Sans MS" panose="030F0702030302020204" pitchFamily="66" charset="0"/>
                <a:ea typeface="Cambria Math" pitchFamily="18" charset="0"/>
              </a:rPr>
              <a:t>37)</a:t>
            </a:r>
          </a:p>
          <a:p>
            <a:r>
              <a:rPr lang="en-US" dirty="0">
                <a:latin typeface="Comic Sans MS" panose="030F0702030302020204" pitchFamily="66" charset="0"/>
              </a:rPr>
              <a:t>We can replace </a:t>
            </a:r>
            <a:r>
              <a:rPr lang="en-US" dirty="0">
                <a:latin typeface="Comic Sans MS" panose="030F0702030302020204" pitchFamily="66" charset="0"/>
                <a:ea typeface="Cambria Math" pitchFamily="18" charset="0"/>
              </a:rPr>
              <a:t>2</a:t>
            </a:r>
            <a:r>
              <a:rPr lang="en-US" dirty="0">
                <a:latin typeface="Comic Sans MS" panose="030F0702030302020204" pitchFamily="66" charset="0"/>
              </a:rPr>
              <a:t> by any integer </a:t>
            </a:r>
            <a:r>
              <a:rPr lang="en-US" i="1" dirty="0">
                <a:latin typeface="Comic Sans MS" panose="030F0702030302020204" pitchFamily="66" charset="0"/>
              </a:rPr>
              <a:t>b</a:t>
            </a:r>
            <a:r>
              <a:rPr lang="en-US" dirty="0">
                <a:latin typeface="Comic Sans MS" panose="030F0702030302020204" pitchFamily="66" charset="0"/>
              </a:rPr>
              <a:t> </a:t>
            </a:r>
            <a:r>
              <a:rPr lang="en-US" dirty="0">
                <a:latin typeface="Comic Sans MS" panose="030F0702030302020204" pitchFamily="66" charset="0"/>
                <a:ea typeface="Cambria Math"/>
              </a:rPr>
              <a:t>≥ 2</a:t>
            </a:r>
            <a:r>
              <a:rPr lang="en-US" dirty="0">
                <a:latin typeface="Comic Sans MS" panose="030F0702030302020204" pitchFamily="66" charset="0"/>
              </a:rPr>
              <a:t>.</a:t>
            </a:r>
          </a:p>
          <a:p>
            <a:pPr>
              <a:buNone/>
            </a:pPr>
            <a:r>
              <a:rPr lang="en-US" b="1" dirty="0">
                <a:latin typeface="Comic Sans MS" panose="030F0702030302020204" pitchFamily="66" charset="0"/>
              </a:rPr>
              <a:t>    Definition</a:t>
            </a:r>
            <a:r>
              <a:rPr lang="en-US" dirty="0">
                <a:latin typeface="Comic Sans MS" panose="030F0702030302020204" pitchFamily="66" charset="0"/>
              </a:rPr>
              <a:t>: Let </a:t>
            </a:r>
            <a:r>
              <a:rPr lang="en-US" i="1" dirty="0">
                <a:latin typeface="Comic Sans MS" panose="030F0702030302020204" pitchFamily="66" charset="0"/>
              </a:rPr>
              <a:t>b</a:t>
            </a:r>
            <a:r>
              <a:rPr lang="en-US" dirty="0">
                <a:latin typeface="Comic Sans MS" panose="030F0702030302020204" pitchFamily="66" charset="0"/>
              </a:rPr>
              <a:t> be a positive integer. If </a:t>
            </a:r>
            <a:r>
              <a:rPr lang="en-US" i="1" dirty="0">
                <a:latin typeface="Comic Sans MS" panose="030F0702030302020204" pitchFamily="66" charset="0"/>
              </a:rPr>
              <a:t>n</a:t>
            </a:r>
            <a:r>
              <a:rPr lang="en-US" dirty="0">
                <a:latin typeface="Comic Sans MS" panose="030F0702030302020204" pitchFamily="66" charset="0"/>
              </a:rPr>
              <a:t> is a composite integer, and </a:t>
            </a:r>
            <a:r>
              <a:rPr lang="en-US" i="1" dirty="0">
                <a:latin typeface="Comic Sans MS" panose="030F0702030302020204" pitchFamily="66" charset="0"/>
              </a:rPr>
              <a:t>b</a:t>
            </a:r>
            <a:r>
              <a:rPr lang="en-US" i="1" baseline="30000" dirty="0">
                <a:latin typeface="Comic Sans MS" panose="030F0702030302020204" pitchFamily="66" charset="0"/>
              </a:rPr>
              <a:t>n</a:t>
            </a:r>
            <a:r>
              <a:rPr lang="en-US" baseline="30000" dirty="0">
                <a:latin typeface="Comic Sans MS" panose="030F0702030302020204" pitchFamily="66" charset="0"/>
              </a:rPr>
              <a:t>-</a:t>
            </a:r>
            <a:r>
              <a:rPr lang="en-US" baseline="30000" dirty="0">
                <a:latin typeface="Comic Sans MS" panose="030F0702030302020204" pitchFamily="66" charset="0"/>
                <a:ea typeface="Cambria Math" pitchFamily="18" charset="0"/>
              </a:rPr>
              <a:t>1</a:t>
            </a:r>
            <a:r>
              <a:rPr lang="en-US" dirty="0">
                <a:latin typeface="Comic Sans MS" panose="030F0702030302020204" pitchFamily="66" charset="0"/>
                <a:ea typeface="Cambria Math" pitchFamily="18" charset="0"/>
              </a:rPr>
              <a:t> </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1 (mod </a:t>
            </a:r>
            <a:r>
              <a:rPr lang="en-US" i="1" dirty="0">
                <a:latin typeface="Comic Sans MS" panose="030F0702030302020204" pitchFamily="66" charset="0"/>
                <a:ea typeface="Cambria Math" pitchFamily="18" charset="0"/>
              </a:rPr>
              <a:t>n</a:t>
            </a:r>
            <a:r>
              <a:rPr lang="en-US" dirty="0">
                <a:latin typeface="Comic Sans MS" panose="030F0702030302020204" pitchFamily="66" charset="0"/>
                <a:ea typeface="Cambria Math" pitchFamily="18" charset="0"/>
              </a:rPr>
              <a:t>), then </a:t>
            </a:r>
            <a:r>
              <a:rPr lang="en-US" i="1" dirty="0">
                <a:latin typeface="Comic Sans MS" panose="030F0702030302020204" pitchFamily="66" charset="0"/>
                <a:ea typeface="Cambria Math" pitchFamily="18" charset="0"/>
              </a:rPr>
              <a:t>n </a:t>
            </a:r>
            <a:r>
              <a:rPr lang="en-US" dirty="0">
                <a:latin typeface="Comic Sans MS" panose="030F0702030302020204" pitchFamily="66" charset="0"/>
                <a:ea typeface="Cambria Math" pitchFamily="18" charset="0"/>
              </a:rPr>
              <a:t>is called a </a:t>
            </a:r>
            <a:r>
              <a:rPr lang="en-US" i="1" dirty="0" err="1">
                <a:latin typeface="Comic Sans MS" panose="030F0702030302020204" pitchFamily="66" charset="0"/>
                <a:ea typeface="Cambria Math" pitchFamily="18" charset="0"/>
              </a:rPr>
              <a:t>pseudoprime</a:t>
            </a:r>
            <a:r>
              <a:rPr lang="en-US" i="1" dirty="0">
                <a:latin typeface="Comic Sans MS" panose="030F0702030302020204" pitchFamily="66" charset="0"/>
                <a:ea typeface="Cambria Math" pitchFamily="18" charset="0"/>
              </a:rPr>
              <a:t> to the base b</a:t>
            </a:r>
            <a:r>
              <a:rPr lang="en-US" dirty="0">
                <a:latin typeface="Comic Sans MS" panose="030F0702030302020204" pitchFamily="66" charset="0"/>
                <a:ea typeface="Cambria Math" pitchFamily="18" charset="0"/>
              </a:rPr>
              <a:t>.</a:t>
            </a:r>
          </a:p>
        </p:txBody>
      </p:sp>
    </p:spTree>
    <p:extLst>
      <p:ext uri="{BB962C8B-B14F-4D97-AF65-F5344CB8AC3E}">
        <p14:creationId xmlns:p14="http://schemas.microsoft.com/office/powerpoint/2010/main" val="358001634"/>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1143000"/>
          </a:xfrm>
        </p:spPr>
        <p:txBody>
          <a:bodyPr/>
          <a:lstStyle/>
          <a:p>
            <a:r>
              <a:rPr lang="en-US" dirty="0" err="1">
                <a:latin typeface="Comic Sans MS" panose="030F0702030302020204" pitchFamily="66" charset="0"/>
              </a:rPr>
              <a:t>Pseudoprimes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77500" lnSpcReduction="20000"/>
          </a:bodyPr>
          <a:lstStyle/>
          <a:p>
            <a:r>
              <a:rPr lang="en-US" dirty="0">
                <a:latin typeface="Comic Sans MS" panose="030F0702030302020204" pitchFamily="66" charset="0"/>
              </a:rPr>
              <a:t>Given a positive integer </a:t>
            </a:r>
            <a:r>
              <a:rPr lang="en-US" i="1" dirty="0">
                <a:latin typeface="Comic Sans MS" panose="030F0702030302020204" pitchFamily="66" charset="0"/>
              </a:rPr>
              <a:t>n</a:t>
            </a:r>
            <a:r>
              <a:rPr lang="en-US" dirty="0">
                <a:latin typeface="Comic Sans MS" panose="030F0702030302020204" pitchFamily="66" charset="0"/>
              </a:rPr>
              <a:t>, such that  </a:t>
            </a:r>
            <a:r>
              <a:rPr lang="en-US" dirty="0">
                <a:latin typeface="Comic Sans MS" panose="030F0702030302020204" pitchFamily="66" charset="0"/>
                <a:ea typeface="Cambria Math" pitchFamily="18" charset="0"/>
              </a:rPr>
              <a:t>2</a:t>
            </a:r>
            <a:r>
              <a:rPr lang="en-US" i="1" baseline="30000" dirty="0">
                <a:latin typeface="Comic Sans MS" panose="030F0702030302020204" pitchFamily="66" charset="0"/>
              </a:rPr>
              <a:t>n</a:t>
            </a:r>
            <a:r>
              <a:rPr lang="en-US" baseline="30000" dirty="0">
                <a:latin typeface="Comic Sans MS" panose="030F0702030302020204" pitchFamily="66" charset="0"/>
              </a:rPr>
              <a:t>-</a:t>
            </a:r>
            <a:r>
              <a:rPr lang="en-US" baseline="30000" dirty="0">
                <a:latin typeface="Comic Sans MS" panose="030F0702030302020204" pitchFamily="66" charset="0"/>
                <a:ea typeface="Cambria Math" pitchFamily="18" charset="0"/>
              </a:rPr>
              <a:t>1</a:t>
            </a:r>
            <a:r>
              <a:rPr lang="en-US" dirty="0">
                <a:latin typeface="Comic Sans MS" panose="030F0702030302020204" pitchFamily="66" charset="0"/>
                <a:ea typeface="Cambria Math" pitchFamily="18" charset="0"/>
              </a:rPr>
              <a:t> </a:t>
            </a:r>
            <a:r>
              <a:rPr lang="en-US" dirty="0">
                <a:latin typeface="Comic Sans MS" panose="030F0702030302020204" pitchFamily="66" charset="0"/>
                <a:ea typeface="Cambria Math"/>
              </a:rPr>
              <a:t>≡ </a:t>
            </a:r>
            <a:r>
              <a:rPr lang="en-US" dirty="0">
                <a:latin typeface="Comic Sans MS" panose="030F0702030302020204" pitchFamily="66" charset="0"/>
                <a:ea typeface="Cambria Math" pitchFamily="18" charset="0"/>
              </a:rPr>
              <a:t>1 (mod </a:t>
            </a:r>
            <a:r>
              <a:rPr lang="en-US" i="1" dirty="0">
                <a:latin typeface="Comic Sans MS" panose="030F0702030302020204" pitchFamily="66" charset="0"/>
                <a:ea typeface="Cambria Math" pitchFamily="18" charset="0"/>
              </a:rPr>
              <a:t>n</a:t>
            </a:r>
            <a:r>
              <a:rPr lang="en-US" dirty="0">
                <a:latin typeface="Comic Sans MS" panose="030F0702030302020204" pitchFamily="66" charset="0"/>
                <a:ea typeface="Cambria Math" pitchFamily="18" charset="0"/>
              </a:rPr>
              <a:t>):</a:t>
            </a:r>
          </a:p>
          <a:p>
            <a:pPr lvl="1"/>
            <a:r>
              <a:rPr lang="en-US" dirty="0">
                <a:latin typeface="Comic Sans MS" panose="030F0702030302020204" pitchFamily="66" charset="0"/>
                <a:ea typeface="Cambria Math" pitchFamily="18" charset="0"/>
              </a:rPr>
              <a:t>If </a:t>
            </a:r>
            <a:r>
              <a:rPr lang="en-US" i="1" dirty="0">
                <a:latin typeface="Comic Sans MS" panose="030F0702030302020204" pitchFamily="66" charset="0"/>
                <a:ea typeface="Cambria Math" pitchFamily="18" charset="0"/>
              </a:rPr>
              <a:t>n</a:t>
            </a:r>
            <a:r>
              <a:rPr lang="en-US" dirty="0">
                <a:latin typeface="Comic Sans MS" panose="030F0702030302020204" pitchFamily="66" charset="0"/>
                <a:ea typeface="Cambria Math" pitchFamily="18" charset="0"/>
              </a:rPr>
              <a:t> does not satisfy the congruence, it is composite.</a:t>
            </a:r>
          </a:p>
          <a:p>
            <a:pPr lvl="1"/>
            <a:r>
              <a:rPr lang="en-US" dirty="0">
                <a:latin typeface="Comic Sans MS" panose="030F0702030302020204" pitchFamily="66" charset="0"/>
                <a:ea typeface="Cambria Math" pitchFamily="18" charset="0"/>
              </a:rPr>
              <a:t>If </a:t>
            </a:r>
            <a:r>
              <a:rPr lang="en-US" i="1" dirty="0">
                <a:latin typeface="Comic Sans MS" panose="030F0702030302020204" pitchFamily="66" charset="0"/>
                <a:ea typeface="Cambria Math" pitchFamily="18" charset="0"/>
              </a:rPr>
              <a:t>n</a:t>
            </a:r>
            <a:r>
              <a:rPr lang="en-US" dirty="0">
                <a:latin typeface="Comic Sans MS" panose="030F0702030302020204" pitchFamily="66" charset="0"/>
                <a:ea typeface="Cambria Math" pitchFamily="18" charset="0"/>
              </a:rPr>
              <a:t> does satisfy the congruence, it is either prime or a </a:t>
            </a:r>
            <a:r>
              <a:rPr lang="en-US" dirty="0" err="1">
                <a:latin typeface="Comic Sans MS" panose="030F0702030302020204" pitchFamily="66" charset="0"/>
                <a:ea typeface="Cambria Math" pitchFamily="18" charset="0"/>
              </a:rPr>
              <a:t>pseudoprime</a:t>
            </a:r>
            <a:r>
              <a:rPr lang="en-US" dirty="0">
                <a:latin typeface="Comic Sans MS" panose="030F0702030302020204" pitchFamily="66" charset="0"/>
                <a:ea typeface="Cambria Math" pitchFamily="18" charset="0"/>
              </a:rPr>
              <a:t> to the base 2.</a:t>
            </a:r>
          </a:p>
          <a:p>
            <a:r>
              <a:rPr lang="en-US" dirty="0">
                <a:latin typeface="Comic Sans MS" panose="030F0702030302020204" pitchFamily="66" charset="0"/>
                <a:ea typeface="Cambria Math" pitchFamily="18" charset="0"/>
              </a:rPr>
              <a:t>Doing similar tests with additional bases </a:t>
            </a:r>
            <a:r>
              <a:rPr lang="en-US" i="1" dirty="0">
                <a:latin typeface="Comic Sans MS" panose="030F0702030302020204" pitchFamily="66" charset="0"/>
                <a:ea typeface="Cambria Math" pitchFamily="18" charset="0"/>
              </a:rPr>
              <a:t>b</a:t>
            </a:r>
            <a:r>
              <a:rPr lang="en-US" dirty="0">
                <a:latin typeface="Comic Sans MS" panose="030F0702030302020204" pitchFamily="66" charset="0"/>
                <a:ea typeface="Cambria Math" pitchFamily="18" charset="0"/>
              </a:rPr>
              <a:t>, provides more evidence as to whether </a:t>
            </a:r>
            <a:r>
              <a:rPr lang="en-US" i="1" dirty="0">
                <a:latin typeface="Comic Sans MS" panose="030F0702030302020204" pitchFamily="66" charset="0"/>
                <a:ea typeface="Cambria Math" pitchFamily="18" charset="0"/>
              </a:rPr>
              <a:t>n</a:t>
            </a:r>
            <a:r>
              <a:rPr lang="en-US" dirty="0">
                <a:latin typeface="Comic Sans MS" panose="030F0702030302020204" pitchFamily="66" charset="0"/>
                <a:ea typeface="Cambria Math" pitchFamily="18" charset="0"/>
              </a:rPr>
              <a:t> is prime.</a:t>
            </a:r>
          </a:p>
          <a:p>
            <a:r>
              <a:rPr lang="en-US" dirty="0">
                <a:latin typeface="Comic Sans MS" panose="030F0702030302020204" pitchFamily="66" charset="0"/>
                <a:ea typeface="Cambria Math" pitchFamily="18" charset="0"/>
              </a:rPr>
              <a:t>Among the positive integers not exceeding a positive real number </a:t>
            </a:r>
            <a:r>
              <a:rPr lang="en-US" i="1" dirty="0">
                <a:latin typeface="Comic Sans MS" panose="030F0702030302020204" pitchFamily="66" charset="0"/>
                <a:ea typeface="Cambria Math" pitchFamily="18" charset="0"/>
              </a:rPr>
              <a:t>x</a:t>
            </a:r>
            <a:r>
              <a:rPr lang="en-US" dirty="0">
                <a:latin typeface="Comic Sans MS" panose="030F0702030302020204" pitchFamily="66" charset="0"/>
                <a:ea typeface="Cambria Math" pitchFamily="18" charset="0"/>
              </a:rPr>
              <a:t>, compared to primes, there are relatively few </a:t>
            </a:r>
            <a:r>
              <a:rPr lang="en-US" dirty="0" err="1">
                <a:latin typeface="Comic Sans MS" panose="030F0702030302020204" pitchFamily="66" charset="0"/>
                <a:ea typeface="Cambria Math" pitchFamily="18" charset="0"/>
              </a:rPr>
              <a:t>pseudoprimes</a:t>
            </a:r>
            <a:r>
              <a:rPr lang="en-US" dirty="0">
                <a:latin typeface="Comic Sans MS" panose="030F0702030302020204" pitchFamily="66" charset="0"/>
                <a:ea typeface="Cambria Math" pitchFamily="18" charset="0"/>
              </a:rPr>
              <a:t> to the base </a:t>
            </a:r>
            <a:r>
              <a:rPr lang="en-US" i="1" dirty="0">
                <a:latin typeface="Comic Sans MS" panose="030F0702030302020204" pitchFamily="66" charset="0"/>
                <a:ea typeface="Cambria Math" pitchFamily="18" charset="0"/>
              </a:rPr>
              <a:t>b</a:t>
            </a:r>
            <a:r>
              <a:rPr lang="en-US" dirty="0">
                <a:latin typeface="Comic Sans MS" panose="030F0702030302020204" pitchFamily="66" charset="0"/>
                <a:ea typeface="Cambria Math" pitchFamily="18" charset="0"/>
              </a:rPr>
              <a:t>.</a:t>
            </a:r>
          </a:p>
          <a:p>
            <a:pPr lvl="1"/>
            <a:r>
              <a:rPr lang="en-US" dirty="0">
                <a:latin typeface="Comic Sans MS" panose="030F0702030302020204" pitchFamily="66" charset="0"/>
                <a:ea typeface="Cambria Math" pitchFamily="18" charset="0"/>
              </a:rPr>
              <a:t>For example, among the positive integers less than 10</a:t>
            </a:r>
            <a:r>
              <a:rPr lang="en-US" baseline="30000" dirty="0">
                <a:latin typeface="Comic Sans MS" panose="030F0702030302020204" pitchFamily="66" charset="0"/>
                <a:ea typeface="Cambria Math" pitchFamily="18" charset="0"/>
              </a:rPr>
              <a:t>10</a:t>
            </a:r>
            <a:r>
              <a:rPr lang="en-US" dirty="0">
                <a:latin typeface="Comic Sans MS" panose="030F0702030302020204" pitchFamily="66" charset="0"/>
                <a:ea typeface="Cambria Math" pitchFamily="18" charset="0"/>
              </a:rPr>
              <a:t> there are 455,052,512 primes, but only 14,884 </a:t>
            </a:r>
            <a:r>
              <a:rPr lang="en-US" dirty="0" err="1">
                <a:latin typeface="Comic Sans MS" panose="030F0702030302020204" pitchFamily="66" charset="0"/>
                <a:ea typeface="Cambria Math" pitchFamily="18" charset="0"/>
              </a:rPr>
              <a:t>pseudoprimes</a:t>
            </a:r>
            <a:r>
              <a:rPr lang="en-US" dirty="0">
                <a:latin typeface="Comic Sans MS" panose="030F0702030302020204" pitchFamily="66" charset="0"/>
                <a:ea typeface="Cambria Math" pitchFamily="18" charset="0"/>
              </a:rPr>
              <a:t> to the base 2. </a:t>
            </a:r>
          </a:p>
          <a:p>
            <a:endParaRPr lang="en-US" dirty="0">
              <a:latin typeface="Comic Sans MS" panose="030F0702030302020204" pitchFamily="66" charset="0"/>
            </a:endParaRPr>
          </a:p>
        </p:txBody>
      </p:sp>
    </p:spTree>
    <p:extLst>
      <p:ext uri="{BB962C8B-B14F-4D97-AF65-F5344CB8AC3E}">
        <p14:creationId xmlns:p14="http://schemas.microsoft.com/office/powerpoint/2010/main" val="229262450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889250" y="457200"/>
            <a:ext cx="33750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Multiplication Inverse</a:t>
            </a:r>
          </a:p>
        </p:txBody>
      </p:sp>
      <p:pic>
        <p:nvPicPr>
          <p:cNvPr id="8857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114800"/>
            <a:ext cx="7945438" cy="22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Text Box 4"/>
          <p:cNvSpPr txBox="1">
            <a:spLocks noChangeArrowheads="1"/>
          </p:cNvSpPr>
          <p:nvPr/>
        </p:nvSpPr>
        <p:spPr bwMode="auto">
          <a:xfrm>
            <a:off x="762000" y="1219200"/>
            <a:ext cx="7635875" cy="376238"/>
          </a:xfrm>
          <a:prstGeom prst="rect">
            <a:avLst/>
          </a:prstGeom>
          <a:solidFill>
            <a:srgbClr val="CC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a:t>Does every number has a multiplicative inverse in modular arithmetic?</a:t>
            </a:r>
          </a:p>
        </p:txBody>
      </p:sp>
      <p:pic>
        <p:nvPicPr>
          <p:cNvPr id="8857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981200"/>
            <a:ext cx="6411913" cy="177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4667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57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5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8" y="1285875"/>
            <a:ext cx="5522912"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7" name="Text Box 3"/>
          <p:cNvSpPr txBox="1">
            <a:spLocks noChangeArrowheads="1"/>
          </p:cNvSpPr>
          <p:nvPr/>
        </p:nvSpPr>
        <p:spPr bwMode="auto">
          <a:xfrm>
            <a:off x="2889250" y="457200"/>
            <a:ext cx="33750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Multiplication Inverse</a:t>
            </a:r>
          </a:p>
        </p:txBody>
      </p:sp>
      <p:sp>
        <p:nvSpPr>
          <p:cNvPr id="6148" name="Text Box 4"/>
          <p:cNvSpPr txBox="1">
            <a:spLocks noChangeArrowheads="1"/>
          </p:cNvSpPr>
          <p:nvPr/>
        </p:nvSpPr>
        <p:spPr bwMode="auto">
          <a:xfrm>
            <a:off x="5462588" y="2062163"/>
            <a:ext cx="2462212" cy="376237"/>
          </a:xfrm>
          <a:prstGeom prst="rect">
            <a:avLst/>
          </a:prstGeom>
          <a:solidFill>
            <a:srgbClr val="CC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a:t>What is the pattern?</a:t>
            </a:r>
          </a:p>
        </p:txBody>
      </p:sp>
    </p:spTree>
    <p:extLst>
      <p:ext uri="{BB962C8B-B14F-4D97-AF65-F5344CB8AC3E}">
        <p14:creationId xmlns:p14="http://schemas.microsoft.com/office/powerpoint/2010/main" val="3473358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Text Box 4"/>
          <p:cNvSpPr txBox="1">
            <a:spLocks noChangeArrowheads="1"/>
          </p:cNvSpPr>
          <p:nvPr/>
        </p:nvSpPr>
        <p:spPr bwMode="auto">
          <a:xfrm>
            <a:off x="3581400" y="457200"/>
            <a:ext cx="19335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If, Only-If</a:t>
            </a:r>
          </a:p>
        </p:txBody>
      </p:sp>
      <p:sp>
        <p:nvSpPr>
          <p:cNvPr id="60509" name="Text Box 93"/>
          <p:cNvSpPr txBox="1">
            <a:spLocks noChangeArrowheads="1"/>
          </p:cNvSpPr>
          <p:nvPr/>
        </p:nvSpPr>
        <p:spPr bwMode="auto">
          <a:xfrm>
            <a:off x="2362200" y="1143000"/>
            <a:ext cx="4351338"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buClr>
                <a:srgbClr val="A50021"/>
              </a:buClr>
              <a:buFontTx/>
              <a:buChar char="•"/>
            </a:pPr>
            <a:r>
              <a:rPr lang="en-US" altLang="zh-TW"/>
              <a:t>You will succeed </a:t>
            </a:r>
            <a:r>
              <a:rPr lang="en-US" altLang="zh-TW">
                <a:solidFill>
                  <a:srgbClr val="A50021"/>
                </a:solidFill>
              </a:rPr>
              <a:t>if</a:t>
            </a:r>
            <a:r>
              <a:rPr lang="en-US" altLang="zh-TW"/>
              <a:t> you work hand.</a:t>
            </a:r>
          </a:p>
          <a:p>
            <a:pPr>
              <a:lnSpc>
                <a:spcPct val="150000"/>
              </a:lnSpc>
              <a:buClr>
                <a:srgbClr val="A50021"/>
              </a:buClr>
              <a:buFontTx/>
              <a:buChar char="•"/>
            </a:pPr>
            <a:r>
              <a:rPr lang="en-US" altLang="zh-TW"/>
              <a:t>You will succeed </a:t>
            </a:r>
            <a:r>
              <a:rPr lang="en-US" altLang="zh-TW">
                <a:solidFill>
                  <a:srgbClr val="A50021"/>
                </a:solidFill>
              </a:rPr>
              <a:t>only if</a:t>
            </a:r>
            <a:r>
              <a:rPr lang="en-US" altLang="zh-TW"/>
              <a:t> you work hard.</a:t>
            </a:r>
          </a:p>
        </p:txBody>
      </p:sp>
      <p:sp>
        <p:nvSpPr>
          <p:cNvPr id="60510" name="Text Box 94"/>
          <p:cNvSpPr txBox="1">
            <a:spLocks noChangeArrowheads="1"/>
          </p:cNvSpPr>
          <p:nvPr/>
        </p:nvSpPr>
        <p:spPr bwMode="auto">
          <a:xfrm>
            <a:off x="1476375" y="2351088"/>
            <a:ext cx="6143625" cy="925512"/>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R if S means “</a:t>
            </a:r>
            <a:r>
              <a:rPr lang="en-US" altLang="zh-TW" b="1"/>
              <a:t>if S then R</a:t>
            </a:r>
            <a:r>
              <a:rPr lang="en-US" altLang="zh-TW"/>
              <a:t>” or equivalently “</a:t>
            </a:r>
            <a:r>
              <a:rPr lang="en-US" altLang="zh-TW" b="1"/>
              <a:t>S implies R</a:t>
            </a:r>
            <a:r>
              <a:rPr lang="en-US" altLang="zh-TW"/>
              <a:t>”</a:t>
            </a:r>
          </a:p>
          <a:p>
            <a:endParaRPr lang="en-US" altLang="zh-TW"/>
          </a:p>
          <a:p>
            <a:r>
              <a:rPr lang="en-US" altLang="zh-TW"/>
              <a:t>We also say S is a </a:t>
            </a:r>
            <a:r>
              <a:rPr lang="en-US" altLang="zh-TW">
                <a:solidFill>
                  <a:schemeClr val="accent2"/>
                </a:solidFill>
              </a:rPr>
              <a:t>sufficient condition</a:t>
            </a:r>
            <a:r>
              <a:rPr lang="en-US" altLang="zh-TW"/>
              <a:t> for R.</a:t>
            </a:r>
          </a:p>
        </p:txBody>
      </p:sp>
      <p:sp>
        <p:nvSpPr>
          <p:cNvPr id="60511" name="Text Box 95"/>
          <p:cNvSpPr txBox="1">
            <a:spLocks noChangeArrowheads="1"/>
          </p:cNvSpPr>
          <p:nvPr/>
        </p:nvSpPr>
        <p:spPr bwMode="auto">
          <a:xfrm>
            <a:off x="2097088" y="5105400"/>
            <a:ext cx="4949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You will succeed </a:t>
            </a:r>
            <a:r>
              <a:rPr lang="en-US" altLang="zh-TW">
                <a:solidFill>
                  <a:srgbClr val="A50021"/>
                </a:solidFill>
              </a:rPr>
              <a:t>if and only if</a:t>
            </a:r>
            <a:r>
              <a:rPr lang="en-US" altLang="zh-TW"/>
              <a:t> you work hard.</a:t>
            </a:r>
          </a:p>
        </p:txBody>
      </p:sp>
      <p:sp>
        <p:nvSpPr>
          <p:cNvPr id="60512" name="Text Box 96"/>
          <p:cNvSpPr txBox="1">
            <a:spLocks noChangeArrowheads="1"/>
          </p:cNvSpPr>
          <p:nvPr/>
        </p:nvSpPr>
        <p:spPr bwMode="auto">
          <a:xfrm>
            <a:off x="1314450" y="5791200"/>
            <a:ext cx="6680200" cy="376238"/>
          </a:xfrm>
          <a:prstGeom prst="rect">
            <a:avLst/>
          </a:prstGeom>
          <a:solidFill>
            <a:srgbClr val="CC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P if and only if (iff) Q means P and Q are logically equivalent.</a:t>
            </a:r>
          </a:p>
        </p:txBody>
      </p:sp>
      <p:sp>
        <p:nvSpPr>
          <p:cNvPr id="60514" name="Text Box 98"/>
          <p:cNvSpPr txBox="1">
            <a:spLocks noChangeArrowheads="1"/>
          </p:cNvSpPr>
          <p:nvPr/>
        </p:nvSpPr>
        <p:spPr bwMode="auto">
          <a:xfrm>
            <a:off x="1447800" y="3733800"/>
            <a:ext cx="6632575" cy="925513"/>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R only if S means “</a:t>
            </a:r>
            <a:r>
              <a:rPr lang="en-US" altLang="zh-TW" b="1"/>
              <a:t>if R then S</a:t>
            </a:r>
            <a:r>
              <a:rPr lang="en-US" altLang="zh-TW"/>
              <a:t>” or equivalently “</a:t>
            </a:r>
            <a:r>
              <a:rPr lang="en-US" altLang="zh-TW" b="1"/>
              <a:t>R implies S</a:t>
            </a:r>
            <a:r>
              <a:rPr lang="en-US" altLang="zh-TW"/>
              <a:t>”</a:t>
            </a:r>
          </a:p>
          <a:p>
            <a:endParaRPr lang="en-US" altLang="zh-TW"/>
          </a:p>
          <a:p>
            <a:r>
              <a:rPr lang="en-US" altLang="zh-TW"/>
              <a:t>We also say S is a </a:t>
            </a:r>
            <a:r>
              <a:rPr lang="en-US" altLang="zh-TW">
                <a:solidFill>
                  <a:schemeClr val="accent2"/>
                </a:solidFill>
              </a:rPr>
              <a:t>necessary condition</a:t>
            </a:r>
            <a:r>
              <a:rPr lang="en-US" altLang="zh-TW"/>
              <a:t> for R.</a:t>
            </a:r>
          </a:p>
        </p:txBody>
      </p:sp>
      <p:sp>
        <p:nvSpPr>
          <p:cNvPr id="60515" name="Text Box 99"/>
          <p:cNvSpPr txBox="1">
            <a:spLocks noChangeArrowheads="1"/>
          </p:cNvSpPr>
          <p:nvPr/>
        </p:nvSpPr>
        <p:spPr bwMode="auto">
          <a:xfrm>
            <a:off x="1295400" y="6324600"/>
            <a:ext cx="3998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That is, P implies Q and Q implies P.</a:t>
            </a:r>
          </a:p>
        </p:txBody>
      </p:sp>
    </p:spTree>
    <p:extLst>
      <p:ext uri="{BB962C8B-B14F-4D97-AF65-F5344CB8AC3E}">
        <p14:creationId xmlns:p14="http://schemas.microsoft.com/office/powerpoint/2010/main" val="3602536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5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5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5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5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0" grpId="0" animBg="1"/>
      <p:bldP spid="60511" grpId="0"/>
      <p:bldP spid="60512" grpId="0" animBg="1"/>
      <p:bldP spid="60514" grpId="0" animBg="1"/>
      <p:bldP spid="60515" grpId="0"/>
    </p:bld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3633788" y="457200"/>
            <a:ext cx="185261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Case Study</a:t>
            </a:r>
          </a:p>
        </p:txBody>
      </p:sp>
      <p:sp>
        <p:nvSpPr>
          <p:cNvPr id="7171" name="Text Box 3"/>
          <p:cNvSpPr txBox="1">
            <a:spLocks noChangeArrowheads="1"/>
          </p:cNvSpPr>
          <p:nvPr/>
        </p:nvSpPr>
        <p:spPr bwMode="auto">
          <a:xfrm>
            <a:off x="1160463" y="1347788"/>
            <a:ext cx="6735762" cy="376237"/>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Why 2 does not have a multiplicative inverse under modulo 6?</a:t>
            </a:r>
          </a:p>
        </p:txBody>
      </p:sp>
      <p:sp>
        <p:nvSpPr>
          <p:cNvPr id="887812" name="Text Box 4"/>
          <p:cNvSpPr txBox="1">
            <a:spLocks noChangeArrowheads="1"/>
          </p:cNvSpPr>
          <p:nvPr/>
        </p:nvSpPr>
        <p:spPr bwMode="auto">
          <a:xfrm>
            <a:off x="1219200" y="2109788"/>
            <a:ext cx="6262688"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    Suppose it has a multiplicative inverse y.</a:t>
            </a:r>
          </a:p>
          <a:p>
            <a:pPr eaLnBrk="1" hangingPunct="1">
              <a:lnSpc>
                <a:spcPct val="150000"/>
              </a:lnSpc>
            </a:pPr>
            <a:r>
              <a:rPr lang="en-US" altLang="zh-TW"/>
              <a:t>    2y </a:t>
            </a:r>
            <a:r>
              <a:rPr kumimoji="0" lang="en-US" altLang="en-US">
                <a:sym typeface="Euclid Symbol" pitchFamily="18" charset="2"/>
              </a:rPr>
              <a:t> 1 (mod 6)</a:t>
            </a:r>
          </a:p>
          <a:p>
            <a:pPr eaLnBrk="1" hangingPunct="1">
              <a:lnSpc>
                <a:spcPct val="150000"/>
              </a:lnSpc>
            </a:pPr>
            <a:r>
              <a:rPr kumimoji="0" lang="en-US" altLang="zh-TW">
                <a:sym typeface="Euclid Symbol" pitchFamily="18" charset="2"/>
              </a:rPr>
              <a:t>=&gt; 2y = 1 + 6x for some integer x</a:t>
            </a:r>
          </a:p>
          <a:p>
            <a:pPr eaLnBrk="1" hangingPunct="1">
              <a:lnSpc>
                <a:spcPct val="150000"/>
              </a:lnSpc>
              <a:buFont typeface="Symbol" pitchFamily="18" charset="2"/>
              <a:buNone/>
            </a:pPr>
            <a:r>
              <a:rPr kumimoji="0" lang="en-US" altLang="zh-TW">
                <a:sym typeface="Euclid Symbol" pitchFamily="18" charset="2"/>
              </a:rPr>
              <a:t>=&gt;  y = ½ + 3x</a:t>
            </a:r>
          </a:p>
          <a:p>
            <a:pPr eaLnBrk="1" hangingPunct="1">
              <a:lnSpc>
                <a:spcPct val="150000"/>
              </a:lnSpc>
              <a:buFont typeface="Symbol" pitchFamily="18" charset="2"/>
              <a:buNone/>
            </a:pPr>
            <a:r>
              <a:rPr kumimoji="0" lang="en-US" altLang="zh-TW">
                <a:sym typeface="Euclid Symbol" pitchFamily="18" charset="2"/>
              </a:rPr>
              <a:t>    This is a contradiction since both x and y are integers.</a:t>
            </a:r>
          </a:p>
        </p:txBody>
      </p:sp>
    </p:spTree>
    <p:extLst>
      <p:ext uri="{BB962C8B-B14F-4D97-AF65-F5344CB8AC3E}">
        <p14:creationId xmlns:p14="http://schemas.microsoft.com/office/powerpoint/2010/main" val="42117102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78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781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8781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8781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878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971800" y="457200"/>
            <a:ext cx="316388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Necessary Condition</a:t>
            </a:r>
          </a:p>
        </p:txBody>
      </p:sp>
      <p:sp>
        <p:nvSpPr>
          <p:cNvPr id="897029" name="Text Box 5"/>
          <p:cNvSpPr txBox="1">
            <a:spLocks noChangeArrowheads="1"/>
          </p:cNvSpPr>
          <p:nvPr/>
        </p:nvSpPr>
        <p:spPr bwMode="auto">
          <a:xfrm>
            <a:off x="533400" y="1219200"/>
            <a:ext cx="8151813" cy="78898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Claim.  An integer </a:t>
            </a:r>
            <a:r>
              <a:rPr lang="en-US" altLang="zh-TW">
                <a:solidFill>
                  <a:srgbClr val="0000CC"/>
                </a:solidFill>
              </a:rPr>
              <a:t>k</a:t>
            </a:r>
            <a:r>
              <a:rPr lang="en-US" altLang="zh-TW"/>
              <a:t> does not have an multiplicative inverse under modulo </a:t>
            </a:r>
            <a:r>
              <a:rPr lang="en-US" altLang="zh-TW">
                <a:solidFill>
                  <a:srgbClr val="0000CC"/>
                </a:solidFill>
              </a:rPr>
              <a:t>n</a:t>
            </a:r>
            <a:r>
              <a:rPr lang="en-US" altLang="zh-TW"/>
              <a:t>,</a:t>
            </a:r>
          </a:p>
          <a:p>
            <a:pPr eaLnBrk="1" hangingPunct="1">
              <a:lnSpc>
                <a:spcPct val="150000"/>
              </a:lnSpc>
            </a:pPr>
            <a:r>
              <a:rPr lang="en-US" altLang="zh-TW"/>
              <a:t>           if </a:t>
            </a:r>
            <a:r>
              <a:rPr lang="en-US" altLang="zh-TW">
                <a:solidFill>
                  <a:srgbClr val="0000CC"/>
                </a:solidFill>
              </a:rPr>
              <a:t>k</a:t>
            </a:r>
            <a:r>
              <a:rPr lang="en-US" altLang="zh-TW"/>
              <a:t> and </a:t>
            </a:r>
            <a:r>
              <a:rPr lang="en-US" altLang="zh-TW">
                <a:solidFill>
                  <a:srgbClr val="0000CC"/>
                </a:solidFill>
              </a:rPr>
              <a:t>n</a:t>
            </a:r>
            <a:r>
              <a:rPr lang="en-US" altLang="zh-TW"/>
              <a:t> have a common factor &gt;= 2  (gcd(</a:t>
            </a:r>
            <a:r>
              <a:rPr lang="en-US" altLang="zh-TW">
                <a:solidFill>
                  <a:srgbClr val="0000CC"/>
                </a:solidFill>
              </a:rPr>
              <a:t>k</a:t>
            </a:r>
            <a:r>
              <a:rPr lang="en-US" altLang="zh-TW"/>
              <a:t>,</a:t>
            </a:r>
            <a:r>
              <a:rPr lang="en-US" altLang="zh-TW">
                <a:solidFill>
                  <a:srgbClr val="0000CC"/>
                </a:solidFill>
              </a:rPr>
              <a:t>n</a:t>
            </a:r>
            <a:r>
              <a:rPr lang="en-US" altLang="zh-TW"/>
              <a:t>) &gt;= 2).</a:t>
            </a:r>
          </a:p>
        </p:txBody>
      </p:sp>
      <p:sp>
        <p:nvSpPr>
          <p:cNvPr id="897030" name="Text Box 6"/>
          <p:cNvSpPr txBox="1">
            <a:spLocks noChangeArrowheads="1"/>
          </p:cNvSpPr>
          <p:nvPr/>
        </p:nvSpPr>
        <p:spPr bwMode="auto">
          <a:xfrm>
            <a:off x="152400" y="2362200"/>
            <a:ext cx="827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Proof.</a:t>
            </a:r>
          </a:p>
        </p:txBody>
      </p:sp>
      <p:sp>
        <p:nvSpPr>
          <p:cNvPr id="897031" name="Text Box 7"/>
          <p:cNvSpPr txBox="1">
            <a:spLocks noChangeArrowheads="1"/>
          </p:cNvSpPr>
          <p:nvPr/>
        </p:nvSpPr>
        <p:spPr bwMode="auto">
          <a:xfrm>
            <a:off x="914400" y="5715000"/>
            <a:ext cx="7383463" cy="7127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1600"/>
              <a:t>This claim says that for </a:t>
            </a:r>
            <a:r>
              <a:rPr lang="en-US" altLang="zh-TW" sz="1600">
                <a:solidFill>
                  <a:srgbClr val="0000CC"/>
                </a:solidFill>
              </a:rPr>
              <a:t>k</a:t>
            </a:r>
            <a:r>
              <a:rPr lang="en-US" altLang="zh-TW" sz="1600"/>
              <a:t> to have a multiplicative inverse modulo </a:t>
            </a:r>
            <a:r>
              <a:rPr lang="en-US" altLang="zh-TW" sz="1600">
                <a:solidFill>
                  <a:srgbClr val="0000CC"/>
                </a:solidFill>
              </a:rPr>
              <a:t>n</a:t>
            </a:r>
            <a:r>
              <a:rPr lang="en-US" altLang="zh-TW" sz="1600"/>
              <a:t>,</a:t>
            </a:r>
          </a:p>
          <a:p>
            <a:pPr eaLnBrk="1" hangingPunct="1">
              <a:lnSpc>
                <a:spcPct val="150000"/>
              </a:lnSpc>
            </a:pPr>
            <a:r>
              <a:rPr lang="en-US" altLang="zh-TW" sz="1600"/>
              <a:t>then a necessary condition is that </a:t>
            </a:r>
            <a:r>
              <a:rPr lang="en-US" altLang="zh-TW" sz="1600">
                <a:solidFill>
                  <a:srgbClr val="0000CC"/>
                </a:solidFill>
              </a:rPr>
              <a:t>k</a:t>
            </a:r>
            <a:r>
              <a:rPr lang="en-US" altLang="zh-TW" sz="1600"/>
              <a:t> and </a:t>
            </a:r>
            <a:r>
              <a:rPr lang="en-US" altLang="zh-TW" sz="1600">
                <a:solidFill>
                  <a:srgbClr val="0000CC"/>
                </a:solidFill>
              </a:rPr>
              <a:t>n</a:t>
            </a:r>
            <a:r>
              <a:rPr lang="en-US" altLang="zh-TW" sz="1600"/>
              <a:t> do not have a common factor </a:t>
            </a:r>
            <a:r>
              <a:rPr lang="en-US" altLang="zh-TW" sz="1600">
                <a:solidFill>
                  <a:srgbClr val="0000CC"/>
                </a:solidFill>
              </a:rPr>
              <a:t>&gt;= 2</a:t>
            </a:r>
            <a:r>
              <a:rPr lang="en-US" altLang="zh-TW" sz="1600"/>
              <a:t>.</a:t>
            </a:r>
          </a:p>
        </p:txBody>
      </p:sp>
      <p:sp>
        <p:nvSpPr>
          <p:cNvPr id="897032" name="Text Box 8"/>
          <p:cNvSpPr txBox="1">
            <a:spLocks noChangeArrowheads="1"/>
          </p:cNvSpPr>
          <p:nvPr/>
        </p:nvSpPr>
        <p:spPr bwMode="auto">
          <a:xfrm>
            <a:off x="1165225" y="2393950"/>
            <a:ext cx="6811963"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1600"/>
              <a:t>Suppose, by contradiction, that there is an inverse </a:t>
            </a:r>
            <a:r>
              <a:rPr lang="en-US" altLang="zh-TW" sz="1600">
                <a:solidFill>
                  <a:srgbClr val="0000CC"/>
                </a:solidFill>
              </a:rPr>
              <a:t>k’</a:t>
            </a:r>
            <a:r>
              <a:rPr lang="en-US" altLang="zh-TW" sz="1600"/>
              <a:t> for </a:t>
            </a:r>
            <a:r>
              <a:rPr lang="en-US" altLang="zh-TW" sz="1600">
                <a:solidFill>
                  <a:srgbClr val="0000CC"/>
                </a:solidFill>
              </a:rPr>
              <a:t>k</a:t>
            </a:r>
            <a:r>
              <a:rPr lang="en-US" altLang="zh-TW" sz="1600"/>
              <a:t> such that</a:t>
            </a:r>
          </a:p>
          <a:p>
            <a:pPr eaLnBrk="1" hangingPunct="1">
              <a:lnSpc>
                <a:spcPct val="150000"/>
              </a:lnSpc>
            </a:pPr>
            <a:r>
              <a:rPr lang="en-US" altLang="zh-TW" sz="1600"/>
              <a:t>	</a:t>
            </a:r>
            <a:r>
              <a:rPr lang="en-US" altLang="zh-TW" sz="1600">
                <a:solidFill>
                  <a:srgbClr val="0000CC"/>
                </a:solidFill>
              </a:rPr>
              <a:t>k’k = 1 (mod n)</a:t>
            </a:r>
          </a:p>
          <a:p>
            <a:pPr eaLnBrk="1" hangingPunct="1">
              <a:lnSpc>
                <a:spcPct val="150000"/>
              </a:lnSpc>
            </a:pPr>
            <a:r>
              <a:rPr lang="en-US" altLang="zh-TW" sz="1600"/>
              <a:t>Then	</a:t>
            </a:r>
            <a:r>
              <a:rPr lang="en-US" altLang="zh-TW" sz="1600">
                <a:solidFill>
                  <a:srgbClr val="0000CC"/>
                </a:solidFill>
              </a:rPr>
              <a:t>k’k = 1 + xn</a:t>
            </a:r>
            <a:r>
              <a:rPr lang="en-US" altLang="zh-TW" sz="1600"/>
              <a:t> for some integer </a:t>
            </a:r>
            <a:r>
              <a:rPr lang="en-US" altLang="zh-TW" sz="1600">
                <a:solidFill>
                  <a:srgbClr val="0000CC"/>
                </a:solidFill>
              </a:rPr>
              <a:t>x</a:t>
            </a:r>
            <a:r>
              <a:rPr lang="en-US" altLang="zh-TW" sz="1600"/>
              <a:t>.</a:t>
            </a:r>
          </a:p>
          <a:p>
            <a:pPr eaLnBrk="1" hangingPunct="1">
              <a:lnSpc>
                <a:spcPct val="150000"/>
              </a:lnSpc>
            </a:pPr>
            <a:r>
              <a:rPr lang="en-US" altLang="zh-TW" sz="1600"/>
              <a:t>Since both </a:t>
            </a:r>
            <a:r>
              <a:rPr lang="en-US" altLang="zh-TW" sz="1600">
                <a:solidFill>
                  <a:srgbClr val="0000CC"/>
                </a:solidFill>
              </a:rPr>
              <a:t>k</a:t>
            </a:r>
            <a:r>
              <a:rPr lang="en-US" altLang="zh-TW" sz="1600"/>
              <a:t> and </a:t>
            </a:r>
            <a:r>
              <a:rPr lang="en-US" altLang="zh-TW" sz="1600">
                <a:solidFill>
                  <a:srgbClr val="0000CC"/>
                </a:solidFill>
              </a:rPr>
              <a:t>n</a:t>
            </a:r>
            <a:r>
              <a:rPr lang="en-US" altLang="zh-TW" sz="1600"/>
              <a:t> have a common factor, say </a:t>
            </a:r>
            <a:r>
              <a:rPr lang="en-US" altLang="zh-TW" sz="1600">
                <a:solidFill>
                  <a:srgbClr val="0000CC"/>
                </a:solidFill>
              </a:rPr>
              <a:t>c&gt;=2</a:t>
            </a:r>
            <a:r>
              <a:rPr lang="en-US" altLang="zh-TW" sz="1600"/>
              <a:t>, </a:t>
            </a:r>
          </a:p>
          <a:p>
            <a:pPr eaLnBrk="1" hangingPunct="1">
              <a:lnSpc>
                <a:spcPct val="150000"/>
              </a:lnSpc>
            </a:pPr>
            <a:r>
              <a:rPr lang="en-US" altLang="zh-TW" sz="1600"/>
              <a:t>then </a:t>
            </a:r>
            <a:r>
              <a:rPr lang="en-US" altLang="zh-TW" sz="1600">
                <a:solidFill>
                  <a:srgbClr val="0000CC"/>
                </a:solidFill>
              </a:rPr>
              <a:t>k=ck</a:t>
            </a:r>
            <a:r>
              <a:rPr lang="en-US" altLang="zh-TW" sz="1600" baseline="-25000">
                <a:solidFill>
                  <a:srgbClr val="0000CC"/>
                </a:solidFill>
              </a:rPr>
              <a:t>1</a:t>
            </a:r>
            <a:r>
              <a:rPr lang="en-US" altLang="zh-TW" sz="1600"/>
              <a:t> and </a:t>
            </a:r>
            <a:r>
              <a:rPr lang="en-US" altLang="zh-TW" sz="1600">
                <a:solidFill>
                  <a:srgbClr val="0000CC"/>
                </a:solidFill>
              </a:rPr>
              <a:t>n=cn</a:t>
            </a:r>
            <a:r>
              <a:rPr lang="en-US" altLang="zh-TW" sz="1600" baseline="-25000">
                <a:solidFill>
                  <a:srgbClr val="0000CC"/>
                </a:solidFill>
              </a:rPr>
              <a:t>1</a:t>
            </a:r>
            <a:r>
              <a:rPr lang="en-US" altLang="zh-TW" sz="1600"/>
              <a:t> for some integers </a:t>
            </a:r>
            <a:r>
              <a:rPr lang="en-US" altLang="zh-TW" sz="1600">
                <a:solidFill>
                  <a:srgbClr val="0000CC"/>
                </a:solidFill>
              </a:rPr>
              <a:t>k</a:t>
            </a:r>
            <a:r>
              <a:rPr lang="en-US" altLang="zh-TW" sz="1600" baseline="-25000">
                <a:solidFill>
                  <a:srgbClr val="0000CC"/>
                </a:solidFill>
              </a:rPr>
              <a:t>1</a:t>
            </a:r>
            <a:r>
              <a:rPr lang="en-US" altLang="zh-TW" sz="1600"/>
              <a:t> and </a:t>
            </a:r>
            <a:r>
              <a:rPr lang="en-US" altLang="zh-TW" sz="1600">
                <a:solidFill>
                  <a:srgbClr val="0000CC"/>
                </a:solidFill>
              </a:rPr>
              <a:t>n</a:t>
            </a:r>
            <a:r>
              <a:rPr lang="en-US" altLang="zh-TW" sz="1600" baseline="-25000">
                <a:solidFill>
                  <a:srgbClr val="0000CC"/>
                </a:solidFill>
              </a:rPr>
              <a:t>1</a:t>
            </a:r>
            <a:r>
              <a:rPr lang="en-US" altLang="zh-TW" sz="1600"/>
              <a:t>.</a:t>
            </a:r>
          </a:p>
          <a:p>
            <a:pPr eaLnBrk="1" hangingPunct="1">
              <a:lnSpc>
                <a:spcPct val="150000"/>
              </a:lnSpc>
            </a:pPr>
            <a:r>
              <a:rPr lang="en-US" altLang="zh-TW" sz="1600"/>
              <a:t>So 	</a:t>
            </a:r>
            <a:r>
              <a:rPr lang="en-US" altLang="zh-TW" sz="1600">
                <a:solidFill>
                  <a:srgbClr val="0000CC"/>
                </a:solidFill>
              </a:rPr>
              <a:t>k’ck</a:t>
            </a:r>
            <a:r>
              <a:rPr lang="en-US" altLang="zh-TW" sz="1600" baseline="-25000">
                <a:solidFill>
                  <a:srgbClr val="0000CC"/>
                </a:solidFill>
              </a:rPr>
              <a:t>1</a:t>
            </a:r>
            <a:r>
              <a:rPr lang="en-US" altLang="zh-TW" sz="1600">
                <a:solidFill>
                  <a:srgbClr val="0000CC"/>
                </a:solidFill>
              </a:rPr>
              <a:t> = 1 + xcn</a:t>
            </a:r>
            <a:r>
              <a:rPr lang="en-US" altLang="zh-TW" sz="1600" baseline="-25000">
                <a:solidFill>
                  <a:srgbClr val="0000CC"/>
                </a:solidFill>
              </a:rPr>
              <a:t>1</a:t>
            </a:r>
            <a:r>
              <a:rPr lang="en-US" altLang="zh-TW" sz="1600"/>
              <a:t>.</a:t>
            </a:r>
          </a:p>
          <a:p>
            <a:pPr eaLnBrk="1" hangingPunct="1">
              <a:lnSpc>
                <a:spcPct val="150000"/>
              </a:lnSpc>
            </a:pPr>
            <a:r>
              <a:rPr lang="en-US" altLang="zh-TW" sz="1600"/>
              <a:t>Then	</a:t>
            </a:r>
            <a:r>
              <a:rPr lang="en-US" altLang="zh-TW" sz="1600">
                <a:solidFill>
                  <a:srgbClr val="0000CC"/>
                </a:solidFill>
              </a:rPr>
              <a:t>k’k</a:t>
            </a:r>
            <a:r>
              <a:rPr lang="en-US" altLang="zh-TW" sz="1600" baseline="-25000">
                <a:solidFill>
                  <a:srgbClr val="0000CC"/>
                </a:solidFill>
              </a:rPr>
              <a:t>1</a:t>
            </a:r>
            <a:r>
              <a:rPr lang="en-US" altLang="zh-TW" sz="1600">
                <a:solidFill>
                  <a:srgbClr val="0000CC"/>
                </a:solidFill>
              </a:rPr>
              <a:t> = 1/c + xn</a:t>
            </a:r>
            <a:r>
              <a:rPr lang="en-US" altLang="zh-TW" sz="1600" baseline="-25000">
                <a:solidFill>
                  <a:srgbClr val="0000CC"/>
                </a:solidFill>
              </a:rPr>
              <a:t>1</a:t>
            </a:r>
          </a:p>
          <a:p>
            <a:pPr eaLnBrk="1" hangingPunct="1">
              <a:lnSpc>
                <a:spcPct val="150000"/>
              </a:lnSpc>
            </a:pPr>
            <a:r>
              <a:rPr lang="en-US" altLang="zh-TW" sz="1600"/>
              <a:t>This is a contradiction since the LHS is an integer but the RHS is not.</a:t>
            </a:r>
          </a:p>
        </p:txBody>
      </p:sp>
    </p:spTree>
    <p:extLst>
      <p:ext uri="{BB962C8B-B14F-4D97-AF65-F5344CB8AC3E}">
        <p14:creationId xmlns:p14="http://schemas.microsoft.com/office/powerpoint/2010/main" val="29086175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70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70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9703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7032">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97032">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97032">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97032">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897032">
                                            <p:txEl>
                                              <p:pRg st="5" end="5"/>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897032">
                                            <p:txEl>
                                              <p:pRg st="6" end="6"/>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897032">
                                            <p:txEl>
                                              <p:pRg st="7" end="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97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29" grpId="0" animBg="1"/>
      <p:bldP spid="897030" grpId="0"/>
      <p:bldP spid="897031" grpId="0" animBg="1"/>
    </p:bld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2973388" y="457200"/>
            <a:ext cx="312261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Sufficient Condition</a:t>
            </a:r>
          </a:p>
        </p:txBody>
      </p:sp>
      <p:sp>
        <p:nvSpPr>
          <p:cNvPr id="9219" name="Text Box 5"/>
          <p:cNvSpPr txBox="1">
            <a:spLocks noChangeArrowheads="1"/>
          </p:cNvSpPr>
          <p:nvPr/>
        </p:nvSpPr>
        <p:spPr bwMode="auto">
          <a:xfrm>
            <a:off x="1143000" y="1344613"/>
            <a:ext cx="6848475" cy="788987"/>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What about if gcd(</a:t>
            </a:r>
            <a:r>
              <a:rPr lang="en-US" altLang="zh-TW">
                <a:solidFill>
                  <a:srgbClr val="0000CC"/>
                </a:solidFill>
              </a:rPr>
              <a:t>k,n</a:t>
            </a:r>
            <a:r>
              <a:rPr lang="en-US" altLang="zh-TW"/>
              <a:t>)=1?  </a:t>
            </a:r>
          </a:p>
          <a:p>
            <a:pPr eaLnBrk="1" hangingPunct="1">
              <a:lnSpc>
                <a:spcPct val="150000"/>
              </a:lnSpc>
            </a:pPr>
            <a:r>
              <a:rPr lang="en-US" altLang="zh-TW"/>
              <a:t>Would </a:t>
            </a:r>
            <a:r>
              <a:rPr lang="en-US" altLang="zh-TW">
                <a:solidFill>
                  <a:srgbClr val="0000CC"/>
                </a:solidFill>
              </a:rPr>
              <a:t>k</a:t>
            </a:r>
            <a:r>
              <a:rPr lang="en-US" altLang="zh-TW"/>
              <a:t> always have an multiplicative inverse under modulo </a:t>
            </a:r>
            <a:r>
              <a:rPr lang="en-US" altLang="zh-TW">
                <a:solidFill>
                  <a:srgbClr val="0000CC"/>
                </a:solidFill>
              </a:rPr>
              <a:t>n</a:t>
            </a:r>
            <a:r>
              <a:rPr lang="en-US" altLang="zh-TW"/>
              <a:t>? </a:t>
            </a:r>
          </a:p>
        </p:txBody>
      </p:sp>
      <p:sp>
        <p:nvSpPr>
          <p:cNvPr id="907273" name="Text Box 9"/>
          <p:cNvSpPr txBox="1">
            <a:spLocks noChangeArrowheads="1"/>
          </p:cNvSpPr>
          <p:nvPr/>
        </p:nvSpPr>
        <p:spPr bwMode="auto">
          <a:xfrm>
            <a:off x="1193800" y="2438400"/>
            <a:ext cx="1549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For example,</a:t>
            </a:r>
          </a:p>
        </p:txBody>
      </p:sp>
      <p:sp>
        <p:nvSpPr>
          <p:cNvPr id="907274" name="Text Box 10"/>
          <p:cNvSpPr txBox="1">
            <a:spLocks noChangeArrowheads="1"/>
          </p:cNvSpPr>
          <p:nvPr/>
        </p:nvSpPr>
        <p:spPr bwMode="auto">
          <a:xfrm>
            <a:off x="3260725" y="2438400"/>
            <a:ext cx="1423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gcd(3,7) = 1</a:t>
            </a:r>
          </a:p>
        </p:txBody>
      </p:sp>
      <p:sp>
        <p:nvSpPr>
          <p:cNvPr id="907275" name="Text Box 11"/>
          <p:cNvSpPr txBox="1">
            <a:spLocks noChangeArrowheads="1"/>
          </p:cNvSpPr>
          <p:nvPr/>
        </p:nvSpPr>
        <p:spPr bwMode="auto">
          <a:xfrm>
            <a:off x="5699125" y="2438400"/>
            <a:ext cx="1763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3·5 </a:t>
            </a:r>
            <a:r>
              <a:rPr kumimoji="0" lang="en-US" altLang="en-US">
                <a:sym typeface="Euclid Symbol" pitchFamily="18" charset="2"/>
              </a:rPr>
              <a:t> 1 (mod 7)</a:t>
            </a:r>
            <a:endParaRPr kumimoji="0" lang="en-US" altLang="zh-TW">
              <a:sym typeface="Euclid Symbol" pitchFamily="18" charset="2"/>
            </a:endParaRPr>
          </a:p>
        </p:txBody>
      </p:sp>
      <p:sp>
        <p:nvSpPr>
          <p:cNvPr id="907276" name="Text Box 12"/>
          <p:cNvSpPr txBox="1">
            <a:spLocks noChangeArrowheads="1"/>
          </p:cNvSpPr>
          <p:nvPr/>
        </p:nvSpPr>
        <p:spPr bwMode="auto">
          <a:xfrm>
            <a:off x="3276600" y="3429000"/>
            <a:ext cx="1423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gcd(8,9) = 1</a:t>
            </a:r>
          </a:p>
        </p:txBody>
      </p:sp>
      <p:sp>
        <p:nvSpPr>
          <p:cNvPr id="907278" name="Text Box 14"/>
          <p:cNvSpPr txBox="1">
            <a:spLocks noChangeArrowheads="1"/>
          </p:cNvSpPr>
          <p:nvPr/>
        </p:nvSpPr>
        <p:spPr bwMode="auto">
          <a:xfrm>
            <a:off x="3276600" y="2924175"/>
            <a:ext cx="1490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gcd(4,11) = 1</a:t>
            </a:r>
          </a:p>
        </p:txBody>
      </p:sp>
      <p:sp>
        <p:nvSpPr>
          <p:cNvPr id="907280" name="Text Box 16"/>
          <p:cNvSpPr txBox="1">
            <a:spLocks noChangeArrowheads="1"/>
          </p:cNvSpPr>
          <p:nvPr/>
        </p:nvSpPr>
        <p:spPr bwMode="auto">
          <a:xfrm>
            <a:off x="5703888" y="2924175"/>
            <a:ext cx="18303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4·3 </a:t>
            </a:r>
            <a:r>
              <a:rPr kumimoji="0" lang="en-US" altLang="en-US">
                <a:sym typeface="Euclid Symbol" pitchFamily="18" charset="2"/>
              </a:rPr>
              <a:t> 1 (mod 11)</a:t>
            </a:r>
            <a:endParaRPr kumimoji="0" lang="en-US" altLang="zh-TW">
              <a:sym typeface="Euclid Symbol" pitchFamily="18" charset="2"/>
            </a:endParaRPr>
          </a:p>
        </p:txBody>
      </p:sp>
      <p:sp>
        <p:nvSpPr>
          <p:cNvPr id="907281" name="Text Box 17"/>
          <p:cNvSpPr txBox="1">
            <a:spLocks noChangeArrowheads="1"/>
          </p:cNvSpPr>
          <p:nvPr/>
        </p:nvSpPr>
        <p:spPr bwMode="auto">
          <a:xfrm>
            <a:off x="5691188" y="3429000"/>
            <a:ext cx="1763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8·8 </a:t>
            </a:r>
            <a:r>
              <a:rPr kumimoji="0" lang="en-US" altLang="en-US">
                <a:sym typeface="Euclid Symbol" pitchFamily="18" charset="2"/>
              </a:rPr>
              <a:t> 1 (mod 9)</a:t>
            </a:r>
            <a:endParaRPr kumimoji="0" lang="en-US" altLang="zh-TW">
              <a:sym typeface="Euclid Symbol" pitchFamily="18" charset="2"/>
            </a:endParaRPr>
          </a:p>
        </p:txBody>
      </p:sp>
      <p:sp>
        <p:nvSpPr>
          <p:cNvPr id="907282" name="Text Box 18"/>
          <p:cNvSpPr txBox="1">
            <a:spLocks noChangeArrowheads="1"/>
          </p:cNvSpPr>
          <p:nvPr/>
        </p:nvSpPr>
        <p:spPr bwMode="auto">
          <a:xfrm>
            <a:off x="1143000" y="4114800"/>
            <a:ext cx="7085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It seems that there is always an inverse in such a case, but why?</a:t>
            </a:r>
          </a:p>
        </p:txBody>
      </p:sp>
      <p:sp>
        <p:nvSpPr>
          <p:cNvPr id="907283" name="Text Box 19"/>
          <p:cNvSpPr txBox="1">
            <a:spLocks noChangeArrowheads="1"/>
          </p:cNvSpPr>
          <p:nvPr/>
        </p:nvSpPr>
        <p:spPr bwMode="auto">
          <a:xfrm>
            <a:off x="1295400" y="4724400"/>
            <a:ext cx="1423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gcd(8,9) = 1</a:t>
            </a:r>
          </a:p>
        </p:txBody>
      </p:sp>
      <p:sp>
        <p:nvSpPr>
          <p:cNvPr id="907284" name="AutoShape 20"/>
          <p:cNvSpPr>
            <a:spLocks noChangeArrowheads="1"/>
          </p:cNvSpPr>
          <p:nvPr/>
        </p:nvSpPr>
        <p:spPr bwMode="auto">
          <a:xfrm>
            <a:off x="2971800" y="4724400"/>
            <a:ext cx="609600" cy="304800"/>
          </a:xfrm>
          <a:prstGeom prst="right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endParaRPr lang="en-US" altLang="en-US"/>
          </a:p>
        </p:txBody>
      </p:sp>
      <p:sp>
        <p:nvSpPr>
          <p:cNvPr id="907285" name="Text Box 21"/>
          <p:cNvSpPr txBox="1">
            <a:spLocks noChangeArrowheads="1"/>
          </p:cNvSpPr>
          <p:nvPr/>
        </p:nvSpPr>
        <p:spPr bwMode="auto">
          <a:xfrm>
            <a:off x="3962400" y="4724400"/>
            <a:ext cx="4116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8s + 9t = 1  for some integers s and t</a:t>
            </a:r>
          </a:p>
        </p:txBody>
      </p:sp>
      <p:sp>
        <p:nvSpPr>
          <p:cNvPr id="907286" name="AutoShape 22"/>
          <p:cNvSpPr>
            <a:spLocks noChangeArrowheads="1"/>
          </p:cNvSpPr>
          <p:nvPr/>
        </p:nvSpPr>
        <p:spPr bwMode="auto">
          <a:xfrm>
            <a:off x="2971800" y="5181600"/>
            <a:ext cx="609600" cy="304800"/>
          </a:xfrm>
          <a:prstGeom prst="right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endParaRPr lang="en-US" altLang="en-US"/>
          </a:p>
        </p:txBody>
      </p:sp>
      <p:sp>
        <p:nvSpPr>
          <p:cNvPr id="907287" name="Text Box 23"/>
          <p:cNvSpPr txBox="1">
            <a:spLocks noChangeArrowheads="1"/>
          </p:cNvSpPr>
          <p:nvPr/>
        </p:nvSpPr>
        <p:spPr bwMode="auto">
          <a:xfrm>
            <a:off x="3960813" y="5181600"/>
            <a:ext cx="1276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8s = 1 – 9t</a:t>
            </a:r>
          </a:p>
        </p:txBody>
      </p:sp>
      <p:sp>
        <p:nvSpPr>
          <p:cNvPr id="907288" name="AutoShape 24"/>
          <p:cNvSpPr>
            <a:spLocks noChangeArrowheads="1"/>
          </p:cNvSpPr>
          <p:nvPr/>
        </p:nvSpPr>
        <p:spPr bwMode="auto">
          <a:xfrm>
            <a:off x="2971800" y="5638800"/>
            <a:ext cx="609600" cy="304800"/>
          </a:xfrm>
          <a:prstGeom prst="rightArrow">
            <a:avLst>
              <a:gd name="adj1" fmla="val 5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endParaRPr lang="en-US" altLang="en-US"/>
          </a:p>
        </p:txBody>
      </p:sp>
      <p:sp>
        <p:nvSpPr>
          <p:cNvPr id="907289" name="Text Box 25"/>
          <p:cNvSpPr txBox="1">
            <a:spLocks noChangeArrowheads="1"/>
          </p:cNvSpPr>
          <p:nvPr/>
        </p:nvSpPr>
        <p:spPr bwMode="auto">
          <a:xfrm>
            <a:off x="3960813" y="5638800"/>
            <a:ext cx="16779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8s </a:t>
            </a:r>
            <a:r>
              <a:rPr kumimoji="0" lang="en-US" altLang="en-US">
                <a:sym typeface="Euclid Symbol" pitchFamily="18" charset="2"/>
              </a:rPr>
              <a:t> 1 (mod 9)</a:t>
            </a:r>
            <a:endParaRPr kumimoji="0" lang="en-US" altLang="zh-TW">
              <a:sym typeface="Euclid Symbol" pitchFamily="18" charset="2"/>
            </a:endParaRPr>
          </a:p>
        </p:txBody>
      </p:sp>
      <p:sp>
        <p:nvSpPr>
          <p:cNvPr id="907290" name="Text Box 26"/>
          <p:cNvSpPr txBox="1">
            <a:spLocks noChangeArrowheads="1"/>
          </p:cNvSpPr>
          <p:nvPr/>
        </p:nvSpPr>
        <p:spPr bwMode="auto">
          <a:xfrm>
            <a:off x="381000" y="5486400"/>
            <a:ext cx="2192338" cy="376238"/>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gcd(8,9) = spc(8,9)</a:t>
            </a:r>
          </a:p>
        </p:txBody>
      </p:sp>
      <p:sp>
        <p:nvSpPr>
          <p:cNvPr id="907291" name="Line 27"/>
          <p:cNvSpPr>
            <a:spLocks noChangeShapeType="1"/>
          </p:cNvSpPr>
          <p:nvPr/>
        </p:nvSpPr>
        <p:spPr bwMode="auto">
          <a:xfrm flipV="1">
            <a:off x="2057400" y="5029200"/>
            <a:ext cx="838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7925388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72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727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0727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072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0728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0727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728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0728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0728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072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0728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0729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7290"/>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72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0728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0728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7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7273" grpId="0"/>
      <p:bldP spid="907274" grpId="0"/>
      <p:bldP spid="907275" grpId="0"/>
      <p:bldP spid="907276" grpId="0"/>
      <p:bldP spid="907278" grpId="0"/>
      <p:bldP spid="907280" grpId="0"/>
      <p:bldP spid="907281" grpId="0"/>
      <p:bldP spid="907282" grpId="0"/>
      <p:bldP spid="907283" grpId="0"/>
      <p:bldP spid="907284" grpId="0" animBg="1"/>
      <p:bldP spid="907285" grpId="0"/>
      <p:bldP spid="907286" grpId="0" animBg="1"/>
      <p:bldP spid="907287" grpId="0"/>
      <p:bldP spid="907288" grpId="0" animBg="1"/>
      <p:bldP spid="907289" grpId="0"/>
      <p:bldP spid="907290" grpId="0" animBg="1"/>
      <p:bldP spid="907291" grpId="0" animBg="1"/>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2"/>
          <p:cNvSpPr>
            <a:spLocks noChangeArrowheads="1"/>
          </p:cNvSpPr>
          <p:nvPr/>
        </p:nvSpPr>
        <p:spPr bwMode="auto">
          <a:xfrm>
            <a:off x="1143000" y="1295400"/>
            <a:ext cx="5791200" cy="914400"/>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2000" b="1">
                <a:latin typeface="Comic Sans MS" pitchFamily="66" charset="0"/>
                <a:sym typeface="Euclid Symbol" pitchFamily="18" charset="2"/>
              </a:rPr>
              <a:t>Theorem.</a:t>
            </a:r>
            <a:r>
              <a:rPr lang="en-US" altLang="en-US" sz="2000">
                <a:latin typeface="Comic Sans MS" pitchFamily="66" charset="0"/>
                <a:sym typeface="Euclid Symbol" pitchFamily="18" charset="2"/>
              </a:rPr>
              <a:t> If </a:t>
            </a:r>
            <a:r>
              <a:rPr lang="en-US" altLang="en-US" sz="2000">
                <a:solidFill>
                  <a:srgbClr val="0000CC"/>
                </a:solidFill>
                <a:latin typeface="Comic Sans MS" pitchFamily="66" charset="0"/>
                <a:sym typeface="Euclid Symbol" pitchFamily="18" charset="2"/>
              </a:rPr>
              <a:t>gcd(k,n)=1, </a:t>
            </a:r>
            <a:r>
              <a:rPr lang="en-US" altLang="en-US" sz="2000">
                <a:latin typeface="Comic Sans MS" pitchFamily="66" charset="0"/>
                <a:sym typeface="Euclid Symbol" pitchFamily="18" charset="2"/>
              </a:rPr>
              <a:t>then have </a:t>
            </a:r>
            <a:r>
              <a:rPr lang="en-US" altLang="en-US" sz="2000">
                <a:solidFill>
                  <a:srgbClr val="0000CC"/>
                </a:solidFill>
                <a:latin typeface="Comic Sans MS" pitchFamily="66" charset="0"/>
                <a:sym typeface="Euclid Symbol" pitchFamily="18" charset="2"/>
              </a:rPr>
              <a:t>k’ </a:t>
            </a:r>
            <a:r>
              <a:rPr lang="en-US" altLang="en-US" sz="2000">
                <a:solidFill>
                  <a:schemeClr val="tx2"/>
                </a:solidFill>
                <a:latin typeface="Comic Sans MS" pitchFamily="66" charset="0"/>
                <a:sym typeface="Euclid Symbol" pitchFamily="18" charset="2"/>
              </a:rPr>
              <a:t>such that</a:t>
            </a:r>
            <a:r>
              <a:rPr lang="en-US" altLang="en-US" sz="2000">
                <a:solidFill>
                  <a:srgbClr val="0000CC"/>
                </a:solidFill>
                <a:latin typeface="Comic Sans MS" pitchFamily="66" charset="0"/>
                <a:sym typeface="Euclid Symbol" pitchFamily="18" charset="2"/>
              </a:rPr>
              <a:t> </a:t>
            </a:r>
          </a:p>
          <a:p>
            <a:pPr algn="ctr" eaLnBrk="1" hangingPunct="1">
              <a:lnSpc>
                <a:spcPct val="150000"/>
              </a:lnSpc>
              <a:buFontTx/>
              <a:buNone/>
            </a:pPr>
            <a:r>
              <a:rPr lang="en-US" altLang="en-US" sz="2000">
                <a:solidFill>
                  <a:srgbClr val="0000CC"/>
                </a:solidFill>
                <a:latin typeface="Comic Sans MS" pitchFamily="66" charset="0"/>
              </a:rPr>
              <a:t>          k·k’ </a:t>
            </a:r>
            <a:r>
              <a:rPr lang="en-US" altLang="en-US" sz="2000">
                <a:solidFill>
                  <a:srgbClr val="0000CC"/>
                </a:solidFill>
                <a:latin typeface="Comic Sans MS" pitchFamily="66" charset="0"/>
                <a:sym typeface="Euclid Symbol" pitchFamily="18" charset="2"/>
              </a:rPr>
              <a:t> 1 (mod n).</a:t>
            </a:r>
          </a:p>
        </p:txBody>
      </p:sp>
      <p:sp>
        <p:nvSpPr>
          <p:cNvPr id="888835" name="Rectangle 3"/>
          <p:cNvSpPr>
            <a:spLocks noChangeArrowheads="1"/>
          </p:cNvSpPr>
          <p:nvPr/>
        </p:nvSpPr>
        <p:spPr bwMode="auto">
          <a:xfrm>
            <a:off x="1219200" y="2790825"/>
            <a:ext cx="6934200" cy="243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i="1" u="sng">
                <a:sym typeface="Euclid Symbol" pitchFamily="18" charset="2"/>
              </a:rPr>
              <a:t>Proof</a:t>
            </a:r>
            <a:r>
              <a:rPr lang="en-US" altLang="en-US" u="sng">
                <a:sym typeface="Euclid Symbol" pitchFamily="18" charset="2"/>
              </a:rPr>
              <a:t>:</a:t>
            </a:r>
            <a:r>
              <a:rPr lang="en-US" altLang="en-US">
                <a:sym typeface="Euclid Symbol" pitchFamily="18" charset="2"/>
              </a:rPr>
              <a:t> Since gcd(k,n)=1, there exist s and t so that  </a:t>
            </a:r>
            <a:r>
              <a:rPr lang="en-US" altLang="en-US">
                <a:solidFill>
                  <a:srgbClr val="0000CC"/>
                </a:solidFill>
                <a:sym typeface="Euclid Symbol" pitchFamily="18" charset="2"/>
              </a:rPr>
              <a:t>sk + tn = 1.</a:t>
            </a:r>
          </a:p>
          <a:p>
            <a:pPr eaLnBrk="1" hangingPunct="1">
              <a:lnSpc>
                <a:spcPct val="150000"/>
              </a:lnSpc>
            </a:pPr>
            <a:r>
              <a:rPr lang="en-US" altLang="en-US">
                <a:sym typeface="Euclid Symbol" pitchFamily="18" charset="2"/>
              </a:rPr>
              <a:t>So</a:t>
            </a:r>
            <a:r>
              <a:rPr lang="en-US" altLang="en-US">
                <a:solidFill>
                  <a:srgbClr val="0000CC"/>
                </a:solidFill>
                <a:sym typeface="Euclid Symbol" pitchFamily="18" charset="2"/>
              </a:rPr>
              <a:t> tn = 1 - sk</a:t>
            </a:r>
          </a:p>
          <a:p>
            <a:pPr eaLnBrk="1" hangingPunct="1">
              <a:lnSpc>
                <a:spcPct val="150000"/>
              </a:lnSpc>
            </a:pPr>
            <a:r>
              <a:rPr lang="en-US" altLang="en-US">
                <a:sym typeface="Euclid Symbol" pitchFamily="18" charset="2"/>
              </a:rPr>
              <a:t>This means</a:t>
            </a:r>
            <a:r>
              <a:rPr lang="en-US" altLang="en-US">
                <a:solidFill>
                  <a:srgbClr val="0000CC"/>
                </a:solidFill>
                <a:sym typeface="Euclid Symbol" pitchFamily="18" charset="2"/>
              </a:rPr>
              <a:t> n | 1 – sk.</a:t>
            </a:r>
          </a:p>
          <a:p>
            <a:pPr eaLnBrk="1" hangingPunct="1">
              <a:lnSpc>
                <a:spcPct val="150000"/>
              </a:lnSpc>
            </a:pPr>
            <a:r>
              <a:rPr lang="en-US" altLang="en-US">
                <a:sym typeface="Euclid Symbol" pitchFamily="18" charset="2"/>
              </a:rPr>
              <a:t>This means that</a:t>
            </a:r>
            <a:r>
              <a:rPr lang="en-US" altLang="en-US">
                <a:solidFill>
                  <a:srgbClr val="0000CC"/>
                </a:solidFill>
                <a:sym typeface="Euclid Symbol" pitchFamily="18" charset="2"/>
              </a:rPr>
              <a:t> 1 – sk  0 (mod n).</a:t>
            </a:r>
          </a:p>
          <a:p>
            <a:pPr eaLnBrk="1" hangingPunct="1">
              <a:lnSpc>
                <a:spcPct val="150000"/>
              </a:lnSpc>
            </a:pPr>
            <a:r>
              <a:rPr lang="en-US" altLang="en-US">
                <a:sym typeface="Euclid Symbol" pitchFamily="18" charset="2"/>
              </a:rPr>
              <a:t>This means that </a:t>
            </a:r>
            <a:r>
              <a:rPr lang="en-US" altLang="en-US">
                <a:solidFill>
                  <a:srgbClr val="0000CC"/>
                </a:solidFill>
                <a:sym typeface="Euclid Symbol" pitchFamily="18" charset="2"/>
              </a:rPr>
              <a:t>1  sk (mod n).</a:t>
            </a:r>
          </a:p>
          <a:p>
            <a:pPr eaLnBrk="1" hangingPunct="1">
              <a:lnSpc>
                <a:spcPct val="150000"/>
              </a:lnSpc>
            </a:pPr>
            <a:r>
              <a:rPr lang="en-US" altLang="en-US">
                <a:sym typeface="Euclid Symbol" pitchFamily="18" charset="2"/>
              </a:rPr>
              <a:t>So </a:t>
            </a:r>
            <a:r>
              <a:rPr lang="en-US" altLang="en-US">
                <a:solidFill>
                  <a:srgbClr val="0000CC"/>
                </a:solidFill>
                <a:sym typeface="Euclid Symbol" pitchFamily="18" charset="2"/>
              </a:rPr>
              <a:t>k’ = s</a:t>
            </a:r>
            <a:r>
              <a:rPr lang="en-US" altLang="en-US">
                <a:sym typeface="Euclid Symbol" pitchFamily="18" charset="2"/>
              </a:rPr>
              <a:t> is an multiplicative inverse for </a:t>
            </a:r>
            <a:r>
              <a:rPr lang="en-US" altLang="en-US">
                <a:solidFill>
                  <a:srgbClr val="0000CC"/>
                </a:solidFill>
                <a:sym typeface="Euclid Symbol" pitchFamily="18" charset="2"/>
              </a:rPr>
              <a:t>k</a:t>
            </a:r>
            <a:r>
              <a:rPr lang="en-US" altLang="en-US">
                <a:sym typeface="Euclid Symbol" pitchFamily="18" charset="2"/>
              </a:rPr>
              <a:t>.</a:t>
            </a:r>
          </a:p>
        </p:txBody>
      </p:sp>
      <p:sp>
        <p:nvSpPr>
          <p:cNvPr id="10244" name="Text Box 4"/>
          <p:cNvSpPr txBox="1">
            <a:spLocks noChangeArrowheads="1"/>
          </p:cNvSpPr>
          <p:nvPr/>
        </p:nvSpPr>
        <p:spPr bwMode="auto">
          <a:xfrm>
            <a:off x="2973388" y="457200"/>
            <a:ext cx="312261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Sufficient Condition</a:t>
            </a:r>
          </a:p>
        </p:txBody>
      </p:sp>
      <p:sp>
        <p:nvSpPr>
          <p:cNvPr id="888838" name="AutoShape 6"/>
          <p:cNvSpPr>
            <a:spLocks noChangeArrowheads="1"/>
          </p:cNvSpPr>
          <p:nvPr/>
        </p:nvSpPr>
        <p:spPr bwMode="auto">
          <a:xfrm>
            <a:off x="6781800" y="2028825"/>
            <a:ext cx="2133600" cy="381000"/>
          </a:xfrm>
          <a:prstGeom prst="wedgeRoundRectCallout">
            <a:avLst>
              <a:gd name="adj1" fmla="val -27380"/>
              <a:gd name="adj2" fmla="val 17833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algn="ctr" eaLnBrk="1" hangingPunct="1"/>
            <a:r>
              <a:rPr lang="en-US" altLang="zh-TW" sz="1600"/>
              <a:t>gcd(k,n)=spc(k,n)</a:t>
            </a:r>
          </a:p>
        </p:txBody>
      </p:sp>
      <p:sp>
        <p:nvSpPr>
          <p:cNvPr id="888839" name="Text Box 7"/>
          <p:cNvSpPr txBox="1">
            <a:spLocks noChangeArrowheads="1"/>
          </p:cNvSpPr>
          <p:nvPr/>
        </p:nvSpPr>
        <p:spPr bwMode="auto">
          <a:xfrm>
            <a:off x="152400" y="5643563"/>
            <a:ext cx="8812213" cy="376237"/>
          </a:xfrm>
          <a:prstGeom prst="rect">
            <a:avLst/>
          </a:prstGeom>
          <a:solidFill>
            <a:srgbClr val="FFC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The multiplicative inverse can be computed by the extended Euclidean algorithm.</a:t>
            </a:r>
          </a:p>
        </p:txBody>
      </p:sp>
      <p:sp>
        <p:nvSpPr>
          <p:cNvPr id="888840" name="Line 8"/>
          <p:cNvSpPr>
            <a:spLocks noChangeShapeType="1"/>
          </p:cNvSpPr>
          <p:nvPr/>
        </p:nvSpPr>
        <p:spPr bwMode="auto">
          <a:xfrm flipV="1">
            <a:off x="7239000" y="3240088"/>
            <a:ext cx="0" cy="23987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8841" name="Text Box 9"/>
          <p:cNvSpPr txBox="1">
            <a:spLocks noChangeArrowheads="1"/>
          </p:cNvSpPr>
          <p:nvPr/>
        </p:nvSpPr>
        <p:spPr bwMode="auto">
          <a:xfrm>
            <a:off x="762000" y="6289675"/>
            <a:ext cx="7618413" cy="37623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b="1"/>
              <a:t>Corollary</a:t>
            </a:r>
            <a:r>
              <a:rPr lang="en-US" altLang="zh-TW"/>
              <a:t>: </a:t>
            </a:r>
            <a:r>
              <a:rPr lang="en-US" altLang="zh-TW">
                <a:solidFill>
                  <a:srgbClr val="0000CC"/>
                </a:solidFill>
              </a:rPr>
              <a:t>k</a:t>
            </a:r>
            <a:r>
              <a:rPr lang="en-US" altLang="zh-TW"/>
              <a:t> has a multiplicative inverse </a:t>
            </a:r>
            <a:r>
              <a:rPr lang="en-US" altLang="zh-TW">
                <a:solidFill>
                  <a:srgbClr val="0000CC"/>
                </a:solidFill>
              </a:rPr>
              <a:t>mod n</a:t>
            </a:r>
            <a:r>
              <a:rPr lang="en-US" altLang="zh-TW"/>
              <a:t> if and only if gcd(</a:t>
            </a:r>
            <a:r>
              <a:rPr lang="en-US" altLang="zh-TW">
                <a:solidFill>
                  <a:srgbClr val="0000CC"/>
                </a:solidFill>
              </a:rPr>
              <a:t>k,n</a:t>
            </a:r>
            <a:r>
              <a:rPr lang="en-US" altLang="zh-TW"/>
              <a:t>)=1</a:t>
            </a:r>
          </a:p>
        </p:txBody>
      </p:sp>
    </p:spTree>
    <p:extLst>
      <p:ext uri="{BB962C8B-B14F-4D97-AF65-F5344CB8AC3E}">
        <p14:creationId xmlns:p14="http://schemas.microsoft.com/office/powerpoint/2010/main" val="3181679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88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883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88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88835">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88835">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88835">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88835">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88835">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88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884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888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4" grpId="0" animBg="1"/>
      <p:bldP spid="888838" grpId="0" animBg="1"/>
      <p:bldP spid="888839" grpId="0" animBg="1"/>
      <p:bldP spid="888840" grpId="0" animBg="1"/>
      <p:bldP spid="888841" grpId="0" animBg="1"/>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3581400" y="457200"/>
            <a:ext cx="20510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This Lecture</a:t>
            </a:r>
          </a:p>
        </p:txBody>
      </p:sp>
      <p:sp>
        <p:nvSpPr>
          <p:cNvPr id="11267" name="Text Box 5"/>
          <p:cNvSpPr txBox="1">
            <a:spLocks noChangeArrowheads="1"/>
          </p:cNvSpPr>
          <p:nvPr/>
        </p:nvSpPr>
        <p:spPr bwMode="auto">
          <a:xfrm>
            <a:off x="2590800" y="2024063"/>
            <a:ext cx="396240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buClr>
                <a:srgbClr val="A50021"/>
              </a:buClr>
              <a:buFontTx/>
              <a:buChar char="•"/>
            </a:pPr>
            <a:r>
              <a:rPr lang="en-US" altLang="zh-TW"/>
              <a:t> </a:t>
            </a:r>
            <a:r>
              <a:rPr lang="en-US" altLang="zh-TW">
                <a:solidFill>
                  <a:schemeClr val="bg2"/>
                </a:solidFill>
              </a:rPr>
              <a:t>Multiplicative inverse</a:t>
            </a:r>
          </a:p>
          <a:p>
            <a:pPr eaLnBrk="1" hangingPunct="1">
              <a:buClr>
                <a:srgbClr val="A50021"/>
              </a:buClr>
              <a:buFontTx/>
              <a:buChar char="•"/>
            </a:pPr>
            <a:endParaRPr lang="en-US" altLang="zh-TW"/>
          </a:p>
          <a:p>
            <a:pPr eaLnBrk="1" hangingPunct="1">
              <a:buClr>
                <a:srgbClr val="A50021"/>
              </a:buClr>
              <a:buFontTx/>
              <a:buChar char="•"/>
            </a:pPr>
            <a:r>
              <a:rPr lang="en-US" altLang="zh-TW"/>
              <a:t> Cancellation in modular arithmetic</a:t>
            </a:r>
          </a:p>
          <a:p>
            <a:pPr eaLnBrk="1" hangingPunct="1">
              <a:buClr>
                <a:srgbClr val="A50021"/>
              </a:buClr>
              <a:buFontTx/>
              <a:buChar char="•"/>
            </a:pPr>
            <a:endParaRPr lang="en-US" altLang="zh-TW"/>
          </a:p>
          <a:p>
            <a:pPr eaLnBrk="1" hangingPunct="1">
              <a:buClr>
                <a:srgbClr val="A50021"/>
              </a:buClr>
              <a:buFontTx/>
              <a:buChar char="•"/>
            </a:pPr>
            <a:r>
              <a:rPr lang="en-US" altLang="zh-TW"/>
              <a:t> </a:t>
            </a:r>
            <a:r>
              <a:rPr lang="en-US" altLang="zh-TW">
                <a:solidFill>
                  <a:schemeClr val="bg2"/>
                </a:solidFill>
              </a:rPr>
              <a:t>Application: check digit scheme</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solidFill>
                  <a:schemeClr val="bg2"/>
                </a:solidFill>
              </a:rPr>
              <a:t> Fermat’s little theorem</a:t>
            </a:r>
          </a:p>
        </p:txBody>
      </p:sp>
    </p:spTree>
    <p:extLst>
      <p:ext uri="{BB962C8B-B14F-4D97-AF65-F5344CB8AC3E}">
        <p14:creationId xmlns:p14="http://schemas.microsoft.com/office/powerpoint/2010/main" val="739576100"/>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3581400" y="457200"/>
            <a:ext cx="19177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Cancellation</a:t>
            </a:r>
          </a:p>
        </p:txBody>
      </p:sp>
      <p:sp>
        <p:nvSpPr>
          <p:cNvPr id="908291" name="Line 3"/>
          <p:cNvSpPr>
            <a:spLocks noChangeShapeType="1"/>
          </p:cNvSpPr>
          <p:nvPr/>
        </p:nvSpPr>
        <p:spPr bwMode="auto">
          <a:xfrm flipV="1">
            <a:off x="5943600" y="3810000"/>
            <a:ext cx="76200" cy="381000"/>
          </a:xfrm>
          <a:prstGeom prst="line">
            <a:avLst/>
          </a:prstGeom>
          <a:noFill/>
          <a:ln w="381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8292" name="Rectangle 4"/>
          <p:cNvSpPr>
            <a:spLocks noChangeArrowheads="1"/>
          </p:cNvSpPr>
          <p:nvPr/>
        </p:nvSpPr>
        <p:spPr bwMode="auto">
          <a:xfrm>
            <a:off x="1447800" y="5334000"/>
            <a:ext cx="6172200" cy="3810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algn="ctr" eaLnBrk="1" hangingPunct="1"/>
            <a:r>
              <a:rPr lang="en-US" altLang="en-US"/>
              <a:t>There is</a:t>
            </a:r>
            <a:r>
              <a:rPr lang="en-US" altLang="en-US">
                <a:solidFill>
                  <a:srgbClr val="FF00FF"/>
                </a:solidFill>
              </a:rPr>
              <a:t> no general cancellation </a:t>
            </a:r>
            <a:r>
              <a:rPr lang="en-US" altLang="en-US"/>
              <a:t>in modular arithmetic.</a:t>
            </a:r>
          </a:p>
        </p:txBody>
      </p:sp>
      <p:sp>
        <p:nvSpPr>
          <p:cNvPr id="908293" name="Rectangle 5"/>
          <p:cNvSpPr>
            <a:spLocks noChangeArrowheads="1"/>
          </p:cNvSpPr>
          <p:nvPr/>
        </p:nvSpPr>
        <p:spPr bwMode="auto">
          <a:xfrm>
            <a:off x="1866900" y="1219200"/>
            <a:ext cx="5410200" cy="380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a:sym typeface="Euclid Symbol" pitchFamily="18" charset="2"/>
              </a:rPr>
              <a:t>Note that </a:t>
            </a:r>
            <a:r>
              <a:rPr lang="en-US" altLang="en-US">
                <a:solidFill>
                  <a:srgbClr val="0000CC"/>
                </a:solidFill>
              </a:rPr>
              <a:t> </a:t>
            </a:r>
            <a:r>
              <a:rPr lang="en-US" altLang="en-US" b="1">
                <a:solidFill>
                  <a:srgbClr val="0000CC"/>
                </a:solidFill>
                <a:sym typeface="Euclid Symbol" pitchFamily="18" charset="2"/>
              </a:rPr>
              <a:t></a:t>
            </a:r>
            <a:r>
              <a:rPr lang="en-US" altLang="en-US">
                <a:solidFill>
                  <a:srgbClr val="0000CC"/>
                </a:solidFill>
                <a:sym typeface="Euclid Symbol" pitchFamily="18" charset="2"/>
              </a:rPr>
              <a:t> (mod </a:t>
            </a:r>
            <a:r>
              <a:rPr lang="en-US" altLang="en-US" i="1">
                <a:solidFill>
                  <a:srgbClr val="0000CC"/>
                </a:solidFill>
                <a:sym typeface="Euclid Symbol" pitchFamily="18" charset="2"/>
              </a:rPr>
              <a:t>n</a:t>
            </a:r>
            <a:r>
              <a:rPr lang="en-US" altLang="en-US">
                <a:solidFill>
                  <a:srgbClr val="0000CC"/>
                </a:solidFill>
                <a:sym typeface="Euclid Symbol" pitchFamily="18" charset="2"/>
              </a:rPr>
              <a:t>)  </a:t>
            </a:r>
            <a:r>
              <a:rPr lang="en-US" altLang="en-US">
                <a:sym typeface="Euclid Symbol" pitchFamily="18" charset="2"/>
              </a:rPr>
              <a:t>is very similar to </a:t>
            </a:r>
            <a:r>
              <a:rPr lang="en-US" altLang="en-US">
                <a:solidFill>
                  <a:srgbClr val="0000CC"/>
                </a:solidFill>
                <a:sym typeface="Euclid Symbol" pitchFamily="18" charset="2"/>
              </a:rPr>
              <a:t>=</a:t>
            </a:r>
            <a:r>
              <a:rPr lang="en-US" altLang="en-US">
                <a:sym typeface="Euclid Symbol" pitchFamily="18" charset="2"/>
              </a:rPr>
              <a:t>. </a:t>
            </a:r>
          </a:p>
          <a:p>
            <a:pPr eaLnBrk="1" hangingPunct="1"/>
            <a:endParaRPr lang="en-US" altLang="en-US">
              <a:sym typeface="Euclid Symbol" pitchFamily="18" charset="2"/>
            </a:endParaRPr>
          </a:p>
          <a:p>
            <a:pPr eaLnBrk="1" hangingPunct="1"/>
            <a:r>
              <a:rPr lang="en-US" altLang="en-US">
                <a:sym typeface="Euclid Symbol" pitchFamily="18" charset="2"/>
              </a:rPr>
              <a:t>If </a:t>
            </a:r>
            <a:r>
              <a:rPr lang="en-US" altLang="en-US" b="1">
                <a:solidFill>
                  <a:srgbClr val="0000CC"/>
                </a:solidFill>
                <a:sym typeface="Euclid Symbol" pitchFamily="18" charset="2"/>
              </a:rPr>
              <a:t>a</a:t>
            </a:r>
            <a:r>
              <a:rPr lang="en-US" altLang="en-US">
                <a:sym typeface="Euclid Symbol" pitchFamily="18" charset="2"/>
              </a:rPr>
              <a:t> </a:t>
            </a:r>
            <a:r>
              <a:rPr lang="en-US" altLang="en-US" b="1">
                <a:solidFill>
                  <a:srgbClr val="0000CC"/>
                </a:solidFill>
                <a:sym typeface="Euclid Symbol" pitchFamily="18" charset="2"/>
              </a:rPr>
              <a:t> b (mod n),</a:t>
            </a:r>
            <a:r>
              <a:rPr lang="en-US" altLang="en-US">
                <a:sym typeface="Euclid Symbol" pitchFamily="18" charset="2"/>
              </a:rPr>
              <a:t> then </a:t>
            </a:r>
            <a:r>
              <a:rPr lang="en-US" altLang="en-US" b="1">
                <a:solidFill>
                  <a:srgbClr val="0000CC"/>
                </a:solidFill>
                <a:sym typeface="Euclid Symbol" pitchFamily="18" charset="2"/>
              </a:rPr>
              <a:t>a+c</a:t>
            </a:r>
            <a:r>
              <a:rPr lang="en-US" altLang="en-US">
                <a:sym typeface="Euclid Symbol" pitchFamily="18" charset="2"/>
              </a:rPr>
              <a:t> </a:t>
            </a:r>
            <a:r>
              <a:rPr lang="en-US" altLang="en-US" b="1">
                <a:solidFill>
                  <a:srgbClr val="0000CC"/>
                </a:solidFill>
                <a:sym typeface="Euclid Symbol" pitchFamily="18" charset="2"/>
              </a:rPr>
              <a:t> b+c (mod n).</a:t>
            </a:r>
            <a:endParaRPr lang="en-US" altLang="en-US">
              <a:sym typeface="Euclid Symbol" pitchFamily="18" charset="2"/>
            </a:endParaRPr>
          </a:p>
          <a:p>
            <a:pPr eaLnBrk="1" hangingPunct="1"/>
            <a:endParaRPr lang="en-US" altLang="en-US">
              <a:sym typeface="Euclid Symbol" pitchFamily="18" charset="2"/>
            </a:endParaRPr>
          </a:p>
          <a:p>
            <a:pPr eaLnBrk="1" hangingPunct="1"/>
            <a:r>
              <a:rPr lang="en-US" altLang="en-US">
                <a:sym typeface="Euclid Symbol" pitchFamily="18" charset="2"/>
              </a:rPr>
              <a:t>If </a:t>
            </a:r>
            <a:r>
              <a:rPr lang="en-US" altLang="en-US" b="1">
                <a:solidFill>
                  <a:srgbClr val="0000CC"/>
                </a:solidFill>
                <a:sym typeface="Euclid Symbol" pitchFamily="18" charset="2"/>
              </a:rPr>
              <a:t>a</a:t>
            </a:r>
            <a:r>
              <a:rPr lang="en-US" altLang="en-US">
                <a:sym typeface="Euclid Symbol" pitchFamily="18" charset="2"/>
              </a:rPr>
              <a:t> </a:t>
            </a:r>
            <a:r>
              <a:rPr lang="en-US" altLang="en-US" b="1">
                <a:solidFill>
                  <a:srgbClr val="0000CC"/>
                </a:solidFill>
                <a:sym typeface="Euclid Symbol" pitchFamily="18" charset="2"/>
              </a:rPr>
              <a:t> b (mod n),</a:t>
            </a:r>
            <a:r>
              <a:rPr lang="en-US" altLang="en-US">
                <a:sym typeface="Euclid Symbol" pitchFamily="18" charset="2"/>
              </a:rPr>
              <a:t> then </a:t>
            </a:r>
            <a:r>
              <a:rPr lang="en-US" altLang="en-US" b="1">
                <a:solidFill>
                  <a:srgbClr val="0000CC"/>
                </a:solidFill>
                <a:sym typeface="Euclid Symbol" pitchFamily="18" charset="2"/>
              </a:rPr>
              <a:t>ac</a:t>
            </a:r>
            <a:r>
              <a:rPr lang="en-US" altLang="en-US">
                <a:sym typeface="Euclid Symbol" pitchFamily="18" charset="2"/>
              </a:rPr>
              <a:t> </a:t>
            </a:r>
            <a:r>
              <a:rPr lang="en-US" altLang="en-US" b="1">
                <a:solidFill>
                  <a:srgbClr val="0000CC"/>
                </a:solidFill>
                <a:sym typeface="Euclid Symbol" pitchFamily="18" charset="2"/>
              </a:rPr>
              <a:t> bc (mod n)</a:t>
            </a:r>
            <a:endParaRPr lang="en-US" altLang="en-US">
              <a:sym typeface="Euclid Symbol" pitchFamily="18" charset="2"/>
            </a:endParaRPr>
          </a:p>
          <a:p>
            <a:pPr eaLnBrk="1" hangingPunct="1"/>
            <a:endParaRPr lang="en-US" altLang="en-US">
              <a:sym typeface="Euclid Symbol" pitchFamily="18" charset="2"/>
            </a:endParaRPr>
          </a:p>
          <a:p>
            <a:pPr eaLnBrk="1" hangingPunct="1"/>
            <a:r>
              <a:rPr lang="en-US" altLang="en-US">
                <a:sym typeface="Euclid Symbol" pitchFamily="18" charset="2"/>
              </a:rPr>
              <a:t>However, if </a:t>
            </a:r>
            <a:r>
              <a:rPr lang="en-US" altLang="en-US" b="1">
                <a:solidFill>
                  <a:srgbClr val="0000CC"/>
                </a:solidFill>
                <a:sym typeface="Euclid Symbol" pitchFamily="18" charset="2"/>
              </a:rPr>
              <a:t>ac</a:t>
            </a:r>
            <a:r>
              <a:rPr lang="en-US" altLang="en-US">
                <a:sym typeface="Euclid Symbol" pitchFamily="18" charset="2"/>
              </a:rPr>
              <a:t> </a:t>
            </a:r>
            <a:r>
              <a:rPr lang="en-US" altLang="en-US" b="1">
                <a:solidFill>
                  <a:srgbClr val="0000CC"/>
                </a:solidFill>
                <a:sym typeface="Euclid Symbol" pitchFamily="18" charset="2"/>
              </a:rPr>
              <a:t> bc (mod n), </a:t>
            </a:r>
          </a:p>
          <a:p>
            <a:pPr eaLnBrk="1" hangingPunct="1">
              <a:lnSpc>
                <a:spcPct val="150000"/>
              </a:lnSpc>
            </a:pPr>
            <a:r>
              <a:rPr lang="en-US" altLang="en-US">
                <a:sym typeface="Euclid Symbol" pitchFamily="18" charset="2"/>
              </a:rPr>
              <a:t>it is not necessarily true that</a:t>
            </a:r>
            <a:r>
              <a:rPr lang="en-US" altLang="en-US" b="1">
                <a:solidFill>
                  <a:srgbClr val="0000CC"/>
                </a:solidFill>
                <a:sym typeface="Euclid Symbol" pitchFamily="18" charset="2"/>
              </a:rPr>
              <a:t> a</a:t>
            </a:r>
            <a:r>
              <a:rPr lang="en-US" altLang="en-US">
                <a:sym typeface="Euclid Symbol" pitchFamily="18" charset="2"/>
              </a:rPr>
              <a:t> </a:t>
            </a:r>
            <a:r>
              <a:rPr lang="en-US" altLang="en-US" b="1">
                <a:solidFill>
                  <a:srgbClr val="0000CC"/>
                </a:solidFill>
                <a:sym typeface="Euclid Symbol" pitchFamily="18" charset="2"/>
              </a:rPr>
              <a:t> b (mod n).</a:t>
            </a:r>
            <a:endParaRPr lang="en-US" altLang="en-US">
              <a:sym typeface="Euclid Symbol" pitchFamily="18" charset="2"/>
            </a:endParaRPr>
          </a:p>
          <a:p>
            <a:pPr eaLnBrk="1" hangingPunct="1"/>
            <a:endParaRPr lang="en-US" altLang="en-US">
              <a:solidFill>
                <a:srgbClr val="0000CC"/>
              </a:solidFill>
              <a:sym typeface="Euclid Symbol" pitchFamily="18" charset="2"/>
            </a:endParaRPr>
          </a:p>
          <a:p>
            <a:pPr eaLnBrk="1" hangingPunct="1"/>
            <a:r>
              <a:rPr lang="en-US" altLang="en-US">
                <a:sym typeface="Euclid Symbol" pitchFamily="18" charset="2"/>
              </a:rPr>
              <a:t>For example,</a:t>
            </a:r>
            <a:r>
              <a:rPr lang="en-US" altLang="en-US">
                <a:solidFill>
                  <a:srgbClr val="0000CC"/>
                </a:solidFill>
                <a:sym typeface="Euclid Symbol" pitchFamily="18" charset="2"/>
              </a:rPr>
              <a:t> 4·2 </a:t>
            </a:r>
            <a:r>
              <a:rPr lang="en-US" altLang="en-US" b="1">
                <a:solidFill>
                  <a:srgbClr val="0000CC"/>
                </a:solidFill>
                <a:sym typeface="Euclid Symbol" pitchFamily="18" charset="2"/>
              </a:rPr>
              <a:t></a:t>
            </a:r>
            <a:r>
              <a:rPr lang="en-US" altLang="en-US">
                <a:solidFill>
                  <a:srgbClr val="0000CC"/>
                </a:solidFill>
                <a:sym typeface="Euclid Symbol" pitchFamily="18" charset="2"/>
              </a:rPr>
              <a:t> 1·2 (mod 6),</a:t>
            </a:r>
            <a:r>
              <a:rPr lang="en-US" altLang="en-US">
                <a:sym typeface="Euclid Symbol" pitchFamily="18" charset="2"/>
              </a:rPr>
              <a:t> but </a:t>
            </a:r>
            <a:r>
              <a:rPr lang="en-US" altLang="en-US">
                <a:solidFill>
                  <a:srgbClr val="0000CC"/>
                </a:solidFill>
                <a:sym typeface="Euclid Symbol" pitchFamily="18" charset="2"/>
              </a:rPr>
              <a:t>4 </a:t>
            </a:r>
            <a:r>
              <a:rPr lang="en-US" altLang="en-US" b="1">
                <a:solidFill>
                  <a:srgbClr val="0000CC"/>
                </a:solidFill>
                <a:sym typeface="Euclid Symbol" pitchFamily="18" charset="2"/>
              </a:rPr>
              <a:t></a:t>
            </a:r>
            <a:r>
              <a:rPr lang="en-US" altLang="en-US">
                <a:solidFill>
                  <a:srgbClr val="0000CC"/>
                </a:solidFill>
                <a:sym typeface="Euclid Symbol" pitchFamily="18" charset="2"/>
              </a:rPr>
              <a:t> 1 (mod 6)</a:t>
            </a:r>
          </a:p>
          <a:p>
            <a:pPr eaLnBrk="1" hangingPunct="1">
              <a:lnSpc>
                <a:spcPct val="150000"/>
              </a:lnSpc>
            </a:pPr>
            <a:r>
              <a:rPr lang="en-US" altLang="en-US">
                <a:solidFill>
                  <a:srgbClr val="0000CC"/>
                </a:solidFill>
                <a:sym typeface="Euclid Symbol" pitchFamily="18" charset="2"/>
              </a:rPr>
              <a:t>	       3·4 </a:t>
            </a:r>
            <a:r>
              <a:rPr lang="en-US" altLang="en-US" b="1">
                <a:solidFill>
                  <a:srgbClr val="0000CC"/>
                </a:solidFill>
                <a:sym typeface="Euclid Symbol" pitchFamily="18" charset="2"/>
              </a:rPr>
              <a:t></a:t>
            </a:r>
            <a:r>
              <a:rPr lang="en-US" altLang="en-US">
                <a:solidFill>
                  <a:srgbClr val="0000CC"/>
                </a:solidFill>
                <a:sym typeface="Euclid Symbol" pitchFamily="18" charset="2"/>
              </a:rPr>
              <a:t> 1·4 (mod 8),</a:t>
            </a:r>
            <a:r>
              <a:rPr lang="en-US" altLang="en-US">
                <a:sym typeface="Euclid Symbol" pitchFamily="18" charset="2"/>
              </a:rPr>
              <a:t> but </a:t>
            </a:r>
            <a:r>
              <a:rPr lang="en-US" altLang="en-US">
                <a:solidFill>
                  <a:srgbClr val="0000CC"/>
                </a:solidFill>
                <a:sym typeface="Euclid Symbol" pitchFamily="18" charset="2"/>
              </a:rPr>
              <a:t>3 </a:t>
            </a:r>
            <a:r>
              <a:rPr lang="en-US" altLang="en-US" b="1">
                <a:solidFill>
                  <a:srgbClr val="0000CC"/>
                </a:solidFill>
                <a:sym typeface="Euclid Symbol" pitchFamily="18" charset="2"/>
              </a:rPr>
              <a:t></a:t>
            </a:r>
            <a:r>
              <a:rPr lang="en-US" altLang="en-US">
                <a:solidFill>
                  <a:srgbClr val="0000CC"/>
                </a:solidFill>
                <a:sym typeface="Euclid Symbol" pitchFamily="18" charset="2"/>
              </a:rPr>
              <a:t> 1 (mod 8)</a:t>
            </a:r>
          </a:p>
          <a:p>
            <a:pPr eaLnBrk="1" hangingPunct="1">
              <a:lnSpc>
                <a:spcPct val="150000"/>
              </a:lnSpc>
            </a:pPr>
            <a:r>
              <a:rPr lang="en-US" altLang="en-US">
                <a:solidFill>
                  <a:srgbClr val="0000CC"/>
                </a:solidFill>
                <a:sym typeface="Euclid Symbol" pitchFamily="18" charset="2"/>
              </a:rPr>
              <a:t>	       4·3 </a:t>
            </a:r>
            <a:r>
              <a:rPr lang="en-US" altLang="en-US" b="1">
                <a:solidFill>
                  <a:srgbClr val="0000CC"/>
                </a:solidFill>
                <a:sym typeface="Euclid Symbol" pitchFamily="18" charset="2"/>
              </a:rPr>
              <a:t></a:t>
            </a:r>
            <a:r>
              <a:rPr lang="en-US" altLang="en-US">
                <a:solidFill>
                  <a:srgbClr val="0000CC"/>
                </a:solidFill>
                <a:sym typeface="Euclid Symbol" pitchFamily="18" charset="2"/>
              </a:rPr>
              <a:t> 1·3 (mod 9),</a:t>
            </a:r>
            <a:r>
              <a:rPr lang="en-US" altLang="en-US">
                <a:sym typeface="Euclid Symbol" pitchFamily="18" charset="2"/>
              </a:rPr>
              <a:t> but </a:t>
            </a:r>
            <a:r>
              <a:rPr lang="en-US" altLang="en-US">
                <a:solidFill>
                  <a:srgbClr val="0000CC"/>
                </a:solidFill>
                <a:sym typeface="Euclid Symbol" pitchFamily="18" charset="2"/>
              </a:rPr>
              <a:t>4 </a:t>
            </a:r>
            <a:r>
              <a:rPr lang="en-US" altLang="en-US" b="1">
                <a:solidFill>
                  <a:srgbClr val="0000CC"/>
                </a:solidFill>
                <a:sym typeface="Euclid Symbol" pitchFamily="18" charset="2"/>
              </a:rPr>
              <a:t></a:t>
            </a:r>
            <a:r>
              <a:rPr lang="en-US" altLang="en-US">
                <a:solidFill>
                  <a:srgbClr val="0000CC"/>
                </a:solidFill>
                <a:sym typeface="Euclid Symbol" pitchFamily="18" charset="2"/>
              </a:rPr>
              <a:t> 1 (mod 9)</a:t>
            </a:r>
          </a:p>
        </p:txBody>
      </p:sp>
      <p:sp>
        <p:nvSpPr>
          <p:cNvPr id="908295" name="Line 7"/>
          <p:cNvSpPr>
            <a:spLocks noChangeShapeType="1"/>
          </p:cNvSpPr>
          <p:nvPr/>
        </p:nvSpPr>
        <p:spPr bwMode="auto">
          <a:xfrm flipV="1">
            <a:off x="5943600" y="4267200"/>
            <a:ext cx="76200" cy="304800"/>
          </a:xfrm>
          <a:prstGeom prst="line">
            <a:avLst/>
          </a:prstGeom>
          <a:noFill/>
          <a:ln w="381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8296" name="Line 8"/>
          <p:cNvSpPr>
            <a:spLocks noChangeShapeType="1"/>
          </p:cNvSpPr>
          <p:nvPr/>
        </p:nvSpPr>
        <p:spPr bwMode="auto">
          <a:xfrm flipV="1">
            <a:off x="5943600" y="4648200"/>
            <a:ext cx="76200" cy="304800"/>
          </a:xfrm>
          <a:prstGeom prst="line">
            <a:avLst/>
          </a:prstGeom>
          <a:noFill/>
          <a:ln w="381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8297" name="Text Box 9"/>
          <p:cNvSpPr txBox="1">
            <a:spLocks noChangeArrowheads="1"/>
          </p:cNvSpPr>
          <p:nvPr/>
        </p:nvSpPr>
        <p:spPr bwMode="auto">
          <a:xfrm>
            <a:off x="765175" y="6034088"/>
            <a:ext cx="7654925"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b="1"/>
              <a:t>Observation:</a:t>
            </a:r>
            <a:r>
              <a:rPr lang="en-US" altLang="zh-TW"/>
              <a:t> In all the above examples </a:t>
            </a:r>
            <a:r>
              <a:rPr lang="en-US" altLang="zh-TW">
                <a:solidFill>
                  <a:srgbClr val="0000CC"/>
                </a:solidFill>
              </a:rPr>
              <a:t>c</a:t>
            </a:r>
            <a:r>
              <a:rPr lang="en-US" altLang="zh-TW"/>
              <a:t> and </a:t>
            </a:r>
            <a:r>
              <a:rPr lang="en-US" altLang="zh-TW">
                <a:solidFill>
                  <a:srgbClr val="0000CC"/>
                </a:solidFill>
              </a:rPr>
              <a:t>n</a:t>
            </a:r>
            <a:r>
              <a:rPr lang="en-US" altLang="zh-TW"/>
              <a:t> have a common factor.</a:t>
            </a:r>
          </a:p>
        </p:txBody>
      </p:sp>
    </p:spTree>
    <p:extLst>
      <p:ext uri="{BB962C8B-B14F-4D97-AF65-F5344CB8AC3E}">
        <p14:creationId xmlns:p14="http://schemas.microsoft.com/office/powerpoint/2010/main" val="1610013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829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829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829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0829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0829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829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90829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829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0829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829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0829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8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1" grpId="0" animBg="1"/>
      <p:bldP spid="908292" grpId="0" animBg="1"/>
      <p:bldP spid="908295" grpId="0" animBg="1"/>
      <p:bldP spid="908296" grpId="0" animBg="1"/>
      <p:bldP spid="908297" grpId="0" animBg="1"/>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3581400" y="457200"/>
            <a:ext cx="19177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Cancellation</a:t>
            </a:r>
          </a:p>
        </p:txBody>
      </p:sp>
      <p:sp>
        <p:nvSpPr>
          <p:cNvPr id="13315" name="Text Box 6"/>
          <p:cNvSpPr txBox="1">
            <a:spLocks noChangeArrowheads="1"/>
          </p:cNvSpPr>
          <p:nvPr/>
        </p:nvSpPr>
        <p:spPr bwMode="auto">
          <a:xfrm>
            <a:off x="2590800" y="1219200"/>
            <a:ext cx="395922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Why </a:t>
            </a:r>
            <a:r>
              <a:rPr lang="en-US" altLang="zh-TW">
                <a:solidFill>
                  <a:srgbClr val="0000CC"/>
                </a:solidFill>
                <a:sym typeface="Euclid Symbol" pitchFamily="18" charset="2"/>
              </a:rPr>
              <a:t>a</a:t>
            </a:r>
            <a:r>
              <a:rPr lang="en-US" altLang="en-US">
                <a:solidFill>
                  <a:srgbClr val="0000CC"/>
                </a:solidFill>
                <a:sym typeface="Euclid Symbol" pitchFamily="18" charset="2"/>
              </a:rPr>
              <a:t>·k </a:t>
            </a:r>
            <a:r>
              <a:rPr lang="en-US" altLang="en-US" b="1">
                <a:solidFill>
                  <a:srgbClr val="0000CC"/>
                </a:solidFill>
                <a:sym typeface="Euclid Symbol" pitchFamily="18" charset="2"/>
              </a:rPr>
              <a:t></a:t>
            </a:r>
            <a:r>
              <a:rPr lang="en-US" altLang="en-US">
                <a:solidFill>
                  <a:srgbClr val="0000CC"/>
                </a:solidFill>
                <a:sym typeface="Euclid Symbol" pitchFamily="18" charset="2"/>
              </a:rPr>
              <a:t> b·k (mod n)</a:t>
            </a:r>
            <a:r>
              <a:rPr lang="en-US" altLang="en-US">
                <a:sym typeface="Euclid Symbol" pitchFamily="18" charset="2"/>
              </a:rPr>
              <a:t> when</a:t>
            </a:r>
            <a:r>
              <a:rPr lang="en-US" altLang="en-US">
                <a:solidFill>
                  <a:srgbClr val="0000CC"/>
                </a:solidFill>
                <a:sym typeface="Euclid Symbol" pitchFamily="18" charset="2"/>
              </a:rPr>
              <a:t> a ≠ b</a:t>
            </a:r>
            <a:r>
              <a:rPr lang="en-US" altLang="en-US">
                <a:sym typeface="Euclid Symbol" pitchFamily="18" charset="2"/>
              </a:rPr>
              <a:t>? </a:t>
            </a:r>
            <a:endParaRPr lang="en-US" altLang="zh-TW">
              <a:sym typeface="Euclid Symbol" pitchFamily="18" charset="2"/>
            </a:endParaRPr>
          </a:p>
        </p:txBody>
      </p:sp>
      <p:sp>
        <p:nvSpPr>
          <p:cNvPr id="855047" name="Text Box 7"/>
          <p:cNvSpPr txBox="1">
            <a:spLocks noChangeArrowheads="1"/>
          </p:cNvSpPr>
          <p:nvPr/>
        </p:nvSpPr>
        <p:spPr bwMode="auto">
          <a:xfrm>
            <a:off x="914400" y="3581400"/>
            <a:ext cx="6562725" cy="20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This means that </a:t>
            </a:r>
            <a:r>
              <a:rPr lang="en-US" altLang="zh-TW">
                <a:solidFill>
                  <a:srgbClr val="0000CC"/>
                </a:solidFill>
              </a:rPr>
              <a:t>ak = bk + nx</a:t>
            </a:r>
            <a:r>
              <a:rPr lang="en-US" altLang="zh-TW"/>
              <a:t>.</a:t>
            </a:r>
          </a:p>
          <a:p>
            <a:pPr eaLnBrk="1" hangingPunct="1">
              <a:lnSpc>
                <a:spcPct val="150000"/>
              </a:lnSpc>
            </a:pPr>
            <a:r>
              <a:rPr lang="en-US" altLang="zh-TW"/>
              <a:t>This means that </a:t>
            </a:r>
            <a:r>
              <a:rPr lang="en-US" altLang="zh-TW">
                <a:solidFill>
                  <a:srgbClr val="0000CC"/>
                </a:solidFill>
              </a:rPr>
              <a:t>(a-b)k = nx</a:t>
            </a:r>
            <a:r>
              <a:rPr lang="en-US" altLang="zh-TW"/>
              <a:t>, which means </a:t>
            </a:r>
            <a:r>
              <a:rPr lang="en-US" altLang="zh-TW">
                <a:solidFill>
                  <a:srgbClr val="0000CC"/>
                </a:solidFill>
              </a:rPr>
              <a:t>a-b=(nx)/k</a:t>
            </a:r>
            <a:r>
              <a:rPr lang="en-US" altLang="zh-TW"/>
              <a:t>.</a:t>
            </a:r>
          </a:p>
          <a:p>
            <a:pPr eaLnBrk="1" hangingPunct="1">
              <a:lnSpc>
                <a:spcPct val="150000"/>
              </a:lnSpc>
            </a:pPr>
            <a:r>
              <a:rPr lang="en-US" altLang="zh-TW"/>
              <a:t>Since </a:t>
            </a:r>
            <a:r>
              <a:rPr lang="en-US" altLang="zh-TW">
                <a:solidFill>
                  <a:srgbClr val="0000CC"/>
                </a:solidFill>
              </a:rPr>
              <a:t>0 &lt; a &lt; n</a:t>
            </a:r>
            <a:r>
              <a:rPr lang="en-US" altLang="zh-TW"/>
              <a:t> and </a:t>
            </a:r>
            <a:r>
              <a:rPr lang="en-US" altLang="zh-TW">
                <a:solidFill>
                  <a:srgbClr val="0000CC"/>
                </a:solidFill>
              </a:rPr>
              <a:t>0 &lt; b &lt; n</a:t>
            </a:r>
            <a:r>
              <a:rPr lang="en-US" altLang="zh-TW"/>
              <a:t>, it implies that </a:t>
            </a:r>
            <a:r>
              <a:rPr lang="en-US" altLang="zh-TW">
                <a:solidFill>
                  <a:srgbClr val="0000CC"/>
                </a:solidFill>
              </a:rPr>
              <a:t>–n &lt; a-b &lt; n</a:t>
            </a:r>
            <a:r>
              <a:rPr lang="en-US" altLang="zh-TW"/>
              <a:t>.</a:t>
            </a:r>
          </a:p>
          <a:p>
            <a:pPr eaLnBrk="1" hangingPunct="1">
              <a:lnSpc>
                <a:spcPct val="150000"/>
              </a:lnSpc>
            </a:pPr>
            <a:r>
              <a:rPr lang="en-US" altLang="zh-TW"/>
              <a:t>Therefore, </a:t>
            </a:r>
            <a:r>
              <a:rPr lang="en-US" altLang="zh-TW">
                <a:solidFill>
                  <a:srgbClr val="0000CC"/>
                </a:solidFill>
              </a:rPr>
              <a:t>nx/k</a:t>
            </a:r>
            <a:r>
              <a:rPr lang="en-US" altLang="zh-TW"/>
              <a:t> must be </a:t>
            </a:r>
            <a:r>
              <a:rPr lang="en-US" altLang="zh-TW">
                <a:solidFill>
                  <a:srgbClr val="0000CC"/>
                </a:solidFill>
              </a:rPr>
              <a:t>&lt; n</a:t>
            </a:r>
            <a:r>
              <a:rPr lang="en-US" altLang="zh-TW"/>
              <a:t>.  </a:t>
            </a:r>
          </a:p>
          <a:p>
            <a:pPr eaLnBrk="1" hangingPunct="1">
              <a:lnSpc>
                <a:spcPct val="150000"/>
              </a:lnSpc>
            </a:pPr>
            <a:r>
              <a:rPr lang="en-US" altLang="zh-TW"/>
              <a:t>For this to happen, </a:t>
            </a:r>
            <a:r>
              <a:rPr lang="en-US" altLang="zh-TW">
                <a:solidFill>
                  <a:srgbClr val="0000CC"/>
                </a:solidFill>
              </a:rPr>
              <a:t>n</a:t>
            </a:r>
            <a:r>
              <a:rPr lang="en-US" altLang="zh-TW"/>
              <a:t> and </a:t>
            </a:r>
            <a:r>
              <a:rPr lang="en-US" altLang="zh-TW">
                <a:solidFill>
                  <a:srgbClr val="0000CC"/>
                </a:solidFill>
              </a:rPr>
              <a:t>k</a:t>
            </a:r>
            <a:r>
              <a:rPr lang="en-US" altLang="zh-TW"/>
              <a:t> must have a common divisor </a:t>
            </a:r>
            <a:r>
              <a:rPr lang="en-US" altLang="zh-TW">
                <a:solidFill>
                  <a:srgbClr val="0000CC"/>
                </a:solidFill>
              </a:rPr>
              <a:t>&gt;= 2</a:t>
            </a:r>
            <a:r>
              <a:rPr lang="en-US" altLang="zh-TW"/>
              <a:t>!</a:t>
            </a:r>
          </a:p>
        </p:txBody>
      </p:sp>
      <p:sp>
        <p:nvSpPr>
          <p:cNvPr id="855048" name="Text Box 8"/>
          <p:cNvSpPr txBox="1">
            <a:spLocks noChangeArrowheads="1"/>
          </p:cNvSpPr>
          <p:nvPr/>
        </p:nvSpPr>
        <p:spPr bwMode="auto">
          <a:xfrm>
            <a:off x="838200" y="1887538"/>
            <a:ext cx="7831138"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Without loss of generality, assume </a:t>
            </a:r>
            <a:r>
              <a:rPr lang="en-US" altLang="zh-TW">
                <a:solidFill>
                  <a:srgbClr val="0000CC"/>
                </a:solidFill>
              </a:rPr>
              <a:t>0 &lt; a &lt; n</a:t>
            </a:r>
            <a:r>
              <a:rPr lang="en-US" altLang="zh-TW"/>
              <a:t> and </a:t>
            </a:r>
            <a:r>
              <a:rPr lang="en-US" altLang="zh-TW">
                <a:solidFill>
                  <a:srgbClr val="0000CC"/>
                </a:solidFill>
              </a:rPr>
              <a:t>0 &lt; b &lt; n</a:t>
            </a:r>
            <a:r>
              <a:rPr lang="en-US" altLang="zh-TW"/>
              <a:t>.</a:t>
            </a:r>
          </a:p>
          <a:p>
            <a:pPr eaLnBrk="1" hangingPunct="1">
              <a:lnSpc>
                <a:spcPct val="150000"/>
              </a:lnSpc>
            </a:pPr>
            <a:r>
              <a:rPr lang="en-US" altLang="zh-TW"/>
              <a:t>Because if </a:t>
            </a:r>
            <a:r>
              <a:rPr lang="en-US" altLang="zh-TW">
                <a:solidFill>
                  <a:srgbClr val="0000CC"/>
                </a:solidFill>
                <a:sym typeface="Euclid Symbol" pitchFamily="18" charset="2"/>
              </a:rPr>
              <a:t>a</a:t>
            </a:r>
            <a:r>
              <a:rPr lang="en-US" altLang="en-US">
                <a:solidFill>
                  <a:srgbClr val="0000CC"/>
                </a:solidFill>
                <a:sym typeface="Euclid Symbol" pitchFamily="18" charset="2"/>
              </a:rPr>
              <a:t>·k </a:t>
            </a:r>
            <a:r>
              <a:rPr lang="en-US" altLang="en-US" b="1">
                <a:solidFill>
                  <a:srgbClr val="0000CC"/>
                </a:solidFill>
                <a:sym typeface="Euclid Symbol" pitchFamily="18" charset="2"/>
              </a:rPr>
              <a:t></a:t>
            </a:r>
            <a:r>
              <a:rPr lang="en-US" altLang="en-US">
                <a:solidFill>
                  <a:srgbClr val="0000CC"/>
                </a:solidFill>
                <a:sym typeface="Euclid Symbol" pitchFamily="18" charset="2"/>
              </a:rPr>
              <a:t> b·k (mod n),</a:t>
            </a:r>
            <a:r>
              <a:rPr lang="en-US" altLang="en-US">
                <a:sym typeface="Euclid Symbol" pitchFamily="18" charset="2"/>
              </a:rPr>
              <a:t> then also </a:t>
            </a:r>
            <a:r>
              <a:rPr lang="en-US" altLang="zh-TW">
                <a:solidFill>
                  <a:srgbClr val="0000CC"/>
                </a:solidFill>
                <a:sym typeface="Euclid Symbol" pitchFamily="18" charset="2"/>
              </a:rPr>
              <a:t>(a mod n)</a:t>
            </a:r>
            <a:r>
              <a:rPr lang="en-US" altLang="en-US">
                <a:solidFill>
                  <a:srgbClr val="0000CC"/>
                </a:solidFill>
                <a:sym typeface="Euclid Symbol" pitchFamily="18" charset="2"/>
              </a:rPr>
              <a:t>·k </a:t>
            </a:r>
            <a:r>
              <a:rPr lang="en-US" altLang="en-US" b="1">
                <a:solidFill>
                  <a:srgbClr val="0000CC"/>
                </a:solidFill>
                <a:sym typeface="Euclid Symbol" pitchFamily="18" charset="2"/>
              </a:rPr>
              <a:t></a:t>
            </a:r>
            <a:r>
              <a:rPr lang="en-US" altLang="en-US">
                <a:solidFill>
                  <a:srgbClr val="0000CC"/>
                </a:solidFill>
                <a:sym typeface="Euclid Symbol" pitchFamily="18" charset="2"/>
              </a:rPr>
              <a:t> (b mod n)·k (mod n).</a:t>
            </a:r>
            <a:r>
              <a:rPr lang="en-US" altLang="en-US">
                <a:sym typeface="Euclid Symbol" pitchFamily="18" charset="2"/>
              </a:rPr>
              <a:t> </a:t>
            </a:r>
            <a:endParaRPr lang="en-US" altLang="zh-TW">
              <a:sym typeface="Euclid Symbol" pitchFamily="18" charset="2"/>
            </a:endParaRPr>
          </a:p>
        </p:txBody>
      </p:sp>
      <p:sp>
        <p:nvSpPr>
          <p:cNvPr id="855050" name="Line 10"/>
          <p:cNvSpPr>
            <a:spLocks noChangeShapeType="1"/>
          </p:cNvSpPr>
          <p:nvPr/>
        </p:nvSpPr>
        <p:spPr bwMode="auto">
          <a:xfrm flipH="1" flipV="1">
            <a:off x="5181600" y="2614613"/>
            <a:ext cx="304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5051" name="Line 11"/>
          <p:cNvSpPr>
            <a:spLocks noChangeShapeType="1"/>
          </p:cNvSpPr>
          <p:nvPr/>
        </p:nvSpPr>
        <p:spPr bwMode="auto">
          <a:xfrm flipV="1">
            <a:off x="5486400" y="2590800"/>
            <a:ext cx="1447800" cy="4048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5052" name="Text Box 12"/>
          <p:cNvSpPr txBox="1">
            <a:spLocks noChangeArrowheads="1"/>
          </p:cNvSpPr>
          <p:nvPr/>
        </p:nvSpPr>
        <p:spPr bwMode="auto">
          <a:xfrm>
            <a:off x="4724400" y="2971800"/>
            <a:ext cx="1747838" cy="376238"/>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smaller than n.</a:t>
            </a:r>
          </a:p>
        </p:txBody>
      </p:sp>
      <p:sp>
        <p:nvSpPr>
          <p:cNvPr id="855053" name="Text Box 13"/>
          <p:cNvSpPr txBox="1">
            <a:spLocks noChangeArrowheads="1"/>
          </p:cNvSpPr>
          <p:nvPr/>
        </p:nvSpPr>
        <p:spPr bwMode="auto">
          <a:xfrm>
            <a:off x="990600" y="5791200"/>
            <a:ext cx="5354638"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Okay, so, can we say something when </a:t>
            </a:r>
            <a:r>
              <a:rPr lang="en-US" altLang="zh-TW">
                <a:solidFill>
                  <a:srgbClr val="0000CC"/>
                </a:solidFill>
              </a:rPr>
              <a:t>gcd(n,k)=1</a:t>
            </a:r>
            <a:r>
              <a:rPr lang="en-US" altLang="zh-TW"/>
              <a:t>?</a:t>
            </a:r>
          </a:p>
        </p:txBody>
      </p:sp>
    </p:spTree>
    <p:extLst>
      <p:ext uri="{BB962C8B-B14F-4D97-AF65-F5344CB8AC3E}">
        <p14:creationId xmlns:p14="http://schemas.microsoft.com/office/powerpoint/2010/main" val="2891222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5504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5504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5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50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505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55047">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55047">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55047">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55047">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855047">
                                            <p:txEl>
                                              <p:pRg st="4" end="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55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050" grpId="0" animBg="1"/>
      <p:bldP spid="855051" grpId="0" animBg="1"/>
      <p:bldP spid="855052" grpId="0" animBg="1"/>
      <p:bldP spid="855053" grpId="0" animBg="1"/>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581400" y="457200"/>
            <a:ext cx="19177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Cancellation</a:t>
            </a:r>
          </a:p>
        </p:txBody>
      </p:sp>
      <p:sp>
        <p:nvSpPr>
          <p:cNvPr id="14339" name="Rectangle 3"/>
          <p:cNvSpPr>
            <a:spLocks noChangeArrowheads="1"/>
          </p:cNvSpPr>
          <p:nvPr/>
        </p:nvSpPr>
        <p:spPr bwMode="auto">
          <a:xfrm>
            <a:off x="914400" y="1219200"/>
            <a:ext cx="7308850" cy="457200"/>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1800" i="1">
                <a:solidFill>
                  <a:srgbClr val="A50021"/>
                </a:solidFill>
                <a:latin typeface="Comic Sans MS" pitchFamily="66" charset="0"/>
                <a:sym typeface="Euclid Symbol" pitchFamily="18" charset="2"/>
              </a:rPr>
              <a:t>Claim</a:t>
            </a:r>
            <a:r>
              <a:rPr lang="en-US" altLang="en-US" sz="1800">
                <a:latin typeface="Comic Sans MS" pitchFamily="66" charset="0"/>
                <a:sym typeface="Euclid Symbol" pitchFamily="18" charset="2"/>
              </a:rPr>
              <a:t>: Assume </a:t>
            </a:r>
            <a:r>
              <a:rPr lang="en-US" altLang="en-US" sz="1800">
                <a:solidFill>
                  <a:srgbClr val="0000CC"/>
                </a:solidFill>
                <a:latin typeface="Comic Sans MS" pitchFamily="66" charset="0"/>
                <a:sym typeface="Euclid Symbol" pitchFamily="18" charset="2"/>
              </a:rPr>
              <a:t>gcd(k,n) = 1.</a:t>
            </a:r>
            <a:r>
              <a:rPr lang="en-US" altLang="en-US" sz="1800">
                <a:latin typeface="Comic Sans MS" pitchFamily="66" charset="0"/>
                <a:sym typeface="Euclid Symbol" pitchFamily="18" charset="2"/>
              </a:rPr>
              <a:t>  If </a:t>
            </a:r>
            <a:r>
              <a:rPr lang="en-US" altLang="en-US" sz="1800">
                <a:solidFill>
                  <a:srgbClr val="0000CC"/>
                </a:solidFill>
                <a:latin typeface="Comic Sans MS" pitchFamily="66" charset="0"/>
                <a:sym typeface="Euclid Symbol" pitchFamily="18" charset="2"/>
              </a:rPr>
              <a:t>i·k </a:t>
            </a:r>
            <a:r>
              <a:rPr lang="en-US" altLang="en-US" sz="1800" b="1">
                <a:solidFill>
                  <a:srgbClr val="0000CC"/>
                </a:solidFill>
                <a:latin typeface="Comic Sans MS" pitchFamily="66" charset="0"/>
                <a:sym typeface="Euclid Symbol" pitchFamily="18" charset="2"/>
              </a:rPr>
              <a:t></a:t>
            </a:r>
            <a:r>
              <a:rPr lang="en-US" altLang="en-US" sz="1800">
                <a:solidFill>
                  <a:srgbClr val="0000CC"/>
                </a:solidFill>
                <a:latin typeface="Comic Sans MS" pitchFamily="66" charset="0"/>
                <a:sym typeface="Euclid Symbol" pitchFamily="18" charset="2"/>
              </a:rPr>
              <a:t> j</a:t>
            </a:r>
            <a:r>
              <a:rPr lang="en-US" altLang="en-US" sz="1800">
                <a:solidFill>
                  <a:srgbClr val="0000CC"/>
                </a:solidFill>
                <a:latin typeface="Comic Sans MS" pitchFamily="66" charset="0"/>
                <a:ea typeface="Arial Unicode MS" pitchFamily="34" charset="-120"/>
                <a:cs typeface="Arial Unicode MS" pitchFamily="34" charset="-120"/>
                <a:sym typeface="Euclid Symbol" pitchFamily="18" charset="2"/>
              </a:rPr>
              <a:t>·k</a:t>
            </a:r>
            <a:r>
              <a:rPr lang="en-US" altLang="en-US" sz="1800">
                <a:solidFill>
                  <a:srgbClr val="0000CC"/>
                </a:solidFill>
                <a:latin typeface="Comic Sans MS" pitchFamily="66" charset="0"/>
                <a:sym typeface="Euclid Symbol" pitchFamily="18" charset="2"/>
              </a:rPr>
              <a:t> (mod n)</a:t>
            </a:r>
            <a:r>
              <a:rPr lang="en-US" altLang="en-US" sz="1800">
                <a:latin typeface="Comic Sans MS" pitchFamily="66" charset="0"/>
                <a:sym typeface="Euclid Symbol" pitchFamily="18" charset="2"/>
              </a:rPr>
              <a:t>, then</a:t>
            </a:r>
            <a:r>
              <a:rPr lang="en-US" altLang="en-US" sz="1800">
                <a:solidFill>
                  <a:srgbClr val="0000CC"/>
                </a:solidFill>
                <a:latin typeface="Comic Sans MS" pitchFamily="66" charset="0"/>
                <a:sym typeface="Euclid Symbol" pitchFamily="18" charset="2"/>
              </a:rPr>
              <a:t>  i </a:t>
            </a:r>
            <a:r>
              <a:rPr lang="en-US" altLang="en-US" sz="1800" b="1">
                <a:solidFill>
                  <a:srgbClr val="0000CC"/>
                </a:solidFill>
                <a:latin typeface="Comic Sans MS" pitchFamily="66" charset="0"/>
                <a:sym typeface="Euclid Symbol" pitchFamily="18" charset="2"/>
              </a:rPr>
              <a:t></a:t>
            </a:r>
            <a:r>
              <a:rPr lang="en-US" altLang="en-US" sz="1800">
                <a:solidFill>
                  <a:srgbClr val="0000CC"/>
                </a:solidFill>
                <a:latin typeface="Comic Sans MS" pitchFamily="66" charset="0"/>
                <a:sym typeface="Euclid Symbol" pitchFamily="18" charset="2"/>
              </a:rPr>
              <a:t> j (mod n)</a:t>
            </a:r>
            <a:r>
              <a:rPr lang="en-US" altLang="en-US" sz="1800">
                <a:latin typeface="Comic Sans MS" pitchFamily="66" charset="0"/>
                <a:sym typeface="Euclid Symbol" pitchFamily="18" charset="2"/>
              </a:rPr>
              <a:t>.</a:t>
            </a:r>
          </a:p>
        </p:txBody>
      </p:sp>
      <p:sp>
        <p:nvSpPr>
          <p:cNvPr id="891908" name="Text Box 4"/>
          <p:cNvSpPr txBox="1">
            <a:spLocks noChangeArrowheads="1"/>
          </p:cNvSpPr>
          <p:nvPr/>
        </p:nvSpPr>
        <p:spPr bwMode="auto">
          <a:xfrm>
            <a:off x="1066800" y="1981200"/>
            <a:ext cx="6940550"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For example, multiplicative inverse always exists if </a:t>
            </a:r>
            <a:r>
              <a:rPr lang="en-US" altLang="zh-TW">
                <a:solidFill>
                  <a:srgbClr val="0000CC"/>
                </a:solidFill>
              </a:rPr>
              <a:t>n</a:t>
            </a:r>
            <a:r>
              <a:rPr lang="en-US" altLang="zh-TW"/>
              <a:t> is a prime!</a:t>
            </a:r>
          </a:p>
        </p:txBody>
      </p:sp>
      <p:sp>
        <p:nvSpPr>
          <p:cNvPr id="891909" name="Text Box 5"/>
          <p:cNvSpPr txBox="1">
            <a:spLocks noChangeArrowheads="1"/>
          </p:cNvSpPr>
          <p:nvPr/>
        </p:nvSpPr>
        <p:spPr bwMode="auto">
          <a:xfrm>
            <a:off x="1066800" y="2667000"/>
            <a:ext cx="827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u="sng"/>
              <a:t>Proof.</a:t>
            </a:r>
          </a:p>
        </p:txBody>
      </p:sp>
      <p:sp>
        <p:nvSpPr>
          <p:cNvPr id="891910" name="Rectangle 6"/>
          <p:cNvSpPr>
            <a:spLocks noChangeArrowheads="1"/>
          </p:cNvSpPr>
          <p:nvPr/>
        </p:nvSpPr>
        <p:spPr bwMode="auto">
          <a:xfrm>
            <a:off x="1905000" y="2667000"/>
            <a:ext cx="644525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sym typeface="Euclid Symbol" pitchFamily="18" charset="2"/>
              </a:rPr>
              <a:t>Since </a:t>
            </a:r>
            <a:r>
              <a:rPr lang="en-US" altLang="zh-TW">
                <a:solidFill>
                  <a:srgbClr val="0000CC"/>
                </a:solidFill>
                <a:sym typeface="Euclid Symbol" pitchFamily="18" charset="2"/>
              </a:rPr>
              <a:t>gcd(k,n) = 1</a:t>
            </a:r>
            <a:r>
              <a:rPr lang="en-US" altLang="zh-TW">
                <a:sym typeface="Euclid Symbol" pitchFamily="18" charset="2"/>
              </a:rPr>
              <a:t>, there exists </a:t>
            </a:r>
            <a:r>
              <a:rPr lang="en-US" altLang="zh-TW">
                <a:solidFill>
                  <a:srgbClr val="0000CC"/>
                </a:solidFill>
                <a:sym typeface="Euclid Symbol" pitchFamily="18" charset="2"/>
              </a:rPr>
              <a:t>k’</a:t>
            </a:r>
            <a:r>
              <a:rPr lang="en-US" altLang="zh-TW">
                <a:sym typeface="Euclid Symbol" pitchFamily="18" charset="2"/>
              </a:rPr>
              <a:t> such that </a:t>
            </a:r>
            <a:r>
              <a:rPr lang="en-US" altLang="zh-TW">
                <a:solidFill>
                  <a:srgbClr val="0000CC"/>
                </a:solidFill>
                <a:sym typeface="Euclid Symbol" pitchFamily="18" charset="2"/>
              </a:rPr>
              <a:t>kk’ </a:t>
            </a:r>
            <a:r>
              <a:rPr lang="en-US" altLang="en-US" b="1">
                <a:solidFill>
                  <a:srgbClr val="0000CC"/>
                </a:solidFill>
                <a:sym typeface="Euclid Symbol" pitchFamily="18" charset="2"/>
              </a:rPr>
              <a:t></a:t>
            </a:r>
            <a:r>
              <a:rPr lang="en-US" altLang="zh-TW">
                <a:solidFill>
                  <a:srgbClr val="0000CC"/>
                </a:solidFill>
                <a:sym typeface="Euclid Symbol" pitchFamily="18" charset="2"/>
              </a:rPr>
              <a:t> 1 (mod n).</a:t>
            </a:r>
          </a:p>
          <a:p>
            <a:pPr eaLnBrk="1" hangingPunct="1"/>
            <a:endParaRPr lang="en-US" altLang="zh-TW">
              <a:sym typeface="Euclid Symbol" pitchFamily="18" charset="2"/>
            </a:endParaRPr>
          </a:p>
          <a:p>
            <a:pPr eaLnBrk="1" hangingPunct="1"/>
            <a:r>
              <a:rPr lang="en-US" altLang="en-US">
                <a:solidFill>
                  <a:srgbClr val="0000CC"/>
                </a:solidFill>
                <a:sym typeface="Euclid Symbol" pitchFamily="18" charset="2"/>
              </a:rPr>
              <a:t>i·k </a:t>
            </a:r>
            <a:r>
              <a:rPr lang="en-US" altLang="en-US" b="1">
                <a:solidFill>
                  <a:srgbClr val="0000CC"/>
                </a:solidFill>
                <a:sym typeface="Euclid Symbol" pitchFamily="18" charset="2"/>
              </a:rPr>
              <a:t></a:t>
            </a:r>
            <a:r>
              <a:rPr lang="en-US" altLang="en-US">
                <a:solidFill>
                  <a:srgbClr val="0000CC"/>
                </a:solidFill>
                <a:sym typeface="Euclid Symbol" pitchFamily="18" charset="2"/>
              </a:rPr>
              <a:t> j·k (mod n)</a:t>
            </a:r>
            <a:r>
              <a:rPr lang="en-US" altLang="en-US">
                <a:sym typeface="Euclid Symbol" pitchFamily="18" charset="2"/>
              </a:rPr>
              <a:t>.</a:t>
            </a:r>
          </a:p>
          <a:p>
            <a:pPr eaLnBrk="1" hangingPunct="1"/>
            <a:endParaRPr lang="en-US" altLang="zh-TW">
              <a:sym typeface="Euclid Symbol" pitchFamily="18" charset="2"/>
            </a:endParaRPr>
          </a:p>
          <a:p>
            <a:pPr eaLnBrk="1" hangingPunct="1"/>
            <a:r>
              <a:rPr lang="en-US" altLang="zh-TW">
                <a:sym typeface="Euclid Symbol" pitchFamily="18" charset="2"/>
              </a:rPr>
              <a:t>=&gt; </a:t>
            </a:r>
            <a:r>
              <a:rPr lang="en-US" altLang="en-US">
                <a:solidFill>
                  <a:srgbClr val="0000CC"/>
                </a:solidFill>
                <a:sym typeface="Euclid Symbol" pitchFamily="18" charset="2"/>
              </a:rPr>
              <a:t>i·k·k’ </a:t>
            </a:r>
            <a:r>
              <a:rPr lang="en-US" altLang="en-US" b="1">
                <a:solidFill>
                  <a:srgbClr val="0000CC"/>
                </a:solidFill>
                <a:sym typeface="Euclid Symbol" pitchFamily="18" charset="2"/>
              </a:rPr>
              <a:t></a:t>
            </a:r>
            <a:r>
              <a:rPr lang="en-US" altLang="en-US">
                <a:solidFill>
                  <a:srgbClr val="0000CC"/>
                </a:solidFill>
                <a:sym typeface="Euclid Symbol" pitchFamily="18" charset="2"/>
              </a:rPr>
              <a:t> j·k·k’ (mod n)</a:t>
            </a:r>
            <a:r>
              <a:rPr lang="en-US" altLang="en-US">
                <a:sym typeface="Euclid Symbol" pitchFamily="18" charset="2"/>
              </a:rPr>
              <a:t>.</a:t>
            </a:r>
          </a:p>
          <a:p>
            <a:pPr eaLnBrk="1" hangingPunct="1"/>
            <a:endParaRPr lang="en-US" altLang="zh-TW">
              <a:sym typeface="Euclid Symbol" pitchFamily="18" charset="2"/>
            </a:endParaRPr>
          </a:p>
          <a:p>
            <a:pPr eaLnBrk="1" hangingPunct="1"/>
            <a:r>
              <a:rPr lang="en-US" altLang="zh-TW">
                <a:sym typeface="Euclid Symbol" pitchFamily="18" charset="2"/>
              </a:rPr>
              <a:t>=&gt; </a:t>
            </a:r>
            <a:r>
              <a:rPr lang="en-US" altLang="en-US">
                <a:solidFill>
                  <a:srgbClr val="0000CC"/>
                </a:solidFill>
                <a:sym typeface="Euclid Symbol" pitchFamily="18" charset="2"/>
              </a:rPr>
              <a:t>i </a:t>
            </a:r>
            <a:r>
              <a:rPr lang="en-US" altLang="en-US" b="1">
                <a:solidFill>
                  <a:srgbClr val="0000CC"/>
                </a:solidFill>
                <a:sym typeface="Euclid Symbol" pitchFamily="18" charset="2"/>
              </a:rPr>
              <a:t></a:t>
            </a:r>
            <a:r>
              <a:rPr lang="en-US" altLang="en-US">
                <a:solidFill>
                  <a:srgbClr val="0000CC"/>
                </a:solidFill>
                <a:sym typeface="Euclid Symbol" pitchFamily="18" charset="2"/>
              </a:rPr>
              <a:t> j (mod n)</a:t>
            </a:r>
            <a:r>
              <a:rPr lang="en-US" altLang="en-US">
                <a:sym typeface="Euclid Symbol" pitchFamily="18" charset="2"/>
              </a:rPr>
              <a:t> </a:t>
            </a:r>
            <a:endParaRPr lang="en-US" altLang="zh-TW">
              <a:sym typeface="Euclid Symbol" pitchFamily="18" charset="2"/>
            </a:endParaRPr>
          </a:p>
        </p:txBody>
      </p:sp>
      <p:sp>
        <p:nvSpPr>
          <p:cNvPr id="891911" name="Text Box 7"/>
          <p:cNvSpPr txBox="1">
            <a:spLocks noChangeArrowheads="1"/>
          </p:cNvSpPr>
          <p:nvPr/>
        </p:nvSpPr>
        <p:spPr bwMode="auto">
          <a:xfrm>
            <a:off x="1068388" y="4953000"/>
            <a:ext cx="7121525" cy="1201738"/>
          </a:xfrm>
          <a:prstGeom prst="rect">
            <a:avLst/>
          </a:prstGeom>
          <a:noFill/>
          <a:ln w="9525">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b="1"/>
              <a:t>Remarks (Optional):</a:t>
            </a:r>
            <a:r>
              <a:rPr lang="en-US" altLang="zh-TW"/>
              <a:t> This makes arithmetic modulo prime a </a:t>
            </a:r>
            <a:r>
              <a:rPr lang="en-US" altLang="zh-TW">
                <a:solidFill>
                  <a:srgbClr val="A50021"/>
                </a:solidFill>
              </a:rPr>
              <a:t>field</a:t>
            </a:r>
            <a:r>
              <a:rPr lang="en-US" altLang="zh-TW"/>
              <a:t>,</a:t>
            </a:r>
          </a:p>
          <a:p>
            <a:pPr eaLnBrk="1" hangingPunct="1">
              <a:lnSpc>
                <a:spcPct val="150000"/>
              </a:lnSpc>
            </a:pPr>
            <a:r>
              <a:rPr lang="en-US" altLang="zh-TW"/>
              <a:t>a structure that “behaves like” real numbers.</a:t>
            </a:r>
          </a:p>
          <a:p>
            <a:pPr eaLnBrk="1" hangingPunct="1">
              <a:lnSpc>
                <a:spcPct val="150000"/>
              </a:lnSpc>
            </a:pPr>
            <a:r>
              <a:rPr lang="en-US" altLang="zh-TW"/>
              <a:t>Arithmetic modulo prime is very useful in coding theory.</a:t>
            </a:r>
          </a:p>
        </p:txBody>
      </p:sp>
    </p:spTree>
    <p:extLst>
      <p:ext uri="{BB962C8B-B14F-4D97-AF65-F5344CB8AC3E}">
        <p14:creationId xmlns:p14="http://schemas.microsoft.com/office/powerpoint/2010/main" val="2648047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19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19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9191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91910">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9191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91910">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91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908" grpId="0" animBg="1"/>
      <p:bldP spid="891909" grpId="0"/>
      <p:bldP spid="891911" grpId="0" animBg="1"/>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581400" y="457200"/>
            <a:ext cx="20510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This Lecture</a:t>
            </a:r>
          </a:p>
        </p:txBody>
      </p:sp>
      <p:sp>
        <p:nvSpPr>
          <p:cNvPr id="15363" name="Text Box 4"/>
          <p:cNvSpPr txBox="1">
            <a:spLocks noChangeArrowheads="1"/>
          </p:cNvSpPr>
          <p:nvPr/>
        </p:nvSpPr>
        <p:spPr bwMode="auto">
          <a:xfrm>
            <a:off x="2590800" y="2024063"/>
            <a:ext cx="3962400" cy="338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buClr>
                <a:srgbClr val="A50021"/>
              </a:buClr>
              <a:buFontTx/>
              <a:buChar char="•"/>
            </a:pPr>
            <a:r>
              <a:rPr lang="en-US" altLang="zh-TW"/>
              <a:t> </a:t>
            </a:r>
            <a:r>
              <a:rPr lang="en-US" altLang="zh-TW">
                <a:solidFill>
                  <a:schemeClr val="bg2"/>
                </a:solidFill>
              </a:rPr>
              <a:t>Multiplicative inverse</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solidFill>
                  <a:schemeClr val="bg2"/>
                </a:solidFill>
              </a:rPr>
              <a:t> Cancellation in modular arithmetic</a:t>
            </a:r>
          </a:p>
          <a:p>
            <a:pPr eaLnBrk="1" hangingPunct="1">
              <a:buClr>
                <a:srgbClr val="A50021"/>
              </a:buClr>
              <a:buFontTx/>
              <a:buChar char="•"/>
            </a:pPr>
            <a:endParaRPr lang="en-US" altLang="zh-TW"/>
          </a:p>
          <a:p>
            <a:pPr eaLnBrk="1" hangingPunct="1">
              <a:buClr>
                <a:srgbClr val="A50021"/>
              </a:buClr>
              <a:buFontTx/>
              <a:buChar char="•"/>
            </a:pPr>
            <a:r>
              <a:rPr lang="en-US" altLang="zh-TW"/>
              <a:t> Application: check digit scheme</a:t>
            </a:r>
          </a:p>
          <a:p>
            <a:pPr eaLnBrk="1" hangingPunct="1">
              <a:buClr>
                <a:srgbClr val="A50021"/>
              </a:buClr>
              <a:buFontTx/>
              <a:buChar char="•"/>
            </a:pPr>
            <a:endParaRPr lang="en-US" altLang="zh-TW"/>
          </a:p>
          <a:p>
            <a:pPr lvl="1" eaLnBrk="1" hangingPunct="1">
              <a:buClr>
                <a:srgbClr val="A50021"/>
              </a:buClr>
              <a:buFontTx/>
              <a:buChar char="•"/>
            </a:pPr>
            <a:r>
              <a:rPr lang="en-US" altLang="zh-TW"/>
              <a:t> US Postal Money Order</a:t>
            </a:r>
          </a:p>
          <a:p>
            <a:pPr lvl="1" eaLnBrk="1" hangingPunct="1">
              <a:lnSpc>
                <a:spcPct val="150000"/>
              </a:lnSpc>
              <a:buClr>
                <a:srgbClr val="A50021"/>
              </a:buClr>
              <a:buFontTx/>
              <a:buChar char="•"/>
            </a:pPr>
            <a:r>
              <a:rPr lang="en-US" altLang="zh-TW"/>
              <a:t> </a:t>
            </a:r>
            <a:r>
              <a:rPr lang="en-US" altLang="zh-TW">
                <a:solidFill>
                  <a:schemeClr val="bg2"/>
                </a:solidFill>
              </a:rPr>
              <a:t>Airline Ticket</a:t>
            </a:r>
          </a:p>
          <a:p>
            <a:pPr lvl="1" eaLnBrk="1" hangingPunct="1">
              <a:lnSpc>
                <a:spcPct val="150000"/>
              </a:lnSpc>
              <a:buClr>
                <a:srgbClr val="A50021"/>
              </a:buClr>
              <a:buFontTx/>
              <a:buChar char="•"/>
            </a:pPr>
            <a:r>
              <a:rPr lang="en-US" altLang="zh-TW">
                <a:solidFill>
                  <a:schemeClr val="bg2"/>
                </a:solidFill>
              </a:rPr>
              <a:t> ISBN</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t> </a:t>
            </a:r>
            <a:r>
              <a:rPr lang="en-US" altLang="zh-TW">
                <a:solidFill>
                  <a:schemeClr val="bg2"/>
                </a:solidFill>
              </a:rPr>
              <a:t>Fermat’s little theorem</a:t>
            </a:r>
          </a:p>
        </p:txBody>
      </p:sp>
    </p:spTree>
    <p:extLst>
      <p:ext uri="{BB962C8B-B14F-4D97-AF65-F5344CB8AC3E}">
        <p14:creationId xmlns:p14="http://schemas.microsoft.com/office/powerpoint/2010/main" val="2785038935"/>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3"/>
          <p:cNvSpPr txBox="1">
            <a:spLocks noChangeArrowheads="1"/>
          </p:cNvSpPr>
          <p:nvPr/>
        </p:nvSpPr>
        <p:spPr bwMode="auto">
          <a:xfrm>
            <a:off x="2973388" y="457200"/>
            <a:ext cx="3122612"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Check Digit Scheme</a:t>
            </a:r>
          </a:p>
        </p:txBody>
      </p:sp>
      <p:sp>
        <p:nvSpPr>
          <p:cNvPr id="817168" name="Text Box 16"/>
          <p:cNvSpPr txBox="1">
            <a:spLocks noChangeArrowheads="1"/>
          </p:cNvSpPr>
          <p:nvPr/>
        </p:nvSpPr>
        <p:spPr bwMode="auto">
          <a:xfrm>
            <a:off x="457200" y="1371600"/>
            <a:ext cx="8304213"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In many identification numbers, there is a check digit appended at the end.</a:t>
            </a:r>
          </a:p>
          <a:p>
            <a:pPr eaLnBrk="1" hangingPunct="1"/>
            <a:endParaRPr lang="en-US" altLang="zh-TW"/>
          </a:p>
          <a:p>
            <a:pPr eaLnBrk="1" hangingPunct="1"/>
            <a:r>
              <a:rPr lang="en-US" altLang="zh-TW"/>
              <a:t>The purpose of this check digit is to detect errors (e.g. transmission error).</a:t>
            </a:r>
          </a:p>
          <a:p>
            <a:pPr eaLnBrk="1" hangingPunct="1"/>
            <a:endParaRPr lang="en-US" altLang="zh-TW"/>
          </a:p>
          <a:p>
            <a:pPr eaLnBrk="1" hangingPunct="1"/>
            <a:r>
              <a:rPr lang="en-US" altLang="zh-TW"/>
              <a:t>For example, consider your HKID card number M123456(X).</a:t>
            </a:r>
          </a:p>
          <a:p>
            <a:pPr eaLnBrk="1" hangingPunct="1"/>
            <a:endParaRPr lang="en-US" altLang="zh-TW"/>
          </a:p>
          <a:p>
            <a:pPr eaLnBrk="1" hangingPunct="1"/>
            <a:r>
              <a:rPr lang="en-US" altLang="zh-TW"/>
              <a:t>You want to have the check digit X to detect typos.  Typical typos are:</a:t>
            </a:r>
          </a:p>
          <a:p>
            <a:pPr eaLnBrk="1" hangingPunct="1"/>
            <a:endParaRPr lang="en-US" altLang="zh-TW"/>
          </a:p>
          <a:p>
            <a:pPr eaLnBrk="1" hangingPunct="1"/>
            <a:r>
              <a:rPr lang="en-US" altLang="zh-TW"/>
              <a:t>	single digit 	123</a:t>
            </a:r>
            <a:r>
              <a:rPr lang="en-US" altLang="zh-TW" u="sng"/>
              <a:t>4</a:t>
            </a:r>
            <a:r>
              <a:rPr lang="en-US" altLang="zh-TW"/>
              <a:t>56		123</a:t>
            </a:r>
            <a:r>
              <a:rPr lang="en-US" altLang="zh-TW" u="sng"/>
              <a:t>3</a:t>
            </a:r>
            <a:r>
              <a:rPr lang="en-US" altLang="zh-TW"/>
              <a:t>56</a:t>
            </a:r>
          </a:p>
          <a:p>
            <a:pPr eaLnBrk="1" hangingPunct="1"/>
            <a:endParaRPr lang="en-US" altLang="zh-TW"/>
          </a:p>
          <a:p>
            <a:pPr eaLnBrk="1" hangingPunct="1"/>
            <a:r>
              <a:rPr lang="en-US" altLang="zh-TW"/>
              <a:t>	transposition	12</a:t>
            </a:r>
            <a:r>
              <a:rPr lang="en-US" altLang="zh-TW" u="sng"/>
              <a:t>34</a:t>
            </a:r>
            <a:r>
              <a:rPr lang="en-US" altLang="zh-TW"/>
              <a:t>56		12</a:t>
            </a:r>
            <a:r>
              <a:rPr lang="en-US" altLang="zh-TW" u="sng"/>
              <a:t>43</a:t>
            </a:r>
            <a:r>
              <a:rPr lang="en-US" altLang="zh-TW"/>
              <a:t>56</a:t>
            </a:r>
          </a:p>
          <a:p>
            <a:pPr eaLnBrk="1" hangingPunct="1"/>
            <a:endParaRPr lang="en-US" altLang="zh-TW"/>
          </a:p>
          <a:p>
            <a:pPr eaLnBrk="1" hangingPunct="1"/>
            <a:r>
              <a:rPr lang="en-US" altLang="zh-TW"/>
              <a:t>We want to design check digit scheme (a formula to compute X)</a:t>
            </a:r>
          </a:p>
          <a:p>
            <a:pPr eaLnBrk="1" hangingPunct="1"/>
            <a:endParaRPr lang="en-US" altLang="zh-TW"/>
          </a:p>
          <a:p>
            <a:pPr eaLnBrk="1" hangingPunct="1"/>
            <a:r>
              <a:rPr lang="en-US" altLang="zh-TW"/>
              <a:t>so that these two types of errors can always be detected.</a:t>
            </a:r>
          </a:p>
          <a:p>
            <a:pPr eaLnBrk="1" hangingPunct="1"/>
            <a:endParaRPr lang="en-US" altLang="zh-TW"/>
          </a:p>
          <a:p>
            <a:pPr eaLnBrk="1" hangingPunct="1"/>
            <a:r>
              <a:rPr lang="en-US" altLang="zh-TW"/>
              <a:t>It turns out that some simple modular arithmetic can do the trick.</a:t>
            </a:r>
          </a:p>
        </p:txBody>
      </p:sp>
    </p:spTree>
    <p:extLst>
      <p:ext uri="{BB962C8B-B14F-4D97-AF65-F5344CB8AC3E}">
        <p14:creationId xmlns:p14="http://schemas.microsoft.com/office/powerpoint/2010/main" val="3759597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716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716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7168">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7168">
                                            <p:txEl>
                                              <p:pRg st="10" end="1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17168">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7168">
                                            <p:txEl>
                                              <p:pRg st="14" end="1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1716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3282950" y="457200"/>
            <a:ext cx="25082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Math vs English</a:t>
            </a:r>
          </a:p>
        </p:txBody>
      </p:sp>
      <p:sp>
        <p:nvSpPr>
          <p:cNvPr id="71683" name="Text Box 3"/>
          <p:cNvSpPr txBox="1">
            <a:spLocks noChangeArrowheads="1"/>
          </p:cNvSpPr>
          <p:nvPr/>
        </p:nvSpPr>
        <p:spPr bwMode="auto">
          <a:xfrm>
            <a:off x="1011238" y="1371600"/>
            <a:ext cx="70659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006600"/>
                </a:solidFill>
              </a:rPr>
              <a:t>Parent:</a:t>
            </a:r>
            <a:r>
              <a:rPr lang="en-US" altLang="en-US"/>
              <a:t> if you don’t clean your room, then you can’t watch a DVD.</a:t>
            </a:r>
          </a:p>
        </p:txBody>
      </p:sp>
      <p:sp>
        <p:nvSpPr>
          <p:cNvPr id="71684" name="AutoShape 4"/>
          <p:cNvSpPr>
            <a:spLocks/>
          </p:cNvSpPr>
          <p:nvPr/>
        </p:nvSpPr>
        <p:spPr bwMode="auto">
          <a:xfrm rot="5400000">
            <a:off x="3924300" y="1104900"/>
            <a:ext cx="304800" cy="1600200"/>
          </a:xfrm>
          <a:prstGeom prst="rightBrace">
            <a:avLst>
              <a:gd name="adj1" fmla="val 437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5" name="Text Box 5"/>
          <p:cNvSpPr txBox="1">
            <a:spLocks noChangeArrowheads="1"/>
          </p:cNvSpPr>
          <p:nvPr/>
        </p:nvSpPr>
        <p:spPr bwMode="auto">
          <a:xfrm>
            <a:off x="3886200" y="2133600"/>
            <a:ext cx="322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t>
            </a:r>
          </a:p>
        </p:txBody>
      </p:sp>
      <p:sp>
        <p:nvSpPr>
          <p:cNvPr id="71686" name="AutoShape 6"/>
          <p:cNvSpPr>
            <a:spLocks/>
          </p:cNvSpPr>
          <p:nvPr/>
        </p:nvSpPr>
        <p:spPr bwMode="auto">
          <a:xfrm rot="5400000">
            <a:off x="7048500" y="1104900"/>
            <a:ext cx="304800" cy="1600200"/>
          </a:xfrm>
          <a:prstGeom prst="rightBrace">
            <a:avLst>
              <a:gd name="adj1" fmla="val 437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7" name="Text Box 7"/>
          <p:cNvSpPr txBox="1">
            <a:spLocks noChangeArrowheads="1"/>
          </p:cNvSpPr>
          <p:nvPr/>
        </p:nvSpPr>
        <p:spPr bwMode="auto">
          <a:xfrm>
            <a:off x="7010400" y="21336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
            </a:r>
          </a:p>
        </p:txBody>
      </p:sp>
      <p:sp>
        <p:nvSpPr>
          <p:cNvPr id="71688" name="Text Box 8"/>
          <p:cNvSpPr txBox="1">
            <a:spLocks noChangeArrowheads="1"/>
          </p:cNvSpPr>
          <p:nvPr/>
        </p:nvSpPr>
        <p:spPr bwMode="auto">
          <a:xfrm>
            <a:off x="1616075" y="2757488"/>
            <a:ext cx="2192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This sentence says</a:t>
            </a:r>
          </a:p>
        </p:txBody>
      </p:sp>
      <p:pic>
        <p:nvPicPr>
          <p:cNvPr id="71689"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994150" y="2843213"/>
            <a:ext cx="1279525" cy="20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90" name="Text Box 10"/>
          <p:cNvSpPr txBox="1">
            <a:spLocks noChangeArrowheads="1"/>
          </p:cNvSpPr>
          <p:nvPr/>
        </p:nvSpPr>
        <p:spPr bwMode="auto">
          <a:xfrm>
            <a:off x="1631950" y="3352800"/>
            <a:ext cx="2784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In real life it also means</a:t>
            </a:r>
          </a:p>
        </p:txBody>
      </p:sp>
      <p:sp>
        <p:nvSpPr>
          <p:cNvPr id="71691" name="Text Box 11"/>
          <p:cNvSpPr txBox="1">
            <a:spLocks noChangeArrowheads="1"/>
          </p:cNvSpPr>
          <p:nvPr/>
        </p:nvSpPr>
        <p:spPr bwMode="auto">
          <a:xfrm>
            <a:off x="6089650" y="3048000"/>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So</a:t>
            </a:r>
          </a:p>
        </p:txBody>
      </p:sp>
      <p:sp>
        <p:nvSpPr>
          <p:cNvPr id="71692" name="Text Box 12"/>
          <p:cNvSpPr txBox="1">
            <a:spLocks noChangeArrowheads="1"/>
          </p:cNvSpPr>
          <p:nvPr/>
        </p:nvSpPr>
        <p:spPr bwMode="auto">
          <a:xfrm>
            <a:off x="457200" y="4205288"/>
            <a:ext cx="7288213"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Mathematician: </a:t>
            </a:r>
            <a:r>
              <a:rPr lang="en-US" altLang="en-US"/>
              <a:t>if a number x greater than 2 is not an odd number,</a:t>
            </a:r>
          </a:p>
          <a:p>
            <a:pPr>
              <a:lnSpc>
                <a:spcPct val="150000"/>
              </a:lnSpc>
            </a:pPr>
            <a:r>
              <a:rPr lang="en-US" altLang="en-US"/>
              <a:t>                         then x is not a prime number.</a:t>
            </a:r>
          </a:p>
        </p:txBody>
      </p:sp>
      <p:pic>
        <p:nvPicPr>
          <p:cNvPr id="71693" name="Picture 13"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430713" y="3429000"/>
            <a:ext cx="898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94" name="Text Box 14"/>
          <p:cNvSpPr txBox="1">
            <a:spLocks noChangeArrowheads="1"/>
          </p:cNvSpPr>
          <p:nvPr/>
        </p:nvSpPr>
        <p:spPr bwMode="auto">
          <a:xfrm>
            <a:off x="1676400" y="5272088"/>
            <a:ext cx="2192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This sentence says</a:t>
            </a:r>
          </a:p>
        </p:txBody>
      </p:sp>
      <p:sp>
        <p:nvSpPr>
          <p:cNvPr id="71696" name="Text Box 16"/>
          <p:cNvSpPr txBox="1">
            <a:spLocks noChangeArrowheads="1"/>
          </p:cNvSpPr>
          <p:nvPr/>
        </p:nvSpPr>
        <p:spPr bwMode="auto">
          <a:xfrm>
            <a:off x="1712913" y="5805488"/>
            <a:ext cx="3308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But of course it doesn’t mean</a:t>
            </a:r>
          </a:p>
        </p:txBody>
      </p:sp>
      <p:pic>
        <p:nvPicPr>
          <p:cNvPr id="71698" name="Picture 18"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624638" y="3124200"/>
            <a:ext cx="898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99" name="Picture 19"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057650" y="5357813"/>
            <a:ext cx="1265238" cy="20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0" name="Picture 20"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124450" y="5881688"/>
            <a:ext cx="884238" cy="20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4537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6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68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6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68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6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69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16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69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69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16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6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6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animBg="1"/>
      <p:bldP spid="71685" grpId="0"/>
      <p:bldP spid="71686" grpId="0" animBg="1"/>
      <p:bldP spid="71687" grpId="0"/>
      <p:bldP spid="71688" grpId="0"/>
      <p:bldP spid="71690" grpId="0"/>
      <p:bldP spid="71691" grpId="0"/>
      <p:bldP spid="71692" grpId="0"/>
      <p:bldP spid="71694" grpId="0"/>
      <p:bldP spid="71696" grpId="0"/>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743200" y="457200"/>
            <a:ext cx="36941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US Postal Money Order</a:t>
            </a: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371600"/>
            <a:ext cx="3505200" cy="159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 Box 4"/>
          <p:cNvSpPr txBox="1">
            <a:spLocks noChangeArrowheads="1"/>
          </p:cNvSpPr>
          <p:nvPr/>
        </p:nvSpPr>
        <p:spPr bwMode="auto">
          <a:xfrm>
            <a:off x="2286000" y="3900488"/>
            <a:ext cx="450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a</a:t>
            </a:r>
            <a:r>
              <a:rPr lang="en-US" altLang="zh-TW" baseline="-25000"/>
              <a:t>11</a:t>
            </a:r>
            <a:r>
              <a:rPr lang="en-US" altLang="zh-TW"/>
              <a:t> = (a</a:t>
            </a:r>
            <a:r>
              <a:rPr lang="en-US" altLang="zh-TW" baseline="-25000"/>
              <a:t>1</a:t>
            </a:r>
            <a:r>
              <a:rPr lang="en-US" altLang="zh-TW"/>
              <a:t> + a</a:t>
            </a:r>
            <a:r>
              <a:rPr lang="en-US" altLang="zh-TW" baseline="-25000"/>
              <a:t>2</a:t>
            </a:r>
            <a:r>
              <a:rPr lang="en-US" altLang="zh-TW"/>
              <a:t> + a</a:t>
            </a:r>
            <a:r>
              <a:rPr lang="en-US" altLang="zh-TW" baseline="-25000"/>
              <a:t>3</a:t>
            </a:r>
            <a:r>
              <a:rPr lang="en-US" altLang="zh-TW"/>
              <a:t> + … + a</a:t>
            </a:r>
            <a:r>
              <a:rPr lang="en-US" altLang="zh-TW" baseline="-25000"/>
              <a:t>8</a:t>
            </a:r>
            <a:r>
              <a:rPr lang="en-US" altLang="zh-TW"/>
              <a:t> + a</a:t>
            </a:r>
            <a:r>
              <a:rPr lang="en-US" altLang="zh-TW" baseline="-25000"/>
              <a:t>9</a:t>
            </a:r>
            <a:r>
              <a:rPr lang="en-US" altLang="zh-TW"/>
              <a:t> + a</a:t>
            </a:r>
            <a:r>
              <a:rPr lang="en-US" altLang="zh-TW" baseline="-25000"/>
              <a:t>10</a:t>
            </a:r>
            <a:r>
              <a:rPr lang="en-US" altLang="zh-TW"/>
              <a:t>) mod 9</a:t>
            </a:r>
          </a:p>
        </p:txBody>
      </p:sp>
      <p:sp>
        <p:nvSpPr>
          <p:cNvPr id="17413" name="Text Box 5"/>
          <p:cNvSpPr txBox="1">
            <a:spLocks noChangeArrowheads="1"/>
          </p:cNvSpPr>
          <p:nvPr/>
        </p:nvSpPr>
        <p:spPr bwMode="auto">
          <a:xfrm>
            <a:off x="381000" y="3317875"/>
            <a:ext cx="8345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The last digit is the check digit, and it is computed by the following formula:</a:t>
            </a:r>
          </a:p>
        </p:txBody>
      </p:sp>
      <p:sp>
        <p:nvSpPr>
          <p:cNvPr id="17414" name="Line 7"/>
          <p:cNvSpPr>
            <a:spLocks noChangeShapeType="1"/>
          </p:cNvSpPr>
          <p:nvPr/>
        </p:nvSpPr>
        <p:spPr bwMode="auto">
          <a:xfrm>
            <a:off x="4267200" y="2895600"/>
            <a:ext cx="838200" cy="0"/>
          </a:xfrm>
          <a:prstGeom prst="line">
            <a:avLst/>
          </a:prstGeom>
          <a:noFill/>
          <a:ln w="381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1371" name="Text Box 11"/>
          <p:cNvSpPr txBox="1">
            <a:spLocks noChangeArrowheads="1"/>
          </p:cNvSpPr>
          <p:nvPr/>
        </p:nvSpPr>
        <p:spPr bwMode="auto">
          <a:xfrm>
            <a:off x="441325" y="4689475"/>
            <a:ext cx="682148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In the above example,</a:t>
            </a:r>
          </a:p>
          <a:p>
            <a:pPr eaLnBrk="1" hangingPunct="1"/>
            <a:endParaRPr lang="en-US" altLang="zh-TW"/>
          </a:p>
          <a:p>
            <a:pPr eaLnBrk="1" hangingPunct="1"/>
            <a:r>
              <a:rPr lang="en-US" altLang="zh-TW"/>
              <a:t>		1 = (1 + 6 + 4 + 2 + 0 + 6 + 9 + 0 + 3 + 6) mod 9</a:t>
            </a:r>
          </a:p>
        </p:txBody>
      </p:sp>
      <p:sp>
        <p:nvSpPr>
          <p:cNvPr id="911372" name="Text Box 12"/>
          <p:cNvSpPr txBox="1">
            <a:spLocks noChangeArrowheads="1"/>
          </p:cNvSpPr>
          <p:nvPr/>
        </p:nvSpPr>
        <p:spPr bwMode="auto">
          <a:xfrm>
            <a:off x="441325" y="5984875"/>
            <a:ext cx="58372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You can use this formula to generate the check digit.</a:t>
            </a:r>
          </a:p>
        </p:txBody>
      </p:sp>
    </p:spTree>
    <p:extLst>
      <p:ext uri="{BB962C8B-B14F-4D97-AF65-F5344CB8AC3E}">
        <p14:creationId xmlns:p14="http://schemas.microsoft.com/office/powerpoint/2010/main" val="670032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71" grpId="0"/>
      <p:bldP spid="911372" grpId="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743200" y="457200"/>
            <a:ext cx="36941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US Postal Money Order</a:t>
            </a:r>
          </a:p>
        </p:txBody>
      </p:sp>
      <p:sp>
        <p:nvSpPr>
          <p:cNvPr id="18435" name="Text Box 4"/>
          <p:cNvSpPr txBox="1">
            <a:spLocks noChangeArrowheads="1"/>
          </p:cNvSpPr>
          <p:nvPr/>
        </p:nvSpPr>
        <p:spPr bwMode="auto">
          <a:xfrm>
            <a:off x="2293938" y="1219200"/>
            <a:ext cx="4518025" cy="37623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a</a:t>
            </a:r>
            <a:r>
              <a:rPr lang="en-US" altLang="zh-TW" baseline="-25000"/>
              <a:t>11</a:t>
            </a:r>
            <a:r>
              <a:rPr lang="en-US" altLang="zh-TW"/>
              <a:t> = a</a:t>
            </a:r>
            <a:r>
              <a:rPr lang="en-US" altLang="zh-TW" baseline="-25000"/>
              <a:t>1</a:t>
            </a:r>
            <a:r>
              <a:rPr lang="en-US" altLang="zh-TW"/>
              <a:t> + a</a:t>
            </a:r>
            <a:r>
              <a:rPr lang="en-US" altLang="zh-TW" baseline="-25000"/>
              <a:t>2</a:t>
            </a:r>
            <a:r>
              <a:rPr lang="en-US" altLang="zh-TW"/>
              <a:t> + a</a:t>
            </a:r>
            <a:r>
              <a:rPr lang="en-US" altLang="zh-TW" baseline="-25000"/>
              <a:t>3</a:t>
            </a:r>
            <a:r>
              <a:rPr lang="en-US" altLang="zh-TW"/>
              <a:t> + … + a</a:t>
            </a:r>
            <a:r>
              <a:rPr lang="en-US" altLang="zh-TW" baseline="-25000"/>
              <a:t>8</a:t>
            </a:r>
            <a:r>
              <a:rPr lang="en-US" altLang="zh-TW"/>
              <a:t> + a</a:t>
            </a:r>
            <a:r>
              <a:rPr lang="en-US" altLang="zh-TW" baseline="-25000"/>
              <a:t>9</a:t>
            </a:r>
            <a:r>
              <a:rPr lang="en-US" altLang="zh-TW"/>
              <a:t> + a</a:t>
            </a:r>
            <a:r>
              <a:rPr lang="en-US" altLang="zh-TW" baseline="-25000"/>
              <a:t>10</a:t>
            </a:r>
            <a:r>
              <a:rPr lang="en-US" altLang="zh-TW"/>
              <a:t> (mod 9)</a:t>
            </a:r>
          </a:p>
        </p:txBody>
      </p:sp>
      <p:sp>
        <p:nvSpPr>
          <p:cNvPr id="18436" name="Text Box 6"/>
          <p:cNvSpPr txBox="1">
            <a:spLocks noChangeArrowheads="1"/>
          </p:cNvSpPr>
          <p:nvPr/>
        </p:nvSpPr>
        <p:spPr bwMode="auto">
          <a:xfrm>
            <a:off x="465138" y="2014538"/>
            <a:ext cx="4770437" cy="376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single digit error?</a:t>
            </a:r>
          </a:p>
        </p:txBody>
      </p:sp>
      <p:sp>
        <p:nvSpPr>
          <p:cNvPr id="901131" name="Text Box 11"/>
          <p:cNvSpPr txBox="1">
            <a:spLocks noChangeArrowheads="1"/>
          </p:cNvSpPr>
          <p:nvPr/>
        </p:nvSpPr>
        <p:spPr bwMode="auto">
          <a:xfrm>
            <a:off x="830263" y="2741613"/>
            <a:ext cx="7170737"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Correct number		27914009</a:t>
            </a:r>
            <a:r>
              <a:rPr lang="en-US" altLang="zh-TW" u="sng">
                <a:solidFill>
                  <a:srgbClr val="A50021"/>
                </a:solidFill>
              </a:rPr>
              <a:t>5</a:t>
            </a:r>
            <a:r>
              <a:rPr lang="en-US" altLang="zh-TW"/>
              <a:t>34		27</a:t>
            </a:r>
            <a:r>
              <a:rPr lang="en-US" altLang="zh-TW" u="sng">
                <a:solidFill>
                  <a:srgbClr val="A50021"/>
                </a:solidFill>
              </a:rPr>
              <a:t>9</a:t>
            </a:r>
            <a:r>
              <a:rPr lang="en-US" altLang="zh-TW"/>
              <a:t>14009534</a:t>
            </a:r>
          </a:p>
          <a:p>
            <a:pPr eaLnBrk="1" hangingPunct="1"/>
            <a:endParaRPr lang="en-US" altLang="zh-TW"/>
          </a:p>
          <a:p>
            <a:pPr eaLnBrk="1" hangingPunct="1"/>
            <a:r>
              <a:rPr lang="en-US" altLang="zh-TW"/>
              <a:t>Incorrect number	27914009</a:t>
            </a:r>
            <a:r>
              <a:rPr lang="en-US" altLang="zh-TW" u="sng">
                <a:solidFill>
                  <a:srgbClr val="A50021"/>
                </a:solidFill>
              </a:rPr>
              <a:t>8</a:t>
            </a:r>
            <a:r>
              <a:rPr lang="en-US" altLang="zh-TW"/>
              <a:t>34		27</a:t>
            </a:r>
            <a:r>
              <a:rPr lang="en-US" altLang="zh-TW" u="sng">
                <a:solidFill>
                  <a:srgbClr val="A50021"/>
                </a:solidFill>
              </a:rPr>
              <a:t>0</a:t>
            </a:r>
            <a:r>
              <a:rPr lang="en-US" altLang="zh-TW"/>
              <a:t>14009534</a:t>
            </a:r>
          </a:p>
        </p:txBody>
      </p:sp>
      <p:sp>
        <p:nvSpPr>
          <p:cNvPr id="901132" name="Line 12"/>
          <p:cNvSpPr>
            <a:spLocks noChangeShapeType="1"/>
          </p:cNvSpPr>
          <p:nvPr/>
        </p:nvSpPr>
        <p:spPr bwMode="auto">
          <a:xfrm>
            <a:off x="4808538" y="3081338"/>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133" name="Line 13"/>
          <p:cNvSpPr>
            <a:spLocks noChangeShapeType="1"/>
          </p:cNvSpPr>
          <p:nvPr/>
        </p:nvSpPr>
        <p:spPr bwMode="auto">
          <a:xfrm>
            <a:off x="6713538" y="3081338"/>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134" name="Text Box 14"/>
          <p:cNvSpPr txBox="1">
            <a:spLocks noChangeArrowheads="1"/>
          </p:cNvSpPr>
          <p:nvPr/>
        </p:nvSpPr>
        <p:spPr bwMode="auto">
          <a:xfrm>
            <a:off x="441325" y="4003675"/>
            <a:ext cx="8196263" cy="174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In the first case, (2 + 7 + 9 + 1 + 4 + 0 + 0 + 9 + 8 + 3) mod 9 = 43 mod 9 = 7</a:t>
            </a:r>
          </a:p>
          <a:p>
            <a:pPr eaLnBrk="1" hangingPunct="1">
              <a:lnSpc>
                <a:spcPct val="150000"/>
              </a:lnSpc>
            </a:pPr>
            <a:r>
              <a:rPr lang="en-US" altLang="zh-TW"/>
              <a:t>and the error is detected.</a:t>
            </a:r>
          </a:p>
          <a:p>
            <a:pPr eaLnBrk="1" hangingPunct="1"/>
            <a:endParaRPr lang="en-US" altLang="zh-TW"/>
          </a:p>
          <a:p>
            <a:pPr eaLnBrk="1" hangingPunct="1"/>
            <a:r>
              <a:rPr lang="en-US" altLang="zh-TW"/>
              <a:t>But in the second case, (2+7+0+1+4+0+0+9+8+3) mod 9 = 31 mod 9 = 4</a:t>
            </a:r>
          </a:p>
          <a:p>
            <a:pPr eaLnBrk="1" hangingPunct="1">
              <a:lnSpc>
                <a:spcPct val="150000"/>
              </a:lnSpc>
            </a:pPr>
            <a:r>
              <a:rPr lang="en-US" altLang="zh-TW"/>
              <a:t>and the error is not detected.</a:t>
            </a:r>
          </a:p>
        </p:txBody>
      </p:sp>
    </p:spTree>
    <p:extLst>
      <p:ext uri="{BB962C8B-B14F-4D97-AF65-F5344CB8AC3E}">
        <p14:creationId xmlns:p14="http://schemas.microsoft.com/office/powerpoint/2010/main" val="2073706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11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11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113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1134">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0113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11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31" grpId="0"/>
      <p:bldP spid="901132" grpId="0" animBg="1"/>
      <p:bldP spid="901133" grpId="0" animBg="1"/>
    </p:bld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743200" y="457200"/>
            <a:ext cx="36941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US Postal Money Order</a:t>
            </a:r>
          </a:p>
        </p:txBody>
      </p:sp>
      <p:sp>
        <p:nvSpPr>
          <p:cNvPr id="19459" name="Text Box 3"/>
          <p:cNvSpPr txBox="1">
            <a:spLocks noChangeArrowheads="1"/>
          </p:cNvSpPr>
          <p:nvPr/>
        </p:nvSpPr>
        <p:spPr bwMode="auto">
          <a:xfrm>
            <a:off x="2293938" y="1219200"/>
            <a:ext cx="4518025" cy="37623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a</a:t>
            </a:r>
            <a:r>
              <a:rPr lang="en-US" altLang="zh-TW" baseline="-25000"/>
              <a:t>11</a:t>
            </a:r>
            <a:r>
              <a:rPr lang="en-US" altLang="zh-TW"/>
              <a:t> = a</a:t>
            </a:r>
            <a:r>
              <a:rPr lang="en-US" altLang="zh-TW" baseline="-25000"/>
              <a:t>1</a:t>
            </a:r>
            <a:r>
              <a:rPr lang="en-US" altLang="zh-TW"/>
              <a:t> + a</a:t>
            </a:r>
            <a:r>
              <a:rPr lang="en-US" altLang="zh-TW" baseline="-25000"/>
              <a:t>2</a:t>
            </a:r>
            <a:r>
              <a:rPr lang="en-US" altLang="zh-TW"/>
              <a:t> + a</a:t>
            </a:r>
            <a:r>
              <a:rPr lang="en-US" altLang="zh-TW" baseline="-25000"/>
              <a:t>3</a:t>
            </a:r>
            <a:r>
              <a:rPr lang="en-US" altLang="zh-TW"/>
              <a:t> + … + a</a:t>
            </a:r>
            <a:r>
              <a:rPr lang="en-US" altLang="zh-TW" baseline="-25000"/>
              <a:t>8</a:t>
            </a:r>
            <a:r>
              <a:rPr lang="en-US" altLang="zh-TW"/>
              <a:t> + a</a:t>
            </a:r>
            <a:r>
              <a:rPr lang="en-US" altLang="zh-TW" baseline="-25000"/>
              <a:t>9</a:t>
            </a:r>
            <a:r>
              <a:rPr lang="en-US" altLang="zh-TW"/>
              <a:t> + a</a:t>
            </a:r>
            <a:r>
              <a:rPr lang="en-US" altLang="zh-TW" baseline="-25000"/>
              <a:t>10</a:t>
            </a:r>
            <a:r>
              <a:rPr lang="en-US" altLang="zh-TW"/>
              <a:t> (mod 9)</a:t>
            </a:r>
          </a:p>
        </p:txBody>
      </p:sp>
      <p:sp>
        <p:nvSpPr>
          <p:cNvPr id="19460" name="Text Box 4"/>
          <p:cNvSpPr txBox="1">
            <a:spLocks noChangeArrowheads="1"/>
          </p:cNvSpPr>
          <p:nvPr/>
        </p:nvSpPr>
        <p:spPr bwMode="auto">
          <a:xfrm>
            <a:off x="465138" y="2014538"/>
            <a:ext cx="4770437" cy="376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single digit error?</a:t>
            </a:r>
          </a:p>
        </p:txBody>
      </p:sp>
      <p:sp>
        <p:nvSpPr>
          <p:cNvPr id="19461" name="Text Box 5"/>
          <p:cNvSpPr txBox="1">
            <a:spLocks noChangeArrowheads="1"/>
          </p:cNvSpPr>
          <p:nvPr/>
        </p:nvSpPr>
        <p:spPr bwMode="auto">
          <a:xfrm>
            <a:off x="1720850" y="2741613"/>
            <a:ext cx="5670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Correct number		</a:t>
            </a:r>
            <a:r>
              <a:rPr lang="en-US" altLang="zh-TW" u="sng">
                <a:solidFill>
                  <a:srgbClr val="A50021"/>
                </a:solidFill>
              </a:rPr>
              <a:t>a</a:t>
            </a:r>
            <a:r>
              <a:rPr lang="en-US" altLang="zh-TW" u="sng" baseline="-25000">
                <a:solidFill>
                  <a:srgbClr val="A50021"/>
                </a:solidFill>
              </a:rPr>
              <a:t>1</a:t>
            </a:r>
            <a:r>
              <a:rPr lang="en-US" altLang="zh-TW"/>
              <a:t>a</a:t>
            </a:r>
            <a:r>
              <a:rPr lang="en-US" altLang="zh-TW" baseline="-25000"/>
              <a:t>2</a:t>
            </a:r>
            <a:r>
              <a:rPr lang="en-US" altLang="zh-TW"/>
              <a:t>a</a:t>
            </a:r>
            <a:r>
              <a:rPr lang="en-US" altLang="zh-TW" baseline="-25000"/>
              <a:t>3</a:t>
            </a:r>
            <a:r>
              <a:rPr lang="en-US" altLang="zh-TW"/>
              <a:t>…a</a:t>
            </a:r>
            <a:r>
              <a:rPr lang="en-US" altLang="zh-TW" baseline="-25000"/>
              <a:t>10</a:t>
            </a:r>
            <a:r>
              <a:rPr lang="en-US" altLang="zh-TW"/>
              <a:t>a</a:t>
            </a:r>
            <a:r>
              <a:rPr lang="en-US" altLang="zh-TW" baseline="-25000"/>
              <a:t>11</a:t>
            </a:r>
            <a:r>
              <a:rPr lang="en-US" altLang="zh-TW"/>
              <a:t>		</a:t>
            </a:r>
          </a:p>
          <a:p>
            <a:pPr eaLnBrk="1" hangingPunct="1"/>
            <a:endParaRPr lang="en-US" altLang="zh-TW"/>
          </a:p>
          <a:p>
            <a:pPr eaLnBrk="1" hangingPunct="1"/>
            <a:r>
              <a:rPr lang="en-US" altLang="zh-TW"/>
              <a:t>Incorrect number	</a:t>
            </a:r>
            <a:r>
              <a:rPr lang="en-US" altLang="zh-TW" u="sng">
                <a:solidFill>
                  <a:srgbClr val="A50021"/>
                </a:solidFill>
              </a:rPr>
              <a:t>b</a:t>
            </a:r>
            <a:r>
              <a:rPr lang="en-US" altLang="zh-TW" u="sng" baseline="-25000">
                <a:solidFill>
                  <a:srgbClr val="A50021"/>
                </a:solidFill>
              </a:rPr>
              <a:t>1</a:t>
            </a:r>
            <a:r>
              <a:rPr lang="en-US" altLang="zh-TW"/>
              <a:t>a</a:t>
            </a:r>
            <a:r>
              <a:rPr lang="en-US" altLang="zh-TW" baseline="-25000"/>
              <a:t>2</a:t>
            </a:r>
            <a:r>
              <a:rPr lang="en-US" altLang="zh-TW"/>
              <a:t>a</a:t>
            </a:r>
            <a:r>
              <a:rPr lang="en-US" altLang="zh-TW" baseline="-25000"/>
              <a:t>3</a:t>
            </a:r>
            <a:r>
              <a:rPr lang="en-US" altLang="zh-TW"/>
              <a:t>…a</a:t>
            </a:r>
            <a:r>
              <a:rPr lang="en-US" altLang="zh-TW" baseline="-25000"/>
              <a:t>10</a:t>
            </a:r>
            <a:r>
              <a:rPr lang="en-US" altLang="zh-TW"/>
              <a:t>a</a:t>
            </a:r>
            <a:r>
              <a:rPr lang="en-US" altLang="zh-TW" baseline="-25000"/>
              <a:t>11</a:t>
            </a:r>
          </a:p>
        </p:txBody>
      </p:sp>
      <p:sp>
        <p:nvSpPr>
          <p:cNvPr id="19462" name="Line 6"/>
          <p:cNvSpPr>
            <a:spLocks noChangeShapeType="1"/>
          </p:cNvSpPr>
          <p:nvPr/>
        </p:nvSpPr>
        <p:spPr bwMode="auto">
          <a:xfrm>
            <a:off x="4624388" y="30480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2392" name="Text Box 8"/>
          <p:cNvSpPr txBox="1">
            <a:spLocks noChangeArrowheads="1"/>
          </p:cNvSpPr>
          <p:nvPr/>
        </p:nvSpPr>
        <p:spPr bwMode="auto">
          <a:xfrm>
            <a:off x="441325" y="4038600"/>
            <a:ext cx="8270875" cy="243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To be able to detect the error, we want </a:t>
            </a:r>
          </a:p>
          <a:p>
            <a:pPr eaLnBrk="1" hangingPunct="1">
              <a:lnSpc>
                <a:spcPct val="150000"/>
              </a:lnSpc>
            </a:pPr>
            <a:r>
              <a:rPr lang="en-US" altLang="zh-TW"/>
              <a:t>a</a:t>
            </a:r>
            <a:r>
              <a:rPr lang="en-US" altLang="zh-TW" baseline="-25000"/>
              <a:t>1</a:t>
            </a:r>
            <a:r>
              <a:rPr lang="en-US" altLang="zh-TW"/>
              <a:t> + a</a:t>
            </a:r>
            <a:r>
              <a:rPr lang="en-US" altLang="zh-TW" baseline="-25000"/>
              <a:t>2</a:t>
            </a:r>
            <a:r>
              <a:rPr lang="en-US" altLang="zh-TW"/>
              <a:t> + a</a:t>
            </a:r>
            <a:r>
              <a:rPr lang="en-US" altLang="zh-TW" baseline="-25000"/>
              <a:t>3</a:t>
            </a:r>
            <a:r>
              <a:rPr lang="en-US" altLang="zh-TW"/>
              <a:t> + … + a</a:t>
            </a:r>
            <a:r>
              <a:rPr lang="en-US" altLang="zh-TW" baseline="-25000"/>
              <a:t>8</a:t>
            </a:r>
            <a:r>
              <a:rPr lang="en-US" altLang="zh-TW"/>
              <a:t> + a</a:t>
            </a:r>
            <a:r>
              <a:rPr lang="en-US" altLang="zh-TW" baseline="-25000"/>
              <a:t>9</a:t>
            </a:r>
            <a:r>
              <a:rPr lang="en-US" altLang="zh-TW"/>
              <a:t> + a</a:t>
            </a:r>
            <a:r>
              <a:rPr lang="en-US" altLang="zh-TW" baseline="-25000"/>
              <a:t>10</a:t>
            </a:r>
            <a:r>
              <a:rPr lang="en-US" altLang="zh-TW"/>
              <a:t> (mod 9) ≠ b</a:t>
            </a:r>
            <a:r>
              <a:rPr lang="en-US" altLang="zh-TW" baseline="-25000"/>
              <a:t>1</a:t>
            </a:r>
            <a:r>
              <a:rPr lang="en-US" altLang="zh-TW"/>
              <a:t> + a</a:t>
            </a:r>
            <a:r>
              <a:rPr lang="en-US" altLang="zh-TW" baseline="-25000"/>
              <a:t>2</a:t>
            </a:r>
            <a:r>
              <a:rPr lang="en-US" altLang="zh-TW"/>
              <a:t> + a</a:t>
            </a:r>
            <a:r>
              <a:rPr lang="en-US" altLang="zh-TW" baseline="-25000"/>
              <a:t>3</a:t>
            </a:r>
            <a:r>
              <a:rPr lang="en-US" altLang="zh-TW"/>
              <a:t> + … + a</a:t>
            </a:r>
            <a:r>
              <a:rPr lang="en-US" altLang="zh-TW" baseline="-25000"/>
              <a:t>8</a:t>
            </a:r>
            <a:r>
              <a:rPr lang="en-US" altLang="zh-TW"/>
              <a:t> + a</a:t>
            </a:r>
            <a:r>
              <a:rPr lang="en-US" altLang="zh-TW" baseline="-25000"/>
              <a:t>9</a:t>
            </a:r>
            <a:r>
              <a:rPr lang="en-US" altLang="zh-TW"/>
              <a:t> + a</a:t>
            </a:r>
            <a:r>
              <a:rPr lang="en-US" altLang="zh-TW" baseline="-25000"/>
              <a:t>10</a:t>
            </a:r>
            <a:r>
              <a:rPr lang="en-US" altLang="zh-TW"/>
              <a:t> (mod 9) </a:t>
            </a:r>
          </a:p>
          <a:p>
            <a:pPr eaLnBrk="1" hangingPunct="1">
              <a:lnSpc>
                <a:spcPct val="150000"/>
              </a:lnSpc>
            </a:pPr>
            <a:endParaRPr lang="en-US" altLang="zh-TW"/>
          </a:p>
          <a:p>
            <a:pPr eaLnBrk="1" hangingPunct="1">
              <a:lnSpc>
                <a:spcPct val="150000"/>
              </a:lnSpc>
            </a:pPr>
            <a:r>
              <a:rPr lang="en-US" altLang="zh-TW"/>
              <a:t>This happens if and only if a</a:t>
            </a:r>
            <a:r>
              <a:rPr lang="en-US" altLang="zh-TW" baseline="-25000"/>
              <a:t>1</a:t>
            </a:r>
            <a:r>
              <a:rPr lang="en-US" altLang="zh-TW"/>
              <a:t> (mod 9) ≠ b</a:t>
            </a:r>
            <a:r>
              <a:rPr lang="en-US" altLang="zh-TW" baseline="-25000"/>
              <a:t>1</a:t>
            </a:r>
            <a:r>
              <a:rPr lang="en-US" altLang="zh-TW"/>
              <a:t> (mod 9) </a:t>
            </a:r>
          </a:p>
          <a:p>
            <a:pPr eaLnBrk="1" hangingPunct="1">
              <a:lnSpc>
                <a:spcPct val="150000"/>
              </a:lnSpc>
            </a:pPr>
            <a:endParaRPr lang="en-US" altLang="zh-TW"/>
          </a:p>
          <a:p>
            <a:pPr eaLnBrk="1" hangingPunct="1">
              <a:lnSpc>
                <a:spcPct val="150000"/>
              </a:lnSpc>
            </a:pPr>
            <a:r>
              <a:rPr lang="en-US" altLang="zh-TW"/>
              <a:t>So it cannot detect the error exactly when a</a:t>
            </a:r>
            <a:r>
              <a:rPr lang="en-US" altLang="zh-TW" baseline="-25000"/>
              <a:t>1</a:t>
            </a:r>
            <a:r>
              <a:rPr lang="en-US" altLang="zh-TW"/>
              <a:t> (mod 9) = b</a:t>
            </a:r>
            <a:r>
              <a:rPr lang="en-US" altLang="zh-TW" baseline="-25000"/>
              <a:t>1</a:t>
            </a:r>
            <a:r>
              <a:rPr lang="en-US" altLang="zh-TW"/>
              <a:t> (mod 9) </a:t>
            </a:r>
          </a:p>
        </p:txBody>
      </p:sp>
    </p:spTree>
    <p:extLst>
      <p:ext uri="{BB962C8B-B14F-4D97-AF65-F5344CB8AC3E}">
        <p14:creationId xmlns:p14="http://schemas.microsoft.com/office/powerpoint/2010/main" val="1499029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23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239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12392">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123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2743200" y="457200"/>
            <a:ext cx="36941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US Postal Money Order</a:t>
            </a:r>
          </a:p>
        </p:txBody>
      </p:sp>
      <p:sp>
        <p:nvSpPr>
          <p:cNvPr id="20483" name="Text Box 3"/>
          <p:cNvSpPr txBox="1">
            <a:spLocks noChangeArrowheads="1"/>
          </p:cNvSpPr>
          <p:nvPr/>
        </p:nvSpPr>
        <p:spPr bwMode="auto">
          <a:xfrm>
            <a:off x="2293938" y="1219200"/>
            <a:ext cx="4518025" cy="37623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a</a:t>
            </a:r>
            <a:r>
              <a:rPr lang="en-US" altLang="zh-TW" baseline="-25000"/>
              <a:t>11</a:t>
            </a:r>
            <a:r>
              <a:rPr lang="en-US" altLang="zh-TW"/>
              <a:t> = a</a:t>
            </a:r>
            <a:r>
              <a:rPr lang="en-US" altLang="zh-TW" baseline="-25000"/>
              <a:t>1</a:t>
            </a:r>
            <a:r>
              <a:rPr lang="en-US" altLang="zh-TW"/>
              <a:t> + a</a:t>
            </a:r>
            <a:r>
              <a:rPr lang="en-US" altLang="zh-TW" baseline="-25000"/>
              <a:t>2</a:t>
            </a:r>
            <a:r>
              <a:rPr lang="en-US" altLang="zh-TW"/>
              <a:t> + a</a:t>
            </a:r>
            <a:r>
              <a:rPr lang="en-US" altLang="zh-TW" baseline="-25000"/>
              <a:t>3</a:t>
            </a:r>
            <a:r>
              <a:rPr lang="en-US" altLang="zh-TW"/>
              <a:t> + … + a</a:t>
            </a:r>
            <a:r>
              <a:rPr lang="en-US" altLang="zh-TW" baseline="-25000"/>
              <a:t>8</a:t>
            </a:r>
            <a:r>
              <a:rPr lang="en-US" altLang="zh-TW"/>
              <a:t> + a</a:t>
            </a:r>
            <a:r>
              <a:rPr lang="en-US" altLang="zh-TW" baseline="-25000"/>
              <a:t>9</a:t>
            </a:r>
            <a:r>
              <a:rPr lang="en-US" altLang="zh-TW"/>
              <a:t> + a</a:t>
            </a:r>
            <a:r>
              <a:rPr lang="en-US" altLang="zh-TW" baseline="-25000"/>
              <a:t>10</a:t>
            </a:r>
            <a:r>
              <a:rPr lang="en-US" altLang="zh-TW"/>
              <a:t> (mod 9)</a:t>
            </a:r>
          </a:p>
        </p:txBody>
      </p:sp>
      <p:sp>
        <p:nvSpPr>
          <p:cNvPr id="20484" name="Text Box 4"/>
          <p:cNvSpPr txBox="1">
            <a:spLocks noChangeArrowheads="1"/>
          </p:cNvSpPr>
          <p:nvPr/>
        </p:nvSpPr>
        <p:spPr bwMode="auto">
          <a:xfrm>
            <a:off x="465138" y="2014538"/>
            <a:ext cx="5003800" cy="376237"/>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transposition error?</a:t>
            </a:r>
          </a:p>
        </p:txBody>
      </p:sp>
      <p:sp>
        <p:nvSpPr>
          <p:cNvPr id="20485" name="Text Box 5"/>
          <p:cNvSpPr txBox="1">
            <a:spLocks noChangeArrowheads="1"/>
          </p:cNvSpPr>
          <p:nvPr/>
        </p:nvSpPr>
        <p:spPr bwMode="auto">
          <a:xfrm>
            <a:off x="1720850" y="2741613"/>
            <a:ext cx="5670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Correct number		</a:t>
            </a:r>
            <a:r>
              <a:rPr lang="en-US" altLang="zh-TW" u="sng">
                <a:solidFill>
                  <a:srgbClr val="A50021"/>
                </a:solidFill>
              </a:rPr>
              <a:t>a</a:t>
            </a:r>
            <a:r>
              <a:rPr lang="en-US" altLang="zh-TW" u="sng" baseline="-25000">
                <a:solidFill>
                  <a:srgbClr val="A50021"/>
                </a:solidFill>
              </a:rPr>
              <a:t>1</a:t>
            </a:r>
            <a:r>
              <a:rPr lang="en-US" altLang="zh-TW" u="sng">
                <a:solidFill>
                  <a:srgbClr val="A50021"/>
                </a:solidFill>
              </a:rPr>
              <a:t>a</a:t>
            </a:r>
            <a:r>
              <a:rPr lang="en-US" altLang="zh-TW" u="sng" baseline="-25000">
                <a:solidFill>
                  <a:srgbClr val="A50021"/>
                </a:solidFill>
              </a:rPr>
              <a:t>2</a:t>
            </a:r>
            <a:r>
              <a:rPr lang="en-US" altLang="zh-TW"/>
              <a:t>a</a:t>
            </a:r>
            <a:r>
              <a:rPr lang="en-US" altLang="zh-TW" baseline="-25000"/>
              <a:t>3</a:t>
            </a:r>
            <a:r>
              <a:rPr lang="en-US" altLang="zh-TW"/>
              <a:t>…a</a:t>
            </a:r>
            <a:r>
              <a:rPr lang="en-US" altLang="zh-TW" baseline="-25000"/>
              <a:t>10</a:t>
            </a:r>
            <a:r>
              <a:rPr lang="en-US" altLang="zh-TW"/>
              <a:t>a</a:t>
            </a:r>
            <a:r>
              <a:rPr lang="en-US" altLang="zh-TW" baseline="-25000"/>
              <a:t>11</a:t>
            </a:r>
            <a:r>
              <a:rPr lang="en-US" altLang="zh-TW"/>
              <a:t>		</a:t>
            </a:r>
          </a:p>
          <a:p>
            <a:pPr eaLnBrk="1" hangingPunct="1"/>
            <a:endParaRPr lang="en-US" altLang="zh-TW"/>
          </a:p>
          <a:p>
            <a:pPr eaLnBrk="1" hangingPunct="1"/>
            <a:r>
              <a:rPr lang="en-US" altLang="zh-TW"/>
              <a:t>Incorrect number	</a:t>
            </a:r>
            <a:r>
              <a:rPr lang="en-US" altLang="zh-TW" u="sng">
                <a:solidFill>
                  <a:srgbClr val="A50021"/>
                </a:solidFill>
              </a:rPr>
              <a:t>a</a:t>
            </a:r>
            <a:r>
              <a:rPr lang="en-US" altLang="zh-TW" u="sng" baseline="-25000">
                <a:solidFill>
                  <a:srgbClr val="A50021"/>
                </a:solidFill>
              </a:rPr>
              <a:t>2</a:t>
            </a:r>
            <a:r>
              <a:rPr lang="en-US" altLang="zh-TW" u="sng">
                <a:solidFill>
                  <a:srgbClr val="A50021"/>
                </a:solidFill>
              </a:rPr>
              <a:t>a</a:t>
            </a:r>
            <a:r>
              <a:rPr lang="en-US" altLang="zh-TW" u="sng" baseline="-25000">
                <a:solidFill>
                  <a:srgbClr val="A50021"/>
                </a:solidFill>
              </a:rPr>
              <a:t>1</a:t>
            </a:r>
            <a:r>
              <a:rPr lang="en-US" altLang="zh-TW"/>
              <a:t>a</a:t>
            </a:r>
            <a:r>
              <a:rPr lang="en-US" altLang="zh-TW" baseline="-25000"/>
              <a:t>3</a:t>
            </a:r>
            <a:r>
              <a:rPr lang="en-US" altLang="zh-TW"/>
              <a:t>…a</a:t>
            </a:r>
            <a:r>
              <a:rPr lang="en-US" altLang="zh-TW" baseline="-25000"/>
              <a:t>10</a:t>
            </a:r>
            <a:r>
              <a:rPr lang="en-US" altLang="zh-TW"/>
              <a:t>a</a:t>
            </a:r>
            <a:r>
              <a:rPr lang="en-US" altLang="zh-TW" baseline="-25000"/>
              <a:t>11</a:t>
            </a:r>
          </a:p>
        </p:txBody>
      </p:sp>
      <p:sp>
        <p:nvSpPr>
          <p:cNvPr id="20486" name="Line 6"/>
          <p:cNvSpPr>
            <a:spLocks noChangeShapeType="1"/>
          </p:cNvSpPr>
          <p:nvPr/>
        </p:nvSpPr>
        <p:spPr bwMode="auto">
          <a:xfrm>
            <a:off x="4724400" y="31242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3416" name="Text Box 8"/>
          <p:cNvSpPr txBox="1">
            <a:spLocks noChangeArrowheads="1"/>
          </p:cNvSpPr>
          <p:nvPr/>
        </p:nvSpPr>
        <p:spPr bwMode="auto">
          <a:xfrm>
            <a:off x="441325" y="4038600"/>
            <a:ext cx="8253413"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To be able to detect the error, we want </a:t>
            </a:r>
          </a:p>
          <a:p>
            <a:pPr eaLnBrk="1" hangingPunct="1">
              <a:lnSpc>
                <a:spcPct val="150000"/>
              </a:lnSpc>
            </a:pPr>
            <a:r>
              <a:rPr lang="en-US" altLang="zh-TW"/>
              <a:t>a</a:t>
            </a:r>
            <a:r>
              <a:rPr lang="en-US" altLang="zh-TW" baseline="-25000"/>
              <a:t>1</a:t>
            </a:r>
            <a:r>
              <a:rPr lang="en-US" altLang="zh-TW"/>
              <a:t> + a</a:t>
            </a:r>
            <a:r>
              <a:rPr lang="en-US" altLang="zh-TW" baseline="-25000"/>
              <a:t>2</a:t>
            </a:r>
            <a:r>
              <a:rPr lang="en-US" altLang="zh-TW"/>
              <a:t> + a</a:t>
            </a:r>
            <a:r>
              <a:rPr lang="en-US" altLang="zh-TW" baseline="-25000"/>
              <a:t>3</a:t>
            </a:r>
            <a:r>
              <a:rPr lang="en-US" altLang="zh-TW"/>
              <a:t> + … + a</a:t>
            </a:r>
            <a:r>
              <a:rPr lang="en-US" altLang="zh-TW" baseline="-25000"/>
              <a:t>8</a:t>
            </a:r>
            <a:r>
              <a:rPr lang="en-US" altLang="zh-TW"/>
              <a:t> + a</a:t>
            </a:r>
            <a:r>
              <a:rPr lang="en-US" altLang="zh-TW" baseline="-25000"/>
              <a:t>9</a:t>
            </a:r>
            <a:r>
              <a:rPr lang="en-US" altLang="zh-TW"/>
              <a:t> + a</a:t>
            </a:r>
            <a:r>
              <a:rPr lang="en-US" altLang="zh-TW" baseline="-25000"/>
              <a:t>10</a:t>
            </a:r>
            <a:r>
              <a:rPr lang="en-US" altLang="zh-TW"/>
              <a:t> (mod 9) ≠ a</a:t>
            </a:r>
            <a:r>
              <a:rPr lang="en-US" altLang="zh-TW" baseline="-25000"/>
              <a:t>2</a:t>
            </a:r>
            <a:r>
              <a:rPr lang="en-US" altLang="zh-TW"/>
              <a:t> + a</a:t>
            </a:r>
            <a:r>
              <a:rPr lang="en-US" altLang="zh-TW" baseline="-25000"/>
              <a:t>1</a:t>
            </a:r>
            <a:r>
              <a:rPr lang="en-US" altLang="zh-TW"/>
              <a:t> + a</a:t>
            </a:r>
            <a:r>
              <a:rPr lang="en-US" altLang="zh-TW" baseline="-25000"/>
              <a:t>3</a:t>
            </a:r>
            <a:r>
              <a:rPr lang="en-US" altLang="zh-TW"/>
              <a:t> + … + a</a:t>
            </a:r>
            <a:r>
              <a:rPr lang="en-US" altLang="zh-TW" baseline="-25000"/>
              <a:t>8</a:t>
            </a:r>
            <a:r>
              <a:rPr lang="en-US" altLang="zh-TW"/>
              <a:t> + a</a:t>
            </a:r>
            <a:r>
              <a:rPr lang="en-US" altLang="zh-TW" baseline="-25000"/>
              <a:t>9</a:t>
            </a:r>
            <a:r>
              <a:rPr lang="en-US" altLang="zh-TW"/>
              <a:t> + a</a:t>
            </a:r>
            <a:r>
              <a:rPr lang="en-US" altLang="zh-TW" baseline="-25000"/>
              <a:t>10</a:t>
            </a:r>
            <a:r>
              <a:rPr lang="en-US" altLang="zh-TW"/>
              <a:t> (mod 9) </a:t>
            </a:r>
          </a:p>
          <a:p>
            <a:pPr eaLnBrk="1" hangingPunct="1">
              <a:lnSpc>
                <a:spcPct val="150000"/>
              </a:lnSpc>
            </a:pPr>
            <a:endParaRPr lang="en-US" altLang="zh-TW"/>
          </a:p>
          <a:p>
            <a:pPr eaLnBrk="1" hangingPunct="1">
              <a:lnSpc>
                <a:spcPct val="150000"/>
              </a:lnSpc>
            </a:pPr>
            <a:r>
              <a:rPr lang="en-US" altLang="zh-TW"/>
              <a:t>This will </a:t>
            </a:r>
            <a:r>
              <a:rPr lang="en-US" altLang="zh-TW" b="1"/>
              <a:t>never happen</a:t>
            </a:r>
            <a:r>
              <a:rPr lang="en-US" altLang="zh-TW"/>
              <a:t> because the two sums are always the same.</a:t>
            </a:r>
          </a:p>
        </p:txBody>
      </p:sp>
    </p:spTree>
    <p:extLst>
      <p:ext uri="{BB962C8B-B14F-4D97-AF65-F5344CB8AC3E}">
        <p14:creationId xmlns:p14="http://schemas.microsoft.com/office/powerpoint/2010/main" val="728322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34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341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134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743200" y="457200"/>
            <a:ext cx="36941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US Postal Money Order</a:t>
            </a:r>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371600"/>
            <a:ext cx="3505200" cy="159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8" name="Text Box 4"/>
          <p:cNvSpPr txBox="1">
            <a:spLocks noChangeArrowheads="1"/>
          </p:cNvSpPr>
          <p:nvPr/>
        </p:nvSpPr>
        <p:spPr bwMode="auto">
          <a:xfrm>
            <a:off x="2286000" y="3900488"/>
            <a:ext cx="4508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a</a:t>
            </a:r>
            <a:r>
              <a:rPr lang="en-US" altLang="zh-TW" baseline="-25000"/>
              <a:t>11</a:t>
            </a:r>
            <a:r>
              <a:rPr lang="en-US" altLang="zh-TW"/>
              <a:t> = a</a:t>
            </a:r>
            <a:r>
              <a:rPr lang="en-US" altLang="zh-TW" baseline="-25000"/>
              <a:t>1</a:t>
            </a:r>
            <a:r>
              <a:rPr lang="en-US" altLang="zh-TW"/>
              <a:t> + a</a:t>
            </a:r>
            <a:r>
              <a:rPr lang="en-US" altLang="zh-TW" baseline="-25000"/>
              <a:t>2</a:t>
            </a:r>
            <a:r>
              <a:rPr lang="en-US" altLang="zh-TW"/>
              <a:t> + a</a:t>
            </a:r>
            <a:r>
              <a:rPr lang="en-US" altLang="zh-TW" baseline="-25000"/>
              <a:t>3</a:t>
            </a:r>
            <a:r>
              <a:rPr lang="en-US" altLang="zh-TW"/>
              <a:t> + … + a</a:t>
            </a:r>
            <a:r>
              <a:rPr lang="en-US" altLang="zh-TW" baseline="-25000"/>
              <a:t>8</a:t>
            </a:r>
            <a:r>
              <a:rPr lang="en-US" altLang="zh-TW"/>
              <a:t> + a</a:t>
            </a:r>
            <a:r>
              <a:rPr lang="en-US" altLang="zh-TW" baseline="-25000"/>
              <a:t>9</a:t>
            </a:r>
            <a:r>
              <a:rPr lang="en-US" altLang="zh-TW"/>
              <a:t> + a</a:t>
            </a:r>
            <a:r>
              <a:rPr lang="en-US" altLang="zh-TW" baseline="-25000"/>
              <a:t>10</a:t>
            </a:r>
            <a:r>
              <a:rPr lang="en-US" altLang="zh-TW"/>
              <a:t> (mod 9)</a:t>
            </a:r>
          </a:p>
        </p:txBody>
      </p:sp>
      <p:sp>
        <p:nvSpPr>
          <p:cNvPr id="21509" name="Text Box 5"/>
          <p:cNvSpPr txBox="1">
            <a:spLocks noChangeArrowheads="1"/>
          </p:cNvSpPr>
          <p:nvPr/>
        </p:nvSpPr>
        <p:spPr bwMode="auto">
          <a:xfrm>
            <a:off x="381000" y="3317875"/>
            <a:ext cx="8345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The last digit is the check digit, and it is computed by the following formula:</a:t>
            </a:r>
          </a:p>
        </p:txBody>
      </p:sp>
      <p:sp>
        <p:nvSpPr>
          <p:cNvPr id="21510" name="Text Box 6"/>
          <p:cNvSpPr txBox="1">
            <a:spLocks noChangeArrowheads="1"/>
          </p:cNvSpPr>
          <p:nvPr/>
        </p:nvSpPr>
        <p:spPr bwMode="auto">
          <a:xfrm>
            <a:off x="228600" y="4689475"/>
            <a:ext cx="4770438"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single digit error?</a:t>
            </a:r>
          </a:p>
        </p:txBody>
      </p:sp>
      <p:sp>
        <p:nvSpPr>
          <p:cNvPr id="21511" name="Text Box 7"/>
          <p:cNvSpPr txBox="1">
            <a:spLocks noChangeArrowheads="1"/>
          </p:cNvSpPr>
          <p:nvPr/>
        </p:nvSpPr>
        <p:spPr bwMode="auto">
          <a:xfrm>
            <a:off x="244475" y="5500688"/>
            <a:ext cx="5003800"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transposition error?</a:t>
            </a:r>
          </a:p>
        </p:txBody>
      </p:sp>
      <p:sp>
        <p:nvSpPr>
          <p:cNvPr id="910344" name="Text Box 8"/>
          <p:cNvSpPr txBox="1">
            <a:spLocks noChangeArrowheads="1"/>
          </p:cNvSpPr>
          <p:nvPr/>
        </p:nvSpPr>
        <p:spPr bwMode="auto">
          <a:xfrm>
            <a:off x="5029200" y="4662488"/>
            <a:ext cx="4019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Except when a</a:t>
            </a:r>
            <a:r>
              <a:rPr lang="en-US" altLang="zh-TW" baseline="-25000"/>
              <a:t>i</a:t>
            </a:r>
            <a:r>
              <a:rPr lang="en-US" altLang="zh-TW"/>
              <a:t> (mod 9) = b</a:t>
            </a:r>
            <a:r>
              <a:rPr lang="en-US" altLang="zh-TW" baseline="-25000"/>
              <a:t>i</a:t>
            </a:r>
            <a:r>
              <a:rPr lang="en-US" altLang="zh-TW"/>
              <a:t> (mod 9) </a:t>
            </a:r>
          </a:p>
        </p:txBody>
      </p:sp>
      <p:sp>
        <p:nvSpPr>
          <p:cNvPr id="910345" name="Text Box 9"/>
          <p:cNvSpPr txBox="1">
            <a:spLocks noChangeArrowheads="1"/>
          </p:cNvSpPr>
          <p:nvPr/>
        </p:nvSpPr>
        <p:spPr bwMode="auto">
          <a:xfrm>
            <a:off x="2667000" y="6096000"/>
            <a:ext cx="6027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Never, except possibly the error is not the check digit</a:t>
            </a:r>
          </a:p>
        </p:txBody>
      </p:sp>
      <p:sp>
        <p:nvSpPr>
          <p:cNvPr id="21514" name="Line 10"/>
          <p:cNvSpPr>
            <a:spLocks noChangeShapeType="1"/>
          </p:cNvSpPr>
          <p:nvPr/>
        </p:nvSpPr>
        <p:spPr bwMode="auto">
          <a:xfrm>
            <a:off x="4267200" y="2895600"/>
            <a:ext cx="838200" cy="0"/>
          </a:xfrm>
          <a:prstGeom prst="line">
            <a:avLst/>
          </a:prstGeom>
          <a:noFill/>
          <a:ln w="381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875455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03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0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44" grpId="0"/>
      <p:bldP spid="910345" grpId="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581400" y="457200"/>
            <a:ext cx="20510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This Lecture</a:t>
            </a:r>
          </a:p>
        </p:txBody>
      </p:sp>
      <p:sp>
        <p:nvSpPr>
          <p:cNvPr id="22531" name="Text Box 3"/>
          <p:cNvSpPr txBox="1">
            <a:spLocks noChangeArrowheads="1"/>
          </p:cNvSpPr>
          <p:nvPr/>
        </p:nvSpPr>
        <p:spPr bwMode="auto">
          <a:xfrm>
            <a:off x="2590800" y="2024063"/>
            <a:ext cx="3962400" cy="338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buClr>
                <a:srgbClr val="A50021"/>
              </a:buClr>
              <a:buFontTx/>
              <a:buChar char="•"/>
            </a:pPr>
            <a:r>
              <a:rPr lang="en-US" altLang="zh-TW"/>
              <a:t> </a:t>
            </a:r>
            <a:r>
              <a:rPr lang="en-US" altLang="zh-TW">
                <a:solidFill>
                  <a:schemeClr val="bg2"/>
                </a:solidFill>
              </a:rPr>
              <a:t>Multiplicative inverse</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solidFill>
                  <a:schemeClr val="bg2"/>
                </a:solidFill>
              </a:rPr>
              <a:t> Cancellation in modular arithmetic</a:t>
            </a:r>
          </a:p>
          <a:p>
            <a:pPr eaLnBrk="1" hangingPunct="1">
              <a:buClr>
                <a:srgbClr val="A50021"/>
              </a:buClr>
              <a:buFontTx/>
              <a:buChar char="•"/>
            </a:pPr>
            <a:endParaRPr lang="en-US" altLang="zh-TW"/>
          </a:p>
          <a:p>
            <a:pPr eaLnBrk="1" hangingPunct="1">
              <a:buClr>
                <a:srgbClr val="A50021"/>
              </a:buClr>
              <a:buFontTx/>
              <a:buChar char="•"/>
            </a:pPr>
            <a:r>
              <a:rPr lang="en-US" altLang="zh-TW"/>
              <a:t> Application: check digit scheme</a:t>
            </a:r>
          </a:p>
          <a:p>
            <a:pPr eaLnBrk="1" hangingPunct="1">
              <a:buClr>
                <a:srgbClr val="A50021"/>
              </a:buClr>
              <a:buFontTx/>
              <a:buChar char="•"/>
            </a:pPr>
            <a:endParaRPr lang="en-US" altLang="zh-TW"/>
          </a:p>
          <a:p>
            <a:pPr lvl="1" eaLnBrk="1" hangingPunct="1">
              <a:buClr>
                <a:srgbClr val="A50021"/>
              </a:buClr>
              <a:buFontTx/>
              <a:buChar char="•"/>
            </a:pPr>
            <a:r>
              <a:rPr lang="en-US" altLang="zh-TW"/>
              <a:t> </a:t>
            </a:r>
            <a:r>
              <a:rPr lang="en-US" altLang="zh-TW">
                <a:solidFill>
                  <a:schemeClr val="bg2"/>
                </a:solidFill>
              </a:rPr>
              <a:t>US Postal Money Order</a:t>
            </a:r>
          </a:p>
          <a:p>
            <a:pPr lvl="1" eaLnBrk="1" hangingPunct="1">
              <a:lnSpc>
                <a:spcPct val="150000"/>
              </a:lnSpc>
              <a:buClr>
                <a:srgbClr val="A50021"/>
              </a:buClr>
              <a:buFontTx/>
              <a:buChar char="•"/>
            </a:pPr>
            <a:r>
              <a:rPr lang="en-US" altLang="zh-TW"/>
              <a:t> Airline Ticket</a:t>
            </a:r>
          </a:p>
          <a:p>
            <a:pPr lvl="1" eaLnBrk="1" hangingPunct="1">
              <a:lnSpc>
                <a:spcPct val="150000"/>
              </a:lnSpc>
              <a:buClr>
                <a:srgbClr val="A50021"/>
              </a:buClr>
              <a:buFontTx/>
              <a:buChar char="•"/>
            </a:pPr>
            <a:r>
              <a:rPr lang="en-US" altLang="zh-TW"/>
              <a:t> </a:t>
            </a:r>
            <a:r>
              <a:rPr lang="en-US" altLang="zh-TW">
                <a:solidFill>
                  <a:schemeClr val="bg2"/>
                </a:solidFill>
              </a:rPr>
              <a:t>ISBN</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t> </a:t>
            </a:r>
            <a:r>
              <a:rPr lang="en-US" altLang="zh-TW">
                <a:solidFill>
                  <a:schemeClr val="bg2"/>
                </a:solidFill>
              </a:rPr>
              <a:t>Fermat’s little theorem</a:t>
            </a:r>
          </a:p>
        </p:txBody>
      </p:sp>
    </p:spTree>
    <p:extLst>
      <p:ext uri="{BB962C8B-B14F-4D97-AF65-F5344CB8AC3E}">
        <p14:creationId xmlns:p14="http://schemas.microsoft.com/office/powerpoint/2010/main" val="1103430198"/>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752600" y="457200"/>
            <a:ext cx="56292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Airline Ticket Identification Number</a:t>
            </a:r>
          </a:p>
        </p:txBody>
      </p:sp>
      <p:sp>
        <p:nvSpPr>
          <p:cNvPr id="23555" name="Text Box 4"/>
          <p:cNvSpPr txBox="1">
            <a:spLocks noChangeArrowheads="1"/>
          </p:cNvSpPr>
          <p:nvPr/>
        </p:nvSpPr>
        <p:spPr bwMode="auto">
          <a:xfrm>
            <a:off x="3105150" y="3900488"/>
            <a:ext cx="291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a</a:t>
            </a:r>
            <a:r>
              <a:rPr lang="en-US" altLang="zh-TW" baseline="-25000"/>
              <a:t>15</a:t>
            </a:r>
            <a:r>
              <a:rPr lang="en-US" altLang="zh-TW"/>
              <a:t> = a</a:t>
            </a:r>
            <a:r>
              <a:rPr lang="en-US" altLang="zh-TW" baseline="-25000"/>
              <a:t>1</a:t>
            </a:r>
            <a:r>
              <a:rPr lang="en-US" altLang="zh-TW"/>
              <a:t>a</a:t>
            </a:r>
            <a:r>
              <a:rPr lang="en-US" altLang="zh-TW" baseline="-25000"/>
              <a:t>2</a:t>
            </a:r>
            <a:r>
              <a:rPr lang="en-US" altLang="zh-TW"/>
              <a:t>a</a:t>
            </a:r>
            <a:r>
              <a:rPr lang="en-US" altLang="zh-TW" baseline="-25000"/>
              <a:t>3</a:t>
            </a:r>
            <a:r>
              <a:rPr lang="en-US" altLang="zh-TW"/>
              <a:t>…a</a:t>
            </a:r>
            <a:r>
              <a:rPr lang="en-US" altLang="zh-TW" baseline="-25000"/>
              <a:t>13</a:t>
            </a:r>
            <a:r>
              <a:rPr lang="en-US" altLang="zh-TW"/>
              <a:t>a</a:t>
            </a:r>
            <a:r>
              <a:rPr lang="en-US" altLang="zh-TW" baseline="-25000"/>
              <a:t>14</a:t>
            </a:r>
            <a:r>
              <a:rPr lang="en-US" altLang="zh-TW"/>
              <a:t> (mod 7)</a:t>
            </a:r>
          </a:p>
        </p:txBody>
      </p:sp>
      <p:sp>
        <p:nvSpPr>
          <p:cNvPr id="23556" name="Text Box 5"/>
          <p:cNvSpPr txBox="1">
            <a:spLocks noChangeArrowheads="1"/>
          </p:cNvSpPr>
          <p:nvPr/>
        </p:nvSpPr>
        <p:spPr bwMode="auto">
          <a:xfrm>
            <a:off x="381000" y="3317875"/>
            <a:ext cx="8345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The last digit is the check digit, and it is computed by the following formula:</a:t>
            </a:r>
          </a:p>
        </p:txBody>
      </p:sp>
      <p:pic>
        <p:nvPicPr>
          <p:cNvPr id="2355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247775"/>
            <a:ext cx="38100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8" name="Line 12"/>
          <p:cNvSpPr>
            <a:spLocks noChangeShapeType="1"/>
          </p:cNvSpPr>
          <p:nvPr/>
        </p:nvSpPr>
        <p:spPr bwMode="auto">
          <a:xfrm>
            <a:off x="4114800" y="2895600"/>
            <a:ext cx="990600" cy="0"/>
          </a:xfrm>
          <a:prstGeom prst="line">
            <a:avLst/>
          </a:prstGeom>
          <a:noFill/>
          <a:ln w="381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5229" name="Text Box 13"/>
          <p:cNvSpPr txBox="1">
            <a:spLocks noChangeArrowheads="1"/>
          </p:cNvSpPr>
          <p:nvPr/>
        </p:nvSpPr>
        <p:spPr bwMode="auto">
          <a:xfrm>
            <a:off x="517525" y="4689475"/>
            <a:ext cx="6919913"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For example, consider the ticket number 0-001-1300696719-4</a:t>
            </a:r>
          </a:p>
          <a:p>
            <a:pPr eaLnBrk="1" hangingPunct="1"/>
            <a:endParaRPr lang="en-US" altLang="zh-TW"/>
          </a:p>
          <a:p>
            <a:pPr eaLnBrk="1" hangingPunct="1"/>
            <a:r>
              <a:rPr lang="en-US" altLang="zh-TW"/>
              <a:t>The check digit is 4, since</a:t>
            </a:r>
          </a:p>
          <a:p>
            <a:pPr eaLnBrk="1" hangingPunct="1"/>
            <a:endParaRPr lang="en-US" altLang="zh-TW"/>
          </a:p>
          <a:p>
            <a:pPr eaLnBrk="1" hangingPunct="1"/>
            <a:r>
              <a:rPr lang="en-US" altLang="zh-TW"/>
              <a:t>	00011300696719 = 11300696719 = 1614385245 · 7 + 4</a:t>
            </a:r>
          </a:p>
        </p:txBody>
      </p:sp>
    </p:spTree>
    <p:extLst>
      <p:ext uri="{BB962C8B-B14F-4D97-AF65-F5344CB8AC3E}">
        <p14:creationId xmlns:p14="http://schemas.microsoft.com/office/powerpoint/2010/main" val="1495006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5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29" grpId="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752600" y="457200"/>
            <a:ext cx="56292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Airline Ticket Identification Number</a:t>
            </a:r>
          </a:p>
        </p:txBody>
      </p:sp>
      <p:sp>
        <p:nvSpPr>
          <p:cNvPr id="24579" name="Text Box 3"/>
          <p:cNvSpPr txBox="1">
            <a:spLocks noChangeArrowheads="1"/>
          </p:cNvSpPr>
          <p:nvPr/>
        </p:nvSpPr>
        <p:spPr bwMode="auto">
          <a:xfrm>
            <a:off x="3105150" y="1295400"/>
            <a:ext cx="2924175" cy="37623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a</a:t>
            </a:r>
            <a:r>
              <a:rPr lang="en-US" altLang="zh-TW" baseline="-25000"/>
              <a:t>15</a:t>
            </a:r>
            <a:r>
              <a:rPr lang="en-US" altLang="zh-TW"/>
              <a:t> = a</a:t>
            </a:r>
            <a:r>
              <a:rPr lang="en-US" altLang="zh-TW" baseline="-25000"/>
              <a:t>1</a:t>
            </a:r>
            <a:r>
              <a:rPr lang="en-US" altLang="zh-TW"/>
              <a:t>a</a:t>
            </a:r>
            <a:r>
              <a:rPr lang="en-US" altLang="zh-TW" baseline="-25000"/>
              <a:t>2</a:t>
            </a:r>
            <a:r>
              <a:rPr lang="en-US" altLang="zh-TW"/>
              <a:t>a</a:t>
            </a:r>
            <a:r>
              <a:rPr lang="en-US" altLang="zh-TW" baseline="-25000"/>
              <a:t>3</a:t>
            </a:r>
            <a:r>
              <a:rPr lang="en-US" altLang="zh-TW"/>
              <a:t>…a</a:t>
            </a:r>
            <a:r>
              <a:rPr lang="en-US" altLang="zh-TW" baseline="-25000"/>
              <a:t>13</a:t>
            </a:r>
            <a:r>
              <a:rPr lang="en-US" altLang="zh-TW"/>
              <a:t>a</a:t>
            </a:r>
            <a:r>
              <a:rPr lang="en-US" altLang="zh-TW" baseline="-25000"/>
              <a:t>14</a:t>
            </a:r>
            <a:r>
              <a:rPr lang="en-US" altLang="zh-TW"/>
              <a:t> (mod 7)</a:t>
            </a:r>
          </a:p>
        </p:txBody>
      </p:sp>
      <p:sp>
        <p:nvSpPr>
          <p:cNvPr id="24580" name="Text Box 11"/>
          <p:cNvSpPr txBox="1">
            <a:spLocks noChangeArrowheads="1"/>
          </p:cNvSpPr>
          <p:nvPr/>
        </p:nvSpPr>
        <p:spPr bwMode="auto">
          <a:xfrm>
            <a:off x="465138" y="2014538"/>
            <a:ext cx="4770437" cy="376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single digit error?</a:t>
            </a:r>
          </a:p>
        </p:txBody>
      </p:sp>
      <p:sp>
        <p:nvSpPr>
          <p:cNvPr id="24581" name="Text Box 13"/>
          <p:cNvSpPr txBox="1">
            <a:spLocks noChangeArrowheads="1"/>
          </p:cNvSpPr>
          <p:nvPr/>
        </p:nvSpPr>
        <p:spPr bwMode="auto">
          <a:xfrm>
            <a:off x="1720850" y="2741613"/>
            <a:ext cx="5670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Correct number		</a:t>
            </a:r>
            <a:r>
              <a:rPr lang="en-US" altLang="zh-TW">
                <a:solidFill>
                  <a:schemeClr val="tx2"/>
                </a:solidFill>
              </a:rPr>
              <a:t>a</a:t>
            </a:r>
            <a:r>
              <a:rPr lang="en-US" altLang="zh-TW" baseline="-25000">
                <a:solidFill>
                  <a:schemeClr val="tx2"/>
                </a:solidFill>
              </a:rPr>
              <a:t>1</a:t>
            </a:r>
            <a:r>
              <a:rPr lang="en-US" altLang="zh-TW"/>
              <a:t>a</a:t>
            </a:r>
            <a:r>
              <a:rPr lang="en-US" altLang="zh-TW" baseline="-25000"/>
              <a:t>2</a:t>
            </a:r>
            <a:r>
              <a:rPr lang="en-US" altLang="zh-TW">
                <a:solidFill>
                  <a:schemeClr val="tx2"/>
                </a:solidFill>
              </a:rPr>
              <a:t>…</a:t>
            </a:r>
            <a:r>
              <a:rPr lang="en-US" altLang="zh-TW" u="sng">
                <a:solidFill>
                  <a:srgbClr val="A50021"/>
                </a:solidFill>
              </a:rPr>
              <a:t>a</a:t>
            </a:r>
            <a:r>
              <a:rPr lang="en-US" altLang="zh-TW" u="sng" baseline="-25000">
                <a:solidFill>
                  <a:srgbClr val="A50021"/>
                </a:solidFill>
              </a:rPr>
              <a:t>i</a:t>
            </a:r>
            <a:r>
              <a:rPr lang="en-US" altLang="zh-TW"/>
              <a:t>…a</a:t>
            </a:r>
            <a:r>
              <a:rPr lang="en-US" altLang="zh-TW" baseline="-25000"/>
              <a:t>13</a:t>
            </a:r>
            <a:r>
              <a:rPr lang="en-US" altLang="zh-TW"/>
              <a:t>a</a:t>
            </a:r>
            <a:r>
              <a:rPr lang="en-US" altLang="zh-TW" baseline="-25000"/>
              <a:t>14</a:t>
            </a:r>
            <a:r>
              <a:rPr lang="en-US" altLang="zh-TW"/>
              <a:t>		</a:t>
            </a:r>
          </a:p>
          <a:p>
            <a:pPr eaLnBrk="1" hangingPunct="1"/>
            <a:endParaRPr lang="en-US" altLang="zh-TW"/>
          </a:p>
          <a:p>
            <a:pPr eaLnBrk="1" hangingPunct="1"/>
            <a:r>
              <a:rPr lang="en-US" altLang="zh-TW"/>
              <a:t>Incorrect number	a</a:t>
            </a:r>
            <a:r>
              <a:rPr lang="en-US" altLang="zh-TW" baseline="-25000">
                <a:solidFill>
                  <a:schemeClr val="tx2"/>
                </a:solidFill>
              </a:rPr>
              <a:t>1</a:t>
            </a:r>
            <a:r>
              <a:rPr lang="en-US" altLang="zh-TW"/>
              <a:t>a</a:t>
            </a:r>
            <a:r>
              <a:rPr lang="en-US" altLang="zh-TW" baseline="-25000"/>
              <a:t>2</a:t>
            </a:r>
            <a:r>
              <a:rPr lang="en-US" altLang="zh-TW">
                <a:solidFill>
                  <a:schemeClr val="tx2"/>
                </a:solidFill>
              </a:rPr>
              <a:t>…</a:t>
            </a:r>
            <a:r>
              <a:rPr lang="en-US" altLang="zh-TW" u="sng">
                <a:solidFill>
                  <a:srgbClr val="A50021"/>
                </a:solidFill>
              </a:rPr>
              <a:t>b</a:t>
            </a:r>
            <a:r>
              <a:rPr lang="en-US" altLang="zh-TW" u="sng" baseline="-25000">
                <a:solidFill>
                  <a:srgbClr val="A50021"/>
                </a:solidFill>
              </a:rPr>
              <a:t>i</a:t>
            </a:r>
            <a:r>
              <a:rPr lang="en-US" altLang="zh-TW"/>
              <a:t>…a</a:t>
            </a:r>
            <a:r>
              <a:rPr lang="en-US" altLang="zh-TW" baseline="-25000"/>
              <a:t>13</a:t>
            </a:r>
            <a:r>
              <a:rPr lang="en-US" altLang="zh-TW"/>
              <a:t>a</a:t>
            </a:r>
            <a:r>
              <a:rPr lang="en-US" altLang="zh-TW" baseline="-25000"/>
              <a:t>14</a:t>
            </a:r>
          </a:p>
        </p:txBody>
      </p:sp>
      <p:sp>
        <p:nvSpPr>
          <p:cNvPr id="24582" name="Line 14"/>
          <p:cNvSpPr>
            <a:spLocks noChangeShapeType="1"/>
          </p:cNvSpPr>
          <p:nvPr/>
        </p:nvSpPr>
        <p:spPr bwMode="auto">
          <a:xfrm>
            <a:off x="5181600" y="31242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4447" name="Text Box 15"/>
          <p:cNvSpPr txBox="1">
            <a:spLocks noChangeArrowheads="1"/>
          </p:cNvSpPr>
          <p:nvPr/>
        </p:nvSpPr>
        <p:spPr bwMode="auto">
          <a:xfrm>
            <a:off x="1281113" y="3970338"/>
            <a:ext cx="6643687" cy="243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The error is </a:t>
            </a:r>
            <a:r>
              <a:rPr lang="en-US" altLang="zh-TW" b="1"/>
              <a:t>not</a:t>
            </a:r>
            <a:r>
              <a:rPr lang="en-US" altLang="zh-TW"/>
              <a:t> detected if and only if</a:t>
            </a:r>
          </a:p>
          <a:p>
            <a:pPr eaLnBrk="1" hangingPunct="1">
              <a:lnSpc>
                <a:spcPct val="150000"/>
              </a:lnSpc>
            </a:pPr>
            <a:r>
              <a:rPr lang="en-US" altLang="zh-TW"/>
              <a:t>		a</a:t>
            </a:r>
            <a:r>
              <a:rPr lang="en-US" altLang="zh-TW" baseline="-25000"/>
              <a:t>1</a:t>
            </a:r>
            <a:r>
              <a:rPr lang="en-US" altLang="zh-TW"/>
              <a:t>a</a:t>
            </a:r>
            <a:r>
              <a:rPr lang="en-US" altLang="zh-TW" baseline="-25000"/>
              <a:t>2</a:t>
            </a:r>
            <a:r>
              <a:rPr lang="en-US" altLang="zh-TW"/>
              <a:t>…a</a:t>
            </a:r>
            <a:r>
              <a:rPr lang="en-US" altLang="zh-TW" baseline="-25000"/>
              <a:t>i</a:t>
            </a:r>
            <a:r>
              <a:rPr lang="en-US" altLang="zh-TW"/>
              <a:t>…a</a:t>
            </a:r>
            <a:r>
              <a:rPr lang="en-US" altLang="zh-TW" baseline="-25000"/>
              <a:t>13</a:t>
            </a:r>
            <a:r>
              <a:rPr lang="en-US" altLang="zh-TW"/>
              <a:t>a</a:t>
            </a:r>
            <a:r>
              <a:rPr lang="en-US" altLang="zh-TW" baseline="-25000"/>
              <a:t>14 </a:t>
            </a:r>
            <a:r>
              <a:rPr kumimoji="0" lang="en-US" altLang="en-US">
                <a:sym typeface="Euclid Symbol" pitchFamily="18" charset="2"/>
              </a:rPr>
              <a:t></a:t>
            </a:r>
            <a:r>
              <a:rPr lang="en-US" altLang="zh-TW" baseline="-25000"/>
              <a:t> </a:t>
            </a:r>
            <a:r>
              <a:rPr lang="en-US" altLang="zh-TW"/>
              <a:t>a</a:t>
            </a:r>
            <a:r>
              <a:rPr lang="en-US" altLang="zh-TW" baseline="-25000"/>
              <a:t>1</a:t>
            </a:r>
            <a:r>
              <a:rPr lang="en-US" altLang="zh-TW"/>
              <a:t>a</a:t>
            </a:r>
            <a:r>
              <a:rPr lang="en-US" altLang="zh-TW" baseline="-25000"/>
              <a:t>2</a:t>
            </a:r>
            <a:r>
              <a:rPr lang="en-US" altLang="zh-TW"/>
              <a:t>…b</a:t>
            </a:r>
            <a:r>
              <a:rPr lang="en-US" altLang="zh-TW" baseline="-25000"/>
              <a:t>i</a:t>
            </a:r>
            <a:r>
              <a:rPr lang="en-US" altLang="zh-TW"/>
              <a:t>…a</a:t>
            </a:r>
            <a:r>
              <a:rPr lang="en-US" altLang="zh-TW" baseline="-25000"/>
              <a:t>13</a:t>
            </a:r>
            <a:r>
              <a:rPr lang="en-US" altLang="zh-TW"/>
              <a:t>a</a:t>
            </a:r>
            <a:r>
              <a:rPr lang="en-US" altLang="zh-TW" baseline="-25000"/>
              <a:t>14 </a:t>
            </a:r>
            <a:r>
              <a:rPr lang="en-US" altLang="zh-TW"/>
              <a:t>(mod 7)</a:t>
            </a:r>
          </a:p>
          <a:p>
            <a:pPr eaLnBrk="1" hangingPunct="1">
              <a:lnSpc>
                <a:spcPct val="150000"/>
              </a:lnSpc>
            </a:pPr>
            <a:r>
              <a:rPr lang="en-US" altLang="zh-TW"/>
              <a:t>if and only if	a</a:t>
            </a:r>
            <a:r>
              <a:rPr lang="en-US" altLang="zh-TW" baseline="-25000"/>
              <a:t>1</a:t>
            </a:r>
            <a:r>
              <a:rPr lang="en-US" altLang="zh-TW"/>
              <a:t>a</a:t>
            </a:r>
            <a:r>
              <a:rPr lang="en-US" altLang="zh-TW" baseline="-25000"/>
              <a:t>2</a:t>
            </a:r>
            <a:r>
              <a:rPr lang="en-US" altLang="zh-TW"/>
              <a:t>…a</a:t>
            </a:r>
            <a:r>
              <a:rPr lang="en-US" altLang="zh-TW" baseline="-25000"/>
              <a:t>i</a:t>
            </a:r>
            <a:r>
              <a:rPr lang="en-US" altLang="zh-TW"/>
              <a:t>…a</a:t>
            </a:r>
            <a:r>
              <a:rPr lang="en-US" altLang="zh-TW" baseline="-25000"/>
              <a:t>13</a:t>
            </a:r>
            <a:r>
              <a:rPr lang="en-US" altLang="zh-TW"/>
              <a:t>a</a:t>
            </a:r>
            <a:r>
              <a:rPr lang="en-US" altLang="zh-TW" baseline="-25000"/>
              <a:t>14 </a:t>
            </a:r>
            <a:r>
              <a:rPr lang="en-US" altLang="zh-TW"/>
              <a:t>- a</a:t>
            </a:r>
            <a:r>
              <a:rPr lang="en-US" altLang="zh-TW" baseline="-25000"/>
              <a:t>1</a:t>
            </a:r>
            <a:r>
              <a:rPr lang="en-US" altLang="zh-TW"/>
              <a:t>a</a:t>
            </a:r>
            <a:r>
              <a:rPr lang="en-US" altLang="zh-TW" baseline="-25000"/>
              <a:t>2</a:t>
            </a:r>
            <a:r>
              <a:rPr lang="en-US" altLang="zh-TW"/>
              <a:t>…b</a:t>
            </a:r>
            <a:r>
              <a:rPr lang="en-US" altLang="zh-TW" baseline="-25000"/>
              <a:t>i</a:t>
            </a:r>
            <a:r>
              <a:rPr lang="en-US" altLang="zh-TW"/>
              <a:t>…a</a:t>
            </a:r>
            <a:r>
              <a:rPr lang="en-US" altLang="zh-TW" baseline="-25000"/>
              <a:t>13</a:t>
            </a:r>
            <a:r>
              <a:rPr lang="en-US" altLang="zh-TW"/>
              <a:t>a</a:t>
            </a:r>
            <a:r>
              <a:rPr lang="en-US" altLang="zh-TW" baseline="-25000"/>
              <a:t>14 </a:t>
            </a:r>
            <a:r>
              <a:rPr kumimoji="0" lang="en-US" altLang="en-US">
                <a:sym typeface="Euclid Symbol" pitchFamily="18" charset="2"/>
              </a:rPr>
              <a:t> 0 </a:t>
            </a:r>
            <a:r>
              <a:rPr lang="en-US" altLang="zh-TW"/>
              <a:t>(mod 7)</a:t>
            </a:r>
          </a:p>
          <a:p>
            <a:pPr eaLnBrk="1" hangingPunct="1">
              <a:lnSpc>
                <a:spcPct val="150000"/>
              </a:lnSpc>
            </a:pPr>
            <a:r>
              <a:rPr lang="en-US" altLang="zh-TW"/>
              <a:t>if and only if	a</a:t>
            </a:r>
            <a:r>
              <a:rPr lang="en-US" altLang="zh-TW" baseline="-25000"/>
              <a:t>i</a:t>
            </a:r>
            <a:r>
              <a:rPr lang="en-US" altLang="zh-TW"/>
              <a:t>10</a:t>
            </a:r>
            <a:r>
              <a:rPr lang="en-US" altLang="zh-TW" baseline="30000"/>
              <a:t>14-i</a:t>
            </a:r>
            <a:r>
              <a:rPr lang="en-US" altLang="zh-TW" baseline="-25000"/>
              <a:t> </a:t>
            </a:r>
            <a:r>
              <a:rPr lang="en-US" altLang="zh-TW"/>
              <a:t>- b</a:t>
            </a:r>
            <a:r>
              <a:rPr lang="en-US" altLang="zh-TW" baseline="-25000"/>
              <a:t>i</a:t>
            </a:r>
            <a:r>
              <a:rPr lang="en-US" altLang="zh-TW"/>
              <a:t>10</a:t>
            </a:r>
            <a:r>
              <a:rPr lang="en-US" altLang="zh-TW" baseline="30000"/>
              <a:t>14-i</a:t>
            </a:r>
            <a:r>
              <a:rPr lang="en-US" altLang="zh-TW" baseline="-25000"/>
              <a:t> </a:t>
            </a:r>
            <a:r>
              <a:rPr kumimoji="0" lang="en-US" altLang="en-US">
                <a:sym typeface="Euclid Symbol" pitchFamily="18" charset="2"/>
              </a:rPr>
              <a:t> 0 </a:t>
            </a:r>
            <a:r>
              <a:rPr lang="en-US" altLang="zh-TW"/>
              <a:t>(mod 7)</a:t>
            </a:r>
          </a:p>
          <a:p>
            <a:pPr eaLnBrk="1" hangingPunct="1">
              <a:lnSpc>
                <a:spcPct val="150000"/>
              </a:lnSpc>
            </a:pPr>
            <a:r>
              <a:rPr lang="en-US" altLang="zh-TW"/>
              <a:t>if and only if	a</a:t>
            </a:r>
            <a:r>
              <a:rPr lang="en-US" altLang="zh-TW" baseline="-25000"/>
              <a:t>i </a:t>
            </a:r>
            <a:r>
              <a:rPr lang="en-US" altLang="zh-TW"/>
              <a:t>- b</a:t>
            </a:r>
            <a:r>
              <a:rPr lang="en-US" altLang="zh-TW" baseline="-25000"/>
              <a:t>i </a:t>
            </a:r>
            <a:r>
              <a:rPr kumimoji="0" lang="en-US" altLang="en-US">
                <a:sym typeface="Euclid Symbol" pitchFamily="18" charset="2"/>
              </a:rPr>
              <a:t> 0 </a:t>
            </a:r>
            <a:r>
              <a:rPr lang="en-US" altLang="zh-TW"/>
              <a:t>(mod 7)	 since 7 does not divide 10</a:t>
            </a:r>
          </a:p>
          <a:p>
            <a:pPr eaLnBrk="1" hangingPunct="1">
              <a:lnSpc>
                <a:spcPct val="150000"/>
              </a:lnSpc>
            </a:pPr>
            <a:r>
              <a:rPr lang="en-US" altLang="zh-TW"/>
              <a:t>if and only if 	a</a:t>
            </a:r>
            <a:r>
              <a:rPr lang="en-US" altLang="zh-TW" baseline="-25000"/>
              <a:t>i </a:t>
            </a:r>
            <a:r>
              <a:rPr kumimoji="0" lang="en-US" altLang="en-US">
                <a:sym typeface="Euclid Symbol" pitchFamily="18" charset="2"/>
              </a:rPr>
              <a:t></a:t>
            </a:r>
            <a:r>
              <a:rPr lang="en-US" altLang="zh-TW"/>
              <a:t> b</a:t>
            </a:r>
            <a:r>
              <a:rPr lang="en-US" altLang="zh-TW" baseline="-25000"/>
              <a:t>i </a:t>
            </a:r>
            <a:r>
              <a:rPr lang="en-US" altLang="zh-TW"/>
              <a:t>(mod 7)</a:t>
            </a:r>
          </a:p>
        </p:txBody>
      </p:sp>
    </p:spTree>
    <p:extLst>
      <p:ext uri="{BB962C8B-B14F-4D97-AF65-F5344CB8AC3E}">
        <p14:creationId xmlns:p14="http://schemas.microsoft.com/office/powerpoint/2010/main" val="395030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44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444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1444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14447">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14447">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144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1752600" y="457200"/>
            <a:ext cx="56292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Airline Ticket Identification Number</a:t>
            </a:r>
          </a:p>
        </p:txBody>
      </p:sp>
      <p:sp>
        <p:nvSpPr>
          <p:cNvPr id="25603" name="Text Box 3"/>
          <p:cNvSpPr txBox="1">
            <a:spLocks noChangeArrowheads="1"/>
          </p:cNvSpPr>
          <p:nvPr/>
        </p:nvSpPr>
        <p:spPr bwMode="auto">
          <a:xfrm>
            <a:off x="3105150" y="1295400"/>
            <a:ext cx="2924175" cy="37623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a</a:t>
            </a:r>
            <a:r>
              <a:rPr lang="en-US" altLang="zh-TW" baseline="-25000"/>
              <a:t>15</a:t>
            </a:r>
            <a:r>
              <a:rPr lang="en-US" altLang="zh-TW"/>
              <a:t> = a</a:t>
            </a:r>
            <a:r>
              <a:rPr lang="en-US" altLang="zh-TW" baseline="-25000"/>
              <a:t>1</a:t>
            </a:r>
            <a:r>
              <a:rPr lang="en-US" altLang="zh-TW"/>
              <a:t>a</a:t>
            </a:r>
            <a:r>
              <a:rPr lang="en-US" altLang="zh-TW" baseline="-25000"/>
              <a:t>2</a:t>
            </a:r>
            <a:r>
              <a:rPr lang="en-US" altLang="zh-TW"/>
              <a:t>a</a:t>
            </a:r>
            <a:r>
              <a:rPr lang="en-US" altLang="zh-TW" baseline="-25000"/>
              <a:t>3</a:t>
            </a:r>
            <a:r>
              <a:rPr lang="en-US" altLang="zh-TW"/>
              <a:t>…a</a:t>
            </a:r>
            <a:r>
              <a:rPr lang="en-US" altLang="zh-TW" baseline="-25000"/>
              <a:t>13</a:t>
            </a:r>
            <a:r>
              <a:rPr lang="en-US" altLang="zh-TW"/>
              <a:t>a</a:t>
            </a:r>
            <a:r>
              <a:rPr lang="en-US" altLang="zh-TW" baseline="-25000"/>
              <a:t>14</a:t>
            </a:r>
            <a:r>
              <a:rPr lang="en-US" altLang="zh-TW"/>
              <a:t> (mod 7)</a:t>
            </a:r>
          </a:p>
        </p:txBody>
      </p:sp>
      <p:sp>
        <p:nvSpPr>
          <p:cNvPr id="25604" name="Text Box 5"/>
          <p:cNvSpPr txBox="1">
            <a:spLocks noChangeArrowheads="1"/>
          </p:cNvSpPr>
          <p:nvPr/>
        </p:nvSpPr>
        <p:spPr bwMode="auto">
          <a:xfrm>
            <a:off x="1720850" y="2590800"/>
            <a:ext cx="56705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Correct number		</a:t>
            </a:r>
            <a:r>
              <a:rPr lang="en-US" altLang="zh-TW">
                <a:solidFill>
                  <a:schemeClr val="tx2"/>
                </a:solidFill>
              </a:rPr>
              <a:t>a</a:t>
            </a:r>
            <a:r>
              <a:rPr lang="en-US" altLang="zh-TW" baseline="-25000">
                <a:solidFill>
                  <a:schemeClr val="tx2"/>
                </a:solidFill>
              </a:rPr>
              <a:t>1</a:t>
            </a:r>
            <a:r>
              <a:rPr lang="en-US" altLang="zh-TW"/>
              <a:t>a</a:t>
            </a:r>
            <a:r>
              <a:rPr lang="en-US" altLang="zh-TW" baseline="-25000"/>
              <a:t>2</a:t>
            </a:r>
            <a:r>
              <a:rPr lang="en-US" altLang="zh-TW">
                <a:solidFill>
                  <a:schemeClr val="tx2"/>
                </a:solidFill>
              </a:rPr>
              <a:t>…</a:t>
            </a:r>
            <a:r>
              <a:rPr lang="en-US" altLang="zh-TW" u="sng">
                <a:solidFill>
                  <a:srgbClr val="A50021"/>
                </a:solidFill>
              </a:rPr>
              <a:t>cd</a:t>
            </a:r>
            <a:r>
              <a:rPr lang="en-US" altLang="zh-TW"/>
              <a:t>…a</a:t>
            </a:r>
            <a:r>
              <a:rPr lang="en-US" altLang="zh-TW" baseline="-25000"/>
              <a:t>13</a:t>
            </a:r>
            <a:r>
              <a:rPr lang="en-US" altLang="zh-TW"/>
              <a:t>a</a:t>
            </a:r>
            <a:r>
              <a:rPr lang="en-US" altLang="zh-TW" baseline="-25000"/>
              <a:t>14</a:t>
            </a:r>
            <a:r>
              <a:rPr lang="en-US" altLang="zh-TW"/>
              <a:t>		</a:t>
            </a:r>
          </a:p>
          <a:p>
            <a:pPr eaLnBrk="1" hangingPunct="1"/>
            <a:endParaRPr lang="en-US" altLang="zh-TW"/>
          </a:p>
          <a:p>
            <a:pPr eaLnBrk="1" hangingPunct="1"/>
            <a:r>
              <a:rPr lang="en-US" altLang="zh-TW"/>
              <a:t>Incorrect number	a</a:t>
            </a:r>
            <a:r>
              <a:rPr lang="en-US" altLang="zh-TW" baseline="-25000">
                <a:solidFill>
                  <a:schemeClr val="tx2"/>
                </a:solidFill>
              </a:rPr>
              <a:t>1</a:t>
            </a:r>
            <a:r>
              <a:rPr lang="en-US" altLang="zh-TW"/>
              <a:t>a</a:t>
            </a:r>
            <a:r>
              <a:rPr lang="en-US" altLang="zh-TW" baseline="-25000"/>
              <a:t>2</a:t>
            </a:r>
            <a:r>
              <a:rPr lang="en-US" altLang="zh-TW">
                <a:solidFill>
                  <a:schemeClr val="tx2"/>
                </a:solidFill>
              </a:rPr>
              <a:t>…</a:t>
            </a:r>
            <a:r>
              <a:rPr lang="en-US" altLang="zh-TW" u="sng">
                <a:solidFill>
                  <a:srgbClr val="A50021"/>
                </a:solidFill>
              </a:rPr>
              <a:t>dc</a:t>
            </a:r>
            <a:r>
              <a:rPr lang="en-US" altLang="zh-TW"/>
              <a:t>…a</a:t>
            </a:r>
            <a:r>
              <a:rPr lang="en-US" altLang="zh-TW" baseline="-25000"/>
              <a:t>13</a:t>
            </a:r>
            <a:r>
              <a:rPr lang="en-US" altLang="zh-TW"/>
              <a:t>a</a:t>
            </a:r>
            <a:r>
              <a:rPr lang="en-US" altLang="zh-TW" baseline="-25000"/>
              <a:t>14</a:t>
            </a:r>
          </a:p>
        </p:txBody>
      </p:sp>
      <p:sp>
        <p:nvSpPr>
          <p:cNvPr id="25605" name="Line 6"/>
          <p:cNvSpPr>
            <a:spLocks noChangeShapeType="1"/>
          </p:cNvSpPr>
          <p:nvPr/>
        </p:nvSpPr>
        <p:spPr bwMode="auto">
          <a:xfrm>
            <a:off x="5257800" y="2973388"/>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5463" name="Text Box 7"/>
          <p:cNvSpPr txBox="1">
            <a:spLocks noChangeArrowheads="1"/>
          </p:cNvSpPr>
          <p:nvPr/>
        </p:nvSpPr>
        <p:spPr bwMode="auto">
          <a:xfrm>
            <a:off x="304800" y="3733800"/>
            <a:ext cx="8696325" cy="28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The error is </a:t>
            </a:r>
            <a:r>
              <a:rPr lang="en-US" altLang="zh-TW" b="1"/>
              <a:t>not</a:t>
            </a:r>
            <a:r>
              <a:rPr lang="en-US" altLang="zh-TW"/>
              <a:t> detected if and only if</a:t>
            </a:r>
          </a:p>
          <a:p>
            <a:pPr eaLnBrk="1" hangingPunct="1">
              <a:lnSpc>
                <a:spcPct val="150000"/>
              </a:lnSpc>
            </a:pPr>
            <a:r>
              <a:rPr lang="en-US" altLang="zh-TW"/>
              <a:t>		a</a:t>
            </a:r>
            <a:r>
              <a:rPr lang="en-US" altLang="zh-TW" baseline="-25000"/>
              <a:t>1</a:t>
            </a:r>
            <a:r>
              <a:rPr lang="en-US" altLang="zh-TW"/>
              <a:t>a</a:t>
            </a:r>
            <a:r>
              <a:rPr lang="en-US" altLang="zh-TW" baseline="-25000"/>
              <a:t>2</a:t>
            </a:r>
            <a:r>
              <a:rPr lang="en-US" altLang="zh-TW"/>
              <a:t>…cd…a</a:t>
            </a:r>
            <a:r>
              <a:rPr lang="en-US" altLang="zh-TW" baseline="-25000"/>
              <a:t>13</a:t>
            </a:r>
            <a:r>
              <a:rPr lang="en-US" altLang="zh-TW"/>
              <a:t>a</a:t>
            </a:r>
            <a:r>
              <a:rPr lang="en-US" altLang="zh-TW" baseline="-25000"/>
              <a:t>14 </a:t>
            </a:r>
            <a:r>
              <a:rPr kumimoji="0" lang="en-US" altLang="en-US">
                <a:sym typeface="Euclid Symbol" pitchFamily="18" charset="2"/>
              </a:rPr>
              <a:t></a:t>
            </a:r>
            <a:r>
              <a:rPr lang="en-US" altLang="zh-TW" baseline="-25000"/>
              <a:t> </a:t>
            </a:r>
            <a:r>
              <a:rPr lang="en-US" altLang="zh-TW"/>
              <a:t>a</a:t>
            </a:r>
            <a:r>
              <a:rPr lang="en-US" altLang="zh-TW" baseline="-25000"/>
              <a:t>1</a:t>
            </a:r>
            <a:r>
              <a:rPr lang="en-US" altLang="zh-TW"/>
              <a:t>a</a:t>
            </a:r>
            <a:r>
              <a:rPr lang="en-US" altLang="zh-TW" baseline="-25000"/>
              <a:t>2</a:t>
            </a:r>
            <a:r>
              <a:rPr lang="en-US" altLang="zh-TW"/>
              <a:t>…dc…a</a:t>
            </a:r>
            <a:r>
              <a:rPr lang="en-US" altLang="zh-TW" baseline="-25000"/>
              <a:t>13</a:t>
            </a:r>
            <a:r>
              <a:rPr lang="en-US" altLang="zh-TW"/>
              <a:t>a</a:t>
            </a:r>
            <a:r>
              <a:rPr lang="en-US" altLang="zh-TW" baseline="-25000"/>
              <a:t>14 </a:t>
            </a:r>
            <a:r>
              <a:rPr lang="en-US" altLang="zh-TW"/>
              <a:t>(mod 7)</a:t>
            </a:r>
          </a:p>
          <a:p>
            <a:pPr eaLnBrk="1" hangingPunct="1">
              <a:lnSpc>
                <a:spcPct val="150000"/>
              </a:lnSpc>
            </a:pPr>
            <a:r>
              <a:rPr lang="en-US" altLang="zh-TW"/>
              <a:t>if and only if	a</a:t>
            </a:r>
            <a:r>
              <a:rPr lang="en-US" altLang="zh-TW" baseline="-25000"/>
              <a:t>1</a:t>
            </a:r>
            <a:r>
              <a:rPr lang="en-US" altLang="zh-TW"/>
              <a:t>a</a:t>
            </a:r>
            <a:r>
              <a:rPr lang="en-US" altLang="zh-TW" baseline="-25000"/>
              <a:t>2</a:t>
            </a:r>
            <a:r>
              <a:rPr lang="en-US" altLang="zh-TW"/>
              <a:t>…cd…a</a:t>
            </a:r>
            <a:r>
              <a:rPr lang="en-US" altLang="zh-TW" baseline="-25000"/>
              <a:t>13</a:t>
            </a:r>
            <a:r>
              <a:rPr lang="en-US" altLang="zh-TW"/>
              <a:t>a</a:t>
            </a:r>
            <a:r>
              <a:rPr lang="en-US" altLang="zh-TW" baseline="-25000"/>
              <a:t>14 </a:t>
            </a:r>
            <a:r>
              <a:rPr lang="en-US" altLang="zh-TW"/>
              <a:t>- a</a:t>
            </a:r>
            <a:r>
              <a:rPr lang="en-US" altLang="zh-TW" baseline="-25000"/>
              <a:t>1</a:t>
            </a:r>
            <a:r>
              <a:rPr lang="en-US" altLang="zh-TW"/>
              <a:t>a</a:t>
            </a:r>
            <a:r>
              <a:rPr lang="en-US" altLang="zh-TW" baseline="-25000"/>
              <a:t>2</a:t>
            </a:r>
            <a:r>
              <a:rPr lang="en-US" altLang="zh-TW"/>
              <a:t>…dc…a</a:t>
            </a:r>
            <a:r>
              <a:rPr lang="en-US" altLang="zh-TW" baseline="-25000"/>
              <a:t>13</a:t>
            </a:r>
            <a:r>
              <a:rPr lang="en-US" altLang="zh-TW"/>
              <a:t>a</a:t>
            </a:r>
            <a:r>
              <a:rPr lang="en-US" altLang="zh-TW" baseline="-25000"/>
              <a:t>14 </a:t>
            </a:r>
            <a:r>
              <a:rPr kumimoji="0" lang="en-US" altLang="en-US">
                <a:sym typeface="Euclid Symbol" pitchFamily="18" charset="2"/>
              </a:rPr>
              <a:t> 0 </a:t>
            </a:r>
            <a:r>
              <a:rPr lang="en-US" altLang="zh-TW"/>
              <a:t>(mod 7)</a:t>
            </a:r>
          </a:p>
          <a:p>
            <a:pPr eaLnBrk="1" hangingPunct="1">
              <a:lnSpc>
                <a:spcPct val="150000"/>
              </a:lnSpc>
            </a:pPr>
            <a:r>
              <a:rPr lang="en-US" altLang="zh-TW"/>
              <a:t>if and only if	(c10</a:t>
            </a:r>
            <a:r>
              <a:rPr lang="en-US" altLang="zh-TW" baseline="30000"/>
              <a:t>j+1</a:t>
            </a:r>
            <a:r>
              <a:rPr lang="en-US" altLang="zh-TW" baseline="-25000"/>
              <a:t> </a:t>
            </a:r>
            <a:r>
              <a:rPr lang="en-US" altLang="zh-TW"/>
              <a:t>+ d10</a:t>
            </a:r>
            <a:r>
              <a:rPr lang="en-US" altLang="zh-TW" baseline="30000"/>
              <a:t>j</a:t>
            </a:r>
            <a:r>
              <a:rPr lang="en-US" altLang="zh-TW"/>
              <a:t>) – (d10</a:t>
            </a:r>
            <a:r>
              <a:rPr lang="en-US" altLang="zh-TW" baseline="30000"/>
              <a:t>j+1</a:t>
            </a:r>
            <a:r>
              <a:rPr lang="en-US" altLang="zh-TW" baseline="-25000"/>
              <a:t> </a:t>
            </a:r>
            <a:r>
              <a:rPr lang="en-US" altLang="zh-TW"/>
              <a:t>+ c10</a:t>
            </a:r>
            <a:r>
              <a:rPr lang="en-US" altLang="zh-TW" baseline="30000"/>
              <a:t>j</a:t>
            </a:r>
            <a:r>
              <a:rPr lang="en-US" altLang="zh-TW"/>
              <a:t>)</a:t>
            </a:r>
            <a:r>
              <a:rPr lang="en-US" altLang="zh-TW" baseline="-25000"/>
              <a:t> </a:t>
            </a:r>
            <a:r>
              <a:rPr kumimoji="0" lang="en-US" altLang="en-US">
                <a:sym typeface="Euclid Symbol" pitchFamily="18" charset="2"/>
              </a:rPr>
              <a:t> 0 </a:t>
            </a:r>
            <a:r>
              <a:rPr lang="en-US" altLang="zh-TW"/>
              <a:t>(mod 7)</a:t>
            </a:r>
          </a:p>
          <a:p>
            <a:pPr eaLnBrk="1" hangingPunct="1">
              <a:lnSpc>
                <a:spcPct val="150000"/>
              </a:lnSpc>
            </a:pPr>
            <a:r>
              <a:rPr lang="en-US" altLang="zh-TW"/>
              <a:t>if and only if	c10</a:t>
            </a:r>
            <a:r>
              <a:rPr lang="en-US" altLang="zh-TW" baseline="30000"/>
              <a:t>j</a:t>
            </a:r>
            <a:r>
              <a:rPr lang="en-US" altLang="zh-TW"/>
              <a:t>(10-1)</a:t>
            </a:r>
            <a:r>
              <a:rPr lang="en-US" altLang="zh-TW" baseline="-25000"/>
              <a:t> </a:t>
            </a:r>
            <a:r>
              <a:rPr lang="en-US" altLang="zh-TW"/>
              <a:t>- d10</a:t>
            </a:r>
            <a:r>
              <a:rPr lang="en-US" altLang="zh-TW" baseline="30000"/>
              <a:t>j</a:t>
            </a:r>
            <a:r>
              <a:rPr lang="en-US" altLang="zh-TW"/>
              <a:t>(10-1)</a:t>
            </a:r>
            <a:r>
              <a:rPr lang="en-US" altLang="zh-TW" baseline="-25000"/>
              <a:t> </a:t>
            </a:r>
            <a:r>
              <a:rPr kumimoji="0" lang="en-US" altLang="en-US">
                <a:sym typeface="Euclid Symbol" pitchFamily="18" charset="2"/>
              </a:rPr>
              <a:t> 0 </a:t>
            </a:r>
            <a:r>
              <a:rPr lang="en-US" altLang="zh-TW"/>
              <a:t>(mod 7)	</a:t>
            </a:r>
          </a:p>
          <a:p>
            <a:pPr eaLnBrk="1" hangingPunct="1">
              <a:lnSpc>
                <a:spcPct val="150000"/>
              </a:lnSpc>
            </a:pPr>
            <a:r>
              <a:rPr lang="en-US" altLang="zh-TW"/>
              <a:t>if and only if	9·10</a:t>
            </a:r>
            <a:r>
              <a:rPr lang="en-US" altLang="zh-TW" baseline="30000"/>
              <a:t>j</a:t>
            </a:r>
            <a:r>
              <a:rPr lang="en-US" altLang="zh-TW"/>
              <a:t>(c-d)</a:t>
            </a:r>
            <a:r>
              <a:rPr lang="en-US" altLang="zh-TW" baseline="-25000"/>
              <a:t> </a:t>
            </a:r>
            <a:r>
              <a:rPr kumimoji="0" lang="en-US" altLang="en-US">
                <a:sym typeface="Euclid Symbol" pitchFamily="18" charset="2"/>
              </a:rPr>
              <a:t> 0 </a:t>
            </a:r>
            <a:r>
              <a:rPr lang="en-US" altLang="zh-TW"/>
              <a:t>(mod 7)</a:t>
            </a:r>
          </a:p>
          <a:p>
            <a:pPr eaLnBrk="1" hangingPunct="1">
              <a:lnSpc>
                <a:spcPct val="150000"/>
              </a:lnSpc>
            </a:pPr>
            <a:r>
              <a:rPr lang="en-US" altLang="zh-TW"/>
              <a:t>if and only if 	c</a:t>
            </a:r>
            <a:r>
              <a:rPr lang="en-US" altLang="zh-TW" baseline="-25000"/>
              <a:t> </a:t>
            </a:r>
            <a:r>
              <a:rPr kumimoji="0" lang="en-US" altLang="en-US">
                <a:sym typeface="Euclid Symbol" pitchFamily="18" charset="2"/>
              </a:rPr>
              <a:t></a:t>
            </a:r>
            <a:r>
              <a:rPr lang="en-US" altLang="zh-TW"/>
              <a:t> d</a:t>
            </a:r>
            <a:r>
              <a:rPr lang="en-US" altLang="zh-TW" baseline="-25000"/>
              <a:t> </a:t>
            </a:r>
            <a:r>
              <a:rPr lang="en-US" altLang="zh-TW"/>
              <a:t>(mod 7) since 7 does not divide 9 and 7 does not divide 10</a:t>
            </a:r>
          </a:p>
        </p:txBody>
      </p:sp>
      <p:sp>
        <p:nvSpPr>
          <p:cNvPr id="25607" name="Text Box 8"/>
          <p:cNvSpPr txBox="1">
            <a:spLocks noChangeArrowheads="1"/>
          </p:cNvSpPr>
          <p:nvPr/>
        </p:nvSpPr>
        <p:spPr bwMode="auto">
          <a:xfrm>
            <a:off x="465138" y="1905000"/>
            <a:ext cx="5003800" cy="37623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transposition error?</a:t>
            </a:r>
          </a:p>
        </p:txBody>
      </p:sp>
    </p:spTree>
    <p:extLst>
      <p:ext uri="{BB962C8B-B14F-4D97-AF65-F5344CB8AC3E}">
        <p14:creationId xmlns:p14="http://schemas.microsoft.com/office/powerpoint/2010/main" val="248465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54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546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1546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1546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1546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1546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9154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1752600" y="457200"/>
            <a:ext cx="56292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Airline Ticket Identification Number</a:t>
            </a:r>
          </a:p>
        </p:txBody>
      </p:sp>
      <p:sp>
        <p:nvSpPr>
          <p:cNvPr id="26627" name="Text Box 3"/>
          <p:cNvSpPr txBox="1">
            <a:spLocks noChangeArrowheads="1"/>
          </p:cNvSpPr>
          <p:nvPr/>
        </p:nvSpPr>
        <p:spPr bwMode="auto">
          <a:xfrm>
            <a:off x="3105150" y="3900488"/>
            <a:ext cx="291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a</a:t>
            </a:r>
            <a:r>
              <a:rPr lang="en-US" altLang="zh-TW" baseline="-25000"/>
              <a:t>15</a:t>
            </a:r>
            <a:r>
              <a:rPr lang="en-US" altLang="zh-TW"/>
              <a:t> = a</a:t>
            </a:r>
            <a:r>
              <a:rPr lang="en-US" altLang="zh-TW" baseline="-25000"/>
              <a:t>1</a:t>
            </a:r>
            <a:r>
              <a:rPr lang="en-US" altLang="zh-TW"/>
              <a:t>a</a:t>
            </a:r>
            <a:r>
              <a:rPr lang="en-US" altLang="zh-TW" baseline="-25000"/>
              <a:t>2</a:t>
            </a:r>
            <a:r>
              <a:rPr lang="en-US" altLang="zh-TW"/>
              <a:t>a</a:t>
            </a:r>
            <a:r>
              <a:rPr lang="en-US" altLang="zh-TW" baseline="-25000"/>
              <a:t>3</a:t>
            </a:r>
            <a:r>
              <a:rPr lang="en-US" altLang="zh-TW"/>
              <a:t>…a</a:t>
            </a:r>
            <a:r>
              <a:rPr lang="en-US" altLang="zh-TW" baseline="-25000"/>
              <a:t>13</a:t>
            </a:r>
            <a:r>
              <a:rPr lang="en-US" altLang="zh-TW"/>
              <a:t>a</a:t>
            </a:r>
            <a:r>
              <a:rPr lang="en-US" altLang="zh-TW" baseline="-25000"/>
              <a:t>14</a:t>
            </a:r>
            <a:r>
              <a:rPr lang="en-US" altLang="zh-TW"/>
              <a:t> (mod 7)</a:t>
            </a:r>
          </a:p>
        </p:txBody>
      </p:sp>
      <p:sp>
        <p:nvSpPr>
          <p:cNvPr id="26628" name="Text Box 4"/>
          <p:cNvSpPr txBox="1">
            <a:spLocks noChangeArrowheads="1"/>
          </p:cNvSpPr>
          <p:nvPr/>
        </p:nvSpPr>
        <p:spPr bwMode="auto">
          <a:xfrm>
            <a:off x="381000" y="3317875"/>
            <a:ext cx="8345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The last digit is the check digit, and it is computed by the following formula:</a:t>
            </a:r>
          </a:p>
        </p:txBody>
      </p:sp>
      <p:pic>
        <p:nvPicPr>
          <p:cNvPr id="266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247775"/>
            <a:ext cx="38100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0" name="Line 6"/>
          <p:cNvSpPr>
            <a:spLocks noChangeShapeType="1"/>
          </p:cNvSpPr>
          <p:nvPr/>
        </p:nvSpPr>
        <p:spPr bwMode="auto">
          <a:xfrm>
            <a:off x="4114800" y="2895600"/>
            <a:ext cx="990600" cy="0"/>
          </a:xfrm>
          <a:prstGeom prst="line">
            <a:avLst/>
          </a:prstGeom>
          <a:noFill/>
          <a:ln w="38100">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1" name="Text Box 8"/>
          <p:cNvSpPr txBox="1">
            <a:spLocks noChangeArrowheads="1"/>
          </p:cNvSpPr>
          <p:nvPr/>
        </p:nvSpPr>
        <p:spPr bwMode="auto">
          <a:xfrm>
            <a:off x="228600" y="4689475"/>
            <a:ext cx="4770438"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single digit error?</a:t>
            </a:r>
          </a:p>
        </p:txBody>
      </p:sp>
      <p:sp>
        <p:nvSpPr>
          <p:cNvPr id="26632" name="Text Box 9"/>
          <p:cNvSpPr txBox="1">
            <a:spLocks noChangeArrowheads="1"/>
          </p:cNvSpPr>
          <p:nvPr/>
        </p:nvSpPr>
        <p:spPr bwMode="auto">
          <a:xfrm>
            <a:off x="244475" y="5500688"/>
            <a:ext cx="5003800"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transposition error?</a:t>
            </a:r>
          </a:p>
        </p:txBody>
      </p:sp>
      <p:sp>
        <p:nvSpPr>
          <p:cNvPr id="916490" name="Text Box 10"/>
          <p:cNvSpPr txBox="1">
            <a:spLocks noChangeArrowheads="1"/>
          </p:cNvSpPr>
          <p:nvPr/>
        </p:nvSpPr>
        <p:spPr bwMode="auto">
          <a:xfrm>
            <a:off x="5029200" y="4662488"/>
            <a:ext cx="4019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Except when a</a:t>
            </a:r>
            <a:r>
              <a:rPr lang="en-US" altLang="zh-TW" baseline="-25000"/>
              <a:t>i</a:t>
            </a:r>
            <a:r>
              <a:rPr lang="en-US" altLang="zh-TW"/>
              <a:t> (mod 7) = b</a:t>
            </a:r>
            <a:r>
              <a:rPr lang="en-US" altLang="zh-TW" baseline="-25000"/>
              <a:t>i</a:t>
            </a:r>
            <a:r>
              <a:rPr lang="en-US" altLang="zh-TW"/>
              <a:t> (mod 7) </a:t>
            </a:r>
          </a:p>
        </p:txBody>
      </p:sp>
      <p:sp>
        <p:nvSpPr>
          <p:cNvPr id="916492" name="Text Box 12"/>
          <p:cNvSpPr txBox="1">
            <a:spLocks noChangeArrowheads="1"/>
          </p:cNvSpPr>
          <p:nvPr/>
        </p:nvSpPr>
        <p:spPr bwMode="auto">
          <a:xfrm>
            <a:off x="5257800" y="5500688"/>
            <a:ext cx="39338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Except when c (mod 7) = d (mod 7) </a:t>
            </a:r>
          </a:p>
        </p:txBody>
      </p:sp>
    </p:spTree>
    <p:extLst>
      <p:ext uri="{BB962C8B-B14F-4D97-AF65-F5344CB8AC3E}">
        <p14:creationId xmlns:p14="http://schemas.microsoft.com/office/powerpoint/2010/main" val="4101588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64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6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490" grpId="0"/>
      <p:bldP spid="9164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7886700" cy="994172"/>
          </a:xfrm>
        </p:spPr>
        <p:txBody>
          <a:bodyPr/>
          <a:lstStyle/>
          <a:p>
            <a:r>
              <a:rPr lang="en-US" dirty="0">
                <a:latin typeface="Comic Sans MS" panose="030F0702030302020204" pitchFamily="66" charset="0"/>
              </a:rPr>
              <a:t>Relational Thinking </a:t>
            </a:r>
          </a:p>
        </p:txBody>
      </p:sp>
      <p:sp>
        <p:nvSpPr>
          <p:cNvPr id="3" name="Content Placeholder 2"/>
          <p:cNvSpPr>
            <a:spLocks noGrp="1"/>
          </p:cNvSpPr>
          <p:nvPr>
            <p:ph idx="1"/>
          </p:nvPr>
        </p:nvSpPr>
        <p:spPr>
          <a:xfrm>
            <a:off x="228600" y="1219200"/>
            <a:ext cx="8272055" cy="3675357"/>
          </a:xfrm>
        </p:spPr>
        <p:txBody>
          <a:bodyPr>
            <a:noAutofit/>
          </a:bodyPr>
          <a:lstStyle/>
          <a:p>
            <a:pPr marL="0" indent="0">
              <a:buNone/>
            </a:pPr>
            <a:r>
              <a:rPr lang="en-US" sz="1600" dirty="0">
                <a:solidFill>
                  <a:srgbClr val="FF0000"/>
                </a:solidFill>
                <a:latin typeface="Comic Sans MS" panose="030F0702030302020204" pitchFamily="66" charset="0"/>
              </a:rPr>
              <a:t>It deals with the following type of structures:</a:t>
            </a:r>
          </a:p>
          <a:p>
            <a:pPr marL="0" indent="0">
              <a:lnSpc>
                <a:spcPct val="120000"/>
              </a:lnSpc>
              <a:buNone/>
            </a:pPr>
            <a:r>
              <a:rPr lang="en-US" sz="1600" dirty="0">
                <a:solidFill>
                  <a:srgbClr val="FF0000"/>
                </a:solidFill>
                <a:latin typeface="Comic Sans MS" panose="030F0702030302020204" pitchFamily="66" charset="0"/>
              </a:rPr>
              <a:t>1. sets</a:t>
            </a:r>
            <a:br>
              <a:rPr lang="en-US" sz="1600" dirty="0">
                <a:solidFill>
                  <a:srgbClr val="FF0000"/>
                </a:solidFill>
                <a:latin typeface="Comic Sans MS" panose="030F0702030302020204" pitchFamily="66" charset="0"/>
              </a:rPr>
            </a:br>
            <a:r>
              <a:rPr lang="en-US" sz="1600" dirty="0">
                <a:solidFill>
                  <a:srgbClr val="FF0000"/>
                </a:solidFill>
                <a:latin typeface="Comic Sans MS" panose="030F0702030302020204" pitchFamily="66" charset="0"/>
              </a:rPr>
              <a:t>2. functions</a:t>
            </a:r>
            <a:br>
              <a:rPr lang="en-US" sz="1600" dirty="0">
                <a:solidFill>
                  <a:srgbClr val="FF0000"/>
                </a:solidFill>
                <a:latin typeface="Comic Sans MS" panose="030F0702030302020204" pitchFamily="66" charset="0"/>
              </a:rPr>
            </a:br>
            <a:r>
              <a:rPr lang="en-US" sz="1600" dirty="0">
                <a:solidFill>
                  <a:srgbClr val="FF0000"/>
                </a:solidFill>
                <a:latin typeface="Comic Sans MS" panose="030F0702030302020204" pitchFamily="66" charset="0"/>
              </a:rPr>
              <a:t>3. </a:t>
            </a:r>
            <a:r>
              <a:rPr lang="en-US" sz="1600" b="1" dirty="0">
                <a:solidFill>
                  <a:srgbClr val="FF0000"/>
                </a:solidFill>
                <a:latin typeface="Comic Sans MS" panose="030F0702030302020204" pitchFamily="66" charset="0"/>
              </a:rPr>
              <a:t>relations</a:t>
            </a:r>
            <a:br>
              <a:rPr lang="en-US" sz="1600" b="1" dirty="0">
                <a:solidFill>
                  <a:srgbClr val="FF0000"/>
                </a:solidFill>
                <a:latin typeface="Comic Sans MS" panose="030F0702030302020204" pitchFamily="66" charset="0"/>
              </a:rPr>
            </a:br>
            <a:r>
              <a:rPr lang="en-US" sz="1600" b="1" dirty="0">
                <a:solidFill>
                  <a:srgbClr val="FF0000"/>
                </a:solidFill>
                <a:latin typeface="Comic Sans MS" panose="030F0702030302020204" pitchFamily="66" charset="0"/>
              </a:rPr>
              <a:t>4. partial orderings</a:t>
            </a:r>
            <a:br>
              <a:rPr lang="en-US" sz="1600" b="1" dirty="0">
                <a:solidFill>
                  <a:srgbClr val="FF0000"/>
                </a:solidFill>
                <a:latin typeface="Comic Sans MS" panose="030F0702030302020204" pitchFamily="66" charset="0"/>
              </a:rPr>
            </a:br>
            <a:r>
              <a:rPr lang="en-US" sz="1600" b="1" dirty="0">
                <a:solidFill>
                  <a:srgbClr val="FF0000"/>
                </a:solidFill>
                <a:latin typeface="Comic Sans MS" panose="030F0702030302020204" pitchFamily="66" charset="0"/>
              </a:rPr>
              <a:t>5. graph theory</a:t>
            </a:r>
          </a:p>
          <a:p>
            <a:pPr marL="0" indent="0">
              <a:buNone/>
            </a:pPr>
            <a:br>
              <a:rPr lang="en-US" sz="1600" b="1" dirty="0">
                <a:latin typeface="Comic Sans MS" panose="030F0702030302020204" pitchFamily="66" charset="0"/>
              </a:rPr>
            </a:br>
            <a:r>
              <a:rPr lang="en-US" sz="1600" dirty="0">
                <a:latin typeface="Comic Sans MS" panose="030F0702030302020204" pitchFamily="66" charset="0"/>
              </a:rPr>
              <a:t>Question 1: what are each of these structures?</a:t>
            </a:r>
          </a:p>
          <a:p>
            <a:pPr marL="0" indent="0">
              <a:buNone/>
            </a:pPr>
            <a:br>
              <a:rPr lang="en-US" sz="1600" dirty="0">
                <a:latin typeface="Comic Sans MS" panose="030F0702030302020204" pitchFamily="66" charset="0"/>
              </a:rPr>
            </a:br>
            <a:r>
              <a:rPr lang="en-US" sz="1600" dirty="0">
                <a:latin typeface="Comic Sans MS" panose="030F0702030302020204" pitchFamily="66" charset="0"/>
              </a:rPr>
              <a:t>Question 2: give examples of situations where they can be applied in computer science.</a:t>
            </a:r>
          </a:p>
          <a:p>
            <a:r>
              <a:rPr lang="en-US" sz="1600" dirty="0">
                <a:latin typeface="Comic Sans MS" panose="030F0702030302020204" pitchFamily="66" charset="0"/>
              </a:rPr>
              <a:t>Databases: table=relation; record=</a:t>
            </a:r>
            <a:r>
              <a:rPr lang="en-US" sz="1600" i="1" dirty="0">
                <a:latin typeface="Comic Sans MS" panose="030F0702030302020204" pitchFamily="66" charset="0"/>
              </a:rPr>
              <a:t>n</a:t>
            </a:r>
            <a:r>
              <a:rPr lang="en-US" sz="1600" dirty="0">
                <a:latin typeface="Comic Sans MS" panose="030F0702030302020204" pitchFamily="66" charset="0"/>
              </a:rPr>
              <a:t>-</a:t>
            </a:r>
            <a:r>
              <a:rPr lang="en-US" sz="1600" dirty="0" err="1">
                <a:latin typeface="Comic Sans MS" panose="030F0702030302020204" pitchFamily="66" charset="0"/>
              </a:rPr>
              <a:t>ary</a:t>
            </a:r>
            <a:r>
              <a:rPr lang="en-US" sz="1600" dirty="0">
                <a:latin typeface="Comic Sans MS" panose="030F0702030302020204" pitchFamily="66" charset="0"/>
              </a:rPr>
              <a:t> tuple</a:t>
            </a:r>
          </a:p>
          <a:p>
            <a:r>
              <a:rPr lang="en-US" sz="1600" dirty="0">
                <a:latin typeface="Comic Sans MS" panose="030F0702030302020204" pitchFamily="66" charset="0"/>
              </a:rPr>
              <a:t>Dependency of task executions (partial ordering); topological sorting: order tasks respecting dependencies.</a:t>
            </a:r>
          </a:p>
          <a:p>
            <a:r>
              <a:rPr lang="en-US" sz="1600" dirty="0">
                <a:latin typeface="Comic Sans MS" panose="030F0702030302020204" pitchFamily="66" charset="0"/>
              </a:rPr>
              <a:t>Graphs: networks (communication, roads, social), conflicts (timetabling, coloring maps),</a:t>
            </a:r>
            <a:br>
              <a:rPr lang="en-US" sz="1600" dirty="0">
                <a:latin typeface="Comic Sans MS" panose="030F0702030302020204" pitchFamily="66" charset="0"/>
              </a:rPr>
            </a:br>
            <a:r>
              <a:rPr lang="en-US" sz="1600" dirty="0" err="1">
                <a:latin typeface="Comic Sans MS" panose="030F0702030302020204" pitchFamily="66" charset="0"/>
              </a:rPr>
              <a:t>hierarquies</a:t>
            </a:r>
            <a:r>
              <a:rPr lang="en-US" sz="1600" dirty="0">
                <a:latin typeface="Comic Sans MS" panose="030F0702030302020204" pitchFamily="66" charset="0"/>
              </a:rPr>
              <a:t> (rooted trees), diagrams (binary relations). </a:t>
            </a:r>
            <a:br>
              <a:rPr lang="en-US" sz="1600" dirty="0">
                <a:latin typeface="Comic Sans MS" panose="030F0702030302020204" pitchFamily="66" charset="0"/>
              </a:rPr>
            </a:br>
            <a:endParaRPr lang="en-US" sz="1600" dirty="0">
              <a:latin typeface="Comic Sans MS" panose="030F0702030302020204" pitchFamily="66" charset="0"/>
            </a:endParaRPr>
          </a:p>
        </p:txBody>
      </p:sp>
    </p:spTree>
    <p:extLst>
      <p:ext uri="{BB962C8B-B14F-4D97-AF65-F5344CB8AC3E}">
        <p14:creationId xmlns:p14="http://schemas.microsoft.com/office/powerpoint/2010/main" val="11919893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2100263" y="457200"/>
            <a:ext cx="49101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Necessary, Sufficient Condition</a:t>
            </a:r>
          </a:p>
        </p:txBody>
      </p:sp>
      <p:sp>
        <p:nvSpPr>
          <p:cNvPr id="73736" name="Text Box 8"/>
          <p:cNvSpPr txBox="1">
            <a:spLocks noChangeArrowheads="1"/>
          </p:cNvSpPr>
          <p:nvPr/>
        </p:nvSpPr>
        <p:spPr bwMode="auto">
          <a:xfrm>
            <a:off x="914400" y="1309688"/>
            <a:ext cx="7288213"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A50021"/>
                </a:solidFill>
              </a:rPr>
              <a:t>Mathematician: </a:t>
            </a:r>
            <a:r>
              <a:rPr lang="en-US" altLang="en-US"/>
              <a:t>if a number x greater than 2 is not an odd number,</a:t>
            </a:r>
          </a:p>
          <a:p>
            <a:pPr>
              <a:lnSpc>
                <a:spcPct val="150000"/>
              </a:lnSpc>
            </a:pPr>
            <a:r>
              <a:rPr lang="en-US" altLang="en-US"/>
              <a:t>                         then x is not a prime number.</a:t>
            </a:r>
          </a:p>
        </p:txBody>
      </p:sp>
      <p:sp>
        <p:nvSpPr>
          <p:cNvPr id="73737" name="Text Box 9"/>
          <p:cNvSpPr txBox="1">
            <a:spLocks noChangeArrowheads="1"/>
          </p:cNvSpPr>
          <p:nvPr/>
        </p:nvSpPr>
        <p:spPr bwMode="auto">
          <a:xfrm>
            <a:off x="2133600" y="2376488"/>
            <a:ext cx="2192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This sentence says</a:t>
            </a:r>
          </a:p>
        </p:txBody>
      </p:sp>
      <p:sp>
        <p:nvSpPr>
          <p:cNvPr id="73738" name="Text Box 10"/>
          <p:cNvSpPr txBox="1">
            <a:spLocks noChangeArrowheads="1"/>
          </p:cNvSpPr>
          <p:nvPr/>
        </p:nvSpPr>
        <p:spPr bwMode="auto">
          <a:xfrm>
            <a:off x="2170113" y="2909888"/>
            <a:ext cx="3308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But of course it doesn’t mean</a:t>
            </a:r>
          </a:p>
        </p:txBody>
      </p:sp>
      <p:pic>
        <p:nvPicPr>
          <p:cNvPr id="73739" name="Picture 11"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14850" y="2462213"/>
            <a:ext cx="1265238" cy="20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40" name="Picture 12"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5581650" y="2986088"/>
            <a:ext cx="884238" cy="20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41" name="Text Box 13"/>
          <p:cNvSpPr txBox="1">
            <a:spLocks noChangeArrowheads="1"/>
          </p:cNvSpPr>
          <p:nvPr/>
        </p:nvSpPr>
        <p:spPr bwMode="auto">
          <a:xfrm>
            <a:off x="377825" y="3657600"/>
            <a:ext cx="8435975" cy="925513"/>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Being an odd number &gt; 2 is a </a:t>
            </a:r>
            <a:r>
              <a:rPr lang="en-US" altLang="zh-TW">
                <a:solidFill>
                  <a:schemeClr val="accent2"/>
                </a:solidFill>
              </a:rPr>
              <a:t>necessary condition</a:t>
            </a:r>
            <a:r>
              <a:rPr lang="en-US" altLang="zh-TW"/>
              <a:t> for this number to be prime.</a:t>
            </a:r>
          </a:p>
          <a:p>
            <a:endParaRPr lang="en-US" altLang="zh-TW"/>
          </a:p>
          <a:p>
            <a:r>
              <a:rPr lang="en-US" altLang="zh-TW"/>
              <a:t>Being a prime number &gt; 2 is a </a:t>
            </a:r>
            <a:r>
              <a:rPr lang="en-US" altLang="zh-TW">
                <a:solidFill>
                  <a:schemeClr val="accent2"/>
                </a:solidFill>
              </a:rPr>
              <a:t>sufficient condition</a:t>
            </a:r>
            <a:r>
              <a:rPr lang="en-US" altLang="zh-TW"/>
              <a:t> for this number to be odd.</a:t>
            </a:r>
          </a:p>
        </p:txBody>
      </p:sp>
    </p:spTree>
    <p:extLst>
      <p:ext uri="{BB962C8B-B14F-4D97-AF65-F5344CB8AC3E}">
        <p14:creationId xmlns:p14="http://schemas.microsoft.com/office/powerpoint/2010/main" val="389336662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3581400" y="457200"/>
            <a:ext cx="20510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This Lecture</a:t>
            </a:r>
          </a:p>
        </p:txBody>
      </p:sp>
      <p:sp>
        <p:nvSpPr>
          <p:cNvPr id="27651" name="Text Box 3"/>
          <p:cNvSpPr txBox="1">
            <a:spLocks noChangeArrowheads="1"/>
          </p:cNvSpPr>
          <p:nvPr/>
        </p:nvSpPr>
        <p:spPr bwMode="auto">
          <a:xfrm>
            <a:off x="2590800" y="2024063"/>
            <a:ext cx="3962400" cy="338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buClr>
                <a:srgbClr val="A50021"/>
              </a:buClr>
              <a:buFontTx/>
              <a:buChar char="•"/>
            </a:pPr>
            <a:r>
              <a:rPr lang="en-US" altLang="zh-TW"/>
              <a:t> </a:t>
            </a:r>
            <a:r>
              <a:rPr lang="en-US" altLang="zh-TW">
                <a:solidFill>
                  <a:schemeClr val="bg2"/>
                </a:solidFill>
              </a:rPr>
              <a:t>Multiplicative inverse</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solidFill>
                  <a:schemeClr val="bg2"/>
                </a:solidFill>
              </a:rPr>
              <a:t> Cancellation in modular arithmetic</a:t>
            </a:r>
          </a:p>
          <a:p>
            <a:pPr eaLnBrk="1" hangingPunct="1">
              <a:buClr>
                <a:srgbClr val="A50021"/>
              </a:buClr>
              <a:buFontTx/>
              <a:buChar char="•"/>
            </a:pPr>
            <a:endParaRPr lang="en-US" altLang="zh-TW">
              <a:solidFill>
                <a:schemeClr val="bg2"/>
              </a:solidFill>
            </a:endParaRPr>
          </a:p>
          <a:p>
            <a:pPr eaLnBrk="1" hangingPunct="1">
              <a:buClr>
                <a:srgbClr val="A50021"/>
              </a:buClr>
              <a:buFontTx/>
              <a:buChar char="•"/>
            </a:pPr>
            <a:r>
              <a:rPr lang="en-US" altLang="zh-TW"/>
              <a:t> Application: check digit scheme</a:t>
            </a:r>
          </a:p>
          <a:p>
            <a:pPr eaLnBrk="1" hangingPunct="1">
              <a:buClr>
                <a:srgbClr val="A50021"/>
              </a:buClr>
              <a:buFontTx/>
              <a:buChar char="•"/>
            </a:pPr>
            <a:endParaRPr lang="en-US" altLang="zh-TW"/>
          </a:p>
          <a:p>
            <a:pPr lvl="1" eaLnBrk="1" hangingPunct="1">
              <a:buClr>
                <a:srgbClr val="A50021"/>
              </a:buClr>
              <a:buFontTx/>
              <a:buChar char="•"/>
            </a:pPr>
            <a:r>
              <a:rPr lang="en-US" altLang="zh-TW"/>
              <a:t> </a:t>
            </a:r>
            <a:r>
              <a:rPr lang="en-US" altLang="zh-TW">
                <a:solidFill>
                  <a:schemeClr val="bg2"/>
                </a:solidFill>
              </a:rPr>
              <a:t>US Postal Money Order</a:t>
            </a:r>
          </a:p>
          <a:p>
            <a:pPr lvl="1" eaLnBrk="1" hangingPunct="1">
              <a:lnSpc>
                <a:spcPct val="150000"/>
              </a:lnSpc>
              <a:buClr>
                <a:srgbClr val="A50021"/>
              </a:buClr>
              <a:buFontTx/>
              <a:buChar char="•"/>
            </a:pPr>
            <a:r>
              <a:rPr lang="en-US" altLang="zh-TW">
                <a:solidFill>
                  <a:schemeClr val="bg2"/>
                </a:solidFill>
              </a:rPr>
              <a:t> Airline Ticket</a:t>
            </a:r>
          </a:p>
          <a:p>
            <a:pPr lvl="1" eaLnBrk="1" hangingPunct="1">
              <a:lnSpc>
                <a:spcPct val="150000"/>
              </a:lnSpc>
              <a:buClr>
                <a:srgbClr val="A50021"/>
              </a:buClr>
              <a:buFontTx/>
              <a:buChar char="•"/>
            </a:pPr>
            <a:r>
              <a:rPr lang="en-US" altLang="zh-TW"/>
              <a:t> ISBN</a:t>
            </a:r>
          </a:p>
          <a:p>
            <a:pPr eaLnBrk="1" hangingPunct="1">
              <a:buClr>
                <a:srgbClr val="A50021"/>
              </a:buClr>
              <a:buFontTx/>
              <a:buChar char="•"/>
            </a:pPr>
            <a:endParaRPr lang="en-US" altLang="zh-TW"/>
          </a:p>
          <a:p>
            <a:pPr eaLnBrk="1" hangingPunct="1">
              <a:buClr>
                <a:srgbClr val="A50021"/>
              </a:buClr>
              <a:buFontTx/>
              <a:buChar char="•"/>
            </a:pPr>
            <a:r>
              <a:rPr lang="en-US" altLang="zh-TW"/>
              <a:t> </a:t>
            </a:r>
            <a:r>
              <a:rPr lang="en-US" altLang="zh-TW">
                <a:solidFill>
                  <a:schemeClr val="bg2"/>
                </a:solidFill>
              </a:rPr>
              <a:t>Fermat’s little theorem</a:t>
            </a:r>
          </a:p>
        </p:txBody>
      </p:sp>
    </p:spTree>
    <p:extLst>
      <p:ext uri="{BB962C8B-B14F-4D97-AF65-F5344CB8AC3E}">
        <p14:creationId xmlns:p14="http://schemas.microsoft.com/office/powerpoint/2010/main" val="2798849634"/>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1752600" y="457200"/>
            <a:ext cx="56753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International Standard Book Number</a:t>
            </a:r>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143000"/>
            <a:ext cx="2562225" cy="17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6" name="Text Box 5"/>
          <p:cNvSpPr txBox="1">
            <a:spLocks noChangeArrowheads="1"/>
          </p:cNvSpPr>
          <p:nvPr/>
        </p:nvSpPr>
        <p:spPr bwMode="auto">
          <a:xfrm>
            <a:off x="685800" y="3062288"/>
            <a:ext cx="77517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The last digit is the check digit, and it satisfies the following equation:</a:t>
            </a:r>
          </a:p>
        </p:txBody>
      </p:sp>
      <p:sp>
        <p:nvSpPr>
          <p:cNvPr id="28677" name="Text Box 6"/>
          <p:cNvSpPr txBox="1">
            <a:spLocks noChangeArrowheads="1"/>
          </p:cNvSpPr>
          <p:nvPr/>
        </p:nvSpPr>
        <p:spPr bwMode="auto">
          <a:xfrm>
            <a:off x="914400" y="3595688"/>
            <a:ext cx="72596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10a</a:t>
            </a:r>
            <a:r>
              <a:rPr lang="en-US" altLang="zh-TW" baseline="-25000"/>
              <a:t>1</a:t>
            </a:r>
            <a:r>
              <a:rPr lang="en-US" altLang="zh-TW"/>
              <a:t> + 9a</a:t>
            </a:r>
            <a:r>
              <a:rPr lang="en-US" altLang="zh-TW" baseline="-25000"/>
              <a:t>2</a:t>
            </a:r>
            <a:r>
              <a:rPr lang="en-US" altLang="zh-TW"/>
              <a:t> + 8a</a:t>
            </a:r>
            <a:r>
              <a:rPr lang="en-US" altLang="zh-TW" baseline="-25000"/>
              <a:t>3</a:t>
            </a:r>
            <a:r>
              <a:rPr lang="en-US" altLang="zh-TW"/>
              <a:t> + 7a</a:t>
            </a:r>
            <a:r>
              <a:rPr lang="en-US" altLang="zh-TW" baseline="-25000"/>
              <a:t>4</a:t>
            </a:r>
            <a:r>
              <a:rPr lang="en-US" altLang="zh-TW"/>
              <a:t> + 6a</a:t>
            </a:r>
            <a:r>
              <a:rPr lang="en-US" altLang="zh-TW" baseline="-25000"/>
              <a:t>5</a:t>
            </a:r>
            <a:r>
              <a:rPr lang="en-US" altLang="zh-TW"/>
              <a:t> + 5a</a:t>
            </a:r>
            <a:r>
              <a:rPr lang="en-US" altLang="zh-TW" baseline="-25000"/>
              <a:t>6</a:t>
            </a:r>
            <a:r>
              <a:rPr lang="en-US" altLang="zh-TW"/>
              <a:t> + 4a</a:t>
            </a:r>
            <a:r>
              <a:rPr lang="en-US" altLang="zh-TW" baseline="-25000"/>
              <a:t>7</a:t>
            </a:r>
            <a:r>
              <a:rPr lang="en-US" altLang="zh-TW"/>
              <a:t> + 3a</a:t>
            </a:r>
            <a:r>
              <a:rPr lang="en-US" altLang="zh-TW" baseline="-25000"/>
              <a:t>8</a:t>
            </a:r>
            <a:r>
              <a:rPr lang="en-US" altLang="zh-TW"/>
              <a:t> + 2a</a:t>
            </a:r>
            <a:r>
              <a:rPr lang="en-US" altLang="zh-TW" baseline="-25000"/>
              <a:t>9</a:t>
            </a:r>
            <a:r>
              <a:rPr lang="en-US" altLang="zh-TW"/>
              <a:t> + a</a:t>
            </a:r>
            <a:r>
              <a:rPr lang="en-US" altLang="zh-TW" baseline="-25000"/>
              <a:t>10</a:t>
            </a:r>
            <a:r>
              <a:rPr lang="en-US" altLang="zh-TW"/>
              <a:t> </a:t>
            </a:r>
            <a:r>
              <a:rPr kumimoji="0" lang="en-US" altLang="en-US">
                <a:sym typeface="Euclid Symbol" pitchFamily="18" charset="2"/>
              </a:rPr>
              <a:t> 0</a:t>
            </a:r>
            <a:r>
              <a:rPr lang="en-US" altLang="zh-TW"/>
              <a:t> (mod 11)</a:t>
            </a:r>
          </a:p>
        </p:txBody>
      </p:sp>
      <p:sp>
        <p:nvSpPr>
          <p:cNvPr id="903175" name="Text Box 7"/>
          <p:cNvSpPr txBox="1">
            <a:spLocks noChangeArrowheads="1"/>
          </p:cNvSpPr>
          <p:nvPr/>
        </p:nvSpPr>
        <p:spPr bwMode="auto">
          <a:xfrm>
            <a:off x="746125" y="4195763"/>
            <a:ext cx="7558088" cy="376237"/>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Note: When the check digit is 10, it assigns a</a:t>
            </a:r>
            <a:r>
              <a:rPr lang="en-US" altLang="zh-TW" baseline="-25000"/>
              <a:t>10</a:t>
            </a:r>
            <a:r>
              <a:rPr lang="en-US" altLang="zh-TW"/>
              <a:t> the special symbol </a:t>
            </a:r>
            <a:r>
              <a:rPr lang="en-US" altLang="zh-TW">
                <a:solidFill>
                  <a:srgbClr val="A50021"/>
                </a:solidFill>
              </a:rPr>
              <a:t>X</a:t>
            </a:r>
            <a:r>
              <a:rPr lang="en-US" altLang="zh-TW"/>
              <a:t>. </a:t>
            </a:r>
          </a:p>
        </p:txBody>
      </p:sp>
    </p:spTree>
    <p:extLst>
      <p:ext uri="{BB962C8B-B14F-4D97-AF65-F5344CB8AC3E}">
        <p14:creationId xmlns:p14="http://schemas.microsoft.com/office/powerpoint/2010/main" val="3517302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3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5" grpId="0" animBg="1"/>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1752600" y="457200"/>
            <a:ext cx="56753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International Standard Book Number</a:t>
            </a:r>
          </a:p>
        </p:txBody>
      </p:sp>
      <p:sp>
        <p:nvSpPr>
          <p:cNvPr id="29699" name="Text Box 3"/>
          <p:cNvSpPr txBox="1">
            <a:spLocks noChangeArrowheads="1"/>
          </p:cNvSpPr>
          <p:nvPr/>
        </p:nvSpPr>
        <p:spPr bwMode="auto">
          <a:xfrm>
            <a:off x="914400" y="1233488"/>
            <a:ext cx="7269163" cy="376237"/>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10a</a:t>
            </a:r>
            <a:r>
              <a:rPr lang="en-US" altLang="zh-TW" baseline="-25000"/>
              <a:t>1</a:t>
            </a:r>
            <a:r>
              <a:rPr lang="en-US" altLang="zh-TW"/>
              <a:t> + 9a</a:t>
            </a:r>
            <a:r>
              <a:rPr lang="en-US" altLang="zh-TW" baseline="-25000"/>
              <a:t>2</a:t>
            </a:r>
            <a:r>
              <a:rPr lang="en-US" altLang="zh-TW"/>
              <a:t> + 8a</a:t>
            </a:r>
            <a:r>
              <a:rPr lang="en-US" altLang="zh-TW" baseline="-25000"/>
              <a:t>3</a:t>
            </a:r>
            <a:r>
              <a:rPr lang="en-US" altLang="zh-TW"/>
              <a:t> + 7a</a:t>
            </a:r>
            <a:r>
              <a:rPr lang="en-US" altLang="zh-TW" baseline="-25000"/>
              <a:t>4</a:t>
            </a:r>
            <a:r>
              <a:rPr lang="en-US" altLang="zh-TW"/>
              <a:t> + 6a</a:t>
            </a:r>
            <a:r>
              <a:rPr lang="en-US" altLang="zh-TW" baseline="-25000"/>
              <a:t>5</a:t>
            </a:r>
            <a:r>
              <a:rPr lang="en-US" altLang="zh-TW"/>
              <a:t> + 5a</a:t>
            </a:r>
            <a:r>
              <a:rPr lang="en-US" altLang="zh-TW" baseline="-25000"/>
              <a:t>6</a:t>
            </a:r>
            <a:r>
              <a:rPr lang="en-US" altLang="zh-TW"/>
              <a:t> + 4a</a:t>
            </a:r>
            <a:r>
              <a:rPr lang="en-US" altLang="zh-TW" baseline="-25000"/>
              <a:t>7</a:t>
            </a:r>
            <a:r>
              <a:rPr lang="en-US" altLang="zh-TW"/>
              <a:t> + 3a</a:t>
            </a:r>
            <a:r>
              <a:rPr lang="en-US" altLang="zh-TW" baseline="-25000"/>
              <a:t>8</a:t>
            </a:r>
            <a:r>
              <a:rPr lang="en-US" altLang="zh-TW"/>
              <a:t> + 2a</a:t>
            </a:r>
            <a:r>
              <a:rPr lang="en-US" altLang="zh-TW" baseline="-25000"/>
              <a:t>9</a:t>
            </a:r>
            <a:r>
              <a:rPr lang="en-US" altLang="zh-TW"/>
              <a:t> + a</a:t>
            </a:r>
            <a:r>
              <a:rPr lang="en-US" altLang="zh-TW" baseline="-25000"/>
              <a:t>10</a:t>
            </a:r>
            <a:r>
              <a:rPr lang="en-US" altLang="zh-TW"/>
              <a:t> </a:t>
            </a:r>
            <a:r>
              <a:rPr kumimoji="0" lang="en-US" altLang="en-US">
                <a:sym typeface="Euclid Symbol" pitchFamily="18" charset="2"/>
              </a:rPr>
              <a:t> 0</a:t>
            </a:r>
            <a:r>
              <a:rPr lang="en-US" altLang="zh-TW"/>
              <a:t> (mod 11)</a:t>
            </a:r>
          </a:p>
        </p:txBody>
      </p:sp>
      <p:sp>
        <p:nvSpPr>
          <p:cNvPr id="29700" name="Text Box 4"/>
          <p:cNvSpPr txBox="1">
            <a:spLocks noChangeArrowheads="1"/>
          </p:cNvSpPr>
          <p:nvPr/>
        </p:nvSpPr>
        <p:spPr bwMode="auto">
          <a:xfrm>
            <a:off x="465138" y="2014538"/>
            <a:ext cx="4770437" cy="376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single digit error?</a:t>
            </a:r>
          </a:p>
        </p:txBody>
      </p:sp>
      <p:sp>
        <p:nvSpPr>
          <p:cNvPr id="29701" name="Text Box 5"/>
          <p:cNvSpPr txBox="1">
            <a:spLocks noChangeArrowheads="1"/>
          </p:cNvSpPr>
          <p:nvPr/>
        </p:nvSpPr>
        <p:spPr bwMode="auto">
          <a:xfrm>
            <a:off x="1720850" y="2590800"/>
            <a:ext cx="56705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Correct number		</a:t>
            </a:r>
            <a:r>
              <a:rPr lang="en-US" altLang="zh-TW">
                <a:solidFill>
                  <a:schemeClr val="tx2"/>
                </a:solidFill>
              </a:rPr>
              <a:t>a</a:t>
            </a:r>
            <a:r>
              <a:rPr lang="en-US" altLang="zh-TW" baseline="-25000">
                <a:solidFill>
                  <a:schemeClr val="tx2"/>
                </a:solidFill>
              </a:rPr>
              <a:t>1</a:t>
            </a:r>
            <a:r>
              <a:rPr lang="en-US" altLang="zh-TW"/>
              <a:t>a</a:t>
            </a:r>
            <a:r>
              <a:rPr lang="en-US" altLang="zh-TW" baseline="-25000"/>
              <a:t>2</a:t>
            </a:r>
            <a:r>
              <a:rPr lang="en-US" altLang="zh-TW">
                <a:solidFill>
                  <a:schemeClr val="tx2"/>
                </a:solidFill>
              </a:rPr>
              <a:t>…</a:t>
            </a:r>
            <a:r>
              <a:rPr lang="en-US" altLang="zh-TW" u="sng">
                <a:solidFill>
                  <a:srgbClr val="A50021"/>
                </a:solidFill>
              </a:rPr>
              <a:t>a</a:t>
            </a:r>
            <a:r>
              <a:rPr lang="en-US" altLang="zh-TW" u="sng" baseline="-25000">
                <a:solidFill>
                  <a:srgbClr val="A50021"/>
                </a:solidFill>
              </a:rPr>
              <a:t>i</a:t>
            </a:r>
            <a:r>
              <a:rPr lang="en-US" altLang="zh-TW"/>
              <a:t>…a</a:t>
            </a:r>
            <a:r>
              <a:rPr lang="en-US" altLang="zh-TW" baseline="-25000"/>
              <a:t>9</a:t>
            </a:r>
            <a:r>
              <a:rPr lang="en-US" altLang="zh-TW"/>
              <a:t>a</a:t>
            </a:r>
            <a:r>
              <a:rPr lang="en-US" altLang="zh-TW" baseline="-25000"/>
              <a:t>10</a:t>
            </a:r>
            <a:r>
              <a:rPr lang="en-US" altLang="zh-TW"/>
              <a:t>		</a:t>
            </a:r>
          </a:p>
          <a:p>
            <a:pPr eaLnBrk="1" hangingPunct="1"/>
            <a:endParaRPr lang="en-US" altLang="zh-TW"/>
          </a:p>
          <a:p>
            <a:pPr eaLnBrk="1" hangingPunct="1"/>
            <a:r>
              <a:rPr lang="en-US" altLang="zh-TW"/>
              <a:t>Incorrect number	a</a:t>
            </a:r>
            <a:r>
              <a:rPr lang="en-US" altLang="zh-TW" baseline="-25000">
                <a:solidFill>
                  <a:schemeClr val="tx2"/>
                </a:solidFill>
              </a:rPr>
              <a:t>1</a:t>
            </a:r>
            <a:r>
              <a:rPr lang="en-US" altLang="zh-TW"/>
              <a:t>a</a:t>
            </a:r>
            <a:r>
              <a:rPr lang="en-US" altLang="zh-TW" baseline="-25000"/>
              <a:t>2</a:t>
            </a:r>
            <a:r>
              <a:rPr lang="en-US" altLang="zh-TW">
                <a:solidFill>
                  <a:schemeClr val="tx2"/>
                </a:solidFill>
              </a:rPr>
              <a:t>…</a:t>
            </a:r>
            <a:r>
              <a:rPr lang="en-US" altLang="zh-TW" u="sng">
                <a:solidFill>
                  <a:srgbClr val="A50021"/>
                </a:solidFill>
              </a:rPr>
              <a:t>b</a:t>
            </a:r>
            <a:r>
              <a:rPr lang="en-US" altLang="zh-TW" u="sng" baseline="-25000">
                <a:solidFill>
                  <a:srgbClr val="A50021"/>
                </a:solidFill>
              </a:rPr>
              <a:t>i</a:t>
            </a:r>
            <a:r>
              <a:rPr lang="en-US" altLang="zh-TW"/>
              <a:t>…a</a:t>
            </a:r>
            <a:r>
              <a:rPr lang="en-US" altLang="zh-TW" baseline="-25000"/>
              <a:t>9</a:t>
            </a:r>
            <a:r>
              <a:rPr lang="en-US" altLang="zh-TW"/>
              <a:t>a</a:t>
            </a:r>
            <a:r>
              <a:rPr lang="en-US" altLang="zh-TW" baseline="-25000"/>
              <a:t>10</a:t>
            </a:r>
          </a:p>
        </p:txBody>
      </p:sp>
      <p:sp>
        <p:nvSpPr>
          <p:cNvPr id="918534" name="Text Box 6"/>
          <p:cNvSpPr txBox="1">
            <a:spLocks noChangeArrowheads="1"/>
          </p:cNvSpPr>
          <p:nvPr/>
        </p:nvSpPr>
        <p:spPr bwMode="auto">
          <a:xfrm>
            <a:off x="609600" y="3810000"/>
            <a:ext cx="7980363"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The error is </a:t>
            </a:r>
            <a:r>
              <a:rPr lang="en-US" altLang="zh-TW" b="1"/>
              <a:t>not</a:t>
            </a:r>
            <a:r>
              <a:rPr lang="en-US" altLang="zh-TW"/>
              <a:t> detected if and only if</a:t>
            </a:r>
          </a:p>
          <a:p>
            <a:pPr eaLnBrk="1" hangingPunct="1">
              <a:lnSpc>
                <a:spcPct val="150000"/>
              </a:lnSpc>
            </a:pPr>
            <a:r>
              <a:rPr lang="en-US" altLang="zh-TW"/>
              <a:t>10a</a:t>
            </a:r>
            <a:r>
              <a:rPr lang="en-US" altLang="zh-TW" baseline="-25000"/>
              <a:t>1</a:t>
            </a:r>
            <a:r>
              <a:rPr lang="en-US" altLang="zh-TW"/>
              <a:t> + 9·10</a:t>
            </a:r>
            <a:r>
              <a:rPr lang="en-US" altLang="zh-TW" baseline="-25000"/>
              <a:t>2</a:t>
            </a:r>
            <a:r>
              <a:rPr lang="en-US" altLang="zh-TW"/>
              <a:t>…+(11-i)a</a:t>
            </a:r>
            <a:r>
              <a:rPr lang="en-US" altLang="zh-TW" baseline="-25000"/>
              <a:t>i</a:t>
            </a:r>
            <a:r>
              <a:rPr lang="en-US" altLang="zh-TW"/>
              <a:t>…+2·a</a:t>
            </a:r>
            <a:r>
              <a:rPr lang="en-US" altLang="zh-TW" baseline="-25000"/>
              <a:t>9</a:t>
            </a:r>
            <a:r>
              <a:rPr lang="en-US" altLang="zh-TW"/>
              <a:t>+a</a:t>
            </a:r>
            <a:r>
              <a:rPr lang="en-US" altLang="zh-TW" baseline="-25000"/>
              <a:t>10 </a:t>
            </a:r>
            <a:r>
              <a:rPr kumimoji="0" lang="en-US" altLang="en-US">
                <a:sym typeface="Euclid Symbol" pitchFamily="18" charset="2"/>
              </a:rPr>
              <a:t></a:t>
            </a:r>
            <a:r>
              <a:rPr lang="en-US" altLang="zh-TW" baseline="-25000"/>
              <a:t> </a:t>
            </a:r>
            <a:r>
              <a:rPr lang="en-US" altLang="zh-TW"/>
              <a:t>10a</a:t>
            </a:r>
            <a:r>
              <a:rPr lang="en-US" altLang="zh-TW" baseline="-25000"/>
              <a:t>1</a:t>
            </a:r>
            <a:r>
              <a:rPr lang="en-US" altLang="zh-TW"/>
              <a:t> + 9·10</a:t>
            </a:r>
            <a:r>
              <a:rPr lang="en-US" altLang="zh-TW" baseline="-25000"/>
              <a:t>2</a:t>
            </a:r>
            <a:r>
              <a:rPr lang="en-US" altLang="zh-TW"/>
              <a:t>…+(11-i)b</a:t>
            </a:r>
            <a:r>
              <a:rPr lang="en-US" altLang="zh-TW" baseline="-25000"/>
              <a:t>i</a:t>
            </a:r>
            <a:r>
              <a:rPr lang="en-US" altLang="zh-TW"/>
              <a:t>…+a</a:t>
            </a:r>
            <a:r>
              <a:rPr lang="en-US" altLang="zh-TW" baseline="-25000"/>
              <a:t>10 </a:t>
            </a:r>
            <a:r>
              <a:rPr lang="en-US" altLang="zh-TW"/>
              <a:t>(mod 11)</a:t>
            </a:r>
          </a:p>
          <a:p>
            <a:pPr eaLnBrk="1" hangingPunct="1">
              <a:lnSpc>
                <a:spcPct val="150000"/>
              </a:lnSpc>
            </a:pPr>
            <a:r>
              <a:rPr lang="en-US" altLang="zh-TW"/>
              <a:t>if and only if	(11-i)a</a:t>
            </a:r>
            <a:r>
              <a:rPr lang="en-US" altLang="zh-TW" baseline="-25000"/>
              <a:t>i </a:t>
            </a:r>
            <a:r>
              <a:rPr kumimoji="0" lang="en-US" altLang="en-US">
                <a:sym typeface="Euclid Symbol" pitchFamily="18" charset="2"/>
              </a:rPr>
              <a:t> </a:t>
            </a:r>
            <a:r>
              <a:rPr lang="en-US" altLang="zh-TW"/>
              <a:t>(11-i)b</a:t>
            </a:r>
            <a:r>
              <a:rPr lang="en-US" altLang="zh-TW" baseline="-25000"/>
              <a:t>i</a:t>
            </a:r>
            <a:r>
              <a:rPr kumimoji="0" lang="en-US" altLang="en-US">
                <a:sym typeface="Euclid Symbol" pitchFamily="18" charset="2"/>
              </a:rPr>
              <a:t> </a:t>
            </a:r>
            <a:r>
              <a:rPr lang="en-US" altLang="zh-TW"/>
              <a:t>(mod 11)</a:t>
            </a:r>
          </a:p>
          <a:p>
            <a:pPr eaLnBrk="1" hangingPunct="1">
              <a:lnSpc>
                <a:spcPct val="150000"/>
              </a:lnSpc>
            </a:pPr>
            <a:r>
              <a:rPr lang="en-US" altLang="zh-TW"/>
              <a:t>if and only if	a</a:t>
            </a:r>
            <a:r>
              <a:rPr lang="en-US" altLang="zh-TW" baseline="-25000"/>
              <a:t>i </a:t>
            </a:r>
            <a:r>
              <a:rPr kumimoji="0" lang="en-US" altLang="en-US">
                <a:sym typeface="Euclid Symbol" pitchFamily="18" charset="2"/>
              </a:rPr>
              <a:t> </a:t>
            </a:r>
            <a:r>
              <a:rPr lang="en-US" altLang="zh-TW"/>
              <a:t>b</a:t>
            </a:r>
            <a:r>
              <a:rPr lang="en-US" altLang="zh-TW" baseline="-25000"/>
              <a:t>i</a:t>
            </a:r>
            <a:r>
              <a:rPr kumimoji="0" lang="en-US" altLang="en-US">
                <a:sym typeface="Euclid Symbol" pitchFamily="18" charset="2"/>
              </a:rPr>
              <a:t> </a:t>
            </a:r>
            <a:r>
              <a:rPr lang="en-US" altLang="zh-TW"/>
              <a:t>(mod 11)  since gcd(11-i,11)=1 and so we can cancel </a:t>
            </a:r>
          </a:p>
        </p:txBody>
      </p:sp>
      <p:sp>
        <p:nvSpPr>
          <p:cNvPr id="918535" name="Text Box 7"/>
          <p:cNvSpPr txBox="1">
            <a:spLocks noChangeArrowheads="1"/>
          </p:cNvSpPr>
          <p:nvPr/>
        </p:nvSpPr>
        <p:spPr bwMode="auto">
          <a:xfrm>
            <a:off x="746125" y="6100763"/>
            <a:ext cx="6740525"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This happens only when a</a:t>
            </a:r>
            <a:r>
              <a:rPr lang="en-US" altLang="zh-TW" baseline="-25000"/>
              <a:t>i </a:t>
            </a:r>
            <a:r>
              <a:rPr kumimoji="0" lang="en-US" altLang="zh-TW">
                <a:sym typeface="Euclid Symbol" pitchFamily="18" charset="2"/>
              </a:rPr>
              <a:t>=</a:t>
            </a:r>
            <a:r>
              <a:rPr kumimoji="0" lang="en-US" altLang="en-US">
                <a:sym typeface="Euclid Symbol" pitchFamily="18" charset="2"/>
              </a:rPr>
              <a:t> </a:t>
            </a:r>
            <a:r>
              <a:rPr lang="en-US" altLang="zh-TW"/>
              <a:t>b</a:t>
            </a:r>
            <a:r>
              <a:rPr lang="en-US" altLang="zh-TW" baseline="-25000"/>
              <a:t>i</a:t>
            </a:r>
            <a:r>
              <a:rPr kumimoji="0" lang="en-US" altLang="zh-TW">
                <a:sym typeface="Euclid Symbol" pitchFamily="18" charset="2"/>
              </a:rPr>
              <a:t>, in which case there is no error!</a:t>
            </a:r>
          </a:p>
        </p:txBody>
      </p:sp>
      <p:sp>
        <p:nvSpPr>
          <p:cNvPr id="918536" name="Text Box 8"/>
          <p:cNvSpPr txBox="1">
            <a:spLocks noChangeArrowheads="1"/>
          </p:cNvSpPr>
          <p:nvPr/>
        </p:nvSpPr>
        <p:spPr bwMode="auto">
          <a:xfrm>
            <a:off x="457200" y="5524500"/>
            <a:ext cx="8286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1600"/>
              <a:t>(Another way to see it is to multiply the multiplicative inverse of (11-i) on both sides.)</a:t>
            </a:r>
          </a:p>
        </p:txBody>
      </p:sp>
      <p:sp>
        <p:nvSpPr>
          <p:cNvPr id="918537" name="Line 9"/>
          <p:cNvSpPr>
            <a:spLocks noChangeShapeType="1"/>
          </p:cNvSpPr>
          <p:nvPr/>
        </p:nvSpPr>
        <p:spPr bwMode="auto">
          <a:xfrm flipV="1">
            <a:off x="7620000" y="5334000"/>
            <a:ext cx="1524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647786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85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853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18534">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18534">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185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185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18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535" grpId="0" animBg="1"/>
      <p:bldP spid="918536" grpId="0"/>
      <p:bldP spid="918537" grpId="0" animBg="1"/>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752600" y="457200"/>
            <a:ext cx="56753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International Standard Book Number</a:t>
            </a:r>
          </a:p>
        </p:txBody>
      </p:sp>
      <p:sp>
        <p:nvSpPr>
          <p:cNvPr id="30723" name="Text Box 5"/>
          <p:cNvSpPr txBox="1">
            <a:spLocks noChangeArrowheads="1"/>
          </p:cNvSpPr>
          <p:nvPr/>
        </p:nvSpPr>
        <p:spPr bwMode="auto">
          <a:xfrm>
            <a:off x="914400" y="1233488"/>
            <a:ext cx="7269163" cy="376237"/>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10a</a:t>
            </a:r>
            <a:r>
              <a:rPr lang="en-US" altLang="zh-TW" baseline="-25000"/>
              <a:t>1</a:t>
            </a:r>
            <a:r>
              <a:rPr lang="en-US" altLang="zh-TW"/>
              <a:t> + 9a</a:t>
            </a:r>
            <a:r>
              <a:rPr lang="en-US" altLang="zh-TW" baseline="-25000"/>
              <a:t>2</a:t>
            </a:r>
            <a:r>
              <a:rPr lang="en-US" altLang="zh-TW"/>
              <a:t> + 8a</a:t>
            </a:r>
            <a:r>
              <a:rPr lang="en-US" altLang="zh-TW" baseline="-25000"/>
              <a:t>3</a:t>
            </a:r>
            <a:r>
              <a:rPr lang="en-US" altLang="zh-TW"/>
              <a:t> + 7a</a:t>
            </a:r>
            <a:r>
              <a:rPr lang="en-US" altLang="zh-TW" baseline="-25000"/>
              <a:t>4</a:t>
            </a:r>
            <a:r>
              <a:rPr lang="en-US" altLang="zh-TW"/>
              <a:t> + 6a</a:t>
            </a:r>
            <a:r>
              <a:rPr lang="en-US" altLang="zh-TW" baseline="-25000"/>
              <a:t>5</a:t>
            </a:r>
            <a:r>
              <a:rPr lang="en-US" altLang="zh-TW"/>
              <a:t> + 5a</a:t>
            </a:r>
            <a:r>
              <a:rPr lang="en-US" altLang="zh-TW" baseline="-25000"/>
              <a:t>6</a:t>
            </a:r>
            <a:r>
              <a:rPr lang="en-US" altLang="zh-TW"/>
              <a:t> + 4a</a:t>
            </a:r>
            <a:r>
              <a:rPr lang="en-US" altLang="zh-TW" baseline="-25000"/>
              <a:t>7</a:t>
            </a:r>
            <a:r>
              <a:rPr lang="en-US" altLang="zh-TW"/>
              <a:t> + 3a</a:t>
            </a:r>
            <a:r>
              <a:rPr lang="en-US" altLang="zh-TW" baseline="-25000"/>
              <a:t>8</a:t>
            </a:r>
            <a:r>
              <a:rPr lang="en-US" altLang="zh-TW"/>
              <a:t> + 2a</a:t>
            </a:r>
            <a:r>
              <a:rPr lang="en-US" altLang="zh-TW" baseline="-25000"/>
              <a:t>9</a:t>
            </a:r>
            <a:r>
              <a:rPr lang="en-US" altLang="zh-TW"/>
              <a:t> + a</a:t>
            </a:r>
            <a:r>
              <a:rPr lang="en-US" altLang="zh-TW" baseline="-25000"/>
              <a:t>10</a:t>
            </a:r>
            <a:r>
              <a:rPr lang="en-US" altLang="zh-TW"/>
              <a:t> </a:t>
            </a:r>
            <a:r>
              <a:rPr kumimoji="0" lang="en-US" altLang="en-US">
                <a:sym typeface="Euclid Symbol" pitchFamily="18" charset="2"/>
              </a:rPr>
              <a:t> 0</a:t>
            </a:r>
            <a:r>
              <a:rPr lang="en-US" altLang="zh-TW"/>
              <a:t> (mod 11)</a:t>
            </a:r>
          </a:p>
        </p:txBody>
      </p:sp>
      <p:sp>
        <p:nvSpPr>
          <p:cNvPr id="917513" name="Text Box 9"/>
          <p:cNvSpPr txBox="1">
            <a:spLocks noChangeArrowheads="1"/>
          </p:cNvSpPr>
          <p:nvPr/>
        </p:nvSpPr>
        <p:spPr bwMode="auto">
          <a:xfrm>
            <a:off x="577850" y="3881438"/>
            <a:ext cx="8032750" cy="160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The error is </a:t>
            </a:r>
            <a:r>
              <a:rPr lang="en-US" altLang="zh-TW" b="1"/>
              <a:t>not</a:t>
            </a:r>
            <a:r>
              <a:rPr lang="en-US" altLang="zh-TW"/>
              <a:t> detected if and only if</a:t>
            </a:r>
          </a:p>
          <a:p>
            <a:pPr eaLnBrk="1" hangingPunct="1">
              <a:lnSpc>
                <a:spcPct val="150000"/>
              </a:lnSpc>
            </a:pPr>
            <a:r>
              <a:rPr lang="en-US" altLang="zh-TW"/>
              <a:t>10a</a:t>
            </a:r>
            <a:r>
              <a:rPr lang="en-US" altLang="zh-TW" baseline="-25000"/>
              <a:t>1</a:t>
            </a:r>
            <a:r>
              <a:rPr lang="en-US" altLang="zh-TW"/>
              <a:t>+…+ (11-i-1)c + (11-i)d +…+a</a:t>
            </a:r>
            <a:r>
              <a:rPr lang="en-US" altLang="zh-TW" baseline="-25000"/>
              <a:t>10 </a:t>
            </a:r>
            <a:r>
              <a:rPr kumimoji="0" lang="en-US" altLang="en-US">
                <a:sym typeface="Euclid Symbol" pitchFamily="18" charset="2"/>
              </a:rPr>
              <a:t></a:t>
            </a:r>
            <a:r>
              <a:rPr lang="en-US" altLang="zh-TW" baseline="-25000"/>
              <a:t> </a:t>
            </a:r>
            <a:r>
              <a:rPr lang="en-US" altLang="zh-TW"/>
              <a:t>10a</a:t>
            </a:r>
            <a:r>
              <a:rPr lang="en-US" altLang="zh-TW" baseline="-25000"/>
              <a:t>1</a:t>
            </a:r>
            <a:r>
              <a:rPr lang="en-US" altLang="zh-TW"/>
              <a:t>+…+ (11-i-1)d + (11-i)c +…+a</a:t>
            </a:r>
            <a:r>
              <a:rPr lang="en-US" altLang="zh-TW" baseline="-25000"/>
              <a:t>10 </a:t>
            </a:r>
            <a:r>
              <a:rPr lang="en-US" altLang="zh-TW"/>
              <a:t>(mod 11)</a:t>
            </a:r>
          </a:p>
          <a:p>
            <a:pPr eaLnBrk="1" hangingPunct="1">
              <a:lnSpc>
                <a:spcPct val="150000"/>
              </a:lnSpc>
            </a:pPr>
            <a:r>
              <a:rPr lang="en-US" altLang="zh-TW"/>
              <a:t>if and only if	(11-i-1)(c-d) + (11-i)(d-c)</a:t>
            </a:r>
            <a:r>
              <a:rPr lang="en-US" altLang="zh-TW" baseline="-25000"/>
              <a:t> </a:t>
            </a:r>
            <a:r>
              <a:rPr kumimoji="0" lang="en-US" altLang="en-US">
                <a:sym typeface="Euclid Symbol" pitchFamily="18" charset="2"/>
              </a:rPr>
              <a:t> 0 </a:t>
            </a:r>
            <a:r>
              <a:rPr lang="en-US" altLang="zh-TW"/>
              <a:t>(mod 11)</a:t>
            </a:r>
          </a:p>
          <a:p>
            <a:pPr eaLnBrk="1" hangingPunct="1">
              <a:lnSpc>
                <a:spcPct val="150000"/>
              </a:lnSpc>
            </a:pPr>
            <a:r>
              <a:rPr lang="en-US" altLang="zh-TW"/>
              <a:t>if and only if	c-d </a:t>
            </a:r>
            <a:r>
              <a:rPr kumimoji="0" lang="en-US" altLang="en-US">
                <a:sym typeface="Euclid Symbol" pitchFamily="18" charset="2"/>
              </a:rPr>
              <a:t> 0 </a:t>
            </a:r>
            <a:r>
              <a:rPr lang="en-US" altLang="zh-TW"/>
              <a:t>(mod 11)  </a:t>
            </a:r>
          </a:p>
        </p:txBody>
      </p:sp>
      <p:sp>
        <p:nvSpPr>
          <p:cNvPr id="30725" name="Text Box 11"/>
          <p:cNvSpPr txBox="1">
            <a:spLocks noChangeArrowheads="1"/>
          </p:cNvSpPr>
          <p:nvPr/>
        </p:nvSpPr>
        <p:spPr bwMode="auto">
          <a:xfrm>
            <a:off x="465138" y="1905000"/>
            <a:ext cx="5003800" cy="37623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transposition error?</a:t>
            </a:r>
          </a:p>
        </p:txBody>
      </p:sp>
      <p:sp>
        <p:nvSpPr>
          <p:cNvPr id="30726" name="Text Box 12"/>
          <p:cNvSpPr txBox="1">
            <a:spLocks noChangeArrowheads="1"/>
          </p:cNvSpPr>
          <p:nvPr/>
        </p:nvSpPr>
        <p:spPr bwMode="auto">
          <a:xfrm>
            <a:off x="1720850" y="2589213"/>
            <a:ext cx="5670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Correct number		</a:t>
            </a:r>
            <a:r>
              <a:rPr lang="en-US" altLang="zh-TW">
                <a:solidFill>
                  <a:schemeClr val="tx2"/>
                </a:solidFill>
              </a:rPr>
              <a:t>a</a:t>
            </a:r>
            <a:r>
              <a:rPr lang="en-US" altLang="zh-TW" baseline="-25000">
                <a:solidFill>
                  <a:schemeClr val="tx2"/>
                </a:solidFill>
              </a:rPr>
              <a:t>1</a:t>
            </a:r>
            <a:r>
              <a:rPr lang="en-US" altLang="zh-TW"/>
              <a:t>a</a:t>
            </a:r>
            <a:r>
              <a:rPr lang="en-US" altLang="zh-TW" baseline="-25000"/>
              <a:t>2</a:t>
            </a:r>
            <a:r>
              <a:rPr lang="en-US" altLang="zh-TW">
                <a:solidFill>
                  <a:schemeClr val="tx2"/>
                </a:solidFill>
              </a:rPr>
              <a:t>…</a:t>
            </a:r>
            <a:r>
              <a:rPr lang="en-US" altLang="zh-TW" u="sng">
                <a:solidFill>
                  <a:srgbClr val="A50021"/>
                </a:solidFill>
              </a:rPr>
              <a:t>cd</a:t>
            </a:r>
            <a:r>
              <a:rPr lang="en-US" altLang="zh-TW"/>
              <a:t>…a</a:t>
            </a:r>
            <a:r>
              <a:rPr lang="en-US" altLang="zh-TW" baseline="-25000"/>
              <a:t>9</a:t>
            </a:r>
            <a:r>
              <a:rPr lang="en-US" altLang="zh-TW"/>
              <a:t>a</a:t>
            </a:r>
            <a:r>
              <a:rPr lang="en-US" altLang="zh-TW" baseline="-25000"/>
              <a:t>10</a:t>
            </a:r>
            <a:r>
              <a:rPr lang="en-US" altLang="zh-TW"/>
              <a:t>		</a:t>
            </a:r>
          </a:p>
          <a:p>
            <a:pPr eaLnBrk="1" hangingPunct="1"/>
            <a:endParaRPr lang="en-US" altLang="zh-TW"/>
          </a:p>
          <a:p>
            <a:pPr eaLnBrk="1" hangingPunct="1"/>
            <a:r>
              <a:rPr lang="en-US" altLang="zh-TW"/>
              <a:t>Incorrect number	a</a:t>
            </a:r>
            <a:r>
              <a:rPr lang="en-US" altLang="zh-TW" baseline="-25000">
                <a:solidFill>
                  <a:schemeClr val="tx2"/>
                </a:solidFill>
              </a:rPr>
              <a:t>1</a:t>
            </a:r>
            <a:r>
              <a:rPr lang="en-US" altLang="zh-TW"/>
              <a:t>a</a:t>
            </a:r>
            <a:r>
              <a:rPr lang="en-US" altLang="zh-TW" baseline="-25000"/>
              <a:t>2</a:t>
            </a:r>
            <a:r>
              <a:rPr lang="en-US" altLang="zh-TW">
                <a:solidFill>
                  <a:schemeClr val="tx2"/>
                </a:solidFill>
              </a:rPr>
              <a:t>…</a:t>
            </a:r>
            <a:r>
              <a:rPr lang="en-US" altLang="zh-TW" u="sng">
                <a:solidFill>
                  <a:srgbClr val="A50021"/>
                </a:solidFill>
              </a:rPr>
              <a:t>dc</a:t>
            </a:r>
            <a:r>
              <a:rPr lang="en-US" altLang="zh-TW"/>
              <a:t>…a</a:t>
            </a:r>
            <a:r>
              <a:rPr lang="en-US" altLang="zh-TW" baseline="-25000"/>
              <a:t>9</a:t>
            </a:r>
            <a:r>
              <a:rPr lang="en-US" altLang="zh-TW"/>
              <a:t>a</a:t>
            </a:r>
            <a:r>
              <a:rPr lang="en-US" altLang="zh-TW" baseline="-25000"/>
              <a:t>10</a:t>
            </a:r>
          </a:p>
        </p:txBody>
      </p:sp>
      <p:sp>
        <p:nvSpPr>
          <p:cNvPr id="917517" name="Text Box 13"/>
          <p:cNvSpPr txBox="1">
            <a:spLocks noChangeArrowheads="1"/>
          </p:cNvSpPr>
          <p:nvPr/>
        </p:nvSpPr>
        <p:spPr bwMode="auto">
          <a:xfrm>
            <a:off x="1247775" y="5791200"/>
            <a:ext cx="667702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This happens only when c =</a:t>
            </a:r>
            <a:r>
              <a:rPr kumimoji="0" lang="en-US" altLang="en-US">
                <a:sym typeface="Euclid Symbol" pitchFamily="18" charset="2"/>
              </a:rPr>
              <a:t> d</a:t>
            </a:r>
            <a:r>
              <a:rPr kumimoji="0" lang="en-US" altLang="zh-TW">
                <a:sym typeface="Euclid Symbol" pitchFamily="18" charset="2"/>
              </a:rPr>
              <a:t>, in which case there is no error!</a:t>
            </a:r>
          </a:p>
        </p:txBody>
      </p:sp>
    </p:spTree>
    <p:extLst>
      <p:ext uri="{BB962C8B-B14F-4D97-AF65-F5344CB8AC3E}">
        <p14:creationId xmlns:p14="http://schemas.microsoft.com/office/powerpoint/2010/main" val="4102730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75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751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1751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1751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17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17" grpId="0" animBg="1"/>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752600" y="457200"/>
            <a:ext cx="567531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International Standard Book Number</a:t>
            </a:r>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143000"/>
            <a:ext cx="2562225" cy="17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8" name="Text Box 4"/>
          <p:cNvSpPr txBox="1">
            <a:spLocks noChangeArrowheads="1"/>
          </p:cNvSpPr>
          <p:nvPr/>
        </p:nvSpPr>
        <p:spPr bwMode="auto">
          <a:xfrm>
            <a:off x="685800" y="3062288"/>
            <a:ext cx="77517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The last digit is the check digit, and it satisfies the following equation:</a:t>
            </a:r>
          </a:p>
        </p:txBody>
      </p:sp>
      <p:sp>
        <p:nvSpPr>
          <p:cNvPr id="31749" name="Text Box 5"/>
          <p:cNvSpPr txBox="1">
            <a:spLocks noChangeArrowheads="1"/>
          </p:cNvSpPr>
          <p:nvPr/>
        </p:nvSpPr>
        <p:spPr bwMode="auto">
          <a:xfrm>
            <a:off x="914400" y="3595688"/>
            <a:ext cx="72596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10a</a:t>
            </a:r>
            <a:r>
              <a:rPr lang="en-US" altLang="zh-TW" baseline="-25000"/>
              <a:t>1</a:t>
            </a:r>
            <a:r>
              <a:rPr lang="en-US" altLang="zh-TW"/>
              <a:t> + 9a</a:t>
            </a:r>
            <a:r>
              <a:rPr lang="en-US" altLang="zh-TW" baseline="-25000"/>
              <a:t>2</a:t>
            </a:r>
            <a:r>
              <a:rPr lang="en-US" altLang="zh-TW"/>
              <a:t> + 8a</a:t>
            </a:r>
            <a:r>
              <a:rPr lang="en-US" altLang="zh-TW" baseline="-25000"/>
              <a:t>3</a:t>
            </a:r>
            <a:r>
              <a:rPr lang="en-US" altLang="zh-TW"/>
              <a:t> + 7a</a:t>
            </a:r>
            <a:r>
              <a:rPr lang="en-US" altLang="zh-TW" baseline="-25000"/>
              <a:t>4</a:t>
            </a:r>
            <a:r>
              <a:rPr lang="en-US" altLang="zh-TW"/>
              <a:t> + 6a</a:t>
            </a:r>
            <a:r>
              <a:rPr lang="en-US" altLang="zh-TW" baseline="-25000"/>
              <a:t>5</a:t>
            </a:r>
            <a:r>
              <a:rPr lang="en-US" altLang="zh-TW"/>
              <a:t> + 5a</a:t>
            </a:r>
            <a:r>
              <a:rPr lang="en-US" altLang="zh-TW" baseline="-25000"/>
              <a:t>6</a:t>
            </a:r>
            <a:r>
              <a:rPr lang="en-US" altLang="zh-TW"/>
              <a:t> + 4a</a:t>
            </a:r>
            <a:r>
              <a:rPr lang="en-US" altLang="zh-TW" baseline="-25000"/>
              <a:t>7</a:t>
            </a:r>
            <a:r>
              <a:rPr lang="en-US" altLang="zh-TW"/>
              <a:t> + 3a</a:t>
            </a:r>
            <a:r>
              <a:rPr lang="en-US" altLang="zh-TW" baseline="-25000"/>
              <a:t>8</a:t>
            </a:r>
            <a:r>
              <a:rPr lang="en-US" altLang="zh-TW"/>
              <a:t> + 2a</a:t>
            </a:r>
            <a:r>
              <a:rPr lang="en-US" altLang="zh-TW" baseline="-25000"/>
              <a:t>9</a:t>
            </a:r>
            <a:r>
              <a:rPr lang="en-US" altLang="zh-TW"/>
              <a:t> + a</a:t>
            </a:r>
            <a:r>
              <a:rPr lang="en-US" altLang="zh-TW" baseline="-25000"/>
              <a:t>10</a:t>
            </a:r>
            <a:r>
              <a:rPr lang="en-US" altLang="zh-TW"/>
              <a:t> </a:t>
            </a:r>
            <a:r>
              <a:rPr kumimoji="0" lang="en-US" altLang="en-US">
                <a:sym typeface="Euclid Symbol" pitchFamily="18" charset="2"/>
              </a:rPr>
              <a:t> 0</a:t>
            </a:r>
            <a:r>
              <a:rPr lang="en-US" altLang="zh-TW"/>
              <a:t> (mod 11)</a:t>
            </a:r>
          </a:p>
        </p:txBody>
      </p:sp>
      <p:sp>
        <p:nvSpPr>
          <p:cNvPr id="31750" name="Text Box 6"/>
          <p:cNvSpPr txBox="1">
            <a:spLocks noChangeArrowheads="1"/>
          </p:cNvSpPr>
          <p:nvPr/>
        </p:nvSpPr>
        <p:spPr bwMode="auto">
          <a:xfrm>
            <a:off x="746125" y="4195763"/>
            <a:ext cx="7558088" cy="376237"/>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Note: When the check digit is 10, it assigns a</a:t>
            </a:r>
            <a:r>
              <a:rPr lang="en-US" altLang="zh-TW" baseline="-25000"/>
              <a:t>10</a:t>
            </a:r>
            <a:r>
              <a:rPr lang="en-US" altLang="zh-TW"/>
              <a:t> the special symbol </a:t>
            </a:r>
            <a:r>
              <a:rPr lang="en-US" altLang="zh-TW">
                <a:solidFill>
                  <a:srgbClr val="A50021"/>
                </a:solidFill>
              </a:rPr>
              <a:t>X</a:t>
            </a:r>
            <a:r>
              <a:rPr lang="en-US" altLang="zh-TW"/>
              <a:t>. </a:t>
            </a:r>
          </a:p>
        </p:txBody>
      </p:sp>
      <p:sp>
        <p:nvSpPr>
          <p:cNvPr id="31751" name="Text Box 7"/>
          <p:cNvSpPr txBox="1">
            <a:spLocks noChangeArrowheads="1"/>
          </p:cNvSpPr>
          <p:nvPr/>
        </p:nvSpPr>
        <p:spPr bwMode="auto">
          <a:xfrm>
            <a:off x="762000" y="4984750"/>
            <a:ext cx="4770438"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single digit error?</a:t>
            </a:r>
          </a:p>
        </p:txBody>
      </p:sp>
      <p:sp>
        <p:nvSpPr>
          <p:cNvPr id="31752" name="Text Box 8"/>
          <p:cNvSpPr txBox="1">
            <a:spLocks noChangeArrowheads="1"/>
          </p:cNvSpPr>
          <p:nvPr/>
        </p:nvSpPr>
        <p:spPr bwMode="auto">
          <a:xfrm>
            <a:off x="777875" y="5795963"/>
            <a:ext cx="5003800"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Can it be used to detect transposition error?</a:t>
            </a:r>
          </a:p>
        </p:txBody>
      </p:sp>
      <p:sp>
        <p:nvSpPr>
          <p:cNvPr id="919561" name="Text Box 9"/>
          <p:cNvSpPr txBox="1">
            <a:spLocks noChangeArrowheads="1"/>
          </p:cNvSpPr>
          <p:nvPr/>
        </p:nvSpPr>
        <p:spPr bwMode="auto">
          <a:xfrm>
            <a:off x="6334125" y="5029200"/>
            <a:ext cx="1438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Yes, always.</a:t>
            </a:r>
          </a:p>
        </p:txBody>
      </p:sp>
      <p:sp>
        <p:nvSpPr>
          <p:cNvPr id="919562" name="Text Box 10"/>
          <p:cNvSpPr txBox="1">
            <a:spLocks noChangeArrowheads="1"/>
          </p:cNvSpPr>
          <p:nvPr/>
        </p:nvSpPr>
        <p:spPr bwMode="auto">
          <a:xfrm>
            <a:off x="6334125" y="5805488"/>
            <a:ext cx="1438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Yes, always.</a:t>
            </a:r>
          </a:p>
        </p:txBody>
      </p:sp>
    </p:spTree>
    <p:extLst>
      <p:ext uri="{BB962C8B-B14F-4D97-AF65-F5344CB8AC3E}">
        <p14:creationId xmlns:p14="http://schemas.microsoft.com/office/powerpoint/2010/main" val="863042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95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9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9561" grpId="0"/>
      <p:bldP spid="919562" grpId="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3581400" y="457200"/>
            <a:ext cx="205105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This Lecture</a:t>
            </a:r>
          </a:p>
        </p:txBody>
      </p:sp>
      <p:sp>
        <p:nvSpPr>
          <p:cNvPr id="32771" name="Text Box 4"/>
          <p:cNvSpPr txBox="1">
            <a:spLocks noChangeArrowheads="1"/>
          </p:cNvSpPr>
          <p:nvPr/>
        </p:nvSpPr>
        <p:spPr bwMode="auto">
          <a:xfrm>
            <a:off x="2590800" y="2024063"/>
            <a:ext cx="396240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buClr>
                <a:srgbClr val="A50021"/>
              </a:buClr>
              <a:buFontTx/>
              <a:buChar char="•"/>
            </a:pPr>
            <a:r>
              <a:rPr lang="en-US" altLang="zh-TW"/>
              <a:t> Multiplicative inverse</a:t>
            </a:r>
          </a:p>
          <a:p>
            <a:pPr eaLnBrk="1" hangingPunct="1">
              <a:buClr>
                <a:srgbClr val="A50021"/>
              </a:buClr>
              <a:buFontTx/>
              <a:buChar char="•"/>
            </a:pPr>
            <a:endParaRPr lang="en-US" altLang="zh-TW"/>
          </a:p>
          <a:p>
            <a:pPr eaLnBrk="1" hangingPunct="1">
              <a:buClr>
                <a:srgbClr val="A50021"/>
              </a:buClr>
              <a:buFontTx/>
              <a:buChar char="•"/>
            </a:pPr>
            <a:r>
              <a:rPr lang="en-US" altLang="zh-TW"/>
              <a:t> Cancellation in modular arithmetic</a:t>
            </a:r>
          </a:p>
          <a:p>
            <a:pPr eaLnBrk="1" hangingPunct="1">
              <a:buClr>
                <a:srgbClr val="A50021"/>
              </a:buClr>
              <a:buFontTx/>
              <a:buChar char="•"/>
            </a:pPr>
            <a:endParaRPr lang="en-US" altLang="zh-TW"/>
          </a:p>
          <a:p>
            <a:pPr eaLnBrk="1" hangingPunct="1">
              <a:buClr>
                <a:srgbClr val="A50021"/>
              </a:buClr>
              <a:buFontTx/>
              <a:buChar char="•"/>
            </a:pPr>
            <a:r>
              <a:rPr lang="en-US" altLang="zh-TW"/>
              <a:t> Application: check digit scheme</a:t>
            </a:r>
          </a:p>
          <a:p>
            <a:pPr eaLnBrk="1" hangingPunct="1">
              <a:buClr>
                <a:srgbClr val="A50021"/>
              </a:buClr>
              <a:buFontTx/>
              <a:buChar char="•"/>
            </a:pPr>
            <a:endParaRPr lang="en-US" altLang="zh-TW"/>
          </a:p>
          <a:p>
            <a:pPr eaLnBrk="1" hangingPunct="1">
              <a:buClr>
                <a:srgbClr val="A50021"/>
              </a:buClr>
              <a:buFontTx/>
              <a:buChar char="•"/>
            </a:pPr>
            <a:r>
              <a:rPr lang="en-US" altLang="zh-TW"/>
              <a:t> Fermat’s little theorem</a:t>
            </a:r>
          </a:p>
        </p:txBody>
      </p:sp>
    </p:spTree>
    <p:extLst>
      <p:ext uri="{BB962C8B-B14F-4D97-AF65-F5344CB8AC3E}">
        <p14:creationId xmlns:p14="http://schemas.microsoft.com/office/powerpoint/2010/main" val="35496718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ChangeArrowheads="1"/>
          </p:cNvSpPr>
          <p:nvPr/>
        </p:nvSpPr>
        <p:spPr bwMode="auto">
          <a:xfrm>
            <a:off x="685800" y="2667000"/>
            <a:ext cx="7848600" cy="22860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1800">
                <a:latin typeface="Comic Sans MS" pitchFamily="66" charset="0"/>
              </a:rPr>
              <a:t>In particular, when </a:t>
            </a:r>
            <a:r>
              <a:rPr lang="en-US" altLang="en-US" sz="1800">
                <a:solidFill>
                  <a:srgbClr val="0000CC"/>
                </a:solidFill>
                <a:latin typeface="Comic Sans MS" pitchFamily="66" charset="0"/>
              </a:rPr>
              <a:t>p </a:t>
            </a:r>
            <a:r>
              <a:rPr lang="en-US" altLang="en-US" sz="1800">
                <a:latin typeface="Comic Sans MS" pitchFamily="66" charset="0"/>
              </a:rPr>
              <a:t>is a prime &amp; </a:t>
            </a:r>
            <a:r>
              <a:rPr lang="en-US" altLang="en-US" sz="1800">
                <a:solidFill>
                  <a:srgbClr val="0000CC"/>
                </a:solidFill>
                <a:latin typeface="Comic Sans MS" pitchFamily="66" charset="0"/>
              </a:rPr>
              <a:t>k</a:t>
            </a:r>
            <a:r>
              <a:rPr lang="en-US" altLang="en-US" sz="1800">
                <a:latin typeface="Comic Sans MS" pitchFamily="66" charset="0"/>
              </a:rPr>
              <a:t> not a multiple of </a:t>
            </a:r>
            <a:r>
              <a:rPr lang="en-US" altLang="en-US" sz="1800">
                <a:solidFill>
                  <a:srgbClr val="0000CC"/>
                </a:solidFill>
                <a:latin typeface="Comic Sans MS" pitchFamily="66" charset="0"/>
              </a:rPr>
              <a:t>p, </a:t>
            </a:r>
            <a:r>
              <a:rPr lang="en-US" altLang="en-US" sz="1800">
                <a:solidFill>
                  <a:schemeClr val="tx2"/>
                </a:solidFill>
                <a:latin typeface="Comic Sans MS" pitchFamily="66" charset="0"/>
              </a:rPr>
              <a:t> then gcd(</a:t>
            </a:r>
            <a:r>
              <a:rPr lang="en-US" altLang="en-US" sz="1800">
                <a:solidFill>
                  <a:srgbClr val="0000CC"/>
                </a:solidFill>
                <a:latin typeface="Comic Sans MS" pitchFamily="66" charset="0"/>
              </a:rPr>
              <a:t>k,p</a:t>
            </a:r>
            <a:r>
              <a:rPr lang="en-US" altLang="en-US" sz="1800">
                <a:solidFill>
                  <a:schemeClr val="tx2"/>
                </a:solidFill>
                <a:latin typeface="Comic Sans MS" pitchFamily="66" charset="0"/>
              </a:rPr>
              <a:t>)=1.</a:t>
            </a:r>
          </a:p>
          <a:p>
            <a:pPr eaLnBrk="1" hangingPunct="1">
              <a:lnSpc>
                <a:spcPct val="150000"/>
              </a:lnSpc>
              <a:buFontTx/>
              <a:buNone/>
            </a:pPr>
            <a:r>
              <a:rPr lang="en-US" altLang="en-US" sz="1800">
                <a:latin typeface="Comic Sans MS" pitchFamily="66" charset="0"/>
                <a:sym typeface="Euclid Symbol" pitchFamily="18" charset="2"/>
              </a:rPr>
              <a:t>			If </a:t>
            </a:r>
            <a:r>
              <a:rPr lang="en-US" altLang="en-US" sz="1800">
                <a:solidFill>
                  <a:srgbClr val="0000CC"/>
                </a:solidFill>
                <a:latin typeface="Comic Sans MS" pitchFamily="66" charset="0"/>
                <a:sym typeface="Euclid Symbol" pitchFamily="18" charset="2"/>
              </a:rPr>
              <a:t>i </a:t>
            </a:r>
            <a:r>
              <a:rPr lang="en-US" altLang="en-US" sz="1800" b="1">
                <a:solidFill>
                  <a:srgbClr val="0000CC"/>
                </a:solidFill>
                <a:latin typeface="Comic Sans MS" pitchFamily="66" charset="0"/>
                <a:sym typeface="Euclid Symbol" pitchFamily="18" charset="2"/>
              </a:rPr>
              <a:t></a:t>
            </a:r>
            <a:r>
              <a:rPr lang="en-US" altLang="en-US" sz="1800">
                <a:solidFill>
                  <a:srgbClr val="0000CC"/>
                </a:solidFill>
                <a:latin typeface="Comic Sans MS" pitchFamily="66" charset="0"/>
                <a:sym typeface="Euclid Symbol" pitchFamily="18" charset="2"/>
              </a:rPr>
              <a:t> j (mod p)</a:t>
            </a:r>
            <a:r>
              <a:rPr lang="en-US" altLang="en-US" sz="1800">
                <a:latin typeface="Comic Sans MS" pitchFamily="66" charset="0"/>
                <a:sym typeface="Euclid Symbol" pitchFamily="18" charset="2"/>
              </a:rPr>
              <a:t>, then</a:t>
            </a:r>
            <a:r>
              <a:rPr lang="en-US" altLang="en-US" sz="1800">
                <a:solidFill>
                  <a:srgbClr val="0000CC"/>
                </a:solidFill>
                <a:latin typeface="Comic Sans MS" pitchFamily="66" charset="0"/>
                <a:sym typeface="Euclid Symbol" pitchFamily="18" charset="2"/>
              </a:rPr>
              <a:t> i·k </a:t>
            </a:r>
            <a:r>
              <a:rPr lang="en-US" altLang="en-US" sz="1800" b="1">
                <a:solidFill>
                  <a:srgbClr val="0000CC"/>
                </a:solidFill>
                <a:latin typeface="Comic Sans MS" pitchFamily="66" charset="0"/>
                <a:sym typeface="Euclid Symbol" pitchFamily="18" charset="2"/>
              </a:rPr>
              <a:t></a:t>
            </a:r>
            <a:r>
              <a:rPr lang="en-US" altLang="en-US" sz="1800">
                <a:solidFill>
                  <a:srgbClr val="0000CC"/>
                </a:solidFill>
                <a:latin typeface="Comic Sans MS" pitchFamily="66" charset="0"/>
                <a:sym typeface="Euclid Symbol" pitchFamily="18" charset="2"/>
              </a:rPr>
              <a:t> j</a:t>
            </a:r>
            <a:r>
              <a:rPr lang="en-US" altLang="en-US" sz="1800">
                <a:solidFill>
                  <a:srgbClr val="0000CC"/>
                </a:solidFill>
                <a:latin typeface="Comic Sans MS" pitchFamily="66" charset="0"/>
                <a:ea typeface="Arial Unicode MS" pitchFamily="34" charset="-120"/>
                <a:cs typeface="Arial Unicode MS" pitchFamily="34" charset="-120"/>
                <a:sym typeface="Euclid Symbol" pitchFamily="18" charset="2"/>
              </a:rPr>
              <a:t>·k</a:t>
            </a:r>
            <a:r>
              <a:rPr lang="en-US" altLang="en-US" sz="1800">
                <a:solidFill>
                  <a:srgbClr val="0000CC"/>
                </a:solidFill>
                <a:latin typeface="Comic Sans MS" pitchFamily="66" charset="0"/>
                <a:sym typeface="Euclid Symbol" pitchFamily="18" charset="2"/>
              </a:rPr>
              <a:t> (mod p)</a:t>
            </a:r>
            <a:endParaRPr lang="en-US" altLang="en-US" sz="1800">
              <a:solidFill>
                <a:schemeClr val="tx2"/>
              </a:solidFill>
              <a:latin typeface="Comic Sans MS" pitchFamily="66" charset="0"/>
            </a:endParaRPr>
          </a:p>
          <a:p>
            <a:pPr eaLnBrk="1" hangingPunct="1">
              <a:lnSpc>
                <a:spcPct val="150000"/>
              </a:lnSpc>
              <a:buFontTx/>
              <a:buNone/>
            </a:pPr>
            <a:r>
              <a:rPr lang="en-US" altLang="en-US" sz="1800">
                <a:solidFill>
                  <a:schemeClr val="tx2"/>
                </a:solidFill>
                <a:latin typeface="Comic Sans MS" pitchFamily="66" charset="0"/>
              </a:rPr>
              <a:t>Therefore,</a:t>
            </a:r>
            <a:endParaRPr lang="en-US" altLang="en-US" sz="1800">
              <a:latin typeface="Comic Sans MS" pitchFamily="66" charset="0"/>
            </a:endParaRPr>
          </a:p>
          <a:p>
            <a:pPr eaLnBrk="1" hangingPunct="1">
              <a:lnSpc>
                <a:spcPct val="150000"/>
              </a:lnSpc>
              <a:buFontTx/>
              <a:buNone/>
            </a:pPr>
            <a:r>
              <a:rPr lang="en-US" altLang="en-US" sz="1800">
                <a:latin typeface="Comic Sans MS" pitchFamily="66" charset="0"/>
              </a:rPr>
              <a:t>			</a:t>
            </a:r>
            <a:r>
              <a:rPr lang="en-US" altLang="en-US" sz="1800">
                <a:solidFill>
                  <a:srgbClr val="0000CC"/>
                </a:solidFill>
                <a:latin typeface="Comic Sans MS" pitchFamily="66" charset="0"/>
              </a:rPr>
              <a:t>k mod p, 2k mod p,  …, (p-1)k mod p</a:t>
            </a:r>
          </a:p>
          <a:p>
            <a:pPr eaLnBrk="1" hangingPunct="1">
              <a:lnSpc>
                <a:spcPct val="150000"/>
              </a:lnSpc>
              <a:buFontTx/>
              <a:buNone/>
            </a:pPr>
            <a:r>
              <a:rPr lang="en-US" altLang="en-US" sz="1800">
                <a:latin typeface="Comic Sans MS" pitchFamily="66" charset="0"/>
              </a:rPr>
              <a:t>are all different numbers. </a:t>
            </a:r>
          </a:p>
        </p:txBody>
      </p:sp>
      <p:sp>
        <p:nvSpPr>
          <p:cNvPr id="33795" name="Text Box 3"/>
          <p:cNvSpPr txBox="1">
            <a:spLocks noChangeArrowheads="1"/>
          </p:cNvSpPr>
          <p:nvPr/>
        </p:nvSpPr>
        <p:spPr bwMode="auto">
          <a:xfrm>
            <a:off x="2667000" y="457200"/>
            <a:ext cx="377983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Fermat’s Little Theorem</a:t>
            </a:r>
          </a:p>
        </p:txBody>
      </p:sp>
      <p:sp>
        <p:nvSpPr>
          <p:cNvPr id="33796" name="Rectangle 4"/>
          <p:cNvSpPr>
            <a:spLocks noChangeArrowheads="1"/>
          </p:cNvSpPr>
          <p:nvPr/>
        </p:nvSpPr>
        <p:spPr bwMode="auto">
          <a:xfrm>
            <a:off x="838200" y="1219200"/>
            <a:ext cx="7467600" cy="457200"/>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1800" i="1">
                <a:solidFill>
                  <a:srgbClr val="A50021"/>
                </a:solidFill>
                <a:latin typeface="Comic Sans MS" pitchFamily="66" charset="0"/>
                <a:sym typeface="Euclid Symbol" pitchFamily="18" charset="2"/>
              </a:rPr>
              <a:t>Claim 1</a:t>
            </a:r>
            <a:r>
              <a:rPr lang="en-US" altLang="en-US" sz="1800">
                <a:latin typeface="Comic Sans MS" pitchFamily="66" charset="0"/>
                <a:sym typeface="Euclid Symbol" pitchFamily="18" charset="2"/>
              </a:rPr>
              <a:t>: Assume </a:t>
            </a:r>
            <a:r>
              <a:rPr lang="en-US" altLang="en-US" sz="1800">
                <a:solidFill>
                  <a:srgbClr val="0000CC"/>
                </a:solidFill>
                <a:latin typeface="Comic Sans MS" pitchFamily="66" charset="0"/>
                <a:sym typeface="Euclid Symbol" pitchFamily="18" charset="2"/>
              </a:rPr>
              <a:t>gcd(k,n) = 1.</a:t>
            </a:r>
            <a:r>
              <a:rPr lang="en-US" altLang="en-US" sz="1800">
                <a:latin typeface="Comic Sans MS" pitchFamily="66" charset="0"/>
                <a:sym typeface="Euclid Symbol" pitchFamily="18" charset="2"/>
              </a:rPr>
              <a:t>  If </a:t>
            </a:r>
            <a:r>
              <a:rPr lang="en-US" altLang="en-US" sz="1800">
                <a:solidFill>
                  <a:srgbClr val="0000CC"/>
                </a:solidFill>
                <a:latin typeface="Comic Sans MS" pitchFamily="66" charset="0"/>
                <a:sym typeface="Euclid Symbol" pitchFamily="18" charset="2"/>
              </a:rPr>
              <a:t>i·k </a:t>
            </a:r>
            <a:r>
              <a:rPr lang="en-US" altLang="en-US" sz="1800" b="1">
                <a:solidFill>
                  <a:srgbClr val="0000CC"/>
                </a:solidFill>
                <a:latin typeface="Comic Sans MS" pitchFamily="66" charset="0"/>
                <a:sym typeface="Euclid Symbol" pitchFamily="18" charset="2"/>
              </a:rPr>
              <a:t></a:t>
            </a:r>
            <a:r>
              <a:rPr lang="en-US" altLang="en-US" sz="1800">
                <a:solidFill>
                  <a:srgbClr val="0000CC"/>
                </a:solidFill>
                <a:latin typeface="Comic Sans MS" pitchFamily="66" charset="0"/>
                <a:sym typeface="Euclid Symbol" pitchFamily="18" charset="2"/>
              </a:rPr>
              <a:t> j</a:t>
            </a:r>
            <a:r>
              <a:rPr lang="en-US" altLang="en-US" sz="1800">
                <a:solidFill>
                  <a:srgbClr val="0000CC"/>
                </a:solidFill>
                <a:latin typeface="Comic Sans MS" pitchFamily="66" charset="0"/>
                <a:ea typeface="Arial Unicode MS" pitchFamily="34" charset="-120"/>
                <a:cs typeface="Arial Unicode MS" pitchFamily="34" charset="-120"/>
                <a:sym typeface="Euclid Symbol" pitchFamily="18" charset="2"/>
              </a:rPr>
              <a:t>·k</a:t>
            </a:r>
            <a:r>
              <a:rPr lang="en-US" altLang="en-US" sz="1800">
                <a:solidFill>
                  <a:srgbClr val="0000CC"/>
                </a:solidFill>
                <a:latin typeface="Comic Sans MS" pitchFamily="66" charset="0"/>
                <a:sym typeface="Euclid Symbol" pitchFamily="18" charset="2"/>
              </a:rPr>
              <a:t> (mod n)</a:t>
            </a:r>
            <a:r>
              <a:rPr lang="en-US" altLang="en-US" sz="1800">
                <a:latin typeface="Comic Sans MS" pitchFamily="66" charset="0"/>
                <a:sym typeface="Euclid Symbol" pitchFamily="18" charset="2"/>
              </a:rPr>
              <a:t>, then</a:t>
            </a:r>
            <a:r>
              <a:rPr lang="en-US" altLang="en-US" sz="1800">
                <a:solidFill>
                  <a:srgbClr val="0000CC"/>
                </a:solidFill>
                <a:latin typeface="Comic Sans MS" pitchFamily="66" charset="0"/>
                <a:sym typeface="Euclid Symbol" pitchFamily="18" charset="2"/>
              </a:rPr>
              <a:t>  i </a:t>
            </a:r>
            <a:r>
              <a:rPr lang="en-US" altLang="en-US" sz="1800" b="1">
                <a:solidFill>
                  <a:srgbClr val="0000CC"/>
                </a:solidFill>
                <a:latin typeface="Comic Sans MS" pitchFamily="66" charset="0"/>
                <a:sym typeface="Euclid Symbol" pitchFamily="18" charset="2"/>
              </a:rPr>
              <a:t></a:t>
            </a:r>
            <a:r>
              <a:rPr lang="en-US" altLang="en-US" sz="1800">
                <a:solidFill>
                  <a:srgbClr val="0000CC"/>
                </a:solidFill>
                <a:latin typeface="Comic Sans MS" pitchFamily="66" charset="0"/>
                <a:sym typeface="Euclid Symbol" pitchFamily="18" charset="2"/>
              </a:rPr>
              <a:t> j (mod n)</a:t>
            </a:r>
            <a:r>
              <a:rPr lang="en-US" altLang="en-US" sz="1800">
                <a:latin typeface="Comic Sans MS" pitchFamily="66" charset="0"/>
                <a:sym typeface="Euclid Symbol" pitchFamily="18" charset="2"/>
              </a:rPr>
              <a:t>.</a:t>
            </a:r>
          </a:p>
        </p:txBody>
      </p:sp>
      <p:sp>
        <p:nvSpPr>
          <p:cNvPr id="921605" name="Rectangle 5"/>
          <p:cNvSpPr>
            <a:spLocks noChangeArrowheads="1"/>
          </p:cNvSpPr>
          <p:nvPr/>
        </p:nvSpPr>
        <p:spPr bwMode="auto">
          <a:xfrm>
            <a:off x="838200" y="1905000"/>
            <a:ext cx="7467600" cy="457200"/>
          </a:xfrm>
          <a:prstGeom prst="rect">
            <a:avLst/>
          </a:prstGeom>
          <a:solidFill>
            <a:srgbClr val="CCFF99"/>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1800" i="1">
                <a:solidFill>
                  <a:srgbClr val="A50021"/>
                </a:solidFill>
                <a:latin typeface="Comic Sans MS" pitchFamily="66" charset="0"/>
                <a:sym typeface="Euclid Symbol" pitchFamily="18" charset="2"/>
              </a:rPr>
              <a:t>Claim 2</a:t>
            </a:r>
            <a:r>
              <a:rPr lang="en-US" altLang="en-US" sz="1800">
                <a:latin typeface="Comic Sans MS" pitchFamily="66" charset="0"/>
                <a:sym typeface="Euclid Symbol" pitchFamily="18" charset="2"/>
              </a:rPr>
              <a:t>: Assume </a:t>
            </a:r>
            <a:r>
              <a:rPr lang="en-US" altLang="en-US" sz="1800">
                <a:solidFill>
                  <a:srgbClr val="0000CC"/>
                </a:solidFill>
                <a:latin typeface="Comic Sans MS" pitchFamily="66" charset="0"/>
                <a:sym typeface="Euclid Symbol" pitchFamily="18" charset="2"/>
              </a:rPr>
              <a:t>gcd(k,n) = 1.</a:t>
            </a:r>
            <a:r>
              <a:rPr lang="en-US" altLang="en-US" sz="1800">
                <a:latin typeface="Comic Sans MS" pitchFamily="66" charset="0"/>
                <a:sym typeface="Euclid Symbol" pitchFamily="18" charset="2"/>
              </a:rPr>
              <a:t>  If </a:t>
            </a:r>
            <a:r>
              <a:rPr lang="en-US" altLang="en-US" sz="1800">
                <a:solidFill>
                  <a:srgbClr val="0000CC"/>
                </a:solidFill>
                <a:latin typeface="Comic Sans MS" pitchFamily="66" charset="0"/>
                <a:sym typeface="Euclid Symbol" pitchFamily="18" charset="2"/>
              </a:rPr>
              <a:t>i </a:t>
            </a:r>
            <a:r>
              <a:rPr lang="en-US" altLang="en-US" sz="1800" b="1">
                <a:solidFill>
                  <a:srgbClr val="0000CC"/>
                </a:solidFill>
                <a:latin typeface="Comic Sans MS" pitchFamily="66" charset="0"/>
                <a:sym typeface="Euclid Symbol" pitchFamily="18" charset="2"/>
              </a:rPr>
              <a:t></a:t>
            </a:r>
            <a:r>
              <a:rPr lang="en-US" altLang="en-US" sz="1800">
                <a:solidFill>
                  <a:srgbClr val="0000CC"/>
                </a:solidFill>
                <a:latin typeface="Comic Sans MS" pitchFamily="66" charset="0"/>
                <a:sym typeface="Euclid Symbol" pitchFamily="18" charset="2"/>
              </a:rPr>
              <a:t> j (mod n)</a:t>
            </a:r>
            <a:r>
              <a:rPr lang="en-US" altLang="en-US" sz="1800">
                <a:latin typeface="Comic Sans MS" pitchFamily="66" charset="0"/>
                <a:sym typeface="Euclid Symbol" pitchFamily="18" charset="2"/>
              </a:rPr>
              <a:t>, then</a:t>
            </a:r>
            <a:r>
              <a:rPr lang="en-US" altLang="en-US" sz="1800">
                <a:solidFill>
                  <a:srgbClr val="0000CC"/>
                </a:solidFill>
                <a:latin typeface="Comic Sans MS" pitchFamily="66" charset="0"/>
                <a:sym typeface="Euclid Symbol" pitchFamily="18" charset="2"/>
              </a:rPr>
              <a:t> i·k </a:t>
            </a:r>
            <a:r>
              <a:rPr lang="en-US" altLang="en-US" sz="1800" b="1">
                <a:solidFill>
                  <a:srgbClr val="0000CC"/>
                </a:solidFill>
                <a:latin typeface="Comic Sans MS" pitchFamily="66" charset="0"/>
                <a:sym typeface="Euclid Symbol" pitchFamily="18" charset="2"/>
              </a:rPr>
              <a:t></a:t>
            </a:r>
            <a:r>
              <a:rPr lang="en-US" altLang="en-US" sz="1800">
                <a:solidFill>
                  <a:srgbClr val="0000CC"/>
                </a:solidFill>
                <a:latin typeface="Comic Sans MS" pitchFamily="66" charset="0"/>
                <a:sym typeface="Euclid Symbol" pitchFamily="18" charset="2"/>
              </a:rPr>
              <a:t> j</a:t>
            </a:r>
            <a:r>
              <a:rPr lang="en-US" altLang="en-US" sz="1800">
                <a:solidFill>
                  <a:srgbClr val="0000CC"/>
                </a:solidFill>
                <a:latin typeface="Comic Sans MS" pitchFamily="66" charset="0"/>
                <a:ea typeface="Arial Unicode MS" pitchFamily="34" charset="-120"/>
                <a:cs typeface="Arial Unicode MS" pitchFamily="34" charset="-120"/>
                <a:sym typeface="Euclid Symbol" pitchFamily="18" charset="2"/>
              </a:rPr>
              <a:t>·k</a:t>
            </a:r>
            <a:r>
              <a:rPr lang="en-US" altLang="en-US" sz="1800">
                <a:solidFill>
                  <a:srgbClr val="0000CC"/>
                </a:solidFill>
                <a:latin typeface="Comic Sans MS" pitchFamily="66" charset="0"/>
                <a:sym typeface="Euclid Symbol" pitchFamily="18" charset="2"/>
              </a:rPr>
              <a:t> (mod n) </a:t>
            </a:r>
            <a:r>
              <a:rPr lang="en-US" altLang="en-US" sz="1800">
                <a:latin typeface="Comic Sans MS" pitchFamily="66" charset="0"/>
                <a:sym typeface="Euclid Symbol" pitchFamily="18" charset="2"/>
              </a:rPr>
              <a:t>.</a:t>
            </a:r>
          </a:p>
        </p:txBody>
      </p:sp>
      <p:sp>
        <p:nvSpPr>
          <p:cNvPr id="921606" name="Line 6"/>
          <p:cNvSpPr>
            <a:spLocks noChangeShapeType="1"/>
          </p:cNvSpPr>
          <p:nvPr/>
        </p:nvSpPr>
        <p:spPr bwMode="auto">
          <a:xfrm>
            <a:off x="4572000" y="1981200"/>
            <a:ext cx="76200" cy="228600"/>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07" name="Line 7"/>
          <p:cNvSpPr>
            <a:spLocks noChangeShapeType="1"/>
          </p:cNvSpPr>
          <p:nvPr/>
        </p:nvSpPr>
        <p:spPr bwMode="auto">
          <a:xfrm>
            <a:off x="6705600" y="1981200"/>
            <a:ext cx="76200" cy="228600"/>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08" name="Line 8"/>
          <p:cNvSpPr>
            <a:spLocks noChangeShapeType="1"/>
          </p:cNvSpPr>
          <p:nvPr/>
        </p:nvSpPr>
        <p:spPr bwMode="auto">
          <a:xfrm>
            <a:off x="3048000" y="3200400"/>
            <a:ext cx="76200" cy="228600"/>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09" name="Line 9"/>
          <p:cNvSpPr>
            <a:spLocks noChangeShapeType="1"/>
          </p:cNvSpPr>
          <p:nvPr/>
        </p:nvSpPr>
        <p:spPr bwMode="auto">
          <a:xfrm>
            <a:off x="5181600" y="3200400"/>
            <a:ext cx="76200" cy="228600"/>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10" name="Text Box 10"/>
          <p:cNvSpPr txBox="1">
            <a:spLocks noChangeArrowheads="1"/>
          </p:cNvSpPr>
          <p:nvPr/>
        </p:nvSpPr>
        <p:spPr bwMode="auto">
          <a:xfrm>
            <a:off x="325438" y="5210175"/>
            <a:ext cx="8437562"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1600"/>
              <a:t>For example, when  </a:t>
            </a:r>
            <a:r>
              <a:rPr lang="en-US" altLang="zh-TW" sz="1600">
                <a:solidFill>
                  <a:srgbClr val="0000CC"/>
                </a:solidFill>
              </a:rPr>
              <a:t>p</a:t>
            </a:r>
            <a:r>
              <a:rPr lang="en-US" altLang="zh-TW" sz="1600"/>
              <a:t>=7 and </a:t>
            </a:r>
            <a:r>
              <a:rPr lang="en-US" altLang="zh-TW" sz="1600">
                <a:solidFill>
                  <a:srgbClr val="0000CC"/>
                </a:solidFill>
              </a:rPr>
              <a:t>k</a:t>
            </a:r>
            <a:r>
              <a:rPr lang="en-US" altLang="zh-TW" sz="1600"/>
              <a:t>=3,</a:t>
            </a:r>
          </a:p>
          <a:p>
            <a:pPr eaLnBrk="1" hangingPunct="1">
              <a:lnSpc>
                <a:spcPct val="150000"/>
              </a:lnSpc>
            </a:pPr>
            <a:r>
              <a:rPr lang="en-US" altLang="zh-TW" sz="1600"/>
              <a:t>3 mod 7 = </a:t>
            </a:r>
            <a:r>
              <a:rPr lang="en-US" altLang="zh-TW" sz="1600">
                <a:solidFill>
                  <a:srgbClr val="A50021"/>
                </a:solidFill>
              </a:rPr>
              <a:t>3</a:t>
            </a:r>
            <a:r>
              <a:rPr lang="en-US" altLang="zh-TW" sz="1600"/>
              <a:t>,  2·3 mod 7 = </a:t>
            </a:r>
            <a:r>
              <a:rPr lang="en-US" altLang="zh-TW" sz="1600">
                <a:solidFill>
                  <a:srgbClr val="A50021"/>
                </a:solidFill>
              </a:rPr>
              <a:t>6</a:t>
            </a:r>
            <a:r>
              <a:rPr lang="en-US" altLang="zh-TW" sz="1600"/>
              <a:t>,  3·3 mod 7 = </a:t>
            </a:r>
            <a:r>
              <a:rPr lang="en-US" altLang="zh-TW" sz="1600">
                <a:solidFill>
                  <a:srgbClr val="A50021"/>
                </a:solidFill>
              </a:rPr>
              <a:t>2</a:t>
            </a:r>
            <a:r>
              <a:rPr lang="en-US" altLang="zh-TW" sz="1600"/>
              <a:t>,  4·3 mod 7 = </a:t>
            </a:r>
            <a:r>
              <a:rPr lang="en-US" altLang="zh-TW" sz="1600">
                <a:solidFill>
                  <a:srgbClr val="A50021"/>
                </a:solidFill>
              </a:rPr>
              <a:t>5</a:t>
            </a:r>
            <a:r>
              <a:rPr lang="en-US" altLang="zh-TW" sz="1600"/>
              <a:t>,  5·3 mod 7 = </a:t>
            </a:r>
            <a:r>
              <a:rPr lang="en-US" altLang="zh-TW" sz="1600">
                <a:solidFill>
                  <a:srgbClr val="A50021"/>
                </a:solidFill>
              </a:rPr>
              <a:t>1</a:t>
            </a:r>
            <a:r>
              <a:rPr lang="en-US" altLang="zh-TW" sz="1600"/>
              <a:t>, 6·3 mod 7 = </a:t>
            </a:r>
            <a:r>
              <a:rPr lang="en-US" altLang="zh-TW" sz="1600">
                <a:solidFill>
                  <a:srgbClr val="A50021"/>
                </a:solidFill>
              </a:rPr>
              <a:t>4</a:t>
            </a:r>
          </a:p>
        </p:txBody>
      </p:sp>
      <p:sp>
        <p:nvSpPr>
          <p:cNvPr id="921611" name="Rectangle 11"/>
          <p:cNvSpPr>
            <a:spLocks noChangeArrowheads="1"/>
          </p:cNvSpPr>
          <p:nvPr/>
        </p:nvSpPr>
        <p:spPr bwMode="auto">
          <a:xfrm>
            <a:off x="630238" y="6076950"/>
            <a:ext cx="7904162"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1600">
                <a:solidFill>
                  <a:schemeClr val="tx2"/>
                </a:solidFill>
              </a:rPr>
              <a:t>Notice that in the above example every number from </a:t>
            </a:r>
            <a:r>
              <a:rPr lang="en-US" altLang="zh-TW" sz="1600">
                <a:solidFill>
                  <a:srgbClr val="A50021"/>
                </a:solidFill>
              </a:rPr>
              <a:t>1</a:t>
            </a:r>
            <a:r>
              <a:rPr lang="en-US" altLang="zh-TW" sz="1600">
                <a:solidFill>
                  <a:schemeClr val="tx2"/>
                </a:solidFill>
              </a:rPr>
              <a:t> to </a:t>
            </a:r>
            <a:r>
              <a:rPr lang="en-US" altLang="zh-TW" sz="1600">
                <a:solidFill>
                  <a:srgbClr val="A50021"/>
                </a:solidFill>
              </a:rPr>
              <a:t>6</a:t>
            </a:r>
            <a:r>
              <a:rPr lang="en-US" altLang="zh-TW" sz="1600">
                <a:solidFill>
                  <a:schemeClr val="tx2"/>
                </a:solidFill>
              </a:rPr>
              <a:t> appears exactly once.</a:t>
            </a:r>
          </a:p>
        </p:txBody>
      </p:sp>
    </p:spTree>
    <p:extLst>
      <p:ext uri="{BB962C8B-B14F-4D97-AF65-F5344CB8AC3E}">
        <p14:creationId xmlns:p14="http://schemas.microsoft.com/office/powerpoint/2010/main" val="33607304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6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6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6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160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160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6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160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2160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160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1602">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16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21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5" grpId="0" animBg="1"/>
      <p:bldP spid="921606" grpId="0" animBg="1"/>
      <p:bldP spid="921607" grpId="0" animBg="1"/>
      <p:bldP spid="921608" grpId="0" animBg="1"/>
      <p:bldP spid="921609" grpId="0" animBg="1"/>
      <p:bldP spid="921610" grpId="0"/>
      <p:bldP spid="921611" grpId="0" animBg="1"/>
    </p:bld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609600" y="1219200"/>
            <a:ext cx="7848600" cy="22860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1800">
                <a:latin typeface="Comic Sans MS" pitchFamily="66" charset="0"/>
              </a:rPr>
              <a:t>In particular, when </a:t>
            </a:r>
            <a:r>
              <a:rPr lang="en-US" altLang="en-US" sz="1800">
                <a:solidFill>
                  <a:srgbClr val="0000CC"/>
                </a:solidFill>
                <a:latin typeface="Comic Sans MS" pitchFamily="66" charset="0"/>
              </a:rPr>
              <a:t>p </a:t>
            </a:r>
            <a:r>
              <a:rPr lang="en-US" altLang="en-US" sz="1800">
                <a:latin typeface="Comic Sans MS" pitchFamily="66" charset="0"/>
              </a:rPr>
              <a:t>is a prime &amp; </a:t>
            </a:r>
            <a:r>
              <a:rPr lang="en-US" altLang="en-US" sz="1800">
                <a:solidFill>
                  <a:srgbClr val="0000CC"/>
                </a:solidFill>
                <a:latin typeface="Comic Sans MS" pitchFamily="66" charset="0"/>
              </a:rPr>
              <a:t>k</a:t>
            </a:r>
            <a:r>
              <a:rPr lang="en-US" altLang="en-US" sz="1800">
                <a:latin typeface="Comic Sans MS" pitchFamily="66" charset="0"/>
              </a:rPr>
              <a:t> not a multiple of </a:t>
            </a:r>
            <a:r>
              <a:rPr lang="en-US" altLang="en-US" sz="1800">
                <a:solidFill>
                  <a:srgbClr val="0000CC"/>
                </a:solidFill>
                <a:latin typeface="Comic Sans MS" pitchFamily="66" charset="0"/>
              </a:rPr>
              <a:t>p, </a:t>
            </a:r>
            <a:r>
              <a:rPr lang="en-US" altLang="en-US" sz="1800">
                <a:solidFill>
                  <a:schemeClr val="tx2"/>
                </a:solidFill>
                <a:latin typeface="Comic Sans MS" pitchFamily="66" charset="0"/>
              </a:rPr>
              <a:t> then gcd(</a:t>
            </a:r>
            <a:r>
              <a:rPr lang="en-US" altLang="en-US" sz="1800">
                <a:solidFill>
                  <a:srgbClr val="0000CC"/>
                </a:solidFill>
                <a:latin typeface="Comic Sans MS" pitchFamily="66" charset="0"/>
              </a:rPr>
              <a:t>k,p</a:t>
            </a:r>
            <a:r>
              <a:rPr lang="en-US" altLang="en-US" sz="1800">
                <a:solidFill>
                  <a:schemeClr val="tx2"/>
                </a:solidFill>
                <a:latin typeface="Comic Sans MS" pitchFamily="66" charset="0"/>
              </a:rPr>
              <a:t>)=1.</a:t>
            </a:r>
          </a:p>
          <a:p>
            <a:pPr eaLnBrk="1" hangingPunct="1">
              <a:lnSpc>
                <a:spcPct val="150000"/>
              </a:lnSpc>
              <a:buFontTx/>
              <a:buNone/>
            </a:pPr>
            <a:r>
              <a:rPr lang="en-US" altLang="en-US" sz="1800">
                <a:latin typeface="Comic Sans MS" pitchFamily="66" charset="0"/>
                <a:sym typeface="Euclid Symbol" pitchFamily="18" charset="2"/>
              </a:rPr>
              <a:t>			If </a:t>
            </a:r>
            <a:r>
              <a:rPr lang="en-US" altLang="en-US" sz="1800">
                <a:solidFill>
                  <a:srgbClr val="0000CC"/>
                </a:solidFill>
                <a:latin typeface="Comic Sans MS" pitchFamily="66" charset="0"/>
                <a:sym typeface="Euclid Symbol" pitchFamily="18" charset="2"/>
              </a:rPr>
              <a:t>i </a:t>
            </a:r>
            <a:r>
              <a:rPr lang="en-US" altLang="en-US" sz="1800" b="1">
                <a:solidFill>
                  <a:srgbClr val="0000CC"/>
                </a:solidFill>
                <a:latin typeface="Comic Sans MS" pitchFamily="66" charset="0"/>
                <a:sym typeface="Euclid Symbol" pitchFamily="18" charset="2"/>
              </a:rPr>
              <a:t></a:t>
            </a:r>
            <a:r>
              <a:rPr lang="en-US" altLang="en-US" sz="1800">
                <a:solidFill>
                  <a:srgbClr val="0000CC"/>
                </a:solidFill>
                <a:latin typeface="Comic Sans MS" pitchFamily="66" charset="0"/>
                <a:sym typeface="Euclid Symbol" pitchFamily="18" charset="2"/>
              </a:rPr>
              <a:t> j (mod p)</a:t>
            </a:r>
            <a:r>
              <a:rPr lang="en-US" altLang="en-US" sz="1800">
                <a:latin typeface="Comic Sans MS" pitchFamily="66" charset="0"/>
                <a:sym typeface="Euclid Symbol" pitchFamily="18" charset="2"/>
              </a:rPr>
              <a:t>, then</a:t>
            </a:r>
            <a:r>
              <a:rPr lang="en-US" altLang="en-US" sz="1800">
                <a:solidFill>
                  <a:srgbClr val="0000CC"/>
                </a:solidFill>
                <a:latin typeface="Comic Sans MS" pitchFamily="66" charset="0"/>
                <a:sym typeface="Euclid Symbol" pitchFamily="18" charset="2"/>
              </a:rPr>
              <a:t> i·k </a:t>
            </a:r>
            <a:r>
              <a:rPr lang="en-US" altLang="en-US" sz="1800" b="1">
                <a:solidFill>
                  <a:srgbClr val="0000CC"/>
                </a:solidFill>
                <a:latin typeface="Comic Sans MS" pitchFamily="66" charset="0"/>
                <a:sym typeface="Euclid Symbol" pitchFamily="18" charset="2"/>
              </a:rPr>
              <a:t></a:t>
            </a:r>
            <a:r>
              <a:rPr lang="en-US" altLang="en-US" sz="1800">
                <a:solidFill>
                  <a:srgbClr val="0000CC"/>
                </a:solidFill>
                <a:latin typeface="Comic Sans MS" pitchFamily="66" charset="0"/>
                <a:sym typeface="Euclid Symbol" pitchFamily="18" charset="2"/>
              </a:rPr>
              <a:t> j</a:t>
            </a:r>
            <a:r>
              <a:rPr lang="en-US" altLang="en-US" sz="1800">
                <a:solidFill>
                  <a:srgbClr val="0000CC"/>
                </a:solidFill>
                <a:latin typeface="Comic Sans MS" pitchFamily="66" charset="0"/>
                <a:ea typeface="Arial Unicode MS" pitchFamily="34" charset="-120"/>
                <a:cs typeface="Arial Unicode MS" pitchFamily="34" charset="-120"/>
                <a:sym typeface="Euclid Symbol" pitchFamily="18" charset="2"/>
              </a:rPr>
              <a:t>·k</a:t>
            </a:r>
            <a:r>
              <a:rPr lang="en-US" altLang="en-US" sz="1800">
                <a:solidFill>
                  <a:srgbClr val="0000CC"/>
                </a:solidFill>
                <a:latin typeface="Comic Sans MS" pitchFamily="66" charset="0"/>
                <a:sym typeface="Euclid Symbol" pitchFamily="18" charset="2"/>
              </a:rPr>
              <a:t> (mod p)</a:t>
            </a:r>
            <a:endParaRPr lang="en-US" altLang="en-US" sz="1800">
              <a:solidFill>
                <a:schemeClr val="tx2"/>
              </a:solidFill>
              <a:latin typeface="Comic Sans MS" pitchFamily="66" charset="0"/>
            </a:endParaRPr>
          </a:p>
          <a:p>
            <a:pPr eaLnBrk="1" hangingPunct="1">
              <a:lnSpc>
                <a:spcPct val="150000"/>
              </a:lnSpc>
              <a:buFontTx/>
              <a:buNone/>
            </a:pPr>
            <a:r>
              <a:rPr lang="en-US" altLang="en-US" sz="1800">
                <a:solidFill>
                  <a:schemeClr val="tx2"/>
                </a:solidFill>
                <a:latin typeface="Comic Sans MS" pitchFamily="66" charset="0"/>
              </a:rPr>
              <a:t>Therefore,</a:t>
            </a:r>
            <a:endParaRPr lang="en-US" altLang="en-US" sz="1800">
              <a:latin typeface="Comic Sans MS" pitchFamily="66" charset="0"/>
            </a:endParaRPr>
          </a:p>
          <a:p>
            <a:pPr eaLnBrk="1" hangingPunct="1">
              <a:lnSpc>
                <a:spcPct val="150000"/>
              </a:lnSpc>
              <a:buFontTx/>
              <a:buNone/>
            </a:pPr>
            <a:r>
              <a:rPr lang="en-US" altLang="en-US" sz="1800">
                <a:latin typeface="Comic Sans MS" pitchFamily="66" charset="0"/>
              </a:rPr>
              <a:t>			</a:t>
            </a:r>
            <a:r>
              <a:rPr lang="en-US" altLang="en-US" sz="1800">
                <a:solidFill>
                  <a:srgbClr val="0000CC"/>
                </a:solidFill>
                <a:latin typeface="Comic Sans MS" pitchFamily="66" charset="0"/>
              </a:rPr>
              <a:t>k mod p, 2k mod p,  …, (p-1)k mod p</a:t>
            </a:r>
          </a:p>
          <a:p>
            <a:pPr eaLnBrk="1" hangingPunct="1">
              <a:lnSpc>
                <a:spcPct val="150000"/>
              </a:lnSpc>
              <a:buFontTx/>
              <a:buNone/>
            </a:pPr>
            <a:r>
              <a:rPr lang="en-US" altLang="en-US" sz="1800">
                <a:latin typeface="Comic Sans MS" pitchFamily="66" charset="0"/>
              </a:rPr>
              <a:t>are all different numbers. </a:t>
            </a:r>
          </a:p>
        </p:txBody>
      </p:sp>
      <p:sp>
        <p:nvSpPr>
          <p:cNvPr id="34819" name="Text Box 3"/>
          <p:cNvSpPr txBox="1">
            <a:spLocks noChangeArrowheads="1"/>
          </p:cNvSpPr>
          <p:nvPr/>
        </p:nvSpPr>
        <p:spPr bwMode="auto">
          <a:xfrm>
            <a:off x="2667000" y="457200"/>
            <a:ext cx="377983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Fermat’s Little Theorem</a:t>
            </a:r>
          </a:p>
        </p:txBody>
      </p:sp>
      <p:sp>
        <p:nvSpPr>
          <p:cNvPr id="34820" name="Line 4"/>
          <p:cNvSpPr>
            <a:spLocks noChangeShapeType="1"/>
          </p:cNvSpPr>
          <p:nvPr/>
        </p:nvSpPr>
        <p:spPr bwMode="auto">
          <a:xfrm>
            <a:off x="2971800" y="1752600"/>
            <a:ext cx="76200" cy="228600"/>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821" name="Line 5"/>
          <p:cNvSpPr>
            <a:spLocks noChangeShapeType="1"/>
          </p:cNvSpPr>
          <p:nvPr/>
        </p:nvSpPr>
        <p:spPr bwMode="auto">
          <a:xfrm>
            <a:off x="5105400" y="1752600"/>
            <a:ext cx="76200" cy="228600"/>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630" name="Text Box 6"/>
          <p:cNvSpPr txBox="1">
            <a:spLocks noChangeArrowheads="1"/>
          </p:cNvSpPr>
          <p:nvPr/>
        </p:nvSpPr>
        <p:spPr bwMode="auto">
          <a:xfrm>
            <a:off x="685800" y="3733800"/>
            <a:ext cx="7840663" cy="28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Each of </a:t>
            </a:r>
            <a:r>
              <a:rPr lang="en-US" altLang="zh-TW">
                <a:solidFill>
                  <a:srgbClr val="0000CC"/>
                </a:solidFill>
              </a:rPr>
              <a:t>ik mod p</a:t>
            </a:r>
            <a:r>
              <a:rPr lang="en-US" altLang="zh-TW"/>
              <a:t> cannot be equal to </a:t>
            </a:r>
            <a:r>
              <a:rPr lang="en-US" altLang="zh-TW">
                <a:solidFill>
                  <a:srgbClr val="0000CC"/>
                </a:solidFill>
              </a:rPr>
              <a:t>0</a:t>
            </a:r>
            <a:r>
              <a:rPr lang="en-US" altLang="zh-TW"/>
              <a:t>, because </a:t>
            </a:r>
            <a:r>
              <a:rPr lang="en-US" altLang="zh-TW">
                <a:solidFill>
                  <a:srgbClr val="0000CC"/>
                </a:solidFill>
              </a:rPr>
              <a:t>p</a:t>
            </a:r>
            <a:r>
              <a:rPr lang="en-US" altLang="zh-TW"/>
              <a:t> is a prime number</a:t>
            </a:r>
          </a:p>
          <a:p>
            <a:pPr eaLnBrk="1" hangingPunct="1">
              <a:lnSpc>
                <a:spcPct val="150000"/>
              </a:lnSpc>
            </a:pPr>
            <a:r>
              <a:rPr lang="en-US" altLang="zh-TW"/>
              <a:t>Let </a:t>
            </a:r>
            <a:r>
              <a:rPr lang="en-US" altLang="zh-TW">
                <a:solidFill>
                  <a:srgbClr val="0000CC"/>
                </a:solidFill>
              </a:rPr>
              <a:t>c</a:t>
            </a:r>
            <a:r>
              <a:rPr lang="en-US" altLang="zh-TW" baseline="-25000">
                <a:solidFill>
                  <a:srgbClr val="0000CC"/>
                </a:solidFill>
              </a:rPr>
              <a:t>i</a:t>
            </a:r>
            <a:r>
              <a:rPr lang="en-US" altLang="zh-TW">
                <a:solidFill>
                  <a:srgbClr val="0000CC"/>
                </a:solidFill>
              </a:rPr>
              <a:t> = ik mod p.</a:t>
            </a:r>
          </a:p>
          <a:p>
            <a:pPr eaLnBrk="1" hangingPunct="1">
              <a:lnSpc>
                <a:spcPct val="150000"/>
              </a:lnSpc>
            </a:pPr>
            <a:r>
              <a:rPr lang="en-US" altLang="zh-TW"/>
              <a:t>So </a:t>
            </a:r>
            <a:r>
              <a:rPr lang="en-US" altLang="en-US">
                <a:solidFill>
                  <a:srgbClr val="0000CC"/>
                </a:solidFill>
              </a:rPr>
              <a:t>1 &lt;= c</a:t>
            </a:r>
            <a:r>
              <a:rPr lang="en-US" altLang="en-US" baseline="-25000">
                <a:solidFill>
                  <a:srgbClr val="0000CC"/>
                </a:solidFill>
              </a:rPr>
              <a:t>1</a:t>
            </a:r>
            <a:r>
              <a:rPr lang="en-US" altLang="en-US">
                <a:solidFill>
                  <a:srgbClr val="0000CC"/>
                </a:solidFill>
              </a:rPr>
              <a:t> &lt;= p-1,   1 &lt;= c</a:t>
            </a:r>
            <a:r>
              <a:rPr lang="en-US" altLang="en-US" baseline="-25000">
                <a:solidFill>
                  <a:srgbClr val="0000CC"/>
                </a:solidFill>
              </a:rPr>
              <a:t>2</a:t>
            </a:r>
            <a:r>
              <a:rPr lang="en-US" altLang="en-US">
                <a:solidFill>
                  <a:srgbClr val="0000CC"/>
                </a:solidFill>
              </a:rPr>
              <a:t> &lt;= p-1,  …,   1&lt; = c</a:t>
            </a:r>
            <a:r>
              <a:rPr lang="en-US" altLang="en-US" baseline="-25000">
                <a:solidFill>
                  <a:srgbClr val="0000CC"/>
                </a:solidFill>
              </a:rPr>
              <a:t>p-1</a:t>
            </a:r>
            <a:r>
              <a:rPr lang="en-US" altLang="en-US">
                <a:solidFill>
                  <a:srgbClr val="0000CC"/>
                </a:solidFill>
              </a:rPr>
              <a:t> &lt;= p-1</a:t>
            </a:r>
            <a:r>
              <a:rPr lang="en-US" altLang="zh-TW"/>
              <a:t> </a:t>
            </a:r>
          </a:p>
          <a:p>
            <a:pPr eaLnBrk="1" hangingPunct="1">
              <a:lnSpc>
                <a:spcPct val="150000"/>
              </a:lnSpc>
            </a:pPr>
            <a:r>
              <a:rPr lang="en-US" altLang="zh-TW"/>
              <a:t>By the above we know that </a:t>
            </a:r>
            <a:r>
              <a:rPr lang="en-US" altLang="en-US">
                <a:solidFill>
                  <a:srgbClr val="0000CC"/>
                </a:solidFill>
              </a:rPr>
              <a:t>c</a:t>
            </a:r>
            <a:r>
              <a:rPr lang="en-US" altLang="en-US" baseline="-25000">
                <a:solidFill>
                  <a:srgbClr val="0000CC"/>
                </a:solidFill>
              </a:rPr>
              <a:t>1</a:t>
            </a:r>
            <a:r>
              <a:rPr lang="en-US" altLang="zh-TW"/>
              <a:t>,</a:t>
            </a:r>
            <a:r>
              <a:rPr lang="en-US" altLang="en-US">
                <a:solidFill>
                  <a:srgbClr val="0000CC"/>
                </a:solidFill>
              </a:rPr>
              <a:t>c</a:t>
            </a:r>
            <a:r>
              <a:rPr lang="en-US" altLang="en-US" baseline="-25000">
                <a:solidFill>
                  <a:srgbClr val="0000CC"/>
                </a:solidFill>
              </a:rPr>
              <a:t>2</a:t>
            </a:r>
            <a:r>
              <a:rPr lang="en-US" altLang="zh-TW"/>
              <a:t>,…,</a:t>
            </a:r>
            <a:r>
              <a:rPr lang="en-US" altLang="en-US">
                <a:solidFill>
                  <a:srgbClr val="0000CC"/>
                </a:solidFill>
              </a:rPr>
              <a:t>c</a:t>
            </a:r>
            <a:r>
              <a:rPr lang="en-US" altLang="en-US" baseline="-25000">
                <a:solidFill>
                  <a:srgbClr val="0000CC"/>
                </a:solidFill>
              </a:rPr>
              <a:t>p-2</a:t>
            </a:r>
            <a:r>
              <a:rPr lang="en-US" altLang="zh-TW"/>
              <a:t>,</a:t>
            </a:r>
            <a:r>
              <a:rPr lang="en-US" altLang="en-US">
                <a:solidFill>
                  <a:srgbClr val="0000CC"/>
                </a:solidFill>
              </a:rPr>
              <a:t>c</a:t>
            </a:r>
            <a:r>
              <a:rPr lang="en-US" altLang="en-US" baseline="-25000">
                <a:solidFill>
                  <a:srgbClr val="0000CC"/>
                </a:solidFill>
              </a:rPr>
              <a:t>p-1</a:t>
            </a:r>
            <a:r>
              <a:rPr lang="en-US" altLang="zh-TW"/>
              <a:t> are all different.</a:t>
            </a:r>
          </a:p>
          <a:p>
            <a:pPr eaLnBrk="1" hangingPunct="1">
              <a:lnSpc>
                <a:spcPct val="150000"/>
              </a:lnSpc>
            </a:pPr>
            <a:r>
              <a:rPr lang="en-US" altLang="zh-TW"/>
              <a:t>So for each </a:t>
            </a:r>
            <a:r>
              <a:rPr lang="en-US" altLang="zh-TW">
                <a:solidFill>
                  <a:srgbClr val="0000CC"/>
                </a:solidFill>
              </a:rPr>
              <a:t>i</a:t>
            </a:r>
            <a:r>
              <a:rPr lang="en-US" altLang="zh-TW"/>
              <a:t> from </a:t>
            </a:r>
            <a:r>
              <a:rPr lang="en-US" altLang="zh-TW">
                <a:solidFill>
                  <a:srgbClr val="0000CC"/>
                </a:solidFill>
              </a:rPr>
              <a:t>1</a:t>
            </a:r>
            <a:r>
              <a:rPr lang="en-US" altLang="zh-TW"/>
              <a:t> to </a:t>
            </a:r>
            <a:r>
              <a:rPr lang="en-US" altLang="zh-TW">
                <a:solidFill>
                  <a:srgbClr val="0000CC"/>
                </a:solidFill>
              </a:rPr>
              <a:t>p-1</a:t>
            </a:r>
            <a:r>
              <a:rPr lang="en-US" altLang="zh-TW"/>
              <a:t>, there is exactly one </a:t>
            </a:r>
            <a:r>
              <a:rPr lang="en-US" altLang="zh-TW">
                <a:solidFill>
                  <a:srgbClr val="0000CC"/>
                </a:solidFill>
              </a:rPr>
              <a:t>c</a:t>
            </a:r>
            <a:r>
              <a:rPr lang="en-US" altLang="zh-TW" baseline="-25000">
                <a:solidFill>
                  <a:srgbClr val="0000CC"/>
                </a:solidFill>
              </a:rPr>
              <a:t>j</a:t>
            </a:r>
            <a:r>
              <a:rPr lang="en-US" altLang="zh-TW"/>
              <a:t> such that </a:t>
            </a:r>
            <a:r>
              <a:rPr lang="en-US" altLang="zh-TW">
                <a:solidFill>
                  <a:srgbClr val="0000CC"/>
                </a:solidFill>
              </a:rPr>
              <a:t>c</a:t>
            </a:r>
            <a:r>
              <a:rPr lang="en-US" altLang="zh-TW" baseline="-25000">
                <a:solidFill>
                  <a:srgbClr val="0000CC"/>
                </a:solidFill>
              </a:rPr>
              <a:t>j</a:t>
            </a:r>
            <a:r>
              <a:rPr lang="en-US" altLang="zh-TW">
                <a:solidFill>
                  <a:srgbClr val="0000CC"/>
                </a:solidFill>
              </a:rPr>
              <a:t> = i.</a:t>
            </a:r>
          </a:p>
          <a:p>
            <a:pPr eaLnBrk="1" hangingPunct="1">
              <a:lnSpc>
                <a:spcPct val="150000"/>
              </a:lnSpc>
            </a:pPr>
            <a:r>
              <a:rPr lang="en-US" altLang="zh-TW"/>
              <a:t>Therefore, we have</a:t>
            </a:r>
          </a:p>
          <a:p>
            <a:pPr eaLnBrk="1" hangingPunct="1">
              <a:lnSpc>
                <a:spcPct val="150000"/>
              </a:lnSpc>
            </a:pPr>
            <a:r>
              <a:rPr lang="en-US" altLang="en-US">
                <a:solidFill>
                  <a:srgbClr val="0000CC"/>
                </a:solidFill>
              </a:rPr>
              <a:t>(k mod p)·(2k mod p)·…·((p-1)k mod p) = c</a:t>
            </a:r>
            <a:r>
              <a:rPr lang="en-US" altLang="en-US" baseline="-25000">
                <a:solidFill>
                  <a:srgbClr val="0000CC"/>
                </a:solidFill>
              </a:rPr>
              <a:t>1</a:t>
            </a:r>
            <a:r>
              <a:rPr lang="en-US" altLang="en-US">
                <a:solidFill>
                  <a:srgbClr val="0000CC"/>
                </a:solidFill>
              </a:rPr>
              <a:t>·c</a:t>
            </a:r>
            <a:r>
              <a:rPr lang="en-US" altLang="en-US" baseline="-25000">
                <a:solidFill>
                  <a:srgbClr val="0000CC"/>
                </a:solidFill>
              </a:rPr>
              <a:t>2</a:t>
            </a:r>
            <a:r>
              <a:rPr lang="en-US" altLang="en-US">
                <a:solidFill>
                  <a:srgbClr val="0000CC"/>
                </a:solidFill>
              </a:rPr>
              <a:t>·</a:t>
            </a:r>
            <a:r>
              <a:rPr lang="en-US" altLang="zh-TW"/>
              <a:t>…</a:t>
            </a:r>
            <a:r>
              <a:rPr lang="en-US" altLang="en-US">
                <a:solidFill>
                  <a:srgbClr val="0000CC"/>
                </a:solidFill>
              </a:rPr>
              <a:t>·c</a:t>
            </a:r>
            <a:r>
              <a:rPr lang="en-US" altLang="en-US" baseline="-25000">
                <a:solidFill>
                  <a:srgbClr val="0000CC"/>
                </a:solidFill>
              </a:rPr>
              <a:t>p-2</a:t>
            </a:r>
            <a:r>
              <a:rPr lang="en-US" altLang="en-US">
                <a:solidFill>
                  <a:srgbClr val="0000CC"/>
                </a:solidFill>
              </a:rPr>
              <a:t>·c</a:t>
            </a:r>
            <a:r>
              <a:rPr lang="en-US" altLang="en-US" baseline="-25000">
                <a:solidFill>
                  <a:srgbClr val="0000CC"/>
                </a:solidFill>
              </a:rPr>
              <a:t>p-1</a:t>
            </a:r>
            <a:r>
              <a:rPr lang="en-US" altLang="zh-TW"/>
              <a:t> </a:t>
            </a:r>
            <a:r>
              <a:rPr lang="en-US" altLang="zh-TW">
                <a:solidFill>
                  <a:srgbClr val="0000CC"/>
                </a:solidFill>
              </a:rPr>
              <a:t>= 1</a:t>
            </a:r>
            <a:r>
              <a:rPr lang="en-US" altLang="en-US">
                <a:solidFill>
                  <a:srgbClr val="0000CC"/>
                </a:solidFill>
              </a:rPr>
              <a:t>·</a:t>
            </a:r>
            <a:r>
              <a:rPr lang="en-US" altLang="zh-TW">
                <a:solidFill>
                  <a:srgbClr val="0000CC"/>
                </a:solidFill>
              </a:rPr>
              <a:t>2</a:t>
            </a:r>
            <a:r>
              <a:rPr lang="en-US" altLang="en-US">
                <a:solidFill>
                  <a:srgbClr val="0000CC"/>
                </a:solidFill>
              </a:rPr>
              <a:t>·</a:t>
            </a:r>
            <a:r>
              <a:rPr lang="en-US" altLang="zh-TW">
                <a:solidFill>
                  <a:srgbClr val="0000CC"/>
                </a:solidFill>
              </a:rPr>
              <a:t>3…</a:t>
            </a:r>
            <a:r>
              <a:rPr lang="en-US" altLang="en-US">
                <a:solidFill>
                  <a:srgbClr val="0000CC"/>
                </a:solidFill>
              </a:rPr>
              <a:t>·</a:t>
            </a:r>
            <a:r>
              <a:rPr lang="en-US" altLang="zh-TW">
                <a:solidFill>
                  <a:srgbClr val="0000CC"/>
                </a:solidFill>
              </a:rPr>
              <a:t>(p-2)</a:t>
            </a:r>
            <a:r>
              <a:rPr lang="en-US" altLang="en-US">
                <a:solidFill>
                  <a:srgbClr val="0000CC"/>
                </a:solidFill>
              </a:rPr>
              <a:t>·</a:t>
            </a:r>
            <a:r>
              <a:rPr lang="en-US" altLang="zh-TW">
                <a:solidFill>
                  <a:srgbClr val="0000CC"/>
                </a:solidFill>
              </a:rPr>
              <a:t>(p-1)</a:t>
            </a:r>
          </a:p>
        </p:txBody>
      </p:sp>
      <p:sp>
        <p:nvSpPr>
          <p:cNvPr id="922631" name="Line 7"/>
          <p:cNvSpPr>
            <a:spLocks noChangeShapeType="1"/>
          </p:cNvSpPr>
          <p:nvPr/>
        </p:nvSpPr>
        <p:spPr bwMode="auto">
          <a:xfrm>
            <a:off x="762000" y="6553200"/>
            <a:ext cx="7696200" cy="0"/>
          </a:xfrm>
          <a:prstGeom prst="line">
            <a:avLst/>
          </a:prstGeom>
          <a:noFill/>
          <a:ln w="2857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6445012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63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263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263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263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2263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22630">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2630">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2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31" grpId="0" animBg="1"/>
    </p:bld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2667000" y="457200"/>
            <a:ext cx="377983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Fermat’s Little Theorem</a:t>
            </a:r>
          </a:p>
        </p:txBody>
      </p:sp>
      <p:sp>
        <p:nvSpPr>
          <p:cNvPr id="35843" name="Rectangle 3"/>
          <p:cNvSpPr>
            <a:spLocks noChangeArrowheads="1"/>
          </p:cNvSpPr>
          <p:nvPr/>
        </p:nvSpPr>
        <p:spPr bwMode="auto">
          <a:xfrm>
            <a:off x="3429000" y="1981200"/>
            <a:ext cx="237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sz="2400">
                <a:solidFill>
                  <a:srgbClr val="0000CC"/>
                </a:solidFill>
              </a:rPr>
              <a:t>1 </a:t>
            </a:r>
            <a:r>
              <a:rPr lang="en-US" altLang="en-US" sz="2400" b="1">
                <a:solidFill>
                  <a:srgbClr val="0000CC"/>
                </a:solidFill>
                <a:sym typeface="Euclid Symbol" pitchFamily="18" charset="2"/>
              </a:rPr>
              <a:t> </a:t>
            </a:r>
            <a:r>
              <a:rPr lang="en-US" altLang="en-US" sz="2400">
                <a:solidFill>
                  <a:srgbClr val="0000CC"/>
                </a:solidFill>
              </a:rPr>
              <a:t>k</a:t>
            </a:r>
            <a:r>
              <a:rPr lang="en-US" altLang="en-US" sz="2400" baseline="30000">
                <a:solidFill>
                  <a:srgbClr val="0000CC"/>
                </a:solidFill>
              </a:rPr>
              <a:t>p-1 </a:t>
            </a:r>
            <a:r>
              <a:rPr lang="en-US" altLang="en-US" sz="2400">
                <a:solidFill>
                  <a:srgbClr val="0000CC"/>
                </a:solidFill>
              </a:rPr>
              <a:t>(mod p)</a:t>
            </a:r>
          </a:p>
        </p:txBody>
      </p:sp>
      <p:sp>
        <p:nvSpPr>
          <p:cNvPr id="35844" name="Rectangle 4"/>
          <p:cNvSpPr>
            <a:spLocks noChangeArrowheads="1"/>
          </p:cNvSpPr>
          <p:nvPr/>
        </p:nvSpPr>
        <p:spPr bwMode="auto">
          <a:xfrm>
            <a:off x="2057400" y="1371600"/>
            <a:ext cx="5062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b="1"/>
              <a:t>Theorem:</a:t>
            </a:r>
            <a:r>
              <a:rPr lang="en-US" altLang="en-US"/>
              <a:t> If </a:t>
            </a:r>
            <a:r>
              <a:rPr lang="en-US" altLang="en-US">
                <a:solidFill>
                  <a:srgbClr val="0000CC"/>
                </a:solidFill>
              </a:rPr>
              <a:t>p </a:t>
            </a:r>
            <a:r>
              <a:rPr lang="en-US" altLang="en-US"/>
              <a:t>is prime &amp; </a:t>
            </a:r>
            <a:r>
              <a:rPr lang="en-US" altLang="en-US">
                <a:solidFill>
                  <a:srgbClr val="0000CC"/>
                </a:solidFill>
              </a:rPr>
              <a:t>k</a:t>
            </a:r>
            <a:r>
              <a:rPr lang="en-US" altLang="en-US"/>
              <a:t> not a multiple of </a:t>
            </a:r>
            <a:r>
              <a:rPr lang="en-US" altLang="en-US">
                <a:solidFill>
                  <a:srgbClr val="0000CC"/>
                </a:solidFill>
              </a:rPr>
              <a:t>p</a:t>
            </a:r>
          </a:p>
        </p:txBody>
      </p:sp>
      <p:sp>
        <p:nvSpPr>
          <p:cNvPr id="35845" name="Rectangle 5"/>
          <p:cNvSpPr>
            <a:spLocks noChangeArrowheads="1"/>
          </p:cNvSpPr>
          <p:nvPr/>
        </p:nvSpPr>
        <p:spPr bwMode="auto">
          <a:xfrm>
            <a:off x="1524000" y="1143000"/>
            <a:ext cx="6096000" cy="1524000"/>
          </a:xfrm>
          <a:prstGeom prst="rect">
            <a:avLst/>
          </a:prstGeom>
          <a:noFill/>
          <a:ln w="381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endParaRPr lang="en-US" altLang="en-US"/>
          </a:p>
        </p:txBody>
      </p:sp>
      <p:sp>
        <p:nvSpPr>
          <p:cNvPr id="923654" name="Text Box 6"/>
          <p:cNvSpPr txBox="1">
            <a:spLocks noChangeArrowheads="1"/>
          </p:cNvSpPr>
          <p:nvPr/>
        </p:nvSpPr>
        <p:spPr bwMode="auto">
          <a:xfrm>
            <a:off x="1219200" y="2971800"/>
            <a:ext cx="675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For example, when p=5, k=4, we have </a:t>
            </a:r>
            <a:r>
              <a:rPr lang="en-US" altLang="en-US"/>
              <a:t>k</a:t>
            </a:r>
            <a:r>
              <a:rPr lang="en-US" altLang="en-US" baseline="30000"/>
              <a:t>p-1 </a:t>
            </a:r>
            <a:r>
              <a:rPr lang="en-US" altLang="en-US"/>
              <a:t>mod p </a:t>
            </a:r>
            <a:r>
              <a:rPr lang="en-US" altLang="en-US" b="1">
                <a:sym typeface="Euclid Symbol" pitchFamily="18" charset="2"/>
              </a:rPr>
              <a:t>= </a:t>
            </a:r>
            <a:r>
              <a:rPr lang="en-US" altLang="en-US">
                <a:sym typeface="Euclid Symbol" pitchFamily="18" charset="2"/>
              </a:rPr>
              <a:t>4</a:t>
            </a:r>
            <a:r>
              <a:rPr lang="en-US" altLang="en-US" baseline="30000">
                <a:sym typeface="Euclid Symbol" pitchFamily="18" charset="2"/>
              </a:rPr>
              <a:t>4</a:t>
            </a:r>
            <a:r>
              <a:rPr lang="en-US" altLang="en-US">
                <a:sym typeface="Euclid Symbol" pitchFamily="18" charset="2"/>
              </a:rPr>
              <a:t> mod 5 = 1</a:t>
            </a:r>
            <a:endParaRPr lang="en-US" altLang="zh-TW">
              <a:sym typeface="Euclid Symbol" pitchFamily="18" charset="2"/>
            </a:endParaRPr>
          </a:p>
        </p:txBody>
      </p:sp>
      <p:sp>
        <p:nvSpPr>
          <p:cNvPr id="923655" name="Text Box 7"/>
          <p:cNvSpPr txBox="1">
            <a:spLocks noChangeArrowheads="1"/>
          </p:cNvSpPr>
          <p:nvPr/>
        </p:nvSpPr>
        <p:spPr bwMode="auto">
          <a:xfrm>
            <a:off x="1279525" y="3698875"/>
            <a:ext cx="950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“Proof”</a:t>
            </a:r>
          </a:p>
        </p:txBody>
      </p:sp>
      <p:sp>
        <p:nvSpPr>
          <p:cNvPr id="923656" name="Text Box 8"/>
          <p:cNvSpPr txBox="1">
            <a:spLocks noChangeArrowheads="1"/>
          </p:cNvSpPr>
          <p:nvPr/>
        </p:nvSpPr>
        <p:spPr bwMode="auto">
          <a:xfrm>
            <a:off x="1319213" y="4205288"/>
            <a:ext cx="7054850" cy="243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4·3·2·1 </a:t>
            </a:r>
            <a:r>
              <a:rPr lang="en-US" altLang="en-US" b="1">
                <a:sym typeface="Euclid Symbol" pitchFamily="18" charset="2"/>
              </a:rPr>
              <a:t></a:t>
            </a:r>
            <a:r>
              <a:rPr lang="en-US" altLang="zh-TW"/>
              <a:t> [(4 mod 5) (2·4 mod 5) (3·4 mod 5) (4·4 mod 5)] (mod 5)</a:t>
            </a:r>
          </a:p>
          <a:p>
            <a:pPr eaLnBrk="1" hangingPunct="1">
              <a:lnSpc>
                <a:spcPct val="150000"/>
              </a:lnSpc>
            </a:pPr>
            <a:r>
              <a:rPr lang="en-US" altLang="en-US" b="1">
                <a:sym typeface="Euclid Symbol" pitchFamily="18" charset="2"/>
              </a:rPr>
              <a:t>	</a:t>
            </a:r>
            <a:r>
              <a:rPr lang="en-US" altLang="zh-TW"/>
              <a:t> [4 · (2·4) · (3·4) · (4·4)] (mod 5)</a:t>
            </a:r>
          </a:p>
          <a:p>
            <a:pPr eaLnBrk="1" hangingPunct="1">
              <a:lnSpc>
                <a:spcPct val="150000"/>
              </a:lnSpc>
            </a:pPr>
            <a:r>
              <a:rPr lang="en-US" altLang="zh-TW"/>
              <a:t>	</a:t>
            </a:r>
            <a:r>
              <a:rPr lang="en-US" altLang="en-US" b="1">
                <a:sym typeface="Euclid Symbol" pitchFamily="18" charset="2"/>
              </a:rPr>
              <a:t></a:t>
            </a:r>
            <a:r>
              <a:rPr lang="en-US" altLang="zh-TW"/>
              <a:t> [4</a:t>
            </a:r>
            <a:r>
              <a:rPr lang="en-US" altLang="zh-TW" baseline="30000"/>
              <a:t>4</a:t>
            </a:r>
            <a:r>
              <a:rPr lang="en-US" altLang="zh-TW"/>
              <a:t> · (1·2·3·4)] (mod 5)</a:t>
            </a:r>
          </a:p>
          <a:p>
            <a:pPr eaLnBrk="1" hangingPunct="1">
              <a:lnSpc>
                <a:spcPct val="150000"/>
              </a:lnSpc>
            </a:pPr>
            <a:r>
              <a:rPr lang="en-US" altLang="zh-TW"/>
              <a:t>Since gcd(1·2·3·4, 5)=1, we can cancel 1·2·3·4 on both sides.</a:t>
            </a:r>
          </a:p>
          <a:p>
            <a:pPr eaLnBrk="1" hangingPunct="1">
              <a:lnSpc>
                <a:spcPct val="150000"/>
              </a:lnSpc>
            </a:pPr>
            <a:r>
              <a:rPr lang="en-US" altLang="zh-TW"/>
              <a:t>This implies</a:t>
            </a:r>
          </a:p>
          <a:p>
            <a:pPr eaLnBrk="1" hangingPunct="1">
              <a:lnSpc>
                <a:spcPct val="150000"/>
              </a:lnSpc>
            </a:pPr>
            <a:r>
              <a:rPr lang="en-US" altLang="zh-TW"/>
              <a:t>	1 </a:t>
            </a:r>
            <a:r>
              <a:rPr lang="en-US" altLang="en-US" b="1">
                <a:sym typeface="Euclid Symbol" pitchFamily="18" charset="2"/>
              </a:rPr>
              <a:t></a:t>
            </a:r>
            <a:r>
              <a:rPr lang="en-US" altLang="zh-TW"/>
              <a:t> 4</a:t>
            </a:r>
            <a:r>
              <a:rPr lang="en-US" altLang="zh-TW" baseline="30000"/>
              <a:t>4</a:t>
            </a:r>
            <a:r>
              <a:rPr lang="en-US" altLang="zh-TW"/>
              <a:t> (mod 5)</a:t>
            </a:r>
          </a:p>
        </p:txBody>
      </p:sp>
      <p:sp>
        <p:nvSpPr>
          <p:cNvPr id="923657" name="Text Box 9"/>
          <p:cNvSpPr txBox="1">
            <a:spLocks noChangeArrowheads="1"/>
          </p:cNvSpPr>
          <p:nvPr/>
        </p:nvSpPr>
        <p:spPr bwMode="auto">
          <a:xfrm>
            <a:off x="3886200" y="3657600"/>
            <a:ext cx="4624388"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a:t>By the previous slide or direct calculation</a:t>
            </a:r>
          </a:p>
        </p:txBody>
      </p:sp>
      <p:sp>
        <p:nvSpPr>
          <p:cNvPr id="923658" name="Line 10"/>
          <p:cNvSpPr>
            <a:spLocks noChangeShapeType="1"/>
          </p:cNvSpPr>
          <p:nvPr/>
        </p:nvSpPr>
        <p:spPr bwMode="auto">
          <a:xfrm flipH="1">
            <a:off x="2286000" y="3886200"/>
            <a:ext cx="1600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770765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36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36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365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36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365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23656">
                                            <p:txEl>
                                              <p:pRg st="1" end="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923656">
                                            <p:txEl>
                                              <p:pRg st="2" end="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923656">
                                            <p:txEl>
                                              <p:pRg st="3" end="3"/>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923656">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365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54" grpId="0"/>
      <p:bldP spid="923655" grpId="0"/>
      <p:bldP spid="923657" grpId="0" animBg="1"/>
      <p:bldP spid="923658" grpId="0" animBg="1"/>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2667000" y="457200"/>
            <a:ext cx="377983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Fermat’s Little Theorem</a:t>
            </a:r>
          </a:p>
        </p:txBody>
      </p:sp>
      <p:sp>
        <p:nvSpPr>
          <p:cNvPr id="36867" name="Rectangle 3"/>
          <p:cNvSpPr>
            <a:spLocks noChangeArrowheads="1"/>
          </p:cNvSpPr>
          <p:nvPr/>
        </p:nvSpPr>
        <p:spPr bwMode="auto">
          <a:xfrm>
            <a:off x="3429000" y="1981200"/>
            <a:ext cx="237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sz="2400">
                <a:solidFill>
                  <a:srgbClr val="0000CC"/>
                </a:solidFill>
              </a:rPr>
              <a:t>1 </a:t>
            </a:r>
            <a:r>
              <a:rPr lang="en-US" altLang="en-US" sz="2400" b="1">
                <a:solidFill>
                  <a:srgbClr val="0000CC"/>
                </a:solidFill>
                <a:sym typeface="Euclid Symbol" pitchFamily="18" charset="2"/>
              </a:rPr>
              <a:t> </a:t>
            </a:r>
            <a:r>
              <a:rPr lang="en-US" altLang="en-US" sz="2400">
                <a:solidFill>
                  <a:srgbClr val="0000CC"/>
                </a:solidFill>
              </a:rPr>
              <a:t>k</a:t>
            </a:r>
            <a:r>
              <a:rPr lang="en-US" altLang="en-US" sz="2400" baseline="30000">
                <a:solidFill>
                  <a:srgbClr val="0000CC"/>
                </a:solidFill>
              </a:rPr>
              <a:t>p-1 </a:t>
            </a:r>
            <a:r>
              <a:rPr lang="en-US" altLang="en-US" sz="2400">
                <a:solidFill>
                  <a:srgbClr val="0000CC"/>
                </a:solidFill>
              </a:rPr>
              <a:t>(mod p)</a:t>
            </a:r>
          </a:p>
        </p:txBody>
      </p:sp>
      <p:sp>
        <p:nvSpPr>
          <p:cNvPr id="36868" name="Rectangle 4"/>
          <p:cNvSpPr>
            <a:spLocks noChangeArrowheads="1"/>
          </p:cNvSpPr>
          <p:nvPr/>
        </p:nvSpPr>
        <p:spPr bwMode="auto">
          <a:xfrm>
            <a:off x="2057400" y="1371600"/>
            <a:ext cx="5062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b="1"/>
              <a:t>Theorem:</a:t>
            </a:r>
            <a:r>
              <a:rPr lang="en-US" altLang="en-US"/>
              <a:t> If </a:t>
            </a:r>
            <a:r>
              <a:rPr lang="en-US" altLang="en-US">
                <a:solidFill>
                  <a:srgbClr val="0000CC"/>
                </a:solidFill>
              </a:rPr>
              <a:t>p </a:t>
            </a:r>
            <a:r>
              <a:rPr lang="en-US" altLang="en-US"/>
              <a:t>is prime &amp; </a:t>
            </a:r>
            <a:r>
              <a:rPr lang="en-US" altLang="en-US">
                <a:solidFill>
                  <a:srgbClr val="0000CC"/>
                </a:solidFill>
              </a:rPr>
              <a:t>k</a:t>
            </a:r>
            <a:r>
              <a:rPr lang="en-US" altLang="en-US"/>
              <a:t> not a multiple of </a:t>
            </a:r>
            <a:r>
              <a:rPr lang="en-US" altLang="en-US">
                <a:solidFill>
                  <a:srgbClr val="0000CC"/>
                </a:solidFill>
              </a:rPr>
              <a:t>p</a:t>
            </a:r>
          </a:p>
        </p:txBody>
      </p:sp>
      <p:sp>
        <p:nvSpPr>
          <p:cNvPr id="924677" name="Rectangle 5"/>
          <p:cNvSpPr>
            <a:spLocks noChangeArrowheads="1"/>
          </p:cNvSpPr>
          <p:nvPr/>
        </p:nvSpPr>
        <p:spPr bwMode="auto">
          <a:xfrm>
            <a:off x="1219200" y="2971800"/>
            <a:ext cx="74676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kumimoji="1" sz="3200">
                <a:solidFill>
                  <a:schemeClr val="tx1"/>
                </a:solidFill>
                <a:latin typeface="Arial" charset="0"/>
                <a:ea typeface="PMingLiU" pitchFamily="18" charset="-120"/>
              </a:defRPr>
            </a:lvl1pPr>
            <a:lvl2pPr marL="742950" indent="-285750" eaLnBrk="0" hangingPunct="0">
              <a:spcBef>
                <a:spcPct val="20000"/>
              </a:spcBef>
              <a:buChar char="–"/>
              <a:defRPr kumimoji="1" sz="2800">
                <a:solidFill>
                  <a:schemeClr val="tx1"/>
                </a:solidFill>
                <a:latin typeface="Arial" charset="0"/>
                <a:ea typeface="PMingLiU" pitchFamily="18" charset="-120"/>
              </a:defRPr>
            </a:lvl2pPr>
            <a:lvl3pPr marL="1143000" indent="-228600" eaLnBrk="0" hangingPunct="0">
              <a:spcBef>
                <a:spcPct val="20000"/>
              </a:spcBef>
              <a:buChar char="•"/>
              <a:defRPr kumimoji="1" sz="2400">
                <a:solidFill>
                  <a:schemeClr val="tx1"/>
                </a:solidFill>
                <a:latin typeface="Arial" charset="0"/>
                <a:ea typeface="PMingLiU" pitchFamily="18" charset="-120"/>
              </a:defRPr>
            </a:lvl3pPr>
            <a:lvl4pPr marL="1600200" indent="-228600" eaLnBrk="0" hangingPunct="0">
              <a:spcBef>
                <a:spcPct val="20000"/>
              </a:spcBef>
              <a:buChar char="–"/>
              <a:defRPr kumimoji="1" sz="2000">
                <a:solidFill>
                  <a:schemeClr val="tx1"/>
                </a:solidFill>
                <a:latin typeface="Arial" charset="0"/>
                <a:ea typeface="PMingLiU" pitchFamily="18" charset="-120"/>
              </a:defRPr>
            </a:lvl4pPr>
            <a:lvl5pPr marL="2057400" indent="-228600" eaLnBrk="0" hangingPunct="0">
              <a:spcBef>
                <a:spcPct val="20000"/>
              </a:spcBef>
              <a:buChar char="»"/>
              <a:defRPr kumimoji="1" sz="2000">
                <a:solidFill>
                  <a:schemeClr val="tx1"/>
                </a:solidFill>
                <a:latin typeface="Arial" charset="0"/>
                <a:ea typeface="PMingLiU"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PMingLiU" pitchFamily="18" charset="-120"/>
              </a:defRPr>
            </a:lvl9pPr>
          </a:lstStyle>
          <a:p>
            <a:pPr eaLnBrk="1" hangingPunct="1">
              <a:buFontTx/>
              <a:buNone/>
            </a:pPr>
            <a:r>
              <a:rPr lang="en-US" altLang="en-US" sz="2000" b="1">
                <a:latin typeface="Comic Sans MS" pitchFamily="66" charset="0"/>
              </a:rPr>
              <a:t>Proof.</a:t>
            </a:r>
            <a:endParaRPr lang="en-US" altLang="en-US" sz="2000">
              <a:latin typeface="Comic Sans MS" pitchFamily="66" charset="0"/>
            </a:endParaRPr>
          </a:p>
          <a:p>
            <a:pPr eaLnBrk="1" hangingPunct="1">
              <a:buFontTx/>
              <a:buNone/>
            </a:pPr>
            <a:r>
              <a:rPr lang="en-US" altLang="en-US" sz="2000">
                <a:solidFill>
                  <a:srgbClr val="0000CC"/>
                </a:solidFill>
                <a:latin typeface="Comic Sans MS" pitchFamily="66" charset="0"/>
              </a:rPr>
              <a:t>1·2···(p-1) </a:t>
            </a:r>
            <a:r>
              <a:rPr lang="en-US" altLang="en-US" sz="2400" b="1">
                <a:solidFill>
                  <a:srgbClr val="0000CC"/>
                </a:solidFill>
                <a:latin typeface="Comic Sans MS" pitchFamily="66" charset="0"/>
                <a:sym typeface="Euclid Symbol" pitchFamily="18" charset="2"/>
              </a:rPr>
              <a:t></a:t>
            </a:r>
            <a:r>
              <a:rPr lang="en-US" altLang="en-US" sz="2000">
                <a:solidFill>
                  <a:srgbClr val="0000CC"/>
                </a:solidFill>
                <a:latin typeface="Comic Sans MS" pitchFamily="66" charset="0"/>
              </a:rPr>
              <a:t> (k mod p · 2k mod p</a:t>
            </a:r>
            <a:r>
              <a:rPr lang="en-US" altLang="en-US" sz="1800">
                <a:solidFill>
                  <a:srgbClr val="0000CC"/>
                </a:solidFill>
                <a:latin typeface="Comic Sans MS" pitchFamily="66" charset="0"/>
              </a:rPr>
              <a:t>·…·</a:t>
            </a:r>
            <a:r>
              <a:rPr lang="en-US" altLang="en-US" sz="2000">
                <a:solidFill>
                  <a:srgbClr val="0000CC"/>
                </a:solidFill>
                <a:latin typeface="Comic Sans MS" pitchFamily="66" charset="0"/>
              </a:rPr>
              <a:t>(p-1)k mod p) mod p</a:t>
            </a:r>
          </a:p>
          <a:p>
            <a:pPr eaLnBrk="1" hangingPunct="1">
              <a:lnSpc>
                <a:spcPct val="150000"/>
              </a:lnSpc>
              <a:buFontTx/>
              <a:buNone/>
            </a:pPr>
            <a:r>
              <a:rPr lang="en-US" altLang="en-US" sz="2000" b="1">
                <a:solidFill>
                  <a:srgbClr val="0000CC"/>
                </a:solidFill>
                <a:latin typeface="Comic Sans MS" pitchFamily="66" charset="0"/>
                <a:sym typeface="Euclid Symbol" pitchFamily="18" charset="2"/>
              </a:rPr>
              <a:t> 		  </a:t>
            </a:r>
            <a:r>
              <a:rPr lang="en-US" altLang="en-US" sz="2400" b="1">
                <a:solidFill>
                  <a:srgbClr val="0000CC"/>
                </a:solidFill>
                <a:latin typeface="Comic Sans MS" pitchFamily="66" charset="0"/>
                <a:sym typeface="Euclid Symbol" pitchFamily="18" charset="2"/>
              </a:rPr>
              <a:t></a:t>
            </a:r>
            <a:r>
              <a:rPr lang="en-US" altLang="en-US" sz="2000">
                <a:solidFill>
                  <a:srgbClr val="0000CC"/>
                </a:solidFill>
                <a:latin typeface="Comic Sans MS" pitchFamily="66" charset="0"/>
              </a:rPr>
              <a:t> (k·2k ··· (p-1)k) mod p</a:t>
            </a:r>
          </a:p>
          <a:p>
            <a:pPr eaLnBrk="1" hangingPunct="1">
              <a:lnSpc>
                <a:spcPct val="150000"/>
              </a:lnSpc>
              <a:buFont typeface="Euclid Symbol" pitchFamily="18" charset="2"/>
              <a:buNone/>
            </a:pPr>
            <a:r>
              <a:rPr lang="en-US" altLang="en-US" sz="2000" b="1">
                <a:solidFill>
                  <a:srgbClr val="0000CC"/>
                </a:solidFill>
                <a:latin typeface="Comic Sans MS" pitchFamily="66" charset="0"/>
                <a:sym typeface="Euclid Symbol" pitchFamily="18" charset="2"/>
              </a:rPr>
              <a:t> 		  </a:t>
            </a:r>
            <a:r>
              <a:rPr lang="en-US" altLang="en-US" sz="2400" b="1">
                <a:solidFill>
                  <a:srgbClr val="0000CC"/>
                </a:solidFill>
                <a:latin typeface="Comic Sans MS" pitchFamily="66" charset="0"/>
                <a:sym typeface="Euclid Symbol" pitchFamily="18" charset="2"/>
              </a:rPr>
              <a:t></a:t>
            </a:r>
            <a:r>
              <a:rPr lang="en-US" altLang="en-US" sz="2000">
                <a:solidFill>
                  <a:srgbClr val="0000CC"/>
                </a:solidFill>
                <a:latin typeface="Comic Sans MS" pitchFamily="66" charset="0"/>
              </a:rPr>
              <a:t> (k</a:t>
            </a:r>
            <a:r>
              <a:rPr lang="en-US" altLang="en-US" sz="2000" baseline="30000">
                <a:solidFill>
                  <a:srgbClr val="0000CC"/>
                </a:solidFill>
                <a:latin typeface="Comic Sans MS" pitchFamily="66" charset="0"/>
              </a:rPr>
              <a:t>p-1</a:t>
            </a:r>
            <a:r>
              <a:rPr lang="en-US" altLang="en-US" sz="2000">
                <a:solidFill>
                  <a:srgbClr val="0000CC"/>
                </a:solidFill>
                <a:latin typeface="Comic Sans MS" pitchFamily="66" charset="0"/>
              </a:rPr>
              <a:t>)·1·2 ··· (p-1)       (mod p)</a:t>
            </a:r>
          </a:p>
          <a:p>
            <a:pPr eaLnBrk="1" hangingPunct="1">
              <a:lnSpc>
                <a:spcPct val="150000"/>
              </a:lnSpc>
              <a:buFontTx/>
              <a:buNone/>
            </a:pPr>
            <a:r>
              <a:rPr lang="en-US" altLang="en-US" sz="2000">
                <a:latin typeface="Comic Sans MS" pitchFamily="66" charset="0"/>
              </a:rPr>
              <a:t>So, by cancelling </a:t>
            </a:r>
            <a:r>
              <a:rPr lang="en-US" altLang="en-US" sz="2000">
                <a:solidFill>
                  <a:srgbClr val="0000CC"/>
                </a:solidFill>
                <a:latin typeface="Comic Sans MS" pitchFamily="66" charset="0"/>
              </a:rPr>
              <a:t>1·2 ··· (p-1) </a:t>
            </a:r>
            <a:r>
              <a:rPr lang="en-US" altLang="en-US" sz="2000">
                <a:latin typeface="Comic Sans MS" pitchFamily="66" charset="0"/>
              </a:rPr>
              <a:t>on both sides applying </a:t>
            </a:r>
            <a:r>
              <a:rPr lang="en-US" altLang="en-US" sz="2000" i="1">
                <a:solidFill>
                  <a:srgbClr val="A50021"/>
                </a:solidFill>
                <a:latin typeface="Comic Sans MS" pitchFamily="66" charset="0"/>
              </a:rPr>
              <a:t>Claim 1</a:t>
            </a:r>
          </a:p>
          <a:p>
            <a:pPr eaLnBrk="1" hangingPunct="1">
              <a:lnSpc>
                <a:spcPct val="150000"/>
              </a:lnSpc>
              <a:buFontTx/>
              <a:buNone/>
            </a:pPr>
            <a:r>
              <a:rPr lang="en-US" altLang="en-US" sz="2000">
                <a:latin typeface="Comic Sans MS" pitchFamily="66" charset="0"/>
              </a:rPr>
              <a:t>(we can cancel them because </a:t>
            </a:r>
            <a:r>
              <a:rPr lang="en-US" altLang="en-US" sz="2000">
                <a:solidFill>
                  <a:srgbClr val="0000CC"/>
                </a:solidFill>
                <a:latin typeface="Comic Sans MS" pitchFamily="66" charset="0"/>
              </a:rPr>
              <a:t>gcd(1·2 ··· (p-1), p)=1</a:t>
            </a:r>
            <a:r>
              <a:rPr lang="en-US" altLang="en-US" sz="2000">
                <a:latin typeface="Comic Sans MS" pitchFamily="66" charset="0"/>
              </a:rPr>
              <a:t>), we have</a:t>
            </a:r>
          </a:p>
          <a:p>
            <a:pPr eaLnBrk="1" hangingPunct="1">
              <a:lnSpc>
                <a:spcPct val="150000"/>
              </a:lnSpc>
              <a:buFontTx/>
              <a:buNone/>
            </a:pPr>
            <a:r>
              <a:rPr lang="en-US" altLang="en-US" sz="2000">
                <a:latin typeface="Comic Sans MS" pitchFamily="66" charset="0"/>
              </a:rPr>
              <a:t>		   </a:t>
            </a:r>
            <a:r>
              <a:rPr lang="en-US" altLang="en-US" sz="2000">
                <a:solidFill>
                  <a:srgbClr val="0000CC"/>
                </a:solidFill>
                <a:latin typeface="Comic Sans MS" pitchFamily="66" charset="0"/>
              </a:rPr>
              <a:t>1 </a:t>
            </a:r>
            <a:r>
              <a:rPr lang="en-US" altLang="en-US" sz="2000" b="1">
                <a:solidFill>
                  <a:srgbClr val="0000CC"/>
                </a:solidFill>
                <a:latin typeface="Comic Sans MS" pitchFamily="66" charset="0"/>
                <a:sym typeface="Euclid Symbol" pitchFamily="18" charset="2"/>
              </a:rPr>
              <a:t> </a:t>
            </a:r>
            <a:r>
              <a:rPr lang="en-US" altLang="en-US" sz="2000">
                <a:solidFill>
                  <a:srgbClr val="0000CC"/>
                </a:solidFill>
                <a:latin typeface="Comic Sans MS" pitchFamily="66" charset="0"/>
              </a:rPr>
              <a:t>k</a:t>
            </a:r>
            <a:r>
              <a:rPr lang="en-US" altLang="en-US" sz="2000" baseline="30000">
                <a:solidFill>
                  <a:srgbClr val="0000CC"/>
                </a:solidFill>
                <a:latin typeface="Comic Sans MS" pitchFamily="66" charset="0"/>
              </a:rPr>
              <a:t>p-1 </a:t>
            </a:r>
            <a:r>
              <a:rPr lang="en-US" altLang="en-US" sz="2000">
                <a:solidFill>
                  <a:srgbClr val="0000CC"/>
                </a:solidFill>
                <a:latin typeface="Comic Sans MS" pitchFamily="66" charset="0"/>
              </a:rPr>
              <a:t>(mod p)</a:t>
            </a:r>
          </a:p>
        </p:txBody>
      </p:sp>
      <p:sp>
        <p:nvSpPr>
          <p:cNvPr id="36870" name="Rectangle 6"/>
          <p:cNvSpPr>
            <a:spLocks noChangeArrowheads="1"/>
          </p:cNvSpPr>
          <p:nvPr/>
        </p:nvSpPr>
        <p:spPr bwMode="auto">
          <a:xfrm>
            <a:off x="1524000" y="1143000"/>
            <a:ext cx="6096000" cy="1524000"/>
          </a:xfrm>
          <a:prstGeom prst="rect">
            <a:avLst/>
          </a:prstGeom>
          <a:noFill/>
          <a:ln w="38100">
            <a:solidFill>
              <a:srgbClr val="FF99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endParaRPr lang="en-US" altLang="en-US"/>
          </a:p>
        </p:txBody>
      </p:sp>
      <p:sp>
        <p:nvSpPr>
          <p:cNvPr id="924679" name="Text Box 7"/>
          <p:cNvSpPr txBox="1">
            <a:spLocks noChangeArrowheads="1"/>
          </p:cNvSpPr>
          <p:nvPr/>
        </p:nvSpPr>
        <p:spPr bwMode="auto">
          <a:xfrm>
            <a:off x="5791200" y="2971800"/>
            <a:ext cx="2141538"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a:t>By 2 slides before</a:t>
            </a:r>
          </a:p>
        </p:txBody>
      </p:sp>
      <p:sp>
        <p:nvSpPr>
          <p:cNvPr id="924680" name="Line 8"/>
          <p:cNvSpPr>
            <a:spLocks noChangeShapeType="1"/>
          </p:cNvSpPr>
          <p:nvPr/>
        </p:nvSpPr>
        <p:spPr bwMode="auto">
          <a:xfrm flipH="1">
            <a:off x="5105400" y="3200400"/>
            <a:ext cx="685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681" name="Text Box 9"/>
          <p:cNvSpPr txBox="1">
            <a:spLocks noChangeArrowheads="1"/>
          </p:cNvSpPr>
          <p:nvPr/>
        </p:nvSpPr>
        <p:spPr bwMode="auto">
          <a:xfrm>
            <a:off x="5791200" y="3810000"/>
            <a:ext cx="2867025"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a:t>By the multiplication rule</a:t>
            </a:r>
          </a:p>
        </p:txBody>
      </p:sp>
      <p:sp>
        <p:nvSpPr>
          <p:cNvPr id="924682" name="Line 10"/>
          <p:cNvSpPr>
            <a:spLocks noChangeShapeType="1"/>
          </p:cNvSpPr>
          <p:nvPr/>
        </p:nvSpPr>
        <p:spPr bwMode="auto">
          <a:xfrm flipH="1">
            <a:off x="5181600" y="3886200"/>
            <a:ext cx="6096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8292378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467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46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468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24677">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46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468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24677">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924677">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924677">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92467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79" grpId="0" animBg="1"/>
      <p:bldP spid="924680" grpId="0" animBg="1"/>
      <p:bldP spid="924681" grpId="0" animBg="1"/>
      <p:bldP spid="92468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1752600" y="457200"/>
            <a:ext cx="56007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Necessary AND Sufficient Condition</a:t>
            </a:r>
          </a:p>
        </p:txBody>
      </p:sp>
      <p:graphicFrame>
        <p:nvGraphicFramePr>
          <p:cNvPr id="74761" name="Object 9"/>
          <p:cNvGraphicFramePr>
            <a:graphicFrameLocks noChangeAspect="1"/>
          </p:cNvGraphicFramePr>
          <p:nvPr/>
        </p:nvGraphicFramePr>
        <p:xfrm>
          <a:off x="3494088" y="1192213"/>
          <a:ext cx="2133600" cy="631825"/>
        </p:xfrm>
        <a:graphic>
          <a:graphicData uri="http://schemas.openxmlformats.org/presentationml/2006/ole">
            <mc:AlternateContent xmlns:mc="http://schemas.openxmlformats.org/markup-compatibility/2006">
              <mc:Choice xmlns:v="urn:schemas-microsoft-com:vml" Requires="v">
                <p:oleObj name="Equation" r:id="rId13" imgW="685800" imgH="203040" progId="Equation.3">
                  <p:embed/>
                </p:oleObj>
              </mc:Choice>
              <mc:Fallback>
                <p:oleObj name="Equation" r:id="rId13" imgW="685800" imgH="203040" progId="Equation.3">
                  <p:embed/>
                  <p:pic>
                    <p:nvPicPr>
                      <p:cNvPr id="74761"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4088" y="1192213"/>
                        <a:ext cx="2133600" cy="63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4762" name="Group 10"/>
          <p:cNvGrpSpPr>
            <a:grpSpLocks/>
          </p:cNvGrpSpPr>
          <p:nvPr/>
        </p:nvGrpSpPr>
        <p:grpSpPr bwMode="auto">
          <a:xfrm>
            <a:off x="4578350" y="1989138"/>
            <a:ext cx="2051050" cy="2659062"/>
            <a:chOff x="1707" y="1902"/>
            <a:chExt cx="1292" cy="1675"/>
          </a:xfrm>
        </p:grpSpPr>
        <p:sp>
          <p:nvSpPr>
            <p:cNvPr id="74763" name="Rectangle 11"/>
            <p:cNvSpPr>
              <a:spLocks noChangeArrowheads="1"/>
            </p:cNvSpPr>
            <p:nvPr/>
          </p:nvSpPr>
          <p:spPr bwMode="auto">
            <a:xfrm>
              <a:off x="2236" y="3251"/>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T</a:t>
              </a:r>
            </a:p>
          </p:txBody>
        </p:sp>
        <p:sp>
          <p:nvSpPr>
            <p:cNvPr id="74764" name="Rectangle 12"/>
            <p:cNvSpPr>
              <a:spLocks noChangeArrowheads="1"/>
            </p:cNvSpPr>
            <p:nvPr/>
          </p:nvSpPr>
          <p:spPr bwMode="auto">
            <a:xfrm>
              <a:off x="2236" y="2925"/>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F</a:t>
              </a:r>
            </a:p>
          </p:txBody>
        </p:sp>
        <p:sp>
          <p:nvSpPr>
            <p:cNvPr id="74765" name="Rectangle 13"/>
            <p:cNvSpPr>
              <a:spLocks noChangeArrowheads="1"/>
            </p:cNvSpPr>
            <p:nvPr/>
          </p:nvSpPr>
          <p:spPr bwMode="auto">
            <a:xfrm>
              <a:off x="2236" y="2599"/>
              <a:ext cx="763"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F</a:t>
              </a:r>
            </a:p>
          </p:txBody>
        </p:sp>
        <p:sp>
          <p:nvSpPr>
            <p:cNvPr id="74766" name="Rectangle 14"/>
            <p:cNvSpPr>
              <a:spLocks noChangeArrowheads="1"/>
            </p:cNvSpPr>
            <p:nvPr/>
          </p:nvSpPr>
          <p:spPr bwMode="auto">
            <a:xfrm>
              <a:off x="2236" y="2266"/>
              <a:ext cx="763"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buFontTx/>
                <a:buNone/>
              </a:pPr>
              <a:r>
                <a:rPr lang="en-US" altLang="en-US"/>
                <a:t>T</a:t>
              </a:r>
            </a:p>
          </p:txBody>
        </p:sp>
        <p:sp>
          <p:nvSpPr>
            <p:cNvPr id="74767" name="Rectangle 15"/>
            <p:cNvSpPr>
              <a:spLocks noChangeArrowheads="1"/>
            </p:cNvSpPr>
            <p:nvPr/>
          </p:nvSpPr>
          <p:spPr bwMode="auto">
            <a:xfrm>
              <a:off x="1707" y="1902"/>
              <a:ext cx="1292"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P  </a:t>
              </a:r>
              <a:r>
                <a:rPr lang="en-US" altLang="en-US" sz="3200">
                  <a:sym typeface="Symbol" pitchFamily="18" charset="2"/>
                </a:rPr>
                <a:t>   </a:t>
              </a:r>
              <a:r>
                <a:rPr lang="en-US" altLang="en-US" sz="3200" i="1">
                  <a:sym typeface="Symbol" pitchFamily="18" charset="2"/>
                </a:rPr>
                <a:t>Q</a:t>
              </a:r>
              <a:endParaRPr lang="en-US" altLang="en-US" sz="3200">
                <a:sym typeface="Symbol" pitchFamily="18" charset="2"/>
              </a:endParaRPr>
            </a:p>
          </p:txBody>
        </p:sp>
      </p:grpSp>
      <p:grpSp>
        <p:nvGrpSpPr>
          <p:cNvPr id="74768" name="Group 16"/>
          <p:cNvGrpSpPr>
            <a:grpSpLocks/>
          </p:cNvGrpSpPr>
          <p:nvPr/>
        </p:nvGrpSpPr>
        <p:grpSpPr bwMode="auto">
          <a:xfrm>
            <a:off x="2808288" y="1989138"/>
            <a:ext cx="1770062" cy="2659062"/>
            <a:chOff x="592" y="1902"/>
            <a:chExt cx="1115" cy="1675"/>
          </a:xfrm>
        </p:grpSpPr>
        <p:sp>
          <p:nvSpPr>
            <p:cNvPr id="74769" name="Rectangle 17"/>
            <p:cNvSpPr>
              <a:spLocks noChangeArrowheads="1"/>
            </p:cNvSpPr>
            <p:nvPr/>
          </p:nvSpPr>
          <p:spPr bwMode="auto">
            <a:xfrm>
              <a:off x="1120" y="3251"/>
              <a:ext cx="587" cy="326"/>
            </a:xfrm>
            <a:prstGeom prst="rect">
              <a:avLst/>
            </a:prstGeom>
            <a:noFill/>
            <a:ln>
              <a:noFill/>
            </a:ln>
            <a:effectLst/>
            <a:extLst>
              <a:ext uri="{909E8E84-426E-40DD-AFC4-6F175D3DCCD1}">
                <a14:hiddenFill xmlns:a14="http://schemas.microsoft.com/office/drawing/2010/main">
                  <a:solidFill>
                    <a:schemeClr val="folHlink">
                      <a:alpha val="50000"/>
                    </a:schemeClr>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74770" name="Rectangle 18"/>
            <p:cNvSpPr>
              <a:spLocks noChangeArrowheads="1"/>
            </p:cNvSpPr>
            <p:nvPr/>
          </p:nvSpPr>
          <p:spPr bwMode="auto">
            <a:xfrm>
              <a:off x="592" y="3251"/>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74771" name="Rectangle 19"/>
            <p:cNvSpPr>
              <a:spLocks noChangeArrowheads="1"/>
            </p:cNvSpPr>
            <p:nvPr/>
          </p:nvSpPr>
          <p:spPr bwMode="auto">
            <a:xfrm>
              <a:off x="1120" y="2925"/>
              <a:ext cx="58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74772" name="Rectangle 20"/>
            <p:cNvSpPr>
              <a:spLocks noChangeArrowheads="1"/>
            </p:cNvSpPr>
            <p:nvPr/>
          </p:nvSpPr>
          <p:spPr bwMode="auto">
            <a:xfrm>
              <a:off x="592" y="2925"/>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74773" name="Rectangle 21"/>
            <p:cNvSpPr>
              <a:spLocks noChangeArrowheads="1"/>
            </p:cNvSpPr>
            <p:nvPr/>
          </p:nvSpPr>
          <p:spPr bwMode="auto">
            <a:xfrm>
              <a:off x="1120" y="2599"/>
              <a:ext cx="58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F</a:t>
              </a:r>
            </a:p>
          </p:txBody>
        </p:sp>
        <p:sp>
          <p:nvSpPr>
            <p:cNvPr id="74774" name="Rectangle 22"/>
            <p:cNvSpPr>
              <a:spLocks noChangeArrowheads="1"/>
            </p:cNvSpPr>
            <p:nvPr/>
          </p:nvSpPr>
          <p:spPr bwMode="auto">
            <a:xfrm>
              <a:off x="592" y="2599"/>
              <a:ext cx="528"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74775" name="Rectangle 23"/>
            <p:cNvSpPr>
              <a:spLocks noChangeArrowheads="1"/>
            </p:cNvSpPr>
            <p:nvPr/>
          </p:nvSpPr>
          <p:spPr bwMode="auto">
            <a:xfrm>
              <a:off x="1120" y="2266"/>
              <a:ext cx="587"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74776" name="Rectangle 24"/>
            <p:cNvSpPr>
              <a:spLocks noChangeArrowheads="1"/>
            </p:cNvSpPr>
            <p:nvPr/>
          </p:nvSpPr>
          <p:spPr bwMode="auto">
            <a:xfrm>
              <a:off x="592" y="2266"/>
              <a:ext cx="528"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a:t>T</a:t>
              </a:r>
            </a:p>
          </p:txBody>
        </p:sp>
        <p:sp>
          <p:nvSpPr>
            <p:cNvPr id="74777" name="Rectangle 25"/>
            <p:cNvSpPr>
              <a:spLocks noChangeArrowheads="1"/>
            </p:cNvSpPr>
            <p:nvPr/>
          </p:nvSpPr>
          <p:spPr bwMode="auto">
            <a:xfrm>
              <a:off x="1120" y="1902"/>
              <a:ext cx="587"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Q</a:t>
              </a:r>
            </a:p>
          </p:txBody>
        </p:sp>
        <p:sp>
          <p:nvSpPr>
            <p:cNvPr id="74778" name="Rectangle 26"/>
            <p:cNvSpPr>
              <a:spLocks noChangeArrowheads="1"/>
            </p:cNvSpPr>
            <p:nvPr/>
          </p:nvSpPr>
          <p:spPr bwMode="auto">
            <a:xfrm>
              <a:off x="592" y="1902"/>
              <a:ext cx="528"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2800">
                  <a:solidFill>
                    <a:schemeClr val="tx1"/>
                  </a:solidFill>
                  <a:latin typeface="Arial" charset="0"/>
                  <a:ea typeface="新細明體" pitchFamily="18" charset="-120"/>
                </a:defRPr>
              </a:lvl1pPr>
              <a:lvl2pPr>
                <a:spcBef>
                  <a:spcPct val="20000"/>
                </a:spcBef>
                <a:buChar char="–"/>
                <a:defRPr kumimoji="1" sz="2400">
                  <a:solidFill>
                    <a:schemeClr val="tx1"/>
                  </a:solidFill>
                  <a:latin typeface="Arial" charset="0"/>
                  <a:ea typeface="新細明體" pitchFamily="18" charset="-120"/>
                </a:defRPr>
              </a:lvl2pPr>
              <a:lvl3pPr>
                <a:spcBef>
                  <a:spcPct val="20000"/>
                </a:spcBef>
                <a:buChar char="•"/>
                <a:defRPr kumimoji="1" sz="2000">
                  <a:solidFill>
                    <a:schemeClr val="tx1"/>
                  </a:solidFill>
                  <a:latin typeface="Arial" charset="0"/>
                  <a:ea typeface="新細明體" pitchFamily="18" charset="-120"/>
                </a:defRPr>
              </a:lvl3pPr>
              <a:lvl4pPr>
                <a:spcBef>
                  <a:spcPct val="20000"/>
                </a:spcBef>
                <a:buChar char="–"/>
                <a:defRPr kumimoji="1">
                  <a:solidFill>
                    <a:schemeClr val="tx1"/>
                  </a:solidFill>
                  <a:latin typeface="Arial" charset="0"/>
                  <a:ea typeface="新細明體" pitchFamily="18" charset="-120"/>
                </a:defRPr>
              </a:lvl4pPr>
              <a:lvl5pPr>
                <a:spcBef>
                  <a:spcPct val="20000"/>
                </a:spcBef>
                <a:buChar char="»"/>
                <a:defRPr kumimoji="1">
                  <a:solidFill>
                    <a:schemeClr val="tx1"/>
                  </a:solidFill>
                  <a:latin typeface="Arial" charset="0"/>
                  <a:ea typeface="新細明體" pitchFamily="18" charset="-120"/>
                </a:defRPr>
              </a:lvl5pPr>
              <a:lvl6pPr fontAlgn="base">
                <a:spcBef>
                  <a:spcPct val="20000"/>
                </a:spcBef>
                <a:spcAft>
                  <a:spcPct val="0"/>
                </a:spcAft>
                <a:buChar char="»"/>
                <a:defRPr kumimoji="1">
                  <a:solidFill>
                    <a:schemeClr val="tx1"/>
                  </a:solidFill>
                  <a:latin typeface="Arial" charset="0"/>
                  <a:ea typeface="新細明體" pitchFamily="18" charset="-120"/>
                </a:defRPr>
              </a:lvl6pPr>
              <a:lvl7pPr fontAlgn="base">
                <a:spcBef>
                  <a:spcPct val="20000"/>
                </a:spcBef>
                <a:spcAft>
                  <a:spcPct val="0"/>
                </a:spcAft>
                <a:buChar char="»"/>
                <a:defRPr kumimoji="1">
                  <a:solidFill>
                    <a:schemeClr val="tx1"/>
                  </a:solidFill>
                  <a:latin typeface="Arial" charset="0"/>
                  <a:ea typeface="新細明體" pitchFamily="18" charset="-120"/>
                </a:defRPr>
              </a:lvl7pPr>
              <a:lvl8pPr fontAlgn="base">
                <a:spcBef>
                  <a:spcPct val="20000"/>
                </a:spcBef>
                <a:spcAft>
                  <a:spcPct val="0"/>
                </a:spcAft>
                <a:buChar char="»"/>
                <a:defRPr kumimoji="1">
                  <a:solidFill>
                    <a:schemeClr val="tx1"/>
                  </a:solidFill>
                  <a:latin typeface="Arial" charset="0"/>
                  <a:ea typeface="新細明體" pitchFamily="18" charset="-120"/>
                </a:defRPr>
              </a:lvl8pPr>
              <a:lvl9pPr fontAlgn="base">
                <a:spcBef>
                  <a:spcPct val="20000"/>
                </a:spcBef>
                <a:spcAft>
                  <a:spcPct val="0"/>
                </a:spcAft>
                <a:buChar char="»"/>
                <a:defRPr kumimoji="1">
                  <a:solidFill>
                    <a:schemeClr val="tx1"/>
                  </a:solidFill>
                  <a:latin typeface="Arial" charset="0"/>
                  <a:ea typeface="新細明體" pitchFamily="18" charset="-120"/>
                </a:defRPr>
              </a:lvl9pPr>
            </a:lstStyle>
            <a:p>
              <a:pPr algn="ctr">
                <a:buFontTx/>
                <a:buNone/>
              </a:pPr>
              <a:r>
                <a:rPr lang="en-US" altLang="en-US" sz="3200" i="1"/>
                <a:t>P</a:t>
              </a:r>
            </a:p>
          </p:txBody>
        </p:sp>
      </p:grpSp>
      <p:grpSp>
        <p:nvGrpSpPr>
          <p:cNvPr id="74779" name="Group 27"/>
          <p:cNvGrpSpPr>
            <a:grpSpLocks/>
          </p:cNvGrpSpPr>
          <p:nvPr/>
        </p:nvGrpSpPr>
        <p:grpSpPr bwMode="auto">
          <a:xfrm>
            <a:off x="3646488" y="1989138"/>
            <a:ext cx="931862" cy="2659062"/>
            <a:chOff x="1120" y="1902"/>
            <a:chExt cx="587" cy="1675"/>
          </a:xfrm>
        </p:grpSpPr>
        <p:sp>
          <p:nvSpPr>
            <p:cNvPr id="74780" name="Line 28"/>
            <p:cNvSpPr>
              <a:spLocks noChangeShapeType="1"/>
            </p:cNvSpPr>
            <p:nvPr/>
          </p:nvSpPr>
          <p:spPr bwMode="auto">
            <a:xfrm>
              <a:off x="1120" y="1902"/>
              <a:ext cx="0" cy="1675"/>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781" name="Line 29"/>
            <p:cNvSpPr>
              <a:spLocks noChangeShapeType="1"/>
            </p:cNvSpPr>
            <p:nvPr/>
          </p:nvSpPr>
          <p:spPr bwMode="auto">
            <a:xfrm>
              <a:off x="1707" y="1902"/>
              <a:ext cx="0" cy="1675"/>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4782" name="Group 30"/>
          <p:cNvGrpSpPr>
            <a:grpSpLocks/>
          </p:cNvGrpSpPr>
          <p:nvPr/>
        </p:nvGrpSpPr>
        <p:grpSpPr bwMode="auto">
          <a:xfrm>
            <a:off x="2808288" y="1976438"/>
            <a:ext cx="3821112" cy="2659062"/>
            <a:chOff x="592" y="1894"/>
            <a:chExt cx="2407" cy="1675"/>
          </a:xfrm>
        </p:grpSpPr>
        <p:grpSp>
          <p:nvGrpSpPr>
            <p:cNvPr id="74783" name="Group 31"/>
            <p:cNvGrpSpPr>
              <a:grpSpLocks/>
            </p:cNvGrpSpPr>
            <p:nvPr/>
          </p:nvGrpSpPr>
          <p:grpSpPr bwMode="auto">
            <a:xfrm>
              <a:off x="592" y="2266"/>
              <a:ext cx="2407" cy="985"/>
              <a:chOff x="592" y="2266"/>
              <a:chExt cx="2407" cy="985"/>
            </a:xfrm>
          </p:grpSpPr>
          <p:sp>
            <p:nvSpPr>
              <p:cNvPr id="74784" name="Line 32"/>
              <p:cNvSpPr>
                <a:spLocks noChangeShapeType="1"/>
              </p:cNvSpPr>
              <p:nvPr/>
            </p:nvSpPr>
            <p:spPr bwMode="auto">
              <a:xfrm>
                <a:off x="592" y="2266"/>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785" name="Line 33"/>
              <p:cNvSpPr>
                <a:spLocks noChangeShapeType="1"/>
              </p:cNvSpPr>
              <p:nvPr/>
            </p:nvSpPr>
            <p:spPr bwMode="auto">
              <a:xfrm>
                <a:off x="592" y="2599"/>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786" name="Line 34"/>
              <p:cNvSpPr>
                <a:spLocks noChangeShapeType="1"/>
              </p:cNvSpPr>
              <p:nvPr/>
            </p:nvSpPr>
            <p:spPr bwMode="auto">
              <a:xfrm>
                <a:off x="592" y="2925"/>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787" name="Line 35"/>
              <p:cNvSpPr>
                <a:spLocks noChangeShapeType="1"/>
              </p:cNvSpPr>
              <p:nvPr/>
            </p:nvSpPr>
            <p:spPr bwMode="auto">
              <a:xfrm>
                <a:off x="592" y="3251"/>
                <a:ext cx="2407" cy="0"/>
              </a:xfrm>
              <a:prstGeom prst="line">
                <a:avLst/>
              </a:prstGeom>
              <a:noFill/>
              <a:ln w="127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74788" name="Group 36"/>
            <p:cNvGrpSpPr>
              <a:grpSpLocks/>
            </p:cNvGrpSpPr>
            <p:nvPr/>
          </p:nvGrpSpPr>
          <p:grpSpPr bwMode="auto">
            <a:xfrm>
              <a:off x="592" y="1894"/>
              <a:ext cx="2407" cy="1675"/>
              <a:chOff x="592" y="1806"/>
              <a:chExt cx="2407" cy="1675"/>
            </a:xfrm>
          </p:grpSpPr>
          <p:grpSp>
            <p:nvGrpSpPr>
              <p:cNvPr id="74789" name="Group 37"/>
              <p:cNvGrpSpPr>
                <a:grpSpLocks/>
              </p:cNvGrpSpPr>
              <p:nvPr/>
            </p:nvGrpSpPr>
            <p:grpSpPr bwMode="auto">
              <a:xfrm>
                <a:off x="592" y="1806"/>
                <a:ext cx="2407" cy="1675"/>
                <a:chOff x="592" y="1902"/>
                <a:chExt cx="2407" cy="1675"/>
              </a:xfrm>
            </p:grpSpPr>
            <p:sp>
              <p:nvSpPr>
                <p:cNvPr id="74790" name="Line 38"/>
                <p:cNvSpPr>
                  <a:spLocks noChangeShapeType="1"/>
                </p:cNvSpPr>
                <p:nvPr/>
              </p:nvSpPr>
              <p:spPr bwMode="auto">
                <a:xfrm>
                  <a:off x="592" y="1902"/>
                  <a:ext cx="2407"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791" name="Line 39"/>
                <p:cNvSpPr>
                  <a:spLocks noChangeShapeType="1"/>
                </p:cNvSpPr>
                <p:nvPr/>
              </p:nvSpPr>
              <p:spPr bwMode="auto">
                <a:xfrm>
                  <a:off x="592" y="3577"/>
                  <a:ext cx="2407" cy="0"/>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792" name="Line 40"/>
                <p:cNvSpPr>
                  <a:spLocks noChangeShapeType="1"/>
                </p:cNvSpPr>
                <p:nvPr/>
              </p:nvSpPr>
              <p:spPr bwMode="auto">
                <a:xfrm>
                  <a:off x="592" y="1902"/>
                  <a:ext cx="0" cy="1675"/>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4793" name="Line 41"/>
              <p:cNvSpPr>
                <a:spLocks noChangeShapeType="1"/>
              </p:cNvSpPr>
              <p:nvPr/>
            </p:nvSpPr>
            <p:spPr bwMode="auto">
              <a:xfrm>
                <a:off x="2999" y="1806"/>
                <a:ext cx="0" cy="1675"/>
              </a:xfrm>
              <a:prstGeom prst="line">
                <a:avLst/>
              </a:prstGeom>
              <a:noFill/>
              <a:ln w="28575" cap="sq">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aphicFrame>
        <p:nvGraphicFramePr>
          <p:cNvPr id="74794" name="Object 42"/>
          <p:cNvGraphicFramePr>
            <a:graphicFrameLocks noChangeAspect="1"/>
          </p:cNvGraphicFramePr>
          <p:nvPr/>
        </p:nvGraphicFramePr>
        <p:xfrm>
          <a:off x="6383338" y="2309813"/>
          <a:ext cx="114300" cy="177800"/>
        </p:xfrm>
        <a:graphic>
          <a:graphicData uri="http://schemas.openxmlformats.org/presentationml/2006/ole">
            <mc:AlternateContent xmlns:mc="http://schemas.openxmlformats.org/markup-compatibility/2006">
              <mc:Choice xmlns:v="urn:schemas-microsoft-com:vml" Requires="v">
                <p:oleObj name="Equation" r:id="rId15" imgW="114120" imgH="177480" progId="Equation.DSMT4">
                  <p:embed/>
                </p:oleObj>
              </mc:Choice>
              <mc:Fallback>
                <p:oleObj name="Equation" r:id="rId15" imgW="114120" imgH="177480" progId="Equation.DSMT4">
                  <p:embed/>
                  <p:pic>
                    <p:nvPicPr>
                      <p:cNvPr id="74794" name="Object 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83338" y="2309813"/>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4795" name="Picture 43" descr="txp_fig"/>
          <p:cNvPicPr>
            <a:picLocks noChangeAspect="1" noChangeArrowheads="1"/>
          </p:cNvPicPr>
          <p:nvPr>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5335588" y="2187575"/>
            <a:ext cx="468312" cy="18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4796" name="Group 44"/>
          <p:cNvGrpSpPr>
            <a:grpSpLocks/>
          </p:cNvGrpSpPr>
          <p:nvPr/>
        </p:nvGrpSpPr>
        <p:grpSpPr bwMode="auto">
          <a:xfrm>
            <a:off x="1600200" y="4891088"/>
            <a:ext cx="5945188" cy="366712"/>
            <a:chOff x="758" y="3770"/>
            <a:chExt cx="3745" cy="231"/>
          </a:xfrm>
        </p:grpSpPr>
        <p:sp>
          <p:nvSpPr>
            <p:cNvPr id="74797" name="Text Box 45"/>
            <p:cNvSpPr txBox="1">
              <a:spLocks noChangeArrowheads="1"/>
            </p:cNvSpPr>
            <p:nvPr/>
          </p:nvSpPr>
          <p:spPr bwMode="auto">
            <a:xfrm>
              <a:off x="758" y="3770"/>
              <a:ext cx="37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2"/>
                  </a:solidFill>
                </a:rPr>
                <a:t>Note:</a:t>
              </a:r>
              <a:r>
                <a:rPr lang="en-US" altLang="en-US"/>
                <a:t>  P        Q is equivalent to (P       Q)     (Q        P) </a:t>
              </a:r>
            </a:p>
          </p:txBody>
        </p:sp>
        <p:pic>
          <p:nvPicPr>
            <p:cNvPr id="74798" name="Picture 46" descr="txp_fig"/>
            <p:cNvPicPr>
              <a:picLocks noChangeAspect="1" noChangeArrowheads="1"/>
            </p:cNvPicPr>
            <p:nvPr>
              <p:custDataLst>
                <p:tags r:id="rId8"/>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1392" y="3840"/>
              <a:ext cx="240"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99" name="Picture 47" descr="txp_fig"/>
            <p:cNvPicPr>
              <a:picLocks noChangeAspect="1" noChangeArrowheads="1"/>
            </p:cNvPicPr>
            <p:nvPr>
              <p:custDataLst>
                <p:tags r:id="rId9"/>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3072" y="3840"/>
              <a:ext cx="240"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800" name="Picture 48" descr="txp_fig"/>
            <p:cNvPicPr>
              <a:picLocks noChangeAspect="1" noChangeArrowheads="1"/>
            </p:cNvPicPr>
            <p:nvPr>
              <p:custDataLst>
                <p:tags r:id="rId10"/>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3600" y="3840"/>
              <a:ext cx="89"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801" name="Picture 49" descr="txp_fig"/>
            <p:cNvPicPr>
              <a:picLocks noChangeAspect="1" noChangeArrowheads="1"/>
            </p:cNvPicPr>
            <p:nvPr>
              <p:custDataLst>
                <p:tags r:id="rId11"/>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3984" y="3840"/>
              <a:ext cx="240"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4802" name="Text Box 50"/>
          <p:cNvSpPr txBox="1">
            <a:spLocks noChangeArrowheads="1"/>
          </p:cNvSpPr>
          <p:nvPr/>
        </p:nvSpPr>
        <p:spPr bwMode="auto">
          <a:xfrm>
            <a:off x="1601788" y="5348288"/>
            <a:ext cx="6423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2"/>
                </a:solidFill>
              </a:rPr>
              <a:t>Note:</a:t>
            </a:r>
            <a:r>
              <a:rPr lang="en-US" altLang="en-US"/>
              <a:t>  P        Q is equivalent to (P       Q)     (    P           Q) </a:t>
            </a:r>
          </a:p>
        </p:txBody>
      </p:sp>
      <p:pic>
        <p:nvPicPr>
          <p:cNvPr id="74803" name="Picture 51" descr="txp_fig"/>
          <p:cNvPicPr>
            <a:picLocks noChangeAspect="1" noChangeArrowheads="1"/>
          </p:cNvPicPr>
          <p:nvPr>
            <p:custDataLst>
              <p:tags r:id="rId2"/>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608263" y="5459413"/>
            <a:ext cx="381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804" name="Picture 52" descr="txp_fig"/>
          <p:cNvPicPr>
            <a:picLocks noChangeAspect="1" noChangeArrowheads="1"/>
          </p:cNvPicPr>
          <p:nvPr>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5275263" y="5459413"/>
            <a:ext cx="381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805" name="Picture 53" descr="txp_fig"/>
          <p:cNvPicPr>
            <a:picLocks noChangeAspect="1" noChangeArrowheads="1"/>
          </p:cNvPicPr>
          <p:nvPr>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6113463" y="5459413"/>
            <a:ext cx="141287"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806" name="Picture 54" descr="txp_fig"/>
          <p:cNvPicPr>
            <a:picLocks noChangeAspect="1" noChangeArrowheads="1"/>
          </p:cNvPicPr>
          <p:nvPr>
            <p:custDataLst>
              <p:tags r:id="rId5"/>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6859588" y="5459413"/>
            <a:ext cx="381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807" name="Picture 55" descr="txp_fig"/>
          <p:cNvPicPr>
            <a:picLocks noChangeAspect="1" noChangeArrowheads="1"/>
          </p:cNvPicPr>
          <p:nvPr>
            <p:custDataLst>
              <p:tags r:id="rId6"/>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7305675" y="5486400"/>
            <a:ext cx="163513" cy="9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808" name="Picture 56" descr="txp_fig"/>
          <p:cNvPicPr>
            <a:picLocks noChangeAspect="1" noChangeArrowheads="1"/>
          </p:cNvPicPr>
          <p:nvPr>
            <p:custDataLst>
              <p:tags r:id="rId7"/>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6467475" y="5486400"/>
            <a:ext cx="163513" cy="9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809" name="Text Box 57"/>
          <p:cNvSpPr txBox="1">
            <a:spLocks noChangeArrowheads="1"/>
          </p:cNvSpPr>
          <p:nvPr/>
        </p:nvSpPr>
        <p:spPr bwMode="auto">
          <a:xfrm>
            <a:off x="227013" y="6096000"/>
            <a:ext cx="8688387" cy="3762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Is the statement “x is an even number if and only if x</a:t>
            </a:r>
            <a:r>
              <a:rPr lang="en-US" altLang="zh-TW" baseline="30000"/>
              <a:t>2</a:t>
            </a:r>
            <a:r>
              <a:rPr lang="en-US" altLang="zh-TW"/>
              <a:t> is an even number” true?</a:t>
            </a:r>
          </a:p>
        </p:txBody>
      </p:sp>
    </p:spTree>
    <p:extLst>
      <p:ext uri="{BB962C8B-B14F-4D97-AF65-F5344CB8AC3E}">
        <p14:creationId xmlns:p14="http://schemas.microsoft.com/office/powerpoint/2010/main" val="3623050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8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8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8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8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8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80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8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02" grpId="0"/>
      <p:bldP spid="74809" grpId="0" animBg="1"/>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3184525" y="457200"/>
            <a:ext cx="27590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Wilson’s Theorem</a:t>
            </a:r>
          </a:p>
        </p:txBody>
      </p:sp>
      <p:sp>
        <p:nvSpPr>
          <p:cNvPr id="37891" name="Rectangle 9"/>
          <p:cNvSpPr>
            <a:spLocks noChangeArrowheads="1"/>
          </p:cNvSpPr>
          <p:nvPr/>
        </p:nvSpPr>
        <p:spPr bwMode="auto">
          <a:xfrm>
            <a:off x="1524000" y="1143000"/>
            <a:ext cx="6096000" cy="1524000"/>
          </a:xfrm>
          <a:prstGeom prst="rect">
            <a:avLst/>
          </a:prstGeom>
          <a:noFill/>
          <a:ln w="381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endParaRPr lang="en-US" altLang="en-US"/>
          </a:p>
        </p:txBody>
      </p:sp>
      <p:sp>
        <p:nvSpPr>
          <p:cNvPr id="37892" name="Rectangle 10"/>
          <p:cNvSpPr>
            <a:spLocks noChangeArrowheads="1"/>
          </p:cNvSpPr>
          <p:nvPr/>
        </p:nvSpPr>
        <p:spPr bwMode="auto">
          <a:xfrm>
            <a:off x="2057400" y="1371600"/>
            <a:ext cx="3948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b="1"/>
              <a:t>Theorem:</a:t>
            </a:r>
            <a:r>
              <a:rPr lang="en-US" altLang="en-US"/>
              <a:t> </a:t>
            </a:r>
            <a:r>
              <a:rPr lang="en-US" altLang="en-US">
                <a:solidFill>
                  <a:srgbClr val="0000CC"/>
                </a:solidFill>
              </a:rPr>
              <a:t>p</a:t>
            </a:r>
            <a:r>
              <a:rPr lang="en-US" altLang="en-US"/>
              <a:t> is a prime if and only if</a:t>
            </a:r>
            <a:endParaRPr lang="en-US" altLang="en-US">
              <a:solidFill>
                <a:srgbClr val="0000CC"/>
              </a:solidFill>
            </a:endParaRPr>
          </a:p>
        </p:txBody>
      </p:sp>
      <p:sp>
        <p:nvSpPr>
          <p:cNvPr id="37893" name="Rectangle 11"/>
          <p:cNvSpPr>
            <a:spLocks noChangeArrowheads="1"/>
          </p:cNvSpPr>
          <p:nvPr/>
        </p:nvSpPr>
        <p:spPr bwMode="auto">
          <a:xfrm>
            <a:off x="3429000" y="1981200"/>
            <a:ext cx="2671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sz="2400">
                <a:solidFill>
                  <a:srgbClr val="0000CC"/>
                </a:solidFill>
              </a:rPr>
              <a:t>(p-1)! </a:t>
            </a:r>
            <a:r>
              <a:rPr lang="en-US" altLang="en-US" sz="2400" b="1">
                <a:solidFill>
                  <a:srgbClr val="0000CC"/>
                </a:solidFill>
                <a:sym typeface="Euclid Symbol" pitchFamily="18" charset="2"/>
              </a:rPr>
              <a:t> </a:t>
            </a:r>
            <a:r>
              <a:rPr lang="en-US" altLang="en-US" sz="2400">
                <a:solidFill>
                  <a:srgbClr val="0000CC"/>
                </a:solidFill>
              </a:rPr>
              <a:t>-1</a:t>
            </a:r>
            <a:r>
              <a:rPr lang="en-US" altLang="en-US" sz="2400" baseline="30000">
                <a:solidFill>
                  <a:srgbClr val="0000CC"/>
                </a:solidFill>
              </a:rPr>
              <a:t> </a:t>
            </a:r>
            <a:r>
              <a:rPr lang="en-US" altLang="en-US" sz="2400">
                <a:solidFill>
                  <a:srgbClr val="0000CC"/>
                </a:solidFill>
              </a:rPr>
              <a:t>(mod p)</a:t>
            </a:r>
          </a:p>
        </p:txBody>
      </p:sp>
      <p:sp>
        <p:nvSpPr>
          <p:cNvPr id="845836" name="Text Box 12"/>
          <p:cNvSpPr txBox="1">
            <a:spLocks noChangeArrowheads="1"/>
          </p:cNvSpPr>
          <p:nvPr/>
        </p:nvSpPr>
        <p:spPr bwMode="auto">
          <a:xfrm>
            <a:off x="1109663" y="2895600"/>
            <a:ext cx="6891337" cy="380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First we consider the easy direction.</a:t>
            </a:r>
          </a:p>
          <a:p>
            <a:pPr eaLnBrk="1" hangingPunct="1"/>
            <a:endParaRPr lang="en-US" altLang="zh-TW"/>
          </a:p>
          <a:p>
            <a:pPr eaLnBrk="1" hangingPunct="1"/>
            <a:r>
              <a:rPr lang="en-US" altLang="zh-TW"/>
              <a:t>If </a:t>
            </a:r>
            <a:r>
              <a:rPr lang="en-US" altLang="zh-TW">
                <a:solidFill>
                  <a:srgbClr val="0000CC"/>
                </a:solidFill>
              </a:rPr>
              <a:t>p</a:t>
            </a:r>
            <a:r>
              <a:rPr lang="en-US" altLang="zh-TW"/>
              <a:t> is not a prime,  assume </a:t>
            </a:r>
            <a:r>
              <a:rPr lang="en-US" altLang="zh-TW">
                <a:solidFill>
                  <a:srgbClr val="0000CC"/>
                </a:solidFill>
              </a:rPr>
              <a:t>p &gt;= 5</a:t>
            </a:r>
            <a:r>
              <a:rPr lang="en-US" altLang="zh-TW"/>
              <a:t>,  (for </a:t>
            </a:r>
            <a:r>
              <a:rPr lang="en-US" altLang="zh-TW">
                <a:solidFill>
                  <a:srgbClr val="0000CC"/>
                </a:solidFill>
              </a:rPr>
              <a:t>p=4, 3! </a:t>
            </a:r>
            <a:r>
              <a:rPr lang="en-US" altLang="en-US">
                <a:solidFill>
                  <a:srgbClr val="0000CC"/>
                </a:solidFill>
                <a:sym typeface="Euclid Symbol" pitchFamily="18" charset="2"/>
              </a:rPr>
              <a:t></a:t>
            </a:r>
            <a:r>
              <a:rPr lang="en-US" altLang="zh-TW">
                <a:solidFill>
                  <a:srgbClr val="0000CC"/>
                </a:solidFill>
              </a:rPr>
              <a:t> 2 (mod 4) </a:t>
            </a:r>
            <a:r>
              <a:rPr lang="en-US" altLang="zh-TW"/>
              <a:t>)</a:t>
            </a:r>
          </a:p>
          <a:p>
            <a:pPr eaLnBrk="1" hangingPunct="1"/>
            <a:endParaRPr lang="en-US" altLang="zh-TW"/>
          </a:p>
          <a:p>
            <a:pPr eaLnBrk="1" hangingPunct="1"/>
            <a:r>
              <a:rPr lang="en-US" altLang="zh-TW"/>
              <a:t>Then </a:t>
            </a:r>
            <a:r>
              <a:rPr lang="en-US" altLang="zh-TW">
                <a:solidFill>
                  <a:srgbClr val="0000CC"/>
                </a:solidFill>
              </a:rPr>
              <a:t>p=qr</a:t>
            </a:r>
            <a:r>
              <a:rPr lang="en-US" altLang="zh-TW"/>
              <a:t> for some </a:t>
            </a:r>
            <a:r>
              <a:rPr lang="en-US" altLang="zh-TW">
                <a:solidFill>
                  <a:srgbClr val="0000CC"/>
                </a:solidFill>
              </a:rPr>
              <a:t>2 &lt;= q &lt; p</a:t>
            </a:r>
            <a:r>
              <a:rPr lang="en-US" altLang="zh-TW"/>
              <a:t> and </a:t>
            </a:r>
            <a:r>
              <a:rPr lang="en-US" altLang="zh-TW">
                <a:solidFill>
                  <a:srgbClr val="0000CC"/>
                </a:solidFill>
              </a:rPr>
              <a:t>2 &lt;= r &lt; p</a:t>
            </a:r>
            <a:r>
              <a:rPr lang="en-US" altLang="zh-TW"/>
              <a:t>.</a:t>
            </a:r>
          </a:p>
          <a:p>
            <a:pPr eaLnBrk="1" hangingPunct="1"/>
            <a:endParaRPr lang="en-US" altLang="zh-TW"/>
          </a:p>
          <a:p>
            <a:pPr eaLnBrk="1" hangingPunct="1"/>
            <a:r>
              <a:rPr lang="en-US" altLang="zh-TW"/>
              <a:t>If </a:t>
            </a:r>
            <a:r>
              <a:rPr lang="en-US" altLang="zh-TW">
                <a:solidFill>
                  <a:srgbClr val="0000CC"/>
                </a:solidFill>
              </a:rPr>
              <a:t>q ≠ r</a:t>
            </a:r>
            <a:r>
              <a:rPr lang="en-US" altLang="zh-TW"/>
              <a:t>, then both </a:t>
            </a:r>
            <a:r>
              <a:rPr lang="en-US" altLang="zh-TW">
                <a:solidFill>
                  <a:srgbClr val="0000CC"/>
                </a:solidFill>
              </a:rPr>
              <a:t>q</a:t>
            </a:r>
            <a:r>
              <a:rPr lang="en-US" altLang="zh-TW"/>
              <a:t> and </a:t>
            </a:r>
            <a:r>
              <a:rPr lang="en-US" altLang="zh-TW">
                <a:solidFill>
                  <a:srgbClr val="0000CC"/>
                </a:solidFill>
              </a:rPr>
              <a:t>r</a:t>
            </a:r>
            <a:r>
              <a:rPr lang="en-US" altLang="zh-TW"/>
              <a:t> appear in </a:t>
            </a:r>
            <a:r>
              <a:rPr lang="en-US" altLang="zh-TW">
                <a:solidFill>
                  <a:srgbClr val="0000CC"/>
                </a:solidFill>
              </a:rPr>
              <a:t>(p-1)!,</a:t>
            </a:r>
            <a:r>
              <a:rPr lang="en-US" altLang="zh-TW"/>
              <a:t> </a:t>
            </a:r>
          </a:p>
          <a:p>
            <a:pPr eaLnBrk="1" hangingPunct="1">
              <a:lnSpc>
                <a:spcPct val="150000"/>
              </a:lnSpc>
            </a:pPr>
            <a:r>
              <a:rPr lang="en-US" altLang="zh-TW"/>
              <a:t>	and so </a:t>
            </a:r>
            <a:r>
              <a:rPr lang="en-US" altLang="zh-TW">
                <a:solidFill>
                  <a:srgbClr val="0000CC"/>
                </a:solidFill>
              </a:rPr>
              <a:t>(p-1)!</a:t>
            </a:r>
            <a:r>
              <a:rPr lang="en-US" altLang="zh-TW"/>
              <a:t> </a:t>
            </a:r>
            <a:r>
              <a:rPr lang="en-US" altLang="en-US">
                <a:solidFill>
                  <a:srgbClr val="0000CC"/>
                </a:solidFill>
                <a:sym typeface="Euclid Symbol" pitchFamily="18" charset="2"/>
              </a:rPr>
              <a:t> 0 (mod p).</a:t>
            </a:r>
          </a:p>
          <a:p>
            <a:pPr eaLnBrk="1" hangingPunct="1"/>
            <a:endParaRPr lang="en-US" altLang="zh-TW">
              <a:solidFill>
                <a:srgbClr val="0000CC"/>
              </a:solidFill>
              <a:sym typeface="Euclid Symbol" pitchFamily="18" charset="2"/>
            </a:endParaRPr>
          </a:p>
          <a:p>
            <a:pPr eaLnBrk="1" hangingPunct="1"/>
            <a:r>
              <a:rPr lang="en-US" altLang="zh-TW">
                <a:sym typeface="Euclid Symbol" pitchFamily="18" charset="2"/>
              </a:rPr>
              <a:t>If</a:t>
            </a:r>
            <a:r>
              <a:rPr lang="en-US" altLang="zh-TW">
                <a:solidFill>
                  <a:srgbClr val="0000CC"/>
                </a:solidFill>
                <a:sym typeface="Euclid Symbol" pitchFamily="18" charset="2"/>
              </a:rPr>
              <a:t> q = r, then </a:t>
            </a:r>
            <a:r>
              <a:rPr lang="en-US" altLang="zh-TW"/>
              <a:t> </a:t>
            </a:r>
            <a:r>
              <a:rPr lang="en-US" altLang="zh-TW">
                <a:solidFill>
                  <a:srgbClr val="0000CC"/>
                </a:solidFill>
              </a:rPr>
              <a:t>p = q</a:t>
            </a:r>
            <a:r>
              <a:rPr lang="en-US" altLang="zh-TW" baseline="30000">
                <a:solidFill>
                  <a:srgbClr val="0000CC"/>
                </a:solidFill>
              </a:rPr>
              <a:t>2</a:t>
            </a:r>
            <a:r>
              <a:rPr lang="en-US" altLang="zh-TW">
                <a:solidFill>
                  <a:srgbClr val="0000CC"/>
                </a:solidFill>
              </a:rPr>
              <a:t> &gt; 2q</a:t>
            </a:r>
            <a:r>
              <a:rPr lang="en-US" altLang="zh-TW"/>
              <a:t> (since we assume </a:t>
            </a:r>
            <a:r>
              <a:rPr lang="en-US" altLang="zh-TW">
                <a:solidFill>
                  <a:srgbClr val="0000CC"/>
                </a:solidFill>
              </a:rPr>
              <a:t>p &gt; 5</a:t>
            </a:r>
            <a:r>
              <a:rPr lang="en-US" altLang="zh-TW"/>
              <a:t> and thus </a:t>
            </a:r>
            <a:r>
              <a:rPr lang="en-US" altLang="zh-TW">
                <a:solidFill>
                  <a:srgbClr val="0000CC"/>
                </a:solidFill>
              </a:rPr>
              <a:t>q &gt; 2</a:t>
            </a:r>
            <a:r>
              <a:rPr lang="en-US" altLang="zh-TW"/>
              <a:t>).</a:t>
            </a:r>
          </a:p>
          <a:p>
            <a:pPr eaLnBrk="1" hangingPunct="1">
              <a:lnSpc>
                <a:spcPct val="150000"/>
              </a:lnSpc>
            </a:pPr>
            <a:r>
              <a:rPr lang="en-US" altLang="zh-TW"/>
              <a:t>	then both </a:t>
            </a:r>
            <a:r>
              <a:rPr lang="en-US" altLang="zh-TW">
                <a:solidFill>
                  <a:srgbClr val="0000CC"/>
                </a:solidFill>
              </a:rPr>
              <a:t>q</a:t>
            </a:r>
            <a:r>
              <a:rPr lang="en-US" altLang="zh-TW"/>
              <a:t> and </a:t>
            </a:r>
            <a:r>
              <a:rPr lang="en-US" altLang="zh-TW">
                <a:solidFill>
                  <a:srgbClr val="0000CC"/>
                </a:solidFill>
              </a:rPr>
              <a:t>2q</a:t>
            </a:r>
            <a:r>
              <a:rPr lang="en-US" altLang="zh-TW"/>
              <a:t> are in </a:t>
            </a:r>
            <a:r>
              <a:rPr lang="en-US" altLang="zh-TW">
                <a:solidFill>
                  <a:srgbClr val="0000CC"/>
                </a:solidFill>
              </a:rPr>
              <a:t>(p-1)!,</a:t>
            </a:r>
          </a:p>
          <a:p>
            <a:pPr eaLnBrk="1" hangingPunct="1">
              <a:lnSpc>
                <a:spcPct val="150000"/>
              </a:lnSpc>
            </a:pPr>
            <a:r>
              <a:rPr lang="en-US" altLang="zh-TW"/>
              <a:t>	and so again </a:t>
            </a:r>
            <a:r>
              <a:rPr lang="en-US" altLang="zh-TW">
                <a:solidFill>
                  <a:srgbClr val="0000CC"/>
                </a:solidFill>
              </a:rPr>
              <a:t>(p-1)! </a:t>
            </a:r>
            <a:r>
              <a:rPr lang="en-US" altLang="en-US">
                <a:solidFill>
                  <a:srgbClr val="0000CC"/>
                </a:solidFill>
                <a:sym typeface="Euclid Symbol" pitchFamily="18" charset="2"/>
              </a:rPr>
              <a:t> 0 (mod p).</a:t>
            </a:r>
            <a:endParaRPr lang="en-US" altLang="zh-TW">
              <a:solidFill>
                <a:srgbClr val="0000CC"/>
              </a:solidFill>
              <a:sym typeface="Euclid Symbol" pitchFamily="18" charset="2"/>
            </a:endParaRPr>
          </a:p>
        </p:txBody>
      </p:sp>
    </p:spTree>
    <p:extLst>
      <p:ext uri="{BB962C8B-B14F-4D97-AF65-F5344CB8AC3E}">
        <p14:creationId xmlns:p14="http://schemas.microsoft.com/office/powerpoint/2010/main" val="11762127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58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4583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583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45836">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45836">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45836">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45836">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458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3184525" y="457200"/>
            <a:ext cx="27590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Wilson’s Theorem</a:t>
            </a:r>
          </a:p>
        </p:txBody>
      </p:sp>
      <p:sp>
        <p:nvSpPr>
          <p:cNvPr id="38915" name="Rectangle 3"/>
          <p:cNvSpPr>
            <a:spLocks noChangeArrowheads="1"/>
          </p:cNvSpPr>
          <p:nvPr/>
        </p:nvSpPr>
        <p:spPr bwMode="auto">
          <a:xfrm>
            <a:off x="1524000" y="1143000"/>
            <a:ext cx="6096000" cy="1524000"/>
          </a:xfrm>
          <a:prstGeom prst="rect">
            <a:avLst/>
          </a:prstGeom>
          <a:noFill/>
          <a:ln w="381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endParaRPr lang="en-US" altLang="en-US"/>
          </a:p>
        </p:txBody>
      </p:sp>
      <p:sp>
        <p:nvSpPr>
          <p:cNvPr id="38916" name="Rectangle 4"/>
          <p:cNvSpPr>
            <a:spLocks noChangeArrowheads="1"/>
          </p:cNvSpPr>
          <p:nvPr/>
        </p:nvSpPr>
        <p:spPr bwMode="auto">
          <a:xfrm>
            <a:off x="2057400" y="1371600"/>
            <a:ext cx="3948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b="1"/>
              <a:t>Theorem:</a:t>
            </a:r>
            <a:r>
              <a:rPr lang="en-US" altLang="en-US"/>
              <a:t> </a:t>
            </a:r>
            <a:r>
              <a:rPr lang="en-US" altLang="en-US">
                <a:solidFill>
                  <a:srgbClr val="0000CC"/>
                </a:solidFill>
              </a:rPr>
              <a:t>p</a:t>
            </a:r>
            <a:r>
              <a:rPr lang="en-US" altLang="en-US"/>
              <a:t> is a prime if and only if</a:t>
            </a:r>
            <a:endParaRPr lang="en-US" altLang="en-US">
              <a:solidFill>
                <a:srgbClr val="0000CC"/>
              </a:solidFill>
            </a:endParaRPr>
          </a:p>
        </p:txBody>
      </p:sp>
      <p:sp>
        <p:nvSpPr>
          <p:cNvPr id="38917" name="Rectangle 5"/>
          <p:cNvSpPr>
            <a:spLocks noChangeArrowheads="1"/>
          </p:cNvSpPr>
          <p:nvPr/>
        </p:nvSpPr>
        <p:spPr bwMode="auto">
          <a:xfrm>
            <a:off x="3429000" y="1981200"/>
            <a:ext cx="2671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sz="2400">
                <a:solidFill>
                  <a:srgbClr val="0000CC"/>
                </a:solidFill>
              </a:rPr>
              <a:t>(p-1)! </a:t>
            </a:r>
            <a:r>
              <a:rPr lang="en-US" altLang="en-US" sz="2400" b="1">
                <a:solidFill>
                  <a:srgbClr val="0000CC"/>
                </a:solidFill>
                <a:sym typeface="Euclid Symbol" pitchFamily="18" charset="2"/>
              </a:rPr>
              <a:t> </a:t>
            </a:r>
            <a:r>
              <a:rPr lang="en-US" altLang="en-US" sz="2400">
                <a:solidFill>
                  <a:srgbClr val="0000CC"/>
                </a:solidFill>
              </a:rPr>
              <a:t>-1</a:t>
            </a:r>
            <a:r>
              <a:rPr lang="en-US" altLang="en-US" sz="2400" baseline="30000">
                <a:solidFill>
                  <a:srgbClr val="0000CC"/>
                </a:solidFill>
              </a:rPr>
              <a:t> </a:t>
            </a:r>
            <a:r>
              <a:rPr lang="en-US" altLang="en-US" sz="2400">
                <a:solidFill>
                  <a:srgbClr val="0000CC"/>
                </a:solidFill>
              </a:rPr>
              <a:t>(mod p)</a:t>
            </a:r>
          </a:p>
        </p:txBody>
      </p:sp>
      <p:sp>
        <p:nvSpPr>
          <p:cNvPr id="856070" name="Text Box 6"/>
          <p:cNvSpPr txBox="1">
            <a:spLocks noChangeArrowheads="1"/>
          </p:cNvSpPr>
          <p:nvPr/>
        </p:nvSpPr>
        <p:spPr bwMode="auto">
          <a:xfrm>
            <a:off x="933450" y="2895600"/>
            <a:ext cx="695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To prove the more interesting direction, first we need a lemma.</a:t>
            </a:r>
          </a:p>
        </p:txBody>
      </p:sp>
      <p:sp>
        <p:nvSpPr>
          <p:cNvPr id="856071" name="Text Box 7"/>
          <p:cNvSpPr txBox="1">
            <a:spLocks noChangeArrowheads="1"/>
          </p:cNvSpPr>
          <p:nvPr/>
        </p:nvSpPr>
        <p:spPr bwMode="auto">
          <a:xfrm>
            <a:off x="933450" y="3505200"/>
            <a:ext cx="7372350" cy="788988"/>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Lemma.   If p is a prime number, </a:t>
            </a:r>
          </a:p>
          <a:p>
            <a:pPr eaLnBrk="1" hangingPunct="1">
              <a:lnSpc>
                <a:spcPct val="150000"/>
              </a:lnSpc>
            </a:pPr>
            <a:r>
              <a:rPr lang="en-US" altLang="zh-TW"/>
              <a:t>	</a:t>
            </a:r>
            <a:r>
              <a:rPr lang="en-US" altLang="zh-TW">
                <a:solidFill>
                  <a:srgbClr val="0000CC"/>
                </a:solidFill>
              </a:rPr>
              <a:t>x</a:t>
            </a:r>
            <a:r>
              <a:rPr lang="en-US" altLang="zh-TW" baseline="30000">
                <a:solidFill>
                  <a:srgbClr val="0000CC"/>
                </a:solidFill>
              </a:rPr>
              <a:t>2</a:t>
            </a:r>
            <a:r>
              <a:rPr lang="en-US" altLang="en-US">
                <a:solidFill>
                  <a:srgbClr val="0000CC"/>
                </a:solidFill>
              </a:rPr>
              <a:t> </a:t>
            </a:r>
            <a:r>
              <a:rPr lang="en-US" altLang="en-US" b="1">
                <a:solidFill>
                  <a:srgbClr val="0000CC"/>
                </a:solidFill>
                <a:sym typeface="Euclid Symbol" pitchFamily="18" charset="2"/>
              </a:rPr>
              <a:t> </a:t>
            </a:r>
            <a:r>
              <a:rPr lang="en-US" altLang="en-US">
                <a:solidFill>
                  <a:srgbClr val="0000CC"/>
                </a:solidFill>
              </a:rPr>
              <a:t>1 (mod p) </a:t>
            </a:r>
            <a:r>
              <a:rPr lang="en-US" altLang="en-US">
                <a:solidFill>
                  <a:schemeClr val="tx2"/>
                </a:solidFill>
              </a:rPr>
              <a:t>if and only if</a:t>
            </a:r>
            <a:r>
              <a:rPr lang="en-US" altLang="en-US">
                <a:solidFill>
                  <a:srgbClr val="0000CC"/>
                </a:solidFill>
              </a:rPr>
              <a:t> x </a:t>
            </a:r>
            <a:r>
              <a:rPr lang="en-US" altLang="en-US" b="1">
                <a:solidFill>
                  <a:srgbClr val="0000CC"/>
                </a:solidFill>
                <a:sym typeface="Euclid Symbol" pitchFamily="18" charset="2"/>
              </a:rPr>
              <a:t> </a:t>
            </a:r>
            <a:r>
              <a:rPr lang="en-US" altLang="en-US">
                <a:solidFill>
                  <a:srgbClr val="0000CC"/>
                </a:solidFill>
              </a:rPr>
              <a:t>1 (mod p)</a:t>
            </a:r>
            <a:r>
              <a:rPr lang="en-US" altLang="en-US"/>
              <a:t> or </a:t>
            </a:r>
            <a:r>
              <a:rPr lang="en-US" altLang="en-US">
                <a:solidFill>
                  <a:srgbClr val="0000CC"/>
                </a:solidFill>
              </a:rPr>
              <a:t>x </a:t>
            </a:r>
            <a:r>
              <a:rPr lang="en-US" altLang="en-US" b="1">
                <a:solidFill>
                  <a:srgbClr val="0000CC"/>
                </a:solidFill>
                <a:sym typeface="Euclid Symbol" pitchFamily="18" charset="2"/>
              </a:rPr>
              <a:t> -</a:t>
            </a:r>
            <a:r>
              <a:rPr lang="en-US" altLang="en-US">
                <a:solidFill>
                  <a:srgbClr val="0000CC"/>
                </a:solidFill>
              </a:rPr>
              <a:t>1 (mod p)</a:t>
            </a:r>
            <a:endParaRPr lang="en-US" altLang="zh-TW">
              <a:solidFill>
                <a:srgbClr val="0000CC"/>
              </a:solidFill>
            </a:endParaRPr>
          </a:p>
        </p:txBody>
      </p:sp>
      <p:sp>
        <p:nvSpPr>
          <p:cNvPr id="856072" name="Text Box 8"/>
          <p:cNvSpPr txBox="1">
            <a:spLocks noChangeArrowheads="1"/>
          </p:cNvSpPr>
          <p:nvPr/>
        </p:nvSpPr>
        <p:spPr bwMode="auto">
          <a:xfrm>
            <a:off x="917575" y="4560888"/>
            <a:ext cx="3835400"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Proof. </a:t>
            </a:r>
            <a:r>
              <a:rPr lang="en-US" altLang="zh-TW">
                <a:solidFill>
                  <a:srgbClr val="0000CC"/>
                </a:solidFill>
              </a:rPr>
              <a:t>x</a:t>
            </a:r>
            <a:r>
              <a:rPr lang="en-US" altLang="zh-TW" baseline="30000">
                <a:solidFill>
                  <a:srgbClr val="0000CC"/>
                </a:solidFill>
              </a:rPr>
              <a:t>2</a:t>
            </a:r>
            <a:r>
              <a:rPr lang="en-US" altLang="en-US">
                <a:solidFill>
                  <a:srgbClr val="0000CC"/>
                </a:solidFill>
              </a:rPr>
              <a:t> </a:t>
            </a:r>
            <a:r>
              <a:rPr lang="en-US" altLang="en-US" b="1">
                <a:solidFill>
                  <a:srgbClr val="0000CC"/>
                </a:solidFill>
                <a:sym typeface="Euclid Symbol" pitchFamily="18" charset="2"/>
              </a:rPr>
              <a:t> </a:t>
            </a:r>
            <a:r>
              <a:rPr lang="en-US" altLang="en-US">
                <a:solidFill>
                  <a:srgbClr val="0000CC"/>
                </a:solidFill>
              </a:rPr>
              <a:t>1 (mod p) </a:t>
            </a:r>
          </a:p>
          <a:p>
            <a:pPr eaLnBrk="1" hangingPunct="1">
              <a:lnSpc>
                <a:spcPct val="150000"/>
              </a:lnSpc>
            </a:pPr>
            <a:r>
              <a:rPr lang="en-US" altLang="en-US">
                <a:solidFill>
                  <a:schemeClr val="tx2"/>
                </a:solidFill>
              </a:rPr>
              <a:t>iff</a:t>
            </a:r>
            <a:r>
              <a:rPr lang="en-US" altLang="en-US">
                <a:solidFill>
                  <a:srgbClr val="0000CC"/>
                </a:solidFill>
              </a:rPr>
              <a:t> p | </a:t>
            </a:r>
            <a:r>
              <a:rPr lang="en-US" altLang="zh-TW">
                <a:solidFill>
                  <a:srgbClr val="0000CC"/>
                </a:solidFill>
              </a:rPr>
              <a:t>x</a:t>
            </a:r>
            <a:r>
              <a:rPr lang="en-US" altLang="zh-TW" baseline="30000">
                <a:solidFill>
                  <a:srgbClr val="0000CC"/>
                </a:solidFill>
              </a:rPr>
              <a:t>2</a:t>
            </a:r>
            <a:r>
              <a:rPr lang="en-US" altLang="en-US">
                <a:solidFill>
                  <a:srgbClr val="0000CC"/>
                </a:solidFill>
              </a:rPr>
              <a:t> </a:t>
            </a:r>
            <a:r>
              <a:rPr lang="en-US" altLang="en-US" b="1">
                <a:solidFill>
                  <a:srgbClr val="0000CC"/>
                </a:solidFill>
                <a:sym typeface="Euclid Symbol" pitchFamily="18" charset="2"/>
              </a:rPr>
              <a:t>- </a:t>
            </a:r>
            <a:r>
              <a:rPr lang="en-US" altLang="en-US">
                <a:solidFill>
                  <a:srgbClr val="0000CC"/>
                </a:solidFill>
              </a:rPr>
              <a:t>1 </a:t>
            </a:r>
          </a:p>
          <a:p>
            <a:pPr eaLnBrk="1" hangingPunct="1">
              <a:lnSpc>
                <a:spcPct val="150000"/>
              </a:lnSpc>
            </a:pPr>
            <a:r>
              <a:rPr lang="en-US" altLang="en-US">
                <a:solidFill>
                  <a:schemeClr val="tx2"/>
                </a:solidFill>
              </a:rPr>
              <a:t>iff</a:t>
            </a:r>
            <a:r>
              <a:rPr lang="en-US" altLang="en-US">
                <a:solidFill>
                  <a:srgbClr val="0000CC"/>
                </a:solidFill>
              </a:rPr>
              <a:t> p | (</a:t>
            </a:r>
            <a:r>
              <a:rPr lang="en-US" altLang="zh-TW">
                <a:solidFill>
                  <a:srgbClr val="0000CC"/>
                </a:solidFill>
              </a:rPr>
              <a:t>x</a:t>
            </a:r>
            <a:r>
              <a:rPr lang="en-US" altLang="en-US">
                <a:solidFill>
                  <a:srgbClr val="0000CC"/>
                </a:solidFill>
              </a:rPr>
              <a:t> </a:t>
            </a:r>
            <a:r>
              <a:rPr lang="en-US" altLang="en-US" b="1">
                <a:solidFill>
                  <a:srgbClr val="0000CC"/>
                </a:solidFill>
                <a:sym typeface="Euclid Symbol" pitchFamily="18" charset="2"/>
              </a:rPr>
              <a:t>– </a:t>
            </a:r>
            <a:r>
              <a:rPr lang="en-US" altLang="en-US">
                <a:solidFill>
                  <a:srgbClr val="0000CC"/>
                </a:solidFill>
              </a:rPr>
              <a:t>1)(x + 1)</a:t>
            </a:r>
          </a:p>
          <a:p>
            <a:pPr eaLnBrk="1" hangingPunct="1">
              <a:lnSpc>
                <a:spcPct val="150000"/>
              </a:lnSpc>
            </a:pPr>
            <a:r>
              <a:rPr lang="en-US" altLang="en-US">
                <a:solidFill>
                  <a:schemeClr val="tx2"/>
                </a:solidFill>
              </a:rPr>
              <a:t>iff</a:t>
            </a:r>
            <a:r>
              <a:rPr lang="en-US" altLang="en-US">
                <a:solidFill>
                  <a:srgbClr val="0000CC"/>
                </a:solidFill>
              </a:rPr>
              <a:t> p | (x – 1) or p | (x+1) </a:t>
            </a:r>
          </a:p>
          <a:p>
            <a:pPr eaLnBrk="1" hangingPunct="1">
              <a:lnSpc>
                <a:spcPct val="150000"/>
              </a:lnSpc>
            </a:pPr>
            <a:r>
              <a:rPr lang="en-US" altLang="en-US">
                <a:solidFill>
                  <a:schemeClr val="tx2"/>
                </a:solidFill>
              </a:rPr>
              <a:t>iff</a:t>
            </a:r>
            <a:r>
              <a:rPr lang="en-US" altLang="en-US">
                <a:solidFill>
                  <a:srgbClr val="0000CC"/>
                </a:solidFill>
              </a:rPr>
              <a:t> x </a:t>
            </a:r>
            <a:r>
              <a:rPr lang="en-US" altLang="en-US" b="1">
                <a:solidFill>
                  <a:srgbClr val="0000CC"/>
                </a:solidFill>
                <a:sym typeface="Euclid Symbol" pitchFamily="18" charset="2"/>
              </a:rPr>
              <a:t> </a:t>
            </a:r>
            <a:r>
              <a:rPr lang="en-US" altLang="en-US">
                <a:solidFill>
                  <a:srgbClr val="0000CC"/>
                </a:solidFill>
              </a:rPr>
              <a:t>1 (mod p)</a:t>
            </a:r>
            <a:r>
              <a:rPr lang="en-US" altLang="en-US"/>
              <a:t> or </a:t>
            </a:r>
            <a:r>
              <a:rPr lang="en-US" altLang="en-US">
                <a:solidFill>
                  <a:srgbClr val="0000CC"/>
                </a:solidFill>
              </a:rPr>
              <a:t>x </a:t>
            </a:r>
            <a:r>
              <a:rPr lang="en-US" altLang="en-US" b="1">
                <a:solidFill>
                  <a:srgbClr val="0000CC"/>
                </a:solidFill>
                <a:sym typeface="Euclid Symbol" pitchFamily="18" charset="2"/>
              </a:rPr>
              <a:t> -</a:t>
            </a:r>
            <a:r>
              <a:rPr lang="en-US" altLang="en-US">
                <a:solidFill>
                  <a:srgbClr val="0000CC"/>
                </a:solidFill>
              </a:rPr>
              <a:t>1 (mod p)</a:t>
            </a:r>
          </a:p>
          <a:p>
            <a:pPr eaLnBrk="1" hangingPunct="1"/>
            <a:endParaRPr lang="en-US" altLang="zh-TW">
              <a:solidFill>
                <a:srgbClr val="0000CC"/>
              </a:solidFill>
            </a:endParaRPr>
          </a:p>
        </p:txBody>
      </p:sp>
      <p:sp>
        <p:nvSpPr>
          <p:cNvPr id="856073" name="Rectangle 9"/>
          <p:cNvSpPr>
            <a:spLocks noChangeArrowheads="1"/>
          </p:cNvSpPr>
          <p:nvPr/>
        </p:nvSpPr>
        <p:spPr bwMode="auto">
          <a:xfrm>
            <a:off x="4267200" y="5486400"/>
            <a:ext cx="4537075"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b="1" i="1">
                <a:solidFill>
                  <a:srgbClr val="000000"/>
                </a:solidFill>
              </a:rPr>
              <a:t>Lemma</a:t>
            </a:r>
            <a:r>
              <a:rPr lang="en-US" altLang="en-US" b="1">
                <a:solidFill>
                  <a:srgbClr val="000000"/>
                </a:solidFill>
              </a:rPr>
              <a:t>:</a:t>
            </a:r>
            <a:r>
              <a:rPr lang="en-US" altLang="en-US">
                <a:solidFill>
                  <a:srgbClr val="000000"/>
                </a:solidFill>
              </a:rPr>
              <a:t> </a:t>
            </a:r>
            <a:r>
              <a:rPr lang="en-US" altLang="en-US">
                <a:solidFill>
                  <a:srgbClr val="0000CC"/>
                </a:solidFill>
              </a:rPr>
              <a:t>p</a:t>
            </a:r>
            <a:r>
              <a:rPr lang="en-US" altLang="en-US">
                <a:solidFill>
                  <a:srgbClr val="000000"/>
                </a:solidFill>
              </a:rPr>
              <a:t> prime and </a:t>
            </a:r>
            <a:r>
              <a:rPr lang="en-US" altLang="en-US">
                <a:solidFill>
                  <a:srgbClr val="0000CC"/>
                </a:solidFill>
              </a:rPr>
              <a:t>p|a·b </a:t>
            </a:r>
            <a:r>
              <a:rPr lang="en-US" altLang="en-US">
                <a:solidFill>
                  <a:schemeClr val="tx2"/>
                </a:solidFill>
              </a:rPr>
              <a:t>iff</a:t>
            </a:r>
            <a:r>
              <a:rPr lang="en-US" altLang="en-US">
                <a:solidFill>
                  <a:srgbClr val="000000"/>
                </a:solidFill>
              </a:rPr>
              <a:t> </a:t>
            </a:r>
            <a:r>
              <a:rPr lang="en-US" altLang="en-US">
                <a:solidFill>
                  <a:srgbClr val="0000CC"/>
                </a:solidFill>
              </a:rPr>
              <a:t>p|a  </a:t>
            </a:r>
            <a:r>
              <a:rPr lang="en-US" altLang="en-US">
                <a:solidFill>
                  <a:srgbClr val="000000"/>
                </a:solidFill>
              </a:rPr>
              <a:t>or</a:t>
            </a:r>
            <a:r>
              <a:rPr lang="en-US" altLang="en-US">
                <a:solidFill>
                  <a:srgbClr val="0000CC"/>
                </a:solidFill>
              </a:rPr>
              <a:t> p|b.</a:t>
            </a:r>
          </a:p>
        </p:txBody>
      </p:sp>
    </p:spTree>
    <p:extLst>
      <p:ext uri="{BB962C8B-B14F-4D97-AF65-F5344CB8AC3E}">
        <p14:creationId xmlns:p14="http://schemas.microsoft.com/office/powerpoint/2010/main" val="22824311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60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60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5607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56072">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56072">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56072">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607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560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6070" grpId="0"/>
      <p:bldP spid="856071" grpId="0" animBg="1"/>
      <p:bldP spid="856073" grpId="0" animBg="1"/>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3184525" y="457200"/>
            <a:ext cx="27590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Wilson’s Theorem</a:t>
            </a:r>
          </a:p>
        </p:txBody>
      </p:sp>
      <p:sp>
        <p:nvSpPr>
          <p:cNvPr id="39939" name="Rectangle 3"/>
          <p:cNvSpPr>
            <a:spLocks noChangeArrowheads="1"/>
          </p:cNvSpPr>
          <p:nvPr/>
        </p:nvSpPr>
        <p:spPr bwMode="auto">
          <a:xfrm>
            <a:off x="1524000" y="1143000"/>
            <a:ext cx="6096000" cy="1524000"/>
          </a:xfrm>
          <a:prstGeom prst="rect">
            <a:avLst/>
          </a:prstGeom>
          <a:noFill/>
          <a:ln w="381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endParaRPr lang="en-US" altLang="en-US"/>
          </a:p>
        </p:txBody>
      </p:sp>
      <p:sp>
        <p:nvSpPr>
          <p:cNvPr id="39940" name="Rectangle 4"/>
          <p:cNvSpPr>
            <a:spLocks noChangeArrowheads="1"/>
          </p:cNvSpPr>
          <p:nvPr/>
        </p:nvSpPr>
        <p:spPr bwMode="auto">
          <a:xfrm>
            <a:off x="2057400" y="1371600"/>
            <a:ext cx="3948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b="1"/>
              <a:t>Theorem:</a:t>
            </a:r>
            <a:r>
              <a:rPr lang="en-US" altLang="en-US"/>
              <a:t> </a:t>
            </a:r>
            <a:r>
              <a:rPr lang="en-US" altLang="en-US">
                <a:solidFill>
                  <a:srgbClr val="0000CC"/>
                </a:solidFill>
              </a:rPr>
              <a:t>p</a:t>
            </a:r>
            <a:r>
              <a:rPr lang="en-US" altLang="en-US"/>
              <a:t> is a prime if and only if</a:t>
            </a:r>
            <a:endParaRPr lang="en-US" altLang="en-US">
              <a:solidFill>
                <a:srgbClr val="0000CC"/>
              </a:solidFill>
            </a:endParaRPr>
          </a:p>
        </p:txBody>
      </p:sp>
      <p:sp>
        <p:nvSpPr>
          <p:cNvPr id="39941" name="Rectangle 5"/>
          <p:cNvSpPr>
            <a:spLocks noChangeArrowheads="1"/>
          </p:cNvSpPr>
          <p:nvPr/>
        </p:nvSpPr>
        <p:spPr bwMode="auto">
          <a:xfrm>
            <a:off x="3429000" y="1981200"/>
            <a:ext cx="2671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sz="2400">
                <a:solidFill>
                  <a:srgbClr val="0000CC"/>
                </a:solidFill>
              </a:rPr>
              <a:t>(p-1)! </a:t>
            </a:r>
            <a:r>
              <a:rPr lang="en-US" altLang="en-US" sz="2400" b="1">
                <a:solidFill>
                  <a:srgbClr val="0000CC"/>
                </a:solidFill>
                <a:sym typeface="Euclid Symbol" pitchFamily="18" charset="2"/>
              </a:rPr>
              <a:t> </a:t>
            </a:r>
            <a:r>
              <a:rPr lang="en-US" altLang="en-US" sz="2400">
                <a:solidFill>
                  <a:srgbClr val="0000CC"/>
                </a:solidFill>
              </a:rPr>
              <a:t>-1</a:t>
            </a:r>
            <a:r>
              <a:rPr lang="en-US" altLang="en-US" sz="2400" baseline="30000">
                <a:solidFill>
                  <a:srgbClr val="0000CC"/>
                </a:solidFill>
              </a:rPr>
              <a:t> </a:t>
            </a:r>
            <a:r>
              <a:rPr lang="en-US" altLang="en-US" sz="2400">
                <a:solidFill>
                  <a:srgbClr val="0000CC"/>
                </a:solidFill>
              </a:rPr>
              <a:t>(mod p)</a:t>
            </a:r>
          </a:p>
        </p:txBody>
      </p:sp>
      <p:sp>
        <p:nvSpPr>
          <p:cNvPr id="857094" name="Text Box 6"/>
          <p:cNvSpPr txBox="1">
            <a:spLocks noChangeArrowheads="1"/>
          </p:cNvSpPr>
          <p:nvPr/>
        </p:nvSpPr>
        <p:spPr bwMode="auto">
          <a:xfrm>
            <a:off x="990600" y="3052763"/>
            <a:ext cx="65008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Let’s get the proof idea by considering a concrete example.</a:t>
            </a:r>
          </a:p>
        </p:txBody>
      </p:sp>
      <p:sp>
        <p:nvSpPr>
          <p:cNvPr id="857098" name="Text Box 10"/>
          <p:cNvSpPr txBox="1">
            <a:spLocks noChangeArrowheads="1"/>
          </p:cNvSpPr>
          <p:nvPr/>
        </p:nvSpPr>
        <p:spPr bwMode="auto">
          <a:xfrm>
            <a:off x="1066800" y="3509963"/>
            <a:ext cx="3805238"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10! </a:t>
            </a:r>
          </a:p>
          <a:p>
            <a:pPr eaLnBrk="1" hangingPunct="1">
              <a:lnSpc>
                <a:spcPct val="150000"/>
              </a:lnSpc>
            </a:pPr>
            <a:r>
              <a:rPr lang="en-US" altLang="en-US" b="1">
                <a:solidFill>
                  <a:schemeClr val="tx2"/>
                </a:solidFill>
                <a:sym typeface="Euclid Symbol" pitchFamily="18" charset="2"/>
              </a:rPr>
              <a:t></a:t>
            </a:r>
            <a:r>
              <a:rPr lang="en-US" altLang="zh-TW">
                <a:solidFill>
                  <a:schemeClr val="tx2"/>
                </a:solidFill>
              </a:rPr>
              <a:t> </a:t>
            </a:r>
            <a:r>
              <a:rPr lang="en-US" altLang="en-US">
                <a:solidFill>
                  <a:schemeClr val="tx2"/>
                </a:solidFill>
                <a:sym typeface="Euclid Symbol" pitchFamily="18" charset="2"/>
              </a:rPr>
              <a:t>1·2·3·4·5·6·7·8·9·10 mod 11</a:t>
            </a:r>
          </a:p>
          <a:p>
            <a:pPr eaLnBrk="1" hangingPunct="1">
              <a:lnSpc>
                <a:spcPct val="150000"/>
              </a:lnSpc>
            </a:pPr>
            <a:r>
              <a:rPr lang="en-US" altLang="en-US" b="1">
                <a:solidFill>
                  <a:schemeClr val="tx2"/>
                </a:solidFill>
                <a:sym typeface="Euclid Symbol" pitchFamily="18" charset="2"/>
              </a:rPr>
              <a:t></a:t>
            </a:r>
            <a:r>
              <a:rPr lang="en-US" altLang="en-US">
                <a:solidFill>
                  <a:schemeClr val="tx2"/>
                </a:solidFill>
                <a:sym typeface="Euclid Symbol" pitchFamily="18" charset="2"/>
              </a:rPr>
              <a:t> 1·10·(2·6)·(3·4)·(5·9)·(7·8) mod 11</a:t>
            </a:r>
          </a:p>
          <a:p>
            <a:pPr eaLnBrk="1" hangingPunct="1">
              <a:lnSpc>
                <a:spcPct val="150000"/>
              </a:lnSpc>
            </a:pPr>
            <a:r>
              <a:rPr lang="en-US" altLang="en-US" b="1">
                <a:solidFill>
                  <a:schemeClr val="tx2"/>
                </a:solidFill>
                <a:sym typeface="Euclid Symbol" pitchFamily="18" charset="2"/>
              </a:rPr>
              <a:t> </a:t>
            </a:r>
            <a:r>
              <a:rPr lang="en-US" altLang="en-US">
                <a:solidFill>
                  <a:schemeClr val="tx2"/>
                </a:solidFill>
                <a:sym typeface="Euclid Symbol" pitchFamily="18" charset="2"/>
              </a:rPr>
              <a:t>1·-1·(1)·(1)·(1)·(1) mod 11</a:t>
            </a:r>
          </a:p>
          <a:p>
            <a:pPr eaLnBrk="1" hangingPunct="1">
              <a:lnSpc>
                <a:spcPct val="150000"/>
              </a:lnSpc>
            </a:pPr>
            <a:r>
              <a:rPr lang="en-US" altLang="en-US" b="1">
                <a:solidFill>
                  <a:schemeClr val="tx2"/>
                </a:solidFill>
                <a:sym typeface="Euclid Symbol" pitchFamily="18" charset="2"/>
              </a:rPr>
              <a:t> </a:t>
            </a:r>
            <a:r>
              <a:rPr lang="en-US" altLang="en-US">
                <a:solidFill>
                  <a:schemeClr val="tx2"/>
                </a:solidFill>
                <a:sym typeface="Euclid Symbol" pitchFamily="18" charset="2"/>
              </a:rPr>
              <a:t>-1 mod 11 </a:t>
            </a:r>
            <a:endParaRPr lang="en-US" altLang="zh-TW">
              <a:solidFill>
                <a:schemeClr val="tx2"/>
              </a:solidFill>
              <a:sym typeface="Euclid Symbol" pitchFamily="18" charset="2"/>
            </a:endParaRPr>
          </a:p>
        </p:txBody>
      </p:sp>
      <p:sp>
        <p:nvSpPr>
          <p:cNvPr id="857099" name="Text Box 11"/>
          <p:cNvSpPr txBox="1">
            <a:spLocks noChangeArrowheads="1"/>
          </p:cNvSpPr>
          <p:nvPr/>
        </p:nvSpPr>
        <p:spPr bwMode="auto">
          <a:xfrm>
            <a:off x="152400" y="5643563"/>
            <a:ext cx="8805863"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Besides 1 and 10, the remaining numbers are paired up into multiplicative inverse!</a:t>
            </a:r>
          </a:p>
        </p:txBody>
      </p:sp>
    </p:spTree>
    <p:extLst>
      <p:ext uri="{BB962C8B-B14F-4D97-AF65-F5344CB8AC3E}">
        <p14:creationId xmlns:p14="http://schemas.microsoft.com/office/powerpoint/2010/main" val="16305618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70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5709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57098">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57098">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57098">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57098">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7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7094" grpId="0"/>
      <p:bldP spid="857099" grpId="0" animBg="1"/>
    </p:bld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184525" y="457200"/>
            <a:ext cx="27590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Wilson’s Theorem</a:t>
            </a:r>
          </a:p>
        </p:txBody>
      </p:sp>
      <p:sp>
        <p:nvSpPr>
          <p:cNvPr id="40963" name="Rectangle 3"/>
          <p:cNvSpPr>
            <a:spLocks noChangeArrowheads="1"/>
          </p:cNvSpPr>
          <p:nvPr/>
        </p:nvSpPr>
        <p:spPr bwMode="auto">
          <a:xfrm>
            <a:off x="1524000" y="1143000"/>
            <a:ext cx="6096000" cy="1524000"/>
          </a:xfrm>
          <a:prstGeom prst="rect">
            <a:avLst/>
          </a:prstGeom>
          <a:noFill/>
          <a:ln w="3810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endParaRPr lang="en-US" altLang="en-US"/>
          </a:p>
        </p:txBody>
      </p:sp>
      <p:sp>
        <p:nvSpPr>
          <p:cNvPr id="40964" name="Rectangle 4"/>
          <p:cNvSpPr>
            <a:spLocks noChangeArrowheads="1"/>
          </p:cNvSpPr>
          <p:nvPr/>
        </p:nvSpPr>
        <p:spPr bwMode="auto">
          <a:xfrm>
            <a:off x="2057400" y="1371600"/>
            <a:ext cx="3948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b="1"/>
              <a:t>Theorem:</a:t>
            </a:r>
            <a:r>
              <a:rPr lang="en-US" altLang="en-US"/>
              <a:t> </a:t>
            </a:r>
            <a:r>
              <a:rPr lang="en-US" altLang="en-US">
                <a:solidFill>
                  <a:srgbClr val="0000CC"/>
                </a:solidFill>
              </a:rPr>
              <a:t>p</a:t>
            </a:r>
            <a:r>
              <a:rPr lang="en-US" altLang="en-US"/>
              <a:t> is a prime if and only if</a:t>
            </a:r>
            <a:endParaRPr lang="en-US" altLang="en-US">
              <a:solidFill>
                <a:srgbClr val="0000CC"/>
              </a:solidFill>
            </a:endParaRPr>
          </a:p>
        </p:txBody>
      </p:sp>
      <p:sp>
        <p:nvSpPr>
          <p:cNvPr id="40965" name="Rectangle 5"/>
          <p:cNvSpPr>
            <a:spLocks noChangeArrowheads="1"/>
          </p:cNvSpPr>
          <p:nvPr/>
        </p:nvSpPr>
        <p:spPr bwMode="auto">
          <a:xfrm>
            <a:off x="3429000" y="1981200"/>
            <a:ext cx="2671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en-US" sz="2400">
                <a:solidFill>
                  <a:srgbClr val="0000CC"/>
                </a:solidFill>
              </a:rPr>
              <a:t>(p-1)! </a:t>
            </a:r>
            <a:r>
              <a:rPr lang="en-US" altLang="en-US" sz="2400" b="1">
                <a:solidFill>
                  <a:srgbClr val="0000CC"/>
                </a:solidFill>
                <a:sym typeface="Euclid Symbol" pitchFamily="18" charset="2"/>
              </a:rPr>
              <a:t> </a:t>
            </a:r>
            <a:r>
              <a:rPr lang="en-US" altLang="en-US" sz="2400">
                <a:solidFill>
                  <a:srgbClr val="0000CC"/>
                </a:solidFill>
              </a:rPr>
              <a:t>-1</a:t>
            </a:r>
            <a:r>
              <a:rPr lang="en-US" altLang="en-US" sz="2400" baseline="30000">
                <a:solidFill>
                  <a:srgbClr val="0000CC"/>
                </a:solidFill>
              </a:rPr>
              <a:t> </a:t>
            </a:r>
            <a:r>
              <a:rPr lang="en-US" altLang="en-US" sz="2400">
                <a:solidFill>
                  <a:srgbClr val="0000CC"/>
                </a:solidFill>
              </a:rPr>
              <a:t>(mod p)</a:t>
            </a:r>
          </a:p>
        </p:txBody>
      </p:sp>
      <p:sp>
        <p:nvSpPr>
          <p:cNvPr id="40966" name="Text Box 6"/>
          <p:cNvSpPr txBox="1">
            <a:spLocks noChangeArrowheads="1"/>
          </p:cNvSpPr>
          <p:nvPr/>
        </p:nvSpPr>
        <p:spPr bwMode="auto">
          <a:xfrm>
            <a:off x="82550" y="2743200"/>
            <a:ext cx="755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u="sng"/>
              <a:t>Proof.</a:t>
            </a:r>
          </a:p>
        </p:txBody>
      </p:sp>
      <p:sp>
        <p:nvSpPr>
          <p:cNvPr id="858119" name="Text Box 7"/>
          <p:cNvSpPr txBox="1">
            <a:spLocks noChangeArrowheads="1"/>
          </p:cNvSpPr>
          <p:nvPr/>
        </p:nvSpPr>
        <p:spPr bwMode="auto">
          <a:xfrm>
            <a:off x="917575" y="2887663"/>
            <a:ext cx="8074025" cy="366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Since </a:t>
            </a:r>
            <a:r>
              <a:rPr lang="en-US" altLang="zh-TW">
                <a:solidFill>
                  <a:srgbClr val="0000CC"/>
                </a:solidFill>
              </a:rPr>
              <a:t>p</a:t>
            </a:r>
            <a:r>
              <a:rPr lang="en-US" altLang="zh-TW"/>
              <a:t> is a prime, every number from </a:t>
            </a:r>
            <a:r>
              <a:rPr lang="en-US" altLang="zh-TW">
                <a:solidFill>
                  <a:srgbClr val="0000CC"/>
                </a:solidFill>
              </a:rPr>
              <a:t>1</a:t>
            </a:r>
            <a:r>
              <a:rPr lang="en-US" altLang="zh-TW"/>
              <a:t> to </a:t>
            </a:r>
            <a:r>
              <a:rPr lang="en-US" altLang="zh-TW">
                <a:solidFill>
                  <a:srgbClr val="0000CC"/>
                </a:solidFill>
              </a:rPr>
              <a:t>p-1</a:t>
            </a:r>
            <a:r>
              <a:rPr lang="en-US" altLang="zh-TW"/>
              <a:t> has a multiplicative inverse.</a:t>
            </a:r>
          </a:p>
          <a:p>
            <a:pPr eaLnBrk="1" hangingPunct="1"/>
            <a:endParaRPr lang="en-US" altLang="zh-TW"/>
          </a:p>
          <a:p>
            <a:pPr eaLnBrk="1" hangingPunct="1"/>
            <a:r>
              <a:rPr lang="en-US" altLang="zh-TW"/>
              <a:t>By the Lemma, every number </a:t>
            </a:r>
            <a:r>
              <a:rPr lang="en-US" altLang="zh-TW">
                <a:solidFill>
                  <a:srgbClr val="0000CC"/>
                </a:solidFill>
              </a:rPr>
              <a:t>2 &lt;= k &lt;= p-2</a:t>
            </a:r>
            <a:r>
              <a:rPr lang="en-US" altLang="zh-TW"/>
              <a:t> has an inverse </a:t>
            </a:r>
            <a:r>
              <a:rPr lang="en-US" altLang="zh-TW">
                <a:solidFill>
                  <a:srgbClr val="0000CC"/>
                </a:solidFill>
              </a:rPr>
              <a:t>k’</a:t>
            </a:r>
            <a:r>
              <a:rPr lang="en-US" altLang="zh-TW"/>
              <a:t> with </a:t>
            </a:r>
            <a:r>
              <a:rPr lang="en-US" altLang="zh-TW">
                <a:solidFill>
                  <a:srgbClr val="0000CC"/>
                </a:solidFill>
              </a:rPr>
              <a:t>k≠k’.</a:t>
            </a:r>
          </a:p>
          <a:p>
            <a:pPr eaLnBrk="1" hangingPunct="1"/>
            <a:endParaRPr lang="en-US" altLang="zh-TW"/>
          </a:p>
          <a:p>
            <a:pPr eaLnBrk="1" hangingPunct="1"/>
            <a:r>
              <a:rPr lang="en-US" altLang="zh-TW"/>
              <a:t>Since p is odd, the numbers from </a:t>
            </a:r>
            <a:r>
              <a:rPr lang="en-US" altLang="zh-TW">
                <a:solidFill>
                  <a:srgbClr val="0000CC"/>
                </a:solidFill>
              </a:rPr>
              <a:t>2</a:t>
            </a:r>
            <a:r>
              <a:rPr lang="en-US" altLang="zh-TW"/>
              <a:t> to </a:t>
            </a:r>
            <a:r>
              <a:rPr lang="en-US" altLang="zh-TW">
                <a:solidFill>
                  <a:srgbClr val="0000CC"/>
                </a:solidFill>
              </a:rPr>
              <a:t>p-2</a:t>
            </a:r>
            <a:r>
              <a:rPr lang="en-US" altLang="zh-TW"/>
              <a:t> can be grouped into pairs </a:t>
            </a:r>
          </a:p>
          <a:p>
            <a:pPr eaLnBrk="1" hangingPunct="1">
              <a:lnSpc>
                <a:spcPct val="150000"/>
              </a:lnSpc>
            </a:pPr>
            <a:r>
              <a:rPr lang="en-US" altLang="zh-TW">
                <a:solidFill>
                  <a:srgbClr val="0000CC"/>
                </a:solidFill>
              </a:rPr>
              <a:t>(a</a:t>
            </a:r>
            <a:r>
              <a:rPr lang="en-US" altLang="zh-TW" baseline="-25000">
                <a:solidFill>
                  <a:srgbClr val="0000CC"/>
                </a:solidFill>
              </a:rPr>
              <a:t>1</a:t>
            </a:r>
            <a:r>
              <a:rPr lang="en-US" altLang="zh-TW">
                <a:solidFill>
                  <a:srgbClr val="0000CC"/>
                </a:solidFill>
              </a:rPr>
              <a:t>,b</a:t>
            </a:r>
            <a:r>
              <a:rPr lang="en-US" altLang="zh-TW" baseline="-25000">
                <a:solidFill>
                  <a:srgbClr val="0000CC"/>
                </a:solidFill>
              </a:rPr>
              <a:t>1</a:t>
            </a:r>
            <a:r>
              <a:rPr lang="en-US" altLang="zh-TW">
                <a:solidFill>
                  <a:srgbClr val="0000CC"/>
                </a:solidFill>
              </a:rPr>
              <a:t>),(a</a:t>
            </a:r>
            <a:r>
              <a:rPr lang="en-US" altLang="zh-TW" baseline="-25000">
                <a:solidFill>
                  <a:srgbClr val="0000CC"/>
                </a:solidFill>
              </a:rPr>
              <a:t>2</a:t>
            </a:r>
            <a:r>
              <a:rPr lang="en-US" altLang="zh-TW">
                <a:solidFill>
                  <a:srgbClr val="0000CC"/>
                </a:solidFill>
              </a:rPr>
              <a:t>,b</a:t>
            </a:r>
            <a:r>
              <a:rPr lang="en-US" altLang="zh-TW" baseline="-25000">
                <a:solidFill>
                  <a:srgbClr val="0000CC"/>
                </a:solidFill>
              </a:rPr>
              <a:t>2</a:t>
            </a:r>
            <a:r>
              <a:rPr lang="en-US" altLang="zh-TW">
                <a:solidFill>
                  <a:srgbClr val="0000CC"/>
                </a:solidFill>
              </a:rPr>
              <a:t>),…,(a</a:t>
            </a:r>
            <a:r>
              <a:rPr lang="en-US" altLang="zh-TW" baseline="-25000">
                <a:solidFill>
                  <a:srgbClr val="0000CC"/>
                </a:solidFill>
              </a:rPr>
              <a:t>(p-3)/2</a:t>
            </a:r>
            <a:r>
              <a:rPr lang="en-US" altLang="zh-TW">
                <a:solidFill>
                  <a:srgbClr val="0000CC"/>
                </a:solidFill>
              </a:rPr>
              <a:t>,b</a:t>
            </a:r>
            <a:r>
              <a:rPr lang="en-US" altLang="zh-TW" baseline="-25000">
                <a:solidFill>
                  <a:srgbClr val="0000CC"/>
                </a:solidFill>
              </a:rPr>
              <a:t>(p-3)/2</a:t>
            </a:r>
            <a:r>
              <a:rPr lang="en-US" altLang="zh-TW">
                <a:solidFill>
                  <a:srgbClr val="0000CC"/>
                </a:solidFill>
              </a:rPr>
              <a:t>)</a:t>
            </a:r>
            <a:r>
              <a:rPr lang="en-US" altLang="zh-TW"/>
              <a:t> so that </a:t>
            </a:r>
            <a:r>
              <a:rPr lang="en-US" altLang="zh-TW">
                <a:solidFill>
                  <a:srgbClr val="0000CC"/>
                </a:solidFill>
              </a:rPr>
              <a:t>a</a:t>
            </a:r>
            <a:r>
              <a:rPr lang="en-US" altLang="zh-TW" baseline="-25000">
                <a:solidFill>
                  <a:srgbClr val="0000CC"/>
                </a:solidFill>
              </a:rPr>
              <a:t>i</a:t>
            </a:r>
            <a:r>
              <a:rPr lang="en-US" altLang="zh-TW">
                <a:solidFill>
                  <a:srgbClr val="0000CC"/>
                </a:solidFill>
              </a:rPr>
              <a:t>b</a:t>
            </a:r>
            <a:r>
              <a:rPr lang="en-US" altLang="zh-TW" baseline="-25000">
                <a:solidFill>
                  <a:srgbClr val="0000CC"/>
                </a:solidFill>
              </a:rPr>
              <a:t>i</a:t>
            </a:r>
            <a:r>
              <a:rPr lang="en-US" altLang="zh-TW">
                <a:solidFill>
                  <a:srgbClr val="0000CC"/>
                </a:solidFill>
              </a:rPr>
              <a:t> </a:t>
            </a:r>
            <a:r>
              <a:rPr lang="en-US" altLang="en-US" b="1">
                <a:solidFill>
                  <a:srgbClr val="0000CC"/>
                </a:solidFill>
                <a:sym typeface="Euclid Symbol" pitchFamily="18" charset="2"/>
              </a:rPr>
              <a:t> </a:t>
            </a:r>
            <a:r>
              <a:rPr lang="en-US" altLang="en-US">
                <a:solidFill>
                  <a:srgbClr val="0000CC"/>
                </a:solidFill>
                <a:sym typeface="Euclid Symbol" pitchFamily="18" charset="2"/>
              </a:rPr>
              <a:t>1 (mod p)</a:t>
            </a:r>
          </a:p>
          <a:p>
            <a:pPr eaLnBrk="1" hangingPunct="1"/>
            <a:endParaRPr lang="en-US" altLang="zh-TW">
              <a:solidFill>
                <a:srgbClr val="0000CC"/>
              </a:solidFill>
              <a:sym typeface="Euclid Symbol" pitchFamily="18" charset="2"/>
            </a:endParaRPr>
          </a:p>
          <a:p>
            <a:pPr eaLnBrk="1" hangingPunct="1"/>
            <a:r>
              <a:rPr lang="en-US" altLang="zh-TW"/>
              <a:t>Therefore,    </a:t>
            </a:r>
            <a:r>
              <a:rPr lang="en-US" altLang="zh-TW">
                <a:solidFill>
                  <a:srgbClr val="0000CC"/>
                </a:solidFill>
              </a:rPr>
              <a:t>(p-1)! </a:t>
            </a:r>
            <a:r>
              <a:rPr lang="en-US" altLang="en-US" b="1">
                <a:solidFill>
                  <a:srgbClr val="0000CC"/>
                </a:solidFill>
                <a:sym typeface="Euclid Symbol" pitchFamily="18" charset="2"/>
              </a:rPr>
              <a:t></a:t>
            </a:r>
            <a:r>
              <a:rPr lang="en-US" altLang="zh-TW">
                <a:solidFill>
                  <a:srgbClr val="0000CC"/>
                </a:solidFill>
              </a:rPr>
              <a:t> 1</a:t>
            </a:r>
            <a:r>
              <a:rPr lang="en-US" altLang="en-US">
                <a:solidFill>
                  <a:srgbClr val="0000CC"/>
                </a:solidFill>
                <a:sym typeface="Euclid Symbol" pitchFamily="18" charset="2"/>
              </a:rPr>
              <a:t>·</a:t>
            </a:r>
            <a:r>
              <a:rPr lang="en-US" altLang="zh-TW">
                <a:solidFill>
                  <a:srgbClr val="0000CC"/>
                </a:solidFill>
              </a:rPr>
              <a:t>(p-1)</a:t>
            </a:r>
            <a:r>
              <a:rPr lang="en-US" altLang="en-US">
                <a:solidFill>
                  <a:srgbClr val="0000CC"/>
                </a:solidFill>
                <a:sym typeface="Euclid Symbol" pitchFamily="18" charset="2"/>
              </a:rPr>
              <a:t>·2·3·····(p-3)·(p-2) (mod p)</a:t>
            </a:r>
          </a:p>
          <a:p>
            <a:pPr eaLnBrk="1" hangingPunct="1">
              <a:lnSpc>
                <a:spcPct val="150000"/>
              </a:lnSpc>
            </a:pPr>
            <a:r>
              <a:rPr lang="en-US" altLang="zh-TW">
                <a:solidFill>
                  <a:schemeClr val="tx2"/>
                </a:solidFill>
                <a:sym typeface="Euclid Symbol" pitchFamily="18" charset="2"/>
              </a:rPr>
              <a:t>		</a:t>
            </a:r>
            <a:r>
              <a:rPr lang="en-US" altLang="en-US" b="1">
                <a:solidFill>
                  <a:srgbClr val="0000CC"/>
                </a:solidFill>
                <a:sym typeface="Euclid Symbol" pitchFamily="18" charset="2"/>
              </a:rPr>
              <a:t></a:t>
            </a:r>
            <a:r>
              <a:rPr lang="en-US" altLang="zh-TW">
                <a:solidFill>
                  <a:schemeClr val="tx2"/>
                </a:solidFill>
                <a:sym typeface="Euclid Symbol" pitchFamily="18" charset="2"/>
              </a:rPr>
              <a:t> </a:t>
            </a:r>
            <a:r>
              <a:rPr lang="en-US" altLang="zh-TW">
                <a:solidFill>
                  <a:srgbClr val="0000CC"/>
                </a:solidFill>
              </a:rPr>
              <a:t>1</a:t>
            </a:r>
            <a:r>
              <a:rPr lang="en-US" altLang="en-US">
                <a:solidFill>
                  <a:srgbClr val="0000CC"/>
                </a:solidFill>
                <a:sym typeface="Euclid Symbol" pitchFamily="18" charset="2"/>
              </a:rPr>
              <a:t>·</a:t>
            </a:r>
            <a:r>
              <a:rPr lang="en-US" altLang="zh-TW">
                <a:solidFill>
                  <a:srgbClr val="0000CC"/>
                </a:solidFill>
              </a:rPr>
              <a:t>(p-1)</a:t>
            </a:r>
            <a:r>
              <a:rPr lang="en-US" altLang="en-US">
                <a:solidFill>
                  <a:srgbClr val="0000CC"/>
                </a:solidFill>
                <a:sym typeface="Euclid Symbol" pitchFamily="18" charset="2"/>
              </a:rPr>
              <a:t>·(a</a:t>
            </a:r>
            <a:r>
              <a:rPr lang="en-US" altLang="en-US" baseline="-25000">
                <a:solidFill>
                  <a:srgbClr val="0000CC"/>
                </a:solidFill>
                <a:sym typeface="Euclid Symbol" pitchFamily="18" charset="2"/>
              </a:rPr>
              <a:t>1</a:t>
            </a:r>
            <a:r>
              <a:rPr lang="en-US" altLang="en-US">
                <a:solidFill>
                  <a:srgbClr val="0000CC"/>
                </a:solidFill>
                <a:sym typeface="Euclid Symbol" pitchFamily="18" charset="2"/>
              </a:rPr>
              <a:t>b</a:t>
            </a:r>
            <a:r>
              <a:rPr lang="en-US" altLang="en-US" baseline="-25000">
                <a:solidFill>
                  <a:srgbClr val="0000CC"/>
                </a:solidFill>
                <a:sym typeface="Euclid Symbol" pitchFamily="18" charset="2"/>
              </a:rPr>
              <a:t>1</a:t>
            </a:r>
            <a:r>
              <a:rPr lang="en-US" altLang="en-US">
                <a:solidFill>
                  <a:srgbClr val="0000CC"/>
                </a:solidFill>
                <a:sym typeface="Euclid Symbol" pitchFamily="18" charset="2"/>
              </a:rPr>
              <a:t>)·(a</a:t>
            </a:r>
            <a:r>
              <a:rPr lang="en-US" altLang="en-US" baseline="-25000">
                <a:solidFill>
                  <a:srgbClr val="0000CC"/>
                </a:solidFill>
                <a:sym typeface="Euclid Symbol" pitchFamily="18" charset="2"/>
              </a:rPr>
              <a:t>2</a:t>
            </a:r>
            <a:r>
              <a:rPr lang="en-US" altLang="en-US">
                <a:solidFill>
                  <a:srgbClr val="0000CC"/>
                </a:solidFill>
                <a:sym typeface="Euclid Symbol" pitchFamily="18" charset="2"/>
              </a:rPr>
              <a:t>b</a:t>
            </a:r>
            <a:r>
              <a:rPr lang="en-US" altLang="en-US" baseline="-25000">
                <a:solidFill>
                  <a:srgbClr val="0000CC"/>
                </a:solidFill>
                <a:sym typeface="Euclid Symbol" pitchFamily="18" charset="2"/>
              </a:rPr>
              <a:t>2</a:t>
            </a:r>
            <a:r>
              <a:rPr lang="en-US" altLang="en-US">
                <a:solidFill>
                  <a:srgbClr val="0000CC"/>
                </a:solidFill>
                <a:sym typeface="Euclid Symbol" pitchFamily="18" charset="2"/>
              </a:rPr>
              <a:t>)·····(a</a:t>
            </a:r>
            <a:r>
              <a:rPr lang="en-US" altLang="en-US" baseline="-25000">
                <a:solidFill>
                  <a:srgbClr val="0000CC"/>
                </a:solidFill>
                <a:sym typeface="Euclid Symbol" pitchFamily="18" charset="2"/>
              </a:rPr>
              <a:t>(p-3)/2</a:t>
            </a:r>
            <a:r>
              <a:rPr lang="en-US" altLang="en-US">
                <a:solidFill>
                  <a:srgbClr val="0000CC"/>
                </a:solidFill>
                <a:sym typeface="Euclid Symbol" pitchFamily="18" charset="2"/>
              </a:rPr>
              <a:t>b</a:t>
            </a:r>
            <a:r>
              <a:rPr lang="en-US" altLang="en-US" baseline="-25000">
                <a:solidFill>
                  <a:srgbClr val="0000CC"/>
                </a:solidFill>
                <a:sym typeface="Euclid Symbol" pitchFamily="18" charset="2"/>
              </a:rPr>
              <a:t>(p-3)/2</a:t>
            </a:r>
            <a:r>
              <a:rPr lang="en-US" altLang="en-US">
                <a:solidFill>
                  <a:srgbClr val="0000CC"/>
                </a:solidFill>
                <a:sym typeface="Euclid Symbol" pitchFamily="18" charset="2"/>
              </a:rPr>
              <a:t>) (mod p)</a:t>
            </a:r>
          </a:p>
          <a:p>
            <a:pPr eaLnBrk="1" hangingPunct="1">
              <a:lnSpc>
                <a:spcPct val="150000"/>
              </a:lnSpc>
            </a:pPr>
            <a:r>
              <a:rPr lang="en-US" altLang="zh-TW">
                <a:solidFill>
                  <a:schemeClr val="tx2"/>
                </a:solidFill>
                <a:sym typeface="Euclid Symbol" pitchFamily="18" charset="2"/>
              </a:rPr>
              <a:t>		</a:t>
            </a:r>
            <a:r>
              <a:rPr lang="en-US" altLang="en-US" b="1">
                <a:solidFill>
                  <a:srgbClr val="0000CC"/>
                </a:solidFill>
                <a:sym typeface="Euclid Symbol" pitchFamily="18" charset="2"/>
              </a:rPr>
              <a:t></a:t>
            </a:r>
            <a:r>
              <a:rPr lang="en-US" altLang="zh-TW">
                <a:solidFill>
                  <a:schemeClr val="tx2"/>
                </a:solidFill>
                <a:sym typeface="Euclid Symbol" pitchFamily="18" charset="2"/>
              </a:rPr>
              <a:t> </a:t>
            </a:r>
            <a:r>
              <a:rPr lang="en-US" altLang="zh-TW">
                <a:solidFill>
                  <a:srgbClr val="0000CC"/>
                </a:solidFill>
                <a:sym typeface="Euclid Symbol" pitchFamily="18" charset="2"/>
              </a:rPr>
              <a:t>1</a:t>
            </a:r>
            <a:r>
              <a:rPr lang="en-US" altLang="en-US">
                <a:solidFill>
                  <a:srgbClr val="0000CC"/>
                </a:solidFill>
                <a:sym typeface="Euclid Symbol" pitchFamily="18" charset="2"/>
              </a:rPr>
              <a:t>·(-1)·(1)·(1)·····(1) (mod p)</a:t>
            </a:r>
          </a:p>
          <a:p>
            <a:pPr eaLnBrk="1" hangingPunct="1">
              <a:lnSpc>
                <a:spcPct val="150000"/>
              </a:lnSpc>
            </a:pPr>
            <a:r>
              <a:rPr lang="en-US" altLang="zh-TW">
                <a:solidFill>
                  <a:schemeClr val="tx2"/>
                </a:solidFill>
                <a:sym typeface="Euclid Symbol" pitchFamily="18" charset="2"/>
              </a:rPr>
              <a:t>		</a:t>
            </a:r>
            <a:r>
              <a:rPr lang="en-US" altLang="en-US" b="1">
                <a:solidFill>
                  <a:srgbClr val="0000CC"/>
                </a:solidFill>
                <a:sym typeface="Euclid Symbol" pitchFamily="18" charset="2"/>
              </a:rPr>
              <a:t></a:t>
            </a:r>
            <a:r>
              <a:rPr lang="en-US" altLang="zh-TW">
                <a:solidFill>
                  <a:schemeClr val="tx2"/>
                </a:solidFill>
                <a:sym typeface="Euclid Symbol" pitchFamily="18" charset="2"/>
              </a:rPr>
              <a:t> </a:t>
            </a:r>
            <a:r>
              <a:rPr lang="en-US" altLang="zh-TW">
                <a:solidFill>
                  <a:srgbClr val="0000CC"/>
                </a:solidFill>
                <a:sym typeface="Euclid Symbol" pitchFamily="18" charset="2"/>
              </a:rPr>
              <a:t>-1 (mod p)</a:t>
            </a:r>
          </a:p>
        </p:txBody>
      </p:sp>
    </p:spTree>
    <p:extLst>
      <p:ext uri="{BB962C8B-B14F-4D97-AF65-F5344CB8AC3E}">
        <p14:creationId xmlns:p14="http://schemas.microsoft.com/office/powerpoint/2010/main" val="2696348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581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581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5811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5811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58119">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58119">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58119">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581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3314700" y="457200"/>
            <a:ext cx="24765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sz="2400" b="1">
                <a:solidFill>
                  <a:srgbClr val="003366"/>
                </a:solidFill>
              </a:rPr>
              <a:t>Quick Summary</a:t>
            </a:r>
          </a:p>
        </p:txBody>
      </p:sp>
      <p:sp>
        <p:nvSpPr>
          <p:cNvPr id="925707" name="Text Box 11"/>
          <p:cNvSpPr txBox="1">
            <a:spLocks noChangeArrowheads="1"/>
          </p:cNvSpPr>
          <p:nvPr/>
        </p:nvSpPr>
        <p:spPr bwMode="auto">
          <a:xfrm>
            <a:off x="773113" y="1371600"/>
            <a:ext cx="7597775" cy="490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a:solidFill>
                  <a:schemeClr val="tx1"/>
                </a:solidFill>
                <a:latin typeface="Comic Sans MS" pitchFamily="66" charset="0"/>
                <a:ea typeface="PMingLiU" pitchFamily="18" charset="-120"/>
              </a:defRPr>
            </a:lvl1pPr>
            <a:lvl2pPr marL="742950" indent="-285750" eaLnBrk="0" hangingPunct="0">
              <a:defRPr kumimoji="1">
                <a:solidFill>
                  <a:schemeClr val="tx1"/>
                </a:solidFill>
                <a:latin typeface="Comic Sans MS" pitchFamily="66" charset="0"/>
                <a:ea typeface="PMingLiU" pitchFamily="18" charset="-120"/>
              </a:defRPr>
            </a:lvl2pPr>
            <a:lvl3pPr marL="1143000" indent="-228600" eaLnBrk="0" hangingPunct="0">
              <a:defRPr kumimoji="1">
                <a:solidFill>
                  <a:schemeClr val="tx1"/>
                </a:solidFill>
                <a:latin typeface="Comic Sans MS" pitchFamily="66" charset="0"/>
                <a:ea typeface="PMingLiU" pitchFamily="18" charset="-120"/>
              </a:defRPr>
            </a:lvl3pPr>
            <a:lvl4pPr marL="1600200" indent="-228600" eaLnBrk="0" hangingPunct="0">
              <a:defRPr kumimoji="1">
                <a:solidFill>
                  <a:schemeClr val="tx1"/>
                </a:solidFill>
                <a:latin typeface="Comic Sans MS" pitchFamily="66" charset="0"/>
                <a:ea typeface="PMingLiU" pitchFamily="18" charset="-120"/>
              </a:defRPr>
            </a:lvl4pPr>
            <a:lvl5pPr marL="2057400" indent="-228600" eaLnBrk="0" hangingPunct="0">
              <a:defRPr kumimoji="1">
                <a:solidFill>
                  <a:schemeClr val="tx1"/>
                </a:solidFill>
                <a:latin typeface="Comic Sans MS" pitchFamily="66" charset="0"/>
                <a:ea typeface="PMingLiU" pitchFamily="18" charset="-120"/>
              </a:defRPr>
            </a:lvl5pPr>
            <a:lvl6pPr marL="2514600" indent="-228600" eaLnBrk="0" fontAlgn="base" hangingPunct="0">
              <a:spcBef>
                <a:spcPct val="0"/>
              </a:spcBef>
              <a:spcAft>
                <a:spcPct val="0"/>
              </a:spcAft>
              <a:defRPr kumimoji="1">
                <a:solidFill>
                  <a:schemeClr val="tx1"/>
                </a:solidFill>
                <a:latin typeface="Comic Sans MS" pitchFamily="66" charset="0"/>
                <a:ea typeface="PMingLiU" pitchFamily="18" charset="-120"/>
              </a:defRPr>
            </a:lvl6pPr>
            <a:lvl7pPr marL="2971800" indent="-228600" eaLnBrk="0" fontAlgn="base" hangingPunct="0">
              <a:spcBef>
                <a:spcPct val="0"/>
              </a:spcBef>
              <a:spcAft>
                <a:spcPct val="0"/>
              </a:spcAft>
              <a:defRPr kumimoji="1">
                <a:solidFill>
                  <a:schemeClr val="tx1"/>
                </a:solidFill>
                <a:latin typeface="Comic Sans MS" pitchFamily="66" charset="0"/>
                <a:ea typeface="PMingLiU" pitchFamily="18" charset="-120"/>
              </a:defRPr>
            </a:lvl7pPr>
            <a:lvl8pPr marL="3429000" indent="-228600" eaLnBrk="0" fontAlgn="base" hangingPunct="0">
              <a:spcBef>
                <a:spcPct val="0"/>
              </a:spcBef>
              <a:spcAft>
                <a:spcPct val="0"/>
              </a:spcAft>
              <a:defRPr kumimoji="1">
                <a:solidFill>
                  <a:schemeClr val="tx1"/>
                </a:solidFill>
                <a:latin typeface="Comic Sans MS" pitchFamily="66" charset="0"/>
                <a:ea typeface="PMingLiU" pitchFamily="18" charset="-120"/>
              </a:defRPr>
            </a:lvl8pPr>
            <a:lvl9pPr marL="3886200" indent="-228600" eaLnBrk="0" fontAlgn="base" hangingPunct="0">
              <a:spcBef>
                <a:spcPct val="0"/>
              </a:spcBef>
              <a:spcAft>
                <a:spcPct val="0"/>
              </a:spcAft>
              <a:defRPr kumimoji="1">
                <a:solidFill>
                  <a:schemeClr val="tx1"/>
                </a:solidFill>
                <a:latin typeface="Comic Sans MS" pitchFamily="66" charset="0"/>
                <a:ea typeface="PMingLiU" pitchFamily="18" charset="-120"/>
              </a:defRPr>
            </a:lvl9pPr>
          </a:lstStyle>
          <a:p>
            <a:pPr eaLnBrk="1" hangingPunct="1"/>
            <a:r>
              <a:rPr lang="en-US" altLang="zh-TW"/>
              <a:t>One key point is that multiplicative inverse of k modulo n exists</a:t>
            </a:r>
          </a:p>
          <a:p>
            <a:pPr eaLnBrk="1" hangingPunct="1">
              <a:lnSpc>
                <a:spcPct val="150000"/>
              </a:lnSpc>
            </a:pPr>
            <a:r>
              <a:rPr lang="en-US" altLang="zh-TW"/>
              <a:t>if and only if gcd(k,n) = 1</a:t>
            </a:r>
          </a:p>
          <a:p>
            <a:pPr eaLnBrk="1" hangingPunct="1">
              <a:lnSpc>
                <a:spcPct val="150000"/>
              </a:lnSpc>
            </a:pPr>
            <a:r>
              <a:rPr lang="en-US" altLang="zh-TW"/>
              <a:t>And the inverse can be computed by extended Euclidean’s algorithm.</a:t>
            </a:r>
          </a:p>
          <a:p>
            <a:pPr eaLnBrk="1" hangingPunct="1">
              <a:lnSpc>
                <a:spcPct val="150000"/>
              </a:lnSpc>
            </a:pPr>
            <a:endParaRPr lang="en-US" altLang="zh-TW"/>
          </a:p>
          <a:p>
            <a:pPr eaLnBrk="1" hangingPunct="1">
              <a:lnSpc>
                <a:spcPct val="150000"/>
              </a:lnSpc>
            </a:pPr>
            <a:r>
              <a:rPr lang="en-US" altLang="zh-TW"/>
              <a:t>Then, using the existence of multiplicative inverse,</a:t>
            </a:r>
          </a:p>
          <a:p>
            <a:pPr eaLnBrk="1" hangingPunct="1">
              <a:lnSpc>
                <a:spcPct val="150000"/>
              </a:lnSpc>
            </a:pPr>
            <a:r>
              <a:rPr lang="en-US" altLang="zh-TW"/>
              <a:t>we see that when ik </a:t>
            </a:r>
            <a:r>
              <a:rPr lang="en-US" altLang="en-US" b="1">
                <a:sym typeface="Euclid Symbol" pitchFamily="18" charset="2"/>
              </a:rPr>
              <a:t> </a:t>
            </a:r>
            <a:r>
              <a:rPr lang="en-US" altLang="en-US">
                <a:sym typeface="Euclid Symbol" pitchFamily="18" charset="2"/>
              </a:rPr>
              <a:t>jk mod n, then we can cancel k if gcd(k,n)=1.</a:t>
            </a:r>
          </a:p>
          <a:p>
            <a:pPr eaLnBrk="1" hangingPunct="1">
              <a:lnSpc>
                <a:spcPct val="150000"/>
              </a:lnSpc>
            </a:pPr>
            <a:endParaRPr lang="en-US" altLang="zh-TW">
              <a:sym typeface="Euclid Symbol" pitchFamily="18" charset="2"/>
            </a:endParaRPr>
          </a:p>
          <a:p>
            <a:pPr eaLnBrk="1" hangingPunct="1">
              <a:lnSpc>
                <a:spcPct val="150000"/>
              </a:lnSpc>
            </a:pPr>
            <a:r>
              <a:rPr lang="en-US" altLang="zh-TW">
                <a:sym typeface="Euclid Symbol" pitchFamily="18" charset="2"/>
              </a:rPr>
              <a:t>We can apply these simple modular arithmetic to study whether</a:t>
            </a:r>
          </a:p>
          <a:p>
            <a:pPr eaLnBrk="1" hangingPunct="1">
              <a:lnSpc>
                <a:spcPct val="150000"/>
              </a:lnSpc>
            </a:pPr>
            <a:r>
              <a:rPr lang="en-US" altLang="zh-TW">
                <a:sym typeface="Euclid Symbol" pitchFamily="18" charset="2"/>
              </a:rPr>
              <a:t>different check digit schemes work.</a:t>
            </a:r>
          </a:p>
          <a:p>
            <a:pPr eaLnBrk="1" hangingPunct="1">
              <a:lnSpc>
                <a:spcPct val="150000"/>
              </a:lnSpc>
            </a:pPr>
            <a:endParaRPr lang="en-US" altLang="zh-TW">
              <a:sym typeface="Euclid Symbol" pitchFamily="18" charset="2"/>
            </a:endParaRPr>
          </a:p>
          <a:p>
            <a:pPr eaLnBrk="1" hangingPunct="1">
              <a:lnSpc>
                <a:spcPct val="150000"/>
              </a:lnSpc>
            </a:pPr>
            <a:r>
              <a:rPr lang="en-US" altLang="zh-TW">
                <a:sym typeface="Euclid Symbol" pitchFamily="18" charset="2"/>
              </a:rPr>
              <a:t>Finally, we use the cancellation rule to derive Fermat’s little theorem,</a:t>
            </a:r>
          </a:p>
          <a:p>
            <a:pPr eaLnBrk="1" hangingPunct="1">
              <a:lnSpc>
                <a:spcPct val="150000"/>
              </a:lnSpc>
            </a:pPr>
            <a:r>
              <a:rPr lang="en-US" altLang="zh-TW">
                <a:sym typeface="Euclid Symbol" pitchFamily="18" charset="2"/>
              </a:rPr>
              <a:t>which will be very useful in the next lecture.</a:t>
            </a:r>
          </a:p>
        </p:txBody>
      </p:sp>
    </p:spTree>
    <p:extLst>
      <p:ext uri="{BB962C8B-B14F-4D97-AF65-F5344CB8AC3E}">
        <p14:creationId xmlns:p14="http://schemas.microsoft.com/office/powerpoint/2010/main" val="2928388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570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5707">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2570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5707">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570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57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5" name="Rectangle 3"/>
          <p:cNvSpPr>
            <a:spLocks noGrp="1" noChangeArrowheads="1"/>
          </p:cNvSpPr>
          <p:nvPr>
            <p:ph type="body" idx="1"/>
          </p:nvPr>
        </p:nvSpPr>
        <p:spPr>
          <a:xfrm>
            <a:off x="1524000" y="2057400"/>
            <a:ext cx="6019800" cy="1143000"/>
          </a:xfrm>
        </p:spPr>
        <p:txBody>
          <a:bodyPr/>
          <a:lstStyle/>
          <a:p>
            <a:pPr marL="0" indent="0" eaLnBrk="1" hangingPunct="1">
              <a:defRPr/>
            </a:pPr>
            <a:r>
              <a:rPr lang="en-US" sz="6000" dirty="0">
                <a:solidFill>
                  <a:srgbClr val="00FFFF"/>
                </a:solidFill>
                <a:sym typeface="Symbol" pitchFamily="18" charset="2"/>
              </a:rPr>
              <a:t>Number Theory</a:t>
            </a:r>
          </a:p>
        </p:txBody>
      </p:sp>
      <p:sp>
        <p:nvSpPr>
          <p:cNvPr id="8" name="Title 6"/>
          <p:cNvSpPr txBox="1">
            <a:spLocks/>
          </p:cNvSpPr>
          <p:nvPr/>
        </p:nvSpPr>
        <p:spPr bwMode="auto">
          <a:xfrm>
            <a:off x="381000" y="5257800"/>
            <a:ext cx="7772400" cy="1143000"/>
          </a:xfrm>
          <a:prstGeom prst="rect">
            <a:avLst/>
          </a:prstGeom>
          <a:noFill/>
          <a:ln w="9525">
            <a:noFill/>
            <a:miter lim="800000"/>
            <a:headEnd/>
            <a:tailEnd/>
          </a:ln>
          <a:effectLst/>
        </p:spPr>
        <p:txBody>
          <a:bodyPr anchor="ctr"/>
          <a:lstStyle/>
          <a:p>
            <a:pPr>
              <a:spcBef>
                <a:spcPct val="0"/>
              </a:spcBef>
              <a:defRPr/>
            </a:pPr>
            <a:r>
              <a:rPr lang="en-US" sz="2400" kern="0" dirty="0">
                <a:effectLst>
                  <a:outerShdw blurRad="38100" dist="38100" dir="2700000" algn="tl">
                    <a:srgbClr val="000000"/>
                  </a:outerShdw>
                </a:effectLst>
                <a:latin typeface="+mj-lt"/>
                <a:ea typeface="+mj-ea"/>
                <a:cs typeface="+mj-cs"/>
              </a:rPr>
              <a:t>Text book: Discrete Mathematics and its Applications, 7</a:t>
            </a:r>
            <a:r>
              <a:rPr lang="en-US" sz="2400" kern="0" baseline="30000" dirty="0">
                <a:effectLst>
                  <a:outerShdw blurRad="38100" dist="38100" dir="2700000" algn="tl">
                    <a:srgbClr val="000000"/>
                  </a:outerShdw>
                </a:effectLst>
                <a:latin typeface="+mj-lt"/>
                <a:ea typeface="+mj-ea"/>
                <a:cs typeface="+mj-cs"/>
              </a:rPr>
              <a:t>th</a:t>
            </a:r>
            <a:r>
              <a:rPr lang="en-US" sz="2400" kern="0" dirty="0">
                <a:effectLst>
                  <a:outerShdw blurRad="38100" dist="38100" dir="2700000" algn="tl">
                    <a:srgbClr val="000000"/>
                  </a:outerShdw>
                </a:effectLst>
                <a:latin typeface="+mj-lt"/>
                <a:ea typeface="+mj-ea"/>
                <a:cs typeface="+mj-cs"/>
              </a:rPr>
              <a:t> Edition</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56108308"/>
      </p:ext>
    </p:extLst>
  </p:cSld>
  <p:clrMapOvr>
    <a:masterClrMapping/>
  </p:clrMapOvr>
  <p:transition advClick="0"/>
</p:sld>
</file>

<file path=ppt/slides/slide5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685800" y="152400"/>
            <a:ext cx="7772400" cy="914400"/>
          </a:xfrm>
        </p:spPr>
        <p:txBody>
          <a:bodyPr/>
          <a:lstStyle/>
          <a:p>
            <a:pPr eaLnBrk="1" hangingPunct="1">
              <a:defRPr/>
            </a:pPr>
            <a:r>
              <a:rPr lang="en-US" sz="3600"/>
              <a:t>Introduction to Number Theory</a:t>
            </a:r>
            <a:endParaRPr lang="en-CA" sz="3600"/>
          </a:p>
        </p:txBody>
      </p:sp>
      <p:sp>
        <p:nvSpPr>
          <p:cNvPr id="179203" name="Rectangle 3"/>
          <p:cNvSpPr>
            <a:spLocks noGrp="1" noChangeArrowheads="1"/>
          </p:cNvSpPr>
          <p:nvPr>
            <p:ph type="body" idx="1"/>
          </p:nvPr>
        </p:nvSpPr>
        <p:spPr>
          <a:xfrm>
            <a:off x="304800" y="1524000"/>
            <a:ext cx="8610600" cy="4648200"/>
          </a:xfrm>
        </p:spPr>
        <p:txBody>
          <a:bodyPr/>
          <a:lstStyle/>
          <a:p>
            <a:pPr marL="0" indent="0" eaLnBrk="1" hangingPunct="1">
              <a:spcBef>
                <a:spcPct val="0"/>
              </a:spcBef>
              <a:defRPr/>
            </a:pPr>
            <a:r>
              <a:rPr lang="en-US" sz="2800" dirty="0">
                <a:sym typeface="Symbol" pitchFamily="18" charset="2"/>
              </a:rPr>
              <a:t>Number theory is about </a:t>
            </a:r>
            <a:r>
              <a:rPr lang="en-US" sz="2800" b="1" dirty="0">
                <a:solidFill>
                  <a:srgbClr val="00FFFF"/>
                </a:solidFill>
                <a:sym typeface="Symbol" pitchFamily="18" charset="2"/>
              </a:rPr>
              <a:t>integers</a:t>
            </a:r>
            <a:r>
              <a:rPr lang="en-US" sz="2800" dirty="0">
                <a:sym typeface="Symbol" pitchFamily="18" charset="2"/>
              </a:rPr>
              <a:t> and their properties.</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We will start with the basic principles of</a:t>
            </a:r>
          </a:p>
          <a:p>
            <a:pPr marL="0" indent="0" eaLnBrk="1" hangingPunct="1">
              <a:spcBef>
                <a:spcPct val="0"/>
              </a:spcBef>
              <a:defRPr/>
            </a:pPr>
            <a:endParaRPr lang="en-US" sz="800" dirty="0">
              <a:sym typeface="Symbol" pitchFamily="18" charset="2"/>
            </a:endParaRPr>
          </a:p>
          <a:p>
            <a:pPr marL="0" indent="0" eaLnBrk="1" hangingPunct="1">
              <a:spcBef>
                <a:spcPct val="0"/>
              </a:spcBef>
              <a:buFontTx/>
              <a:buChar char="•"/>
              <a:defRPr/>
            </a:pPr>
            <a:r>
              <a:rPr lang="en-US" sz="2800" dirty="0">
                <a:solidFill>
                  <a:srgbClr val="00FFFF"/>
                </a:solidFill>
                <a:sym typeface="Symbol" pitchFamily="18" charset="2"/>
              </a:rPr>
              <a:t>  divisibility,</a:t>
            </a:r>
          </a:p>
          <a:p>
            <a:pPr marL="0" indent="0" eaLnBrk="1" hangingPunct="1">
              <a:spcBef>
                <a:spcPct val="0"/>
              </a:spcBef>
              <a:buFontTx/>
              <a:buChar char="•"/>
              <a:defRPr/>
            </a:pPr>
            <a:r>
              <a:rPr lang="en-US" sz="2800" dirty="0">
                <a:solidFill>
                  <a:srgbClr val="00FFFF"/>
                </a:solidFill>
                <a:sym typeface="Symbol" pitchFamily="18" charset="2"/>
              </a:rPr>
              <a:t>  greatest common divisors,</a:t>
            </a:r>
          </a:p>
          <a:p>
            <a:pPr marL="0" indent="0" eaLnBrk="1" hangingPunct="1">
              <a:spcBef>
                <a:spcPct val="0"/>
              </a:spcBef>
              <a:buFontTx/>
              <a:buChar char="•"/>
              <a:defRPr/>
            </a:pPr>
            <a:r>
              <a:rPr lang="en-US" sz="2800" dirty="0">
                <a:solidFill>
                  <a:srgbClr val="00FFFF"/>
                </a:solidFill>
                <a:sym typeface="Symbol" pitchFamily="18" charset="2"/>
              </a:rPr>
              <a:t>  least common multiples, and</a:t>
            </a:r>
          </a:p>
          <a:p>
            <a:pPr marL="0" indent="0" eaLnBrk="1" hangingPunct="1">
              <a:spcBef>
                <a:spcPct val="0"/>
              </a:spcBef>
              <a:buFontTx/>
              <a:buChar char="•"/>
              <a:defRPr/>
            </a:pPr>
            <a:r>
              <a:rPr lang="en-US" sz="2800" dirty="0">
                <a:solidFill>
                  <a:srgbClr val="00FFFF"/>
                </a:solidFill>
                <a:sym typeface="Symbol" pitchFamily="18" charset="2"/>
              </a:rPr>
              <a:t>  modular arithmetic</a:t>
            </a:r>
          </a:p>
          <a:p>
            <a:pPr marL="0" indent="0" eaLnBrk="1" hangingPunct="1">
              <a:spcBef>
                <a:spcPct val="0"/>
              </a:spcBef>
              <a:defRPr/>
            </a:pPr>
            <a:endParaRPr lang="en-US" sz="2800" dirty="0">
              <a:solidFill>
                <a:srgbClr val="00FFFF"/>
              </a:solidFill>
              <a:sym typeface="Symbol" pitchFamily="18" charset="2"/>
            </a:endParaRPr>
          </a:p>
          <a:p>
            <a:pPr marL="0" indent="0" eaLnBrk="1" hangingPunct="1">
              <a:spcBef>
                <a:spcPct val="0"/>
              </a:spcBef>
              <a:defRPr/>
            </a:pPr>
            <a:r>
              <a:rPr lang="en-US" sz="2800" dirty="0">
                <a:sym typeface="Symbol" pitchFamily="18" charset="2"/>
              </a:rPr>
              <a:t>and look at some relevant algorithms. </a:t>
            </a:r>
          </a:p>
        </p:txBody>
      </p:sp>
    </p:spTree>
    <p:extLst>
      <p:ext uri="{BB962C8B-B14F-4D97-AF65-F5344CB8AC3E}">
        <p14:creationId xmlns:p14="http://schemas.microsoft.com/office/powerpoint/2010/main" val="2308700062"/>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685800" y="152400"/>
            <a:ext cx="7772400" cy="838200"/>
          </a:xfrm>
        </p:spPr>
        <p:txBody>
          <a:bodyPr/>
          <a:lstStyle/>
          <a:p>
            <a:pPr eaLnBrk="1" hangingPunct="1">
              <a:defRPr/>
            </a:pPr>
            <a:r>
              <a:rPr lang="en-US" sz="3600"/>
              <a:t>Division</a:t>
            </a:r>
            <a:endParaRPr lang="en-CA" sz="3600"/>
          </a:p>
        </p:txBody>
      </p:sp>
      <p:sp>
        <p:nvSpPr>
          <p:cNvPr id="180227" name="Rectangle 3"/>
          <p:cNvSpPr>
            <a:spLocks noGrp="1" noChangeArrowheads="1"/>
          </p:cNvSpPr>
          <p:nvPr>
            <p:ph type="body" idx="1"/>
          </p:nvPr>
        </p:nvSpPr>
        <p:spPr>
          <a:xfrm>
            <a:off x="304800" y="1219200"/>
            <a:ext cx="8610600" cy="4953000"/>
          </a:xfrm>
        </p:spPr>
        <p:txBody>
          <a:bodyPr/>
          <a:lstStyle/>
          <a:p>
            <a:pPr marL="0" indent="0" eaLnBrk="1" hangingPunct="1">
              <a:spcBef>
                <a:spcPct val="0"/>
              </a:spcBef>
              <a:defRPr/>
            </a:pPr>
            <a:r>
              <a:rPr lang="en-US" sz="2800" dirty="0">
                <a:sym typeface="Symbol" pitchFamily="18" charset="2"/>
              </a:rPr>
              <a:t>If a and b are integers with a  0, we say that </a:t>
            </a:r>
            <a:br>
              <a:rPr lang="en-US" sz="2800" dirty="0">
                <a:sym typeface="Symbol" pitchFamily="18" charset="2"/>
              </a:rPr>
            </a:br>
            <a:r>
              <a:rPr lang="en-US" sz="2800" dirty="0">
                <a:sym typeface="Symbol" pitchFamily="18" charset="2"/>
              </a:rPr>
              <a:t>a </a:t>
            </a:r>
            <a:r>
              <a:rPr lang="en-US" sz="2800" b="1" dirty="0">
                <a:solidFill>
                  <a:srgbClr val="00FFFF"/>
                </a:solidFill>
                <a:sym typeface="Symbol" pitchFamily="18" charset="2"/>
              </a:rPr>
              <a:t>divides</a:t>
            </a:r>
            <a:r>
              <a:rPr lang="en-US" sz="2800" dirty="0">
                <a:sym typeface="Symbol" pitchFamily="18" charset="2"/>
              </a:rPr>
              <a:t> b if there is an integer c so that b = ac.</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When a divides b we say that a is a </a:t>
            </a:r>
            <a:r>
              <a:rPr lang="en-US" sz="2800" b="1" dirty="0">
                <a:solidFill>
                  <a:srgbClr val="00FFFF"/>
                </a:solidFill>
                <a:sym typeface="Symbol" pitchFamily="18" charset="2"/>
              </a:rPr>
              <a:t>factor</a:t>
            </a:r>
            <a:r>
              <a:rPr lang="en-US" sz="2800" dirty="0">
                <a:sym typeface="Symbol" pitchFamily="18" charset="2"/>
              </a:rPr>
              <a:t> of b and that b is a </a:t>
            </a:r>
            <a:r>
              <a:rPr lang="en-US" sz="2800" b="1" dirty="0">
                <a:solidFill>
                  <a:srgbClr val="00FFFF"/>
                </a:solidFill>
                <a:sym typeface="Symbol" pitchFamily="18" charset="2"/>
              </a:rPr>
              <a:t>multiple</a:t>
            </a:r>
            <a:r>
              <a:rPr lang="en-US" sz="2800" dirty="0">
                <a:sym typeface="Symbol" pitchFamily="18" charset="2"/>
              </a:rPr>
              <a:t> of a.</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The notation </a:t>
            </a:r>
            <a:r>
              <a:rPr lang="en-US" sz="2800" b="1" dirty="0">
                <a:solidFill>
                  <a:srgbClr val="00FFFF"/>
                </a:solidFill>
                <a:sym typeface="Symbol" pitchFamily="18" charset="2"/>
              </a:rPr>
              <a:t>a | b</a:t>
            </a:r>
            <a:r>
              <a:rPr lang="en-US" sz="2800" dirty="0">
                <a:sym typeface="Symbol" pitchFamily="18" charset="2"/>
              </a:rPr>
              <a:t> means that a divides b.</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We write </a:t>
            </a:r>
            <a:r>
              <a:rPr lang="en-US" sz="2800" b="1" dirty="0">
                <a:solidFill>
                  <a:srgbClr val="00FFFF"/>
                </a:solidFill>
                <a:sym typeface="Symbol" pitchFamily="18" charset="2"/>
              </a:rPr>
              <a:t>a X b</a:t>
            </a:r>
            <a:r>
              <a:rPr lang="en-US" sz="2800" dirty="0">
                <a:sym typeface="Symbol" pitchFamily="18" charset="2"/>
              </a:rPr>
              <a:t> when a does not divide b</a:t>
            </a:r>
          </a:p>
          <a:p>
            <a:pPr marL="0" indent="0" eaLnBrk="1" hangingPunct="1">
              <a:spcBef>
                <a:spcPct val="0"/>
              </a:spcBef>
              <a:defRPr/>
            </a:pPr>
            <a:r>
              <a:rPr lang="en-US" sz="2800" dirty="0">
                <a:solidFill>
                  <a:srgbClr val="66FF33"/>
                </a:solidFill>
                <a:sym typeface="Symbol" pitchFamily="18" charset="2"/>
              </a:rPr>
              <a:t>(see book for correct symbol).</a:t>
            </a:r>
            <a:r>
              <a:rPr lang="en-US" sz="2800" dirty="0">
                <a:sym typeface="Symbol" pitchFamily="18" charset="2"/>
              </a:rPr>
              <a:t> </a:t>
            </a:r>
          </a:p>
        </p:txBody>
      </p:sp>
    </p:spTree>
    <p:extLst>
      <p:ext uri="{BB962C8B-B14F-4D97-AF65-F5344CB8AC3E}">
        <p14:creationId xmlns:p14="http://schemas.microsoft.com/office/powerpoint/2010/main" val="135831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227">
                                            <p:txEl>
                                              <p:pRg st="0" end="0"/>
                                            </p:txEl>
                                          </p:spTgt>
                                        </p:tgtEl>
                                        <p:attrNameLst>
                                          <p:attrName>style.visibility</p:attrName>
                                        </p:attrNameLst>
                                      </p:cBhvr>
                                      <p:to>
                                        <p:strVal val="visible"/>
                                      </p:to>
                                    </p:set>
                                    <p:anim calcmode="lin" valueType="num">
                                      <p:cBhvr additive="base">
                                        <p:cTn id="7" dur="500" fill="hold"/>
                                        <p:tgtEl>
                                          <p:spTgt spid="1802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2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80227">
                                            <p:txEl>
                                              <p:pRg st="2" end="2"/>
                                            </p:txEl>
                                          </p:spTgt>
                                        </p:tgtEl>
                                        <p:attrNameLst>
                                          <p:attrName>style.visibility</p:attrName>
                                        </p:attrNameLst>
                                      </p:cBhvr>
                                      <p:to>
                                        <p:strVal val="visible"/>
                                      </p:to>
                                    </p:set>
                                    <p:animEffect transition="in" filter="fade">
                                      <p:cBhvr>
                                        <p:cTn id="13" dur="1000"/>
                                        <p:tgtEl>
                                          <p:spTgt spid="180227">
                                            <p:txEl>
                                              <p:pRg st="2" end="2"/>
                                            </p:txEl>
                                          </p:spTgt>
                                        </p:tgtEl>
                                      </p:cBhvr>
                                    </p:animEffect>
                                    <p:anim calcmode="lin" valueType="num">
                                      <p:cBhvr>
                                        <p:cTn id="14" dur="1000" fill="hold"/>
                                        <p:tgtEl>
                                          <p:spTgt spid="180227">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802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80227">
                                            <p:txEl>
                                              <p:pRg st="4" end="4"/>
                                            </p:txEl>
                                          </p:spTgt>
                                        </p:tgtEl>
                                        <p:attrNameLst>
                                          <p:attrName>style.visibility</p:attrName>
                                        </p:attrNameLst>
                                      </p:cBhvr>
                                      <p:to>
                                        <p:strVal val="visible"/>
                                      </p:to>
                                    </p:set>
                                    <p:animEffect transition="in" filter="barn(inVertical)">
                                      <p:cBhvr>
                                        <p:cTn id="20" dur="500"/>
                                        <p:tgtEl>
                                          <p:spTgt spid="180227">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80227">
                                            <p:txEl>
                                              <p:pRg st="6" end="6"/>
                                            </p:txEl>
                                          </p:spTgt>
                                        </p:tgtEl>
                                        <p:attrNameLst>
                                          <p:attrName>style.visibility</p:attrName>
                                        </p:attrNameLst>
                                      </p:cBhvr>
                                      <p:to>
                                        <p:strVal val="visible"/>
                                      </p:to>
                                    </p:set>
                                    <p:animEffect transition="in" filter="fade">
                                      <p:cBhvr>
                                        <p:cTn id="25" dur="1000"/>
                                        <p:tgtEl>
                                          <p:spTgt spid="180227">
                                            <p:txEl>
                                              <p:pRg st="6" end="6"/>
                                            </p:txEl>
                                          </p:spTgt>
                                        </p:tgtEl>
                                      </p:cBhvr>
                                    </p:animEffect>
                                    <p:anim calcmode="lin" valueType="num">
                                      <p:cBhvr>
                                        <p:cTn id="26" dur="1000" fill="hold"/>
                                        <p:tgtEl>
                                          <p:spTgt spid="180227">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180227">
                                            <p:txEl>
                                              <p:pRg st="6" end="6"/>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80227">
                                            <p:txEl>
                                              <p:pRg st="7" end="7"/>
                                            </p:txEl>
                                          </p:spTgt>
                                        </p:tgtEl>
                                        <p:attrNameLst>
                                          <p:attrName>style.visibility</p:attrName>
                                        </p:attrNameLst>
                                      </p:cBhvr>
                                      <p:to>
                                        <p:strVal val="visible"/>
                                      </p:to>
                                    </p:set>
                                    <p:animEffect transition="in" filter="fade">
                                      <p:cBhvr>
                                        <p:cTn id="30" dur="1000"/>
                                        <p:tgtEl>
                                          <p:spTgt spid="180227">
                                            <p:txEl>
                                              <p:pRg st="7" end="7"/>
                                            </p:txEl>
                                          </p:spTgt>
                                        </p:tgtEl>
                                      </p:cBhvr>
                                    </p:animEffect>
                                    <p:anim calcmode="lin" valueType="num">
                                      <p:cBhvr>
                                        <p:cTn id="31" dur="1000" fill="hold"/>
                                        <p:tgtEl>
                                          <p:spTgt spid="180227">
                                            <p:txEl>
                                              <p:pRg st="7" end="7"/>
                                            </p:txEl>
                                          </p:spTgt>
                                        </p:tgtEl>
                                        <p:attrNameLst>
                                          <p:attrName>ppt_x</p:attrName>
                                        </p:attrNameLst>
                                      </p:cBhvr>
                                      <p:tavLst>
                                        <p:tav tm="0">
                                          <p:val>
                                            <p:strVal val="#ppt_x"/>
                                          </p:val>
                                        </p:tav>
                                        <p:tav tm="100000">
                                          <p:val>
                                            <p:strVal val="#ppt_x"/>
                                          </p:val>
                                        </p:tav>
                                      </p:tavLst>
                                    </p:anim>
                                    <p:anim calcmode="lin" valueType="num">
                                      <p:cBhvr>
                                        <p:cTn id="32" dur="1000" fill="hold"/>
                                        <p:tgtEl>
                                          <p:spTgt spid="18022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685800" y="152400"/>
            <a:ext cx="7772400" cy="838200"/>
          </a:xfrm>
        </p:spPr>
        <p:txBody>
          <a:bodyPr/>
          <a:lstStyle/>
          <a:p>
            <a:pPr eaLnBrk="1" hangingPunct="1">
              <a:defRPr/>
            </a:pPr>
            <a:r>
              <a:rPr lang="en-US" sz="3600"/>
              <a:t>Divisibility Theorems</a:t>
            </a:r>
            <a:endParaRPr lang="en-CA" sz="3600"/>
          </a:p>
        </p:txBody>
      </p:sp>
      <p:sp>
        <p:nvSpPr>
          <p:cNvPr id="181251" name="Rectangle 3"/>
          <p:cNvSpPr>
            <a:spLocks noGrp="1" noChangeArrowheads="1"/>
          </p:cNvSpPr>
          <p:nvPr>
            <p:ph type="body" idx="1"/>
          </p:nvPr>
        </p:nvSpPr>
        <p:spPr>
          <a:xfrm>
            <a:off x="304800" y="1219200"/>
            <a:ext cx="8610600" cy="4953000"/>
          </a:xfrm>
        </p:spPr>
        <p:txBody>
          <a:bodyPr/>
          <a:lstStyle/>
          <a:p>
            <a:pPr marL="0" indent="0" eaLnBrk="1" hangingPunct="1">
              <a:lnSpc>
                <a:spcPct val="90000"/>
              </a:lnSpc>
              <a:spcBef>
                <a:spcPct val="0"/>
              </a:spcBef>
              <a:defRPr/>
            </a:pPr>
            <a:r>
              <a:rPr lang="en-US" sz="2800" dirty="0">
                <a:sym typeface="Symbol" pitchFamily="18" charset="2"/>
              </a:rPr>
              <a:t>For integers a, b, and c it is true that</a:t>
            </a:r>
          </a:p>
          <a:p>
            <a:pPr marL="0" indent="0" eaLnBrk="1" hangingPunct="1">
              <a:lnSpc>
                <a:spcPct val="90000"/>
              </a:lnSpc>
              <a:spcBef>
                <a:spcPct val="0"/>
              </a:spcBef>
              <a:defRPr/>
            </a:pPr>
            <a:endParaRPr lang="en-US" sz="2800" dirty="0">
              <a:sym typeface="Symbol" pitchFamily="18" charset="2"/>
            </a:endParaRPr>
          </a:p>
          <a:p>
            <a:pPr marL="0" indent="0" eaLnBrk="1" hangingPunct="1">
              <a:lnSpc>
                <a:spcPct val="90000"/>
              </a:lnSpc>
              <a:spcBef>
                <a:spcPct val="0"/>
              </a:spcBef>
              <a:buFontTx/>
              <a:buChar char="•"/>
              <a:defRPr/>
            </a:pPr>
            <a:r>
              <a:rPr lang="en-US" sz="2800" dirty="0">
                <a:sym typeface="Symbol" pitchFamily="18" charset="2"/>
              </a:rPr>
              <a:t>  if a | b and a | c, then a | (b + c)</a:t>
            </a:r>
          </a:p>
          <a:p>
            <a:pPr marL="0" indent="0" eaLnBrk="1" hangingPunct="1">
              <a:lnSpc>
                <a:spcPct val="90000"/>
              </a:lnSpc>
              <a:spcBef>
                <a:spcPct val="0"/>
              </a:spcBef>
              <a:defRPr/>
            </a:pPr>
            <a:r>
              <a:rPr lang="en-US" sz="2800" b="1" dirty="0">
                <a:solidFill>
                  <a:srgbClr val="00FFFF"/>
                </a:solidFill>
                <a:sym typeface="Symbol" pitchFamily="18" charset="2"/>
              </a:rPr>
              <a:t>  Example:</a:t>
            </a:r>
            <a:r>
              <a:rPr lang="en-US" sz="2800" dirty="0">
                <a:sym typeface="Symbol" pitchFamily="18" charset="2"/>
              </a:rPr>
              <a:t> 3 | 6 and 3 | 9, so 3 | 15.</a:t>
            </a:r>
          </a:p>
          <a:p>
            <a:pPr marL="0" indent="0" eaLnBrk="1" hangingPunct="1">
              <a:lnSpc>
                <a:spcPct val="90000"/>
              </a:lnSpc>
              <a:spcBef>
                <a:spcPct val="0"/>
              </a:spcBef>
              <a:defRPr/>
            </a:pPr>
            <a:endParaRPr lang="en-US" sz="2800" dirty="0">
              <a:sym typeface="Symbol" pitchFamily="18" charset="2"/>
            </a:endParaRPr>
          </a:p>
          <a:p>
            <a:pPr marL="0" indent="0" eaLnBrk="1" hangingPunct="1">
              <a:lnSpc>
                <a:spcPct val="90000"/>
              </a:lnSpc>
              <a:spcBef>
                <a:spcPct val="0"/>
              </a:spcBef>
              <a:buFontTx/>
              <a:buChar char="•"/>
              <a:defRPr/>
            </a:pPr>
            <a:r>
              <a:rPr lang="en-US" sz="2800" dirty="0">
                <a:sym typeface="Symbol" pitchFamily="18" charset="2"/>
              </a:rPr>
              <a:t>  if a | b, then a | </a:t>
            </a:r>
            <a:r>
              <a:rPr lang="en-US" sz="2800" dirty="0" err="1">
                <a:sym typeface="Symbol" pitchFamily="18" charset="2"/>
              </a:rPr>
              <a:t>bc</a:t>
            </a:r>
            <a:r>
              <a:rPr lang="en-US" sz="2800" dirty="0">
                <a:sym typeface="Symbol" pitchFamily="18" charset="2"/>
              </a:rPr>
              <a:t> for all integers c</a:t>
            </a:r>
          </a:p>
          <a:p>
            <a:pPr marL="0" indent="0" eaLnBrk="1" hangingPunct="1">
              <a:lnSpc>
                <a:spcPct val="90000"/>
              </a:lnSpc>
              <a:spcBef>
                <a:spcPct val="0"/>
              </a:spcBef>
              <a:defRPr/>
            </a:pPr>
            <a:r>
              <a:rPr lang="en-US" sz="2800" b="1" dirty="0">
                <a:solidFill>
                  <a:srgbClr val="00FFFF"/>
                </a:solidFill>
                <a:sym typeface="Symbol" pitchFamily="18" charset="2"/>
              </a:rPr>
              <a:t>  Example:</a:t>
            </a:r>
            <a:r>
              <a:rPr lang="en-US" sz="2800" dirty="0">
                <a:sym typeface="Symbol" pitchFamily="18" charset="2"/>
              </a:rPr>
              <a:t> 5 | 10, so 5 | 20, 5 | 30, 5 | 40, …</a:t>
            </a:r>
          </a:p>
          <a:p>
            <a:pPr marL="0" indent="0" eaLnBrk="1" hangingPunct="1">
              <a:lnSpc>
                <a:spcPct val="90000"/>
              </a:lnSpc>
              <a:spcBef>
                <a:spcPct val="0"/>
              </a:spcBef>
              <a:defRPr/>
            </a:pPr>
            <a:endParaRPr lang="en-US" sz="2800" dirty="0">
              <a:sym typeface="Symbol" pitchFamily="18" charset="2"/>
            </a:endParaRPr>
          </a:p>
          <a:p>
            <a:pPr marL="0" indent="0" eaLnBrk="1" hangingPunct="1">
              <a:lnSpc>
                <a:spcPct val="90000"/>
              </a:lnSpc>
              <a:spcBef>
                <a:spcPct val="0"/>
              </a:spcBef>
              <a:buFontTx/>
              <a:buChar char="•"/>
              <a:defRPr/>
            </a:pPr>
            <a:r>
              <a:rPr lang="en-US" sz="2800" dirty="0">
                <a:sym typeface="Symbol" pitchFamily="18" charset="2"/>
              </a:rPr>
              <a:t>  if a | b and b | c, then a | c</a:t>
            </a:r>
          </a:p>
          <a:p>
            <a:pPr marL="0" indent="0" eaLnBrk="1" hangingPunct="1">
              <a:lnSpc>
                <a:spcPct val="90000"/>
              </a:lnSpc>
              <a:spcBef>
                <a:spcPct val="0"/>
              </a:spcBef>
              <a:defRPr/>
            </a:pPr>
            <a:r>
              <a:rPr lang="en-US" sz="2800" b="1" dirty="0">
                <a:solidFill>
                  <a:srgbClr val="00FFFF"/>
                </a:solidFill>
                <a:sym typeface="Symbol" pitchFamily="18" charset="2"/>
              </a:rPr>
              <a:t>  Example:</a:t>
            </a:r>
            <a:r>
              <a:rPr lang="en-US" sz="2800" dirty="0">
                <a:sym typeface="Symbol" pitchFamily="18" charset="2"/>
              </a:rPr>
              <a:t> 4 | 8 and 8 | 24, so 4 | 24. </a:t>
            </a:r>
          </a:p>
          <a:p>
            <a:pPr marL="0" indent="0" eaLnBrk="1" hangingPunct="1">
              <a:lnSpc>
                <a:spcPct val="90000"/>
              </a:lnSpc>
              <a:spcBef>
                <a:spcPct val="0"/>
              </a:spcBef>
              <a:defRPr/>
            </a:pPr>
            <a:endParaRPr lang="en-US" sz="2800" dirty="0">
              <a:sym typeface="Symbol" pitchFamily="18" charset="2"/>
            </a:endParaRPr>
          </a:p>
          <a:p>
            <a:pPr marL="0" indent="0" eaLnBrk="1" hangingPunct="1">
              <a:lnSpc>
                <a:spcPct val="90000"/>
              </a:lnSpc>
              <a:spcBef>
                <a:spcPct val="0"/>
              </a:spcBef>
              <a:defRPr/>
            </a:pPr>
            <a:r>
              <a:rPr lang="en-US" sz="2800" dirty="0">
                <a:sym typeface="Symbol" pitchFamily="18" charset="2"/>
              </a:rPr>
              <a:t> </a:t>
            </a:r>
          </a:p>
        </p:txBody>
      </p:sp>
    </p:spTree>
    <p:extLst>
      <p:ext uri="{BB962C8B-B14F-4D97-AF65-F5344CB8AC3E}">
        <p14:creationId xmlns:p14="http://schemas.microsoft.com/office/powerpoint/2010/main" val="311962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1251">
                                            <p:txEl>
                                              <p:pRg st="2" end="2"/>
                                            </p:txEl>
                                          </p:spTgt>
                                        </p:tgtEl>
                                        <p:attrNameLst>
                                          <p:attrName>style.visibility</p:attrName>
                                        </p:attrNameLst>
                                      </p:cBhvr>
                                      <p:to>
                                        <p:strVal val="visible"/>
                                      </p:to>
                                    </p:set>
                                    <p:animEffect transition="in" filter="wipe(down)">
                                      <p:cBhvr>
                                        <p:cTn id="7" dur="500"/>
                                        <p:tgtEl>
                                          <p:spTgt spid="181251">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81251">
                                            <p:txEl>
                                              <p:pRg st="3" end="3"/>
                                            </p:txEl>
                                          </p:spTgt>
                                        </p:tgtEl>
                                        <p:attrNameLst>
                                          <p:attrName>style.visibility</p:attrName>
                                        </p:attrNameLst>
                                      </p:cBhvr>
                                      <p:to>
                                        <p:strVal val="visible"/>
                                      </p:to>
                                    </p:set>
                                    <p:animEffect transition="in" filter="wipe(down)">
                                      <p:cBhvr>
                                        <p:cTn id="10" dur="500"/>
                                        <p:tgtEl>
                                          <p:spTgt spid="181251">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81251">
                                            <p:txEl>
                                              <p:pRg st="5" end="5"/>
                                            </p:txEl>
                                          </p:spTgt>
                                        </p:tgtEl>
                                        <p:attrNameLst>
                                          <p:attrName>style.visibility</p:attrName>
                                        </p:attrNameLst>
                                      </p:cBhvr>
                                      <p:to>
                                        <p:strVal val="visible"/>
                                      </p:to>
                                    </p:set>
                                    <p:animEffect transition="in" filter="wipe(down)">
                                      <p:cBhvr>
                                        <p:cTn id="15" dur="500"/>
                                        <p:tgtEl>
                                          <p:spTgt spid="181251">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81251">
                                            <p:txEl>
                                              <p:pRg st="6" end="6"/>
                                            </p:txEl>
                                          </p:spTgt>
                                        </p:tgtEl>
                                        <p:attrNameLst>
                                          <p:attrName>style.visibility</p:attrName>
                                        </p:attrNameLst>
                                      </p:cBhvr>
                                      <p:to>
                                        <p:strVal val="visible"/>
                                      </p:to>
                                    </p:set>
                                    <p:animEffect transition="in" filter="wipe(down)">
                                      <p:cBhvr>
                                        <p:cTn id="18" dur="500"/>
                                        <p:tgtEl>
                                          <p:spTgt spid="181251">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81251">
                                            <p:txEl>
                                              <p:pRg st="8" end="8"/>
                                            </p:txEl>
                                          </p:spTgt>
                                        </p:tgtEl>
                                        <p:attrNameLst>
                                          <p:attrName>style.visibility</p:attrName>
                                        </p:attrNameLst>
                                      </p:cBhvr>
                                      <p:to>
                                        <p:strVal val="visible"/>
                                      </p:to>
                                    </p:set>
                                    <p:animEffect transition="in" filter="barn(inVertical)">
                                      <p:cBhvr>
                                        <p:cTn id="23" dur="500"/>
                                        <p:tgtEl>
                                          <p:spTgt spid="181251">
                                            <p:txEl>
                                              <p:pRg st="8" end="8"/>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181251">
                                            <p:txEl>
                                              <p:pRg st="9" end="9"/>
                                            </p:txEl>
                                          </p:spTgt>
                                        </p:tgtEl>
                                        <p:attrNameLst>
                                          <p:attrName>style.visibility</p:attrName>
                                        </p:attrNameLst>
                                      </p:cBhvr>
                                      <p:to>
                                        <p:strVal val="visible"/>
                                      </p:to>
                                    </p:set>
                                    <p:animEffect transition="in" filter="barn(inVertical)">
                                      <p:cBhvr>
                                        <p:cTn id="26" dur="500"/>
                                        <p:tgtEl>
                                          <p:spTgt spid="1812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685800" y="152400"/>
            <a:ext cx="7772400" cy="838200"/>
          </a:xfrm>
        </p:spPr>
        <p:txBody>
          <a:bodyPr/>
          <a:lstStyle/>
          <a:p>
            <a:pPr eaLnBrk="1" hangingPunct="1">
              <a:defRPr/>
            </a:pPr>
            <a:r>
              <a:rPr lang="en-US" sz="3600"/>
              <a:t>Primes</a:t>
            </a:r>
            <a:endParaRPr lang="en-CA" sz="3600"/>
          </a:p>
        </p:txBody>
      </p:sp>
      <p:sp>
        <p:nvSpPr>
          <p:cNvPr id="182275" name="Rectangle 3"/>
          <p:cNvSpPr>
            <a:spLocks noGrp="1" noChangeArrowheads="1"/>
          </p:cNvSpPr>
          <p:nvPr>
            <p:ph type="body" idx="1"/>
          </p:nvPr>
        </p:nvSpPr>
        <p:spPr>
          <a:xfrm>
            <a:off x="304800" y="1219200"/>
            <a:ext cx="8610600" cy="4953000"/>
          </a:xfrm>
        </p:spPr>
        <p:txBody>
          <a:bodyPr/>
          <a:lstStyle/>
          <a:p>
            <a:pPr marL="0" indent="0" eaLnBrk="1" hangingPunct="1">
              <a:spcBef>
                <a:spcPct val="0"/>
              </a:spcBef>
              <a:defRPr/>
            </a:pPr>
            <a:r>
              <a:rPr lang="en-US" sz="2800" dirty="0">
                <a:sym typeface="Symbol" pitchFamily="18" charset="2"/>
              </a:rPr>
              <a:t>A positive integer p greater than 1 is called prime if the only positive factors of p are 1 and p.</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A positive integer that is greater than 1 and is not prime is called composite.</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olidFill>
                  <a:srgbClr val="FF3300"/>
                </a:solidFill>
                <a:sym typeface="Symbol" pitchFamily="18" charset="2"/>
              </a:rPr>
              <a:t>The fundamental theorem of arithmetic:</a:t>
            </a:r>
          </a:p>
          <a:p>
            <a:pPr marL="0" indent="0" eaLnBrk="1" hangingPunct="1">
              <a:spcBef>
                <a:spcPct val="0"/>
              </a:spcBef>
              <a:defRPr/>
            </a:pPr>
            <a:endParaRPr lang="en-US" sz="800" dirty="0">
              <a:solidFill>
                <a:srgbClr val="FF3300"/>
              </a:solidFill>
              <a:sym typeface="Symbol" pitchFamily="18" charset="2"/>
            </a:endParaRPr>
          </a:p>
          <a:p>
            <a:pPr marL="0" indent="0" eaLnBrk="1" hangingPunct="1">
              <a:spcBef>
                <a:spcPct val="0"/>
              </a:spcBef>
              <a:defRPr/>
            </a:pPr>
            <a:r>
              <a:rPr lang="en-US" sz="2800" dirty="0">
                <a:sym typeface="Symbol" pitchFamily="18" charset="2"/>
              </a:rPr>
              <a:t>Every positive integer can be written </a:t>
            </a:r>
            <a:r>
              <a:rPr lang="en-US" sz="2800" b="1" dirty="0">
                <a:solidFill>
                  <a:srgbClr val="00FFFF"/>
                </a:solidFill>
                <a:sym typeface="Symbol" pitchFamily="18" charset="2"/>
              </a:rPr>
              <a:t>uniquely</a:t>
            </a:r>
            <a:r>
              <a:rPr lang="en-US" sz="2800" dirty="0">
                <a:sym typeface="Symbol" pitchFamily="18" charset="2"/>
              </a:rPr>
              <a:t> as the </a:t>
            </a:r>
            <a:r>
              <a:rPr lang="en-US" sz="2800" b="1" dirty="0">
                <a:solidFill>
                  <a:srgbClr val="00FFFF"/>
                </a:solidFill>
                <a:sym typeface="Symbol" pitchFamily="18" charset="2"/>
              </a:rPr>
              <a:t>product of primes</a:t>
            </a:r>
            <a:r>
              <a:rPr lang="en-US" sz="2800" dirty="0">
                <a:sym typeface="Symbol" pitchFamily="18" charset="2"/>
              </a:rPr>
              <a:t>, where the prime factors are written in order of increasing size.</a:t>
            </a:r>
          </a:p>
        </p:txBody>
      </p:sp>
    </p:spTree>
    <p:extLst>
      <p:ext uri="{BB962C8B-B14F-4D97-AF65-F5344CB8AC3E}">
        <p14:creationId xmlns:p14="http://schemas.microsoft.com/office/powerpoint/2010/main" val="32641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2275">
                                            <p:txEl>
                                              <p:pRg st="0" end="0"/>
                                            </p:txEl>
                                          </p:spTgt>
                                        </p:tgtEl>
                                        <p:attrNameLst>
                                          <p:attrName>style.visibility</p:attrName>
                                        </p:attrNameLst>
                                      </p:cBhvr>
                                      <p:to>
                                        <p:strVal val="visible"/>
                                      </p:to>
                                    </p:set>
                                    <p:animEffect transition="in" filter="wipe(down)">
                                      <p:cBhvr>
                                        <p:cTn id="7" dur="500"/>
                                        <p:tgtEl>
                                          <p:spTgt spid="182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2275">
                                            <p:txEl>
                                              <p:pRg st="2" end="2"/>
                                            </p:txEl>
                                          </p:spTgt>
                                        </p:tgtEl>
                                        <p:attrNameLst>
                                          <p:attrName>style.visibility</p:attrName>
                                        </p:attrNameLst>
                                      </p:cBhvr>
                                      <p:to>
                                        <p:strVal val="visible"/>
                                      </p:to>
                                    </p:set>
                                    <p:animEffect transition="in" filter="barn(inVertical)">
                                      <p:cBhvr>
                                        <p:cTn id="12" dur="500"/>
                                        <p:tgtEl>
                                          <p:spTgt spid="1822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2275">
                                            <p:txEl>
                                              <p:pRg st="4" end="4"/>
                                            </p:txEl>
                                          </p:spTgt>
                                        </p:tgtEl>
                                        <p:attrNameLst>
                                          <p:attrName>style.visibility</p:attrName>
                                        </p:attrNameLst>
                                      </p:cBhvr>
                                      <p:to>
                                        <p:strVal val="visible"/>
                                      </p:to>
                                    </p:set>
                                    <p:animEffect transition="in" filter="wipe(down)">
                                      <p:cBhvr>
                                        <p:cTn id="17" dur="500"/>
                                        <p:tgtEl>
                                          <p:spTgt spid="182275">
                                            <p:txEl>
                                              <p:pRg st="4" end="4"/>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82275">
                                            <p:txEl>
                                              <p:pRg st="6" end="6"/>
                                            </p:txEl>
                                          </p:spTgt>
                                        </p:tgtEl>
                                        <p:attrNameLst>
                                          <p:attrName>style.visibility</p:attrName>
                                        </p:attrNameLst>
                                      </p:cBhvr>
                                      <p:to>
                                        <p:strVal val="visible"/>
                                      </p:to>
                                    </p:set>
                                    <p:animEffect transition="in" filter="wipe(down)">
                                      <p:cBhvr>
                                        <p:cTn id="20" dur="500"/>
                                        <p:tgtEl>
                                          <p:spTgt spid="1822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3751263" y="457200"/>
            <a:ext cx="15827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Argument</a:t>
            </a:r>
          </a:p>
        </p:txBody>
      </p:sp>
      <p:sp>
        <p:nvSpPr>
          <p:cNvPr id="58381" name="Text Box 13"/>
          <p:cNvSpPr txBox="1">
            <a:spLocks noChangeArrowheads="1"/>
          </p:cNvSpPr>
          <p:nvPr/>
        </p:nvSpPr>
        <p:spPr bwMode="auto">
          <a:xfrm>
            <a:off x="760413" y="1295400"/>
            <a:ext cx="76231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en-US" altLang="zh-TW"/>
              <a:t>An argument is a sequence of statements.</a:t>
            </a:r>
          </a:p>
          <a:p>
            <a:pPr>
              <a:lnSpc>
                <a:spcPct val="150000"/>
              </a:lnSpc>
            </a:pPr>
            <a:r>
              <a:rPr lang="en-US" altLang="zh-TW"/>
              <a:t>All statements but the final one are called </a:t>
            </a:r>
            <a:r>
              <a:rPr lang="en-US" altLang="zh-TW">
                <a:solidFill>
                  <a:srgbClr val="A50021"/>
                </a:solidFill>
              </a:rPr>
              <a:t>assumptions </a:t>
            </a:r>
            <a:r>
              <a:rPr lang="en-US" altLang="zh-TW"/>
              <a:t>or </a:t>
            </a:r>
            <a:r>
              <a:rPr lang="en-US" altLang="zh-TW">
                <a:solidFill>
                  <a:srgbClr val="A50021"/>
                </a:solidFill>
              </a:rPr>
              <a:t>hypothesis</a:t>
            </a:r>
            <a:r>
              <a:rPr lang="en-US" altLang="zh-TW"/>
              <a:t>.</a:t>
            </a:r>
          </a:p>
          <a:p>
            <a:pPr>
              <a:lnSpc>
                <a:spcPct val="150000"/>
              </a:lnSpc>
            </a:pPr>
            <a:r>
              <a:rPr lang="en-US" altLang="zh-TW"/>
              <a:t>The final statement is called the </a:t>
            </a:r>
            <a:r>
              <a:rPr lang="en-US" altLang="zh-TW">
                <a:solidFill>
                  <a:srgbClr val="006600"/>
                </a:solidFill>
              </a:rPr>
              <a:t>conclusion</a:t>
            </a:r>
            <a:r>
              <a:rPr lang="en-US" altLang="zh-TW"/>
              <a:t>.</a:t>
            </a:r>
          </a:p>
          <a:p>
            <a:pPr>
              <a:lnSpc>
                <a:spcPct val="150000"/>
              </a:lnSpc>
            </a:pPr>
            <a:r>
              <a:rPr lang="en-US" altLang="zh-TW"/>
              <a:t>An argument is </a:t>
            </a:r>
            <a:r>
              <a:rPr lang="en-US" altLang="zh-TW">
                <a:solidFill>
                  <a:schemeClr val="accent2"/>
                </a:solidFill>
              </a:rPr>
              <a:t>valid </a:t>
            </a:r>
            <a:r>
              <a:rPr lang="en-US" altLang="zh-TW">
                <a:solidFill>
                  <a:schemeClr val="tx2"/>
                </a:solidFill>
              </a:rPr>
              <a:t>if:</a:t>
            </a:r>
            <a:r>
              <a:rPr lang="en-US" altLang="zh-TW"/>
              <a:t> </a:t>
            </a:r>
          </a:p>
        </p:txBody>
      </p:sp>
      <p:sp>
        <p:nvSpPr>
          <p:cNvPr id="58382" name="Rectangle 14"/>
          <p:cNvSpPr>
            <a:spLocks noChangeArrowheads="1"/>
          </p:cNvSpPr>
          <p:nvPr/>
        </p:nvSpPr>
        <p:spPr bwMode="auto">
          <a:xfrm>
            <a:off x="914400" y="3205163"/>
            <a:ext cx="7259638" cy="376237"/>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whenever all the assumptions are true, then the conclusion is true.</a:t>
            </a:r>
          </a:p>
        </p:txBody>
      </p:sp>
      <p:sp>
        <p:nvSpPr>
          <p:cNvPr id="58384" name="Text Box 16"/>
          <p:cNvSpPr txBox="1">
            <a:spLocks noChangeArrowheads="1"/>
          </p:cNvSpPr>
          <p:nvPr/>
        </p:nvSpPr>
        <p:spPr bwMode="auto">
          <a:xfrm>
            <a:off x="1754188" y="4038600"/>
            <a:ext cx="590257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If today is Wednesday, then yesterday was Tuesday.</a:t>
            </a:r>
          </a:p>
          <a:p>
            <a:endParaRPr lang="en-US" altLang="zh-TW" dirty="0"/>
          </a:p>
          <a:p>
            <a:r>
              <a:rPr lang="en-US" altLang="zh-TW" dirty="0"/>
              <a:t>Today is Wednesday.</a:t>
            </a:r>
          </a:p>
          <a:p>
            <a:endParaRPr lang="en-US" altLang="zh-TW" dirty="0"/>
          </a:p>
          <a:p>
            <a:r>
              <a:rPr lang="en-US" altLang="zh-TW" dirty="0"/>
              <a:t>Yesterday was Tuesday.</a:t>
            </a:r>
          </a:p>
        </p:txBody>
      </p:sp>
      <p:pic>
        <p:nvPicPr>
          <p:cNvPr id="58386" name="Picture 1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5214938"/>
            <a:ext cx="228600"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1777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2" grpId="0" animBg="1"/>
      <p:bldP spid="58384" grpId="0"/>
    </p:bldLst>
  </p:timing>
</p:sld>
</file>

<file path=ppt/slides/slide5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685800" y="152400"/>
            <a:ext cx="7772400" cy="838200"/>
          </a:xfrm>
        </p:spPr>
        <p:txBody>
          <a:bodyPr/>
          <a:lstStyle/>
          <a:p>
            <a:pPr eaLnBrk="1" hangingPunct="1">
              <a:defRPr/>
            </a:pPr>
            <a:r>
              <a:rPr lang="en-US" sz="3600" dirty="0"/>
              <a:t>Primes</a:t>
            </a:r>
            <a:endParaRPr lang="en-CA" sz="3600" dirty="0"/>
          </a:p>
        </p:txBody>
      </p:sp>
      <p:sp>
        <p:nvSpPr>
          <p:cNvPr id="183299" name="Rectangle 3"/>
          <p:cNvSpPr>
            <a:spLocks noGrp="1" noChangeArrowheads="1"/>
          </p:cNvSpPr>
          <p:nvPr>
            <p:ph type="body" idx="1"/>
          </p:nvPr>
        </p:nvSpPr>
        <p:spPr>
          <a:xfrm>
            <a:off x="304800" y="1066800"/>
            <a:ext cx="8458200" cy="685800"/>
          </a:xfrm>
        </p:spPr>
        <p:txBody>
          <a:bodyPr/>
          <a:lstStyle/>
          <a:p>
            <a:pPr marL="0" indent="0" eaLnBrk="1" hangingPunct="1">
              <a:spcBef>
                <a:spcPct val="0"/>
              </a:spcBef>
              <a:defRPr/>
            </a:pPr>
            <a:r>
              <a:rPr lang="en-US" sz="2800">
                <a:solidFill>
                  <a:srgbClr val="00FFFF"/>
                </a:solidFill>
                <a:sym typeface="Symbol" pitchFamily="18" charset="2"/>
              </a:rPr>
              <a:t>Examples:</a:t>
            </a:r>
          </a:p>
        </p:txBody>
      </p:sp>
      <p:sp>
        <p:nvSpPr>
          <p:cNvPr id="183300" name="Text Box 4"/>
          <p:cNvSpPr txBox="1">
            <a:spLocks noChangeArrowheads="1"/>
          </p:cNvSpPr>
          <p:nvPr/>
        </p:nvSpPr>
        <p:spPr bwMode="auto">
          <a:xfrm>
            <a:off x="1981200" y="1752600"/>
            <a:ext cx="4648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3·5</a:t>
            </a:r>
          </a:p>
        </p:txBody>
      </p:sp>
      <p:sp>
        <p:nvSpPr>
          <p:cNvPr id="183301" name="Text Box 5"/>
          <p:cNvSpPr txBox="1">
            <a:spLocks noChangeArrowheads="1"/>
          </p:cNvSpPr>
          <p:nvPr/>
        </p:nvSpPr>
        <p:spPr bwMode="auto">
          <a:xfrm>
            <a:off x="609600" y="2362200"/>
            <a:ext cx="1219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48 =</a:t>
            </a:r>
          </a:p>
        </p:txBody>
      </p:sp>
      <p:sp>
        <p:nvSpPr>
          <p:cNvPr id="183302" name="Text Box 6"/>
          <p:cNvSpPr txBox="1">
            <a:spLocks noChangeArrowheads="1"/>
          </p:cNvSpPr>
          <p:nvPr/>
        </p:nvSpPr>
        <p:spPr bwMode="auto">
          <a:xfrm>
            <a:off x="609600" y="2971800"/>
            <a:ext cx="1219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17 =</a:t>
            </a:r>
          </a:p>
        </p:txBody>
      </p:sp>
      <p:sp>
        <p:nvSpPr>
          <p:cNvPr id="183303" name="Text Box 7"/>
          <p:cNvSpPr txBox="1">
            <a:spLocks noChangeArrowheads="1"/>
          </p:cNvSpPr>
          <p:nvPr/>
        </p:nvSpPr>
        <p:spPr bwMode="auto">
          <a:xfrm>
            <a:off x="609600" y="3581400"/>
            <a:ext cx="1219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100 =</a:t>
            </a:r>
          </a:p>
        </p:txBody>
      </p:sp>
      <p:sp>
        <p:nvSpPr>
          <p:cNvPr id="183304" name="Text Box 8"/>
          <p:cNvSpPr txBox="1">
            <a:spLocks noChangeArrowheads="1"/>
          </p:cNvSpPr>
          <p:nvPr/>
        </p:nvSpPr>
        <p:spPr bwMode="auto">
          <a:xfrm>
            <a:off x="609600" y="4191000"/>
            <a:ext cx="1219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512 =</a:t>
            </a:r>
          </a:p>
        </p:txBody>
      </p:sp>
      <p:sp>
        <p:nvSpPr>
          <p:cNvPr id="183305" name="Text Box 9"/>
          <p:cNvSpPr txBox="1">
            <a:spLocks noChangeArrowheads="1"/>
          </p:cNvSpPr>
          <p:nvPr/>
        </p:nvSpPr>
        <p:spPr bwMode="auto">
          <a:xfrm>
            <a:off x="609600" y="4800600"/>
            <a:ext cx="1219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515 =</a:t>
            </a:r>
          </a:p>
        </p:txBody>
      </p:sp>
      <p:sp>
        <p:nvSpPr>
          <p:cNvPr id="183306" name="Text Box 10"/>
          <p:cNvSpPr txBox="1">
            <a:spLocks noChangeArrowheads="1"/>
          </p:cNvSpPr>
          <p:nvPr/>
        </p:nvSpPr>
        <p:spPr bwMode="auto">
          <a:xfrm>
            <a:off x="609600" y="5410200"/>
            <a:ext cx="1219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28 =</a:t>
            </a:r>
          </a:p>
        </p:txBody>
      </p:sp>
      <p:sp>
        <p:nvSpPr>
          <p:cNvPr id="183307" name="Text Box 11"/>
          <p:cNvSpPr txBox="1">
            <a:spLocks noChangeArrowheads="1"/>
          </p:cNvSpPr>
          <p:nvPr/>
        </p:nvSpPr>
        <p:spPr bwMode="auto">
          <a:xfrm>
            <a:off x="685800" y="1752600"/>
            <a:ext cx="1219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15 =</a:t>
            </a:r>
          </a:p>
        </p:txBody>
      </p:sp>
      <p:sp>
        <p:nvSpPr>
          <p:cNvPr id="183308" name="Text Box 12"/>
          <p:cNvSpPr txBox="1">
            <a:spLocks noChangeArrowheads="1"/>
          </p:cNvSpPr>
          <p:nvPr/>
        </p:nvSpPr>
        <p:spPr bwMode="auto">
          <a:xfrm>
            <a:off x="1981200" y="2362200"/>
            <a:ext cx="4648200" cy="519113"/>
          </a:xfrm>
          <a:prstGeom prst="rect">
            <a:avLst/>
          </a:prstGeom>
          <a:noFill/>
          <a:ln w="19050">
            <a:noFill/>
            <a:miter lim="800000"/>
            <a:headEnd/>
            <a:tailEnd/>
          </a:ln>
          <a:effectLst/>
        </p:spPr>
        <p:txBody>
          <a:bodyPr>
            <a:spAutoFit/>
          </a:bodyPr>
          <a:lstStyle/>
          <a:p>
            <a:pPr algn="l">
              <a:spcBef>
                <a:spcPct val="50000"/>
              </a:spcBef>
              <a:defRPr/>
            </a:pPr>
            <a:r>
              <a:rPr lang="en-US" dirty="0">
                <a:effectLst>
                  <a:outerShdw blurRad="38100" dist="38100" dir="2700000" algn="tl">
                    <a:srgbClr val="000000"/>
                  </a:outerShdw>
                </a:effectLst>
              </a:rPr>
              <a:t>2·2·2·2·3 = 2</a:t>
            </a:r>
            <a:r>
              <a:rPr lang="en-US" baseline="30000" dirty="0">
                <a:effectLst>
                  <a:outerShdw blurRad="38100" dist="38100" dir="2700000" algn="tl">
                    <a:srgbClr val="000000"/>
                  </a:outerShdw>
                </a:effectLst>
              </a:rPr>
              <a:t>4</a:t>
            </a:r>
            <a:r>
              <a:rPr lang="en-US" dirty="0">
                <a:effectLst>
                  <a:outerShdw blurRad="38100" dist="38100" dir="2700000" algn="tl">
                    <a:srgbClr val="000000"/>
                  </a:outerShdw>
                </a:effectLst>
              </a:rPr>
              <a:t>·3</a:t>
            </a:r>
          </a:p>
        </p:txBody>
      </p:sp>
      <p:sp>
        <p:nvSpPr>
          <p:cNvPr id="183309" name="Text Box 13"/>
          <p:cNvSpPr txBox="1">
            <a:spLocks noChangeArrowheads="1"/>
          </p:cNvSpPr>
          <p:nvPr/>
        </p:nvSpPr>
        <p:spPr bwMode="auto">
          <a:xfrm>
            <a:off x="1981200" y="2971800"/>
            <a:ext cx="4648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17</a:t>
            </a:r>
          </a:p>
        </p:txBody>
      </p:sp>
      <p:sp>
        <p:nvSpPr>
          <p:cNvPr id="183310" name="Text Box 14"/>
          <p:cNvSpPr txBox="1">
            <a:spLocks noChangeArrowheads="1"/>
          </p:cNvSpPr>
          <p:nvPr/>
        </p:nvSpPr>
        <p:spPr bwMode="auto">
          <a:xfrm>
            <a:off x="1981200" y="3581400"/>
            <a:ext cx="4648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2·2·5·5 = 2</a:t>
            </a:r>
            <a:r>
              <a:rPr lang="en-US" baseline="30000">
                <a:effectLst>
                  <a:outerShdw blurRad="38100" dist="38100" dir="2700000" algn="tl">
                    <a:srgbClr val="000000"/>
                  </a:outerShdw>
                </a:effectLst>
              </a:rPr>
              <a:t>2</a:t>
            </a:r>
            <a:r>
              <a:rPr lang="en-US">
                <a:effectLst>
                  <a:outerShdw blurRad="38100" dist="38100" dir="2700000" algn="tl">
                    <a:srgbClr val="000000"/>
                  </a:outerShdw>
                </a:effectLst>
              </a:rPr>
              <a:t>·5</a:t>
            </a:r>
            <a:r>
              <a:rPr lang="en-US" baseline="30000">
                <a:effectLst>
                  <a:outerShdw blurRad="38100" dist="38100" dir="2700000" algn="tl">
                    <a:srgbClr val="000000"/>
                  </a:outerShdw>
                </a:effectLst>
              </a:rPr>
              <a:t>2</a:t>
            </a:r>
          </a:p>
        </p:txBody>
      </p:sp>
      <p:sp>
        <p:nvSpPr>
          <p:cNvPr id="183311" name="Text Box 15"/>
          <p:cNvSpPr txBox="1">
            <a:spLocks noChangeArrowheads="1"/>
          </p:cNvSpPr>
          <p:nvPr/>
        </p:nvSpPr>
        <p:spPr bwMode="auto">
          <a:xfrm>
            <a:off x="1981200" y="4191000"/>
            <a:ext cx="4648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2·2·2·2·2·2·2·2·2 = 2</a:t>
            </a:r>
            <a:r>
              <a:rPr lang="en-US" baseline="30000">
                <a:effectLst>
                  <a:outerShdw blurRad="38100" dist="38100" dir="2700000" algn="tl">
                    <a:srgbClr val="000000"/>
                  </a:outerShdw>
                </a:effectLst>
              </a:rPr>
              <a:t>9</a:t>
            </a:r>
          </a:p>
        </p:txBody>
      </p:sp>
      <p:sp>
        <p:nvSpPr>
          <p:cNvPr id="183312" name="Text Box 16"/>
          <p:cNvSpPr txBox="1">
            <a:spLocks noChangeArrowheads="1"/>
          </p:cNvSpPr>
          <p:nvPr/>
        </p:nvSpPr>
        <p:spPr bwMode="auto">
          <a:xfrm>
            <a:off x="1981200" y="4800600"/>
            <a:ext cx="4648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5·103</a:t>
            </a:r>
          </a:p>
        </p:txBody>
      </p:sp>
      <p:sp>
        <p:nvSpPr>
          <p:cNvPr id="183313" name="Text Box 17"/>
          <p:cNvSpPr txBox="1">
            <a:spLocks noChangeArrowheads="1"/>
          </p:cNvSpPr>
          <p:nvPr/>
        </p:nvSpPr>
        <p:spPr bwMode="auto">
          <a:xfrm>
            <a:off x="1981200" y="5410200"/>
            <a:ext cx="4648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2·2·7</a:t>
            </a:r>
          </a:p>
        </p:txBody>
      </p:sp>
    </p:spTree>
    <p:extLst>
      <p:ext uri="{BB962C8B-B14F-4D97-AF65-F5344CB8AC3E}">
        <p14:creationId xmlns:p14="http://schemas.microsoft.com/office/powerpoint/2010/main" val="4095215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 calcmode="lin" valueType="num">
                                      <p:cBhvr additive="base">
                                        <p:cTn id="7" dur="500" fill="hold"/>
                                        <p:tgtEl>
                                          <p:spTgt spid="1832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32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3307"/>
                                        </p:tgtEl>
                                        <p:attrNameLst>
                                          <p:attrName>style.visibility</p:attrName>
                                        </p:attrNameLst>
                                      </p:cBhvr>
                                      <p:to>
                                        <p:strVal val="visible"/>
                                      </p:to>
                                    </p:set>
                                    <p:anim calcmode="lin" valueType="num">
                                      <p:cBhvr additive="base">
                                        <p:cTn id="13" dur="500" fill="hold"/>
                                        <p:tgtEl>
                                          <p:spTgt spid="183307"/>
                                        </p:tgtEl>
                                        <p:attrNameLst>
                                          <p:attrName>ppt_x</p:attrName>
                                        </p:attrNameLst>
                                      </p:cBhvr>
                                      <p:tavLst>
                                        <p:tav tm="0">
                                          <p:val>
                                            <p:strVal val="0-#ppt_w/2"/>
                                          </p:val>
                                        </p:tav>
                                        <p:tav tm="100000">
                                          <p:val>
                                            <p:strVal val="#ppt_x"/>
                                          </p:val>
                                        </p:tav>
                                      </p:tavLst>
                                    </p:anim>
                                    <p:anim calcmode="lin" valueType="num">
                                      <p:cBhvr additive="base">
                                        <p:cTn id="14" dur="500" fill="hold"/>
                                        <p:tgtEl>
                                          <p:spTgt spid="18330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83300"/>
                                        </p:tgtEl>
                                        <p:attrNameLst>
                                          <p:attrName>style.visibility</p:attrName>
                                        </p:attrNameLst>
                                      </p:cBhvr>
                                      <p:to>
                                        <p:strVal val="visible"/>
                                      </p:to>
                                    </p:set>
                                    <p:anim calcmode="lin" valueType="num">
                                      <p:cBhvr additive="base">
                                        <p:cTn id="19" dur="500" fill="hold"/>
                                        <p:tgtEl>
                                          <p:spTgt spid="183300"/>
                                        </p:tgtEl>
                                        <p:attrNameLst>
                                          <p:attrName>ppt_x</p:attrName>
                                        </p:attrNameLst>
                                      </p:cBhvr>
                                      <p:tavLst>
                                        <p:tav tm="0">
                                          <p:val>
                                            <p:strVal val="1+#ppt_w/2"/>
                                          </p:val>
                                        </p:tav>
                                        <p:tav tm="100000">
                                          <p:val>
                                            <p:strVal val="#ppt_x"/>
                                          </p:val>
                                        </p:tav>
                                      </p:tavLst>
                                    </p:anim>
                                    <p:anim calcmode="lin" valueType="num">
                                      <p:cBhvr additive="base">
                                        <p:cTn id="20" dur="500" fill="hold"/>
                                        <p:tgtEl>
                                          <p:spTgt spid="18330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3301"/>
                                        </p:tgtEl>
                                        <p:attrNameLst>
                                          <p:attrName>style.visibility</p:attrName>
                                        </p:attrNameLst>
                                      </p:cBhvr>
                                      <p:to>
                                        <p:strVal val="visible"/>
                                      </p:to>
                                    </p:set>
                                    <p:anim calcmode="lin" valueType="num">
                                      <p:cBhvr additive="base">
                                        <p:cTn id="25" dur="500" fill="hold"/>
                                        <p:tgtEl>
                                          <p:spTgt spid="183301"/>
                                        </p:tgtEl>
                                        <p:attrNameLst>
                                          <p:attrName>ppt_x</p:attrName>
                                        </p:attrNameLst>
                                      </p:cBhvr>
                                      <p:tavLst>
                                        <p:tav tm="0">
                                          <p:val>
                                            <p:strVal val="0-#ppt_w/2"/>
                                          </p:val>
                                        </p:tav>
                                        <p:tav tm="100000">
                                          <p:val>
                                            <p:strVal val="#ppt_x"/>
                                          </p:val>
                                        </p:tav>
                                      </p:tavLst>
                                    </p:anim>
                                    <p:anim calcmode="lin" valueType="num">
                                      <p:cBhvr additive="base">
                                        <p:cTn id="26" dur="500" fill="hold"/>
                                        <p:tgtEl>
                                          <p:spTgt spid="18330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83308"/>
                                        </p:tgtEl>
                                        <p:attrNameLst>
                                          <p:attrName>style.visibility</p:attrName>
                                        </p:attrNameLst>
                                      </p:cBhvr>
                                      <p:to>
                                        <p:strVal val="visible"/>
                                      </p:to>
                                    </p:set>
                                    <p:anim calcmode="lin" valueType="num">
                                      <p:cBhvr additive="base">
                                        <p:cTn id="31" dur="500" fill="hold"/>
                                        <p:tgtEl>
                                          <p:spTgt spid="183308"/>
                                        </p:tgtEl>
                                        <p:attrNameLst>
                                          <p:attrName>ppt_x</p:attrName>
                                        </p:attrNameLst>
                                      </p:cBhvr>
                                      <p:tavLst>
                                        <p:tav tm="0">
                                          <p:val>
                                            <p:strVal val="1+#ppt_w/2"/>
                                          </p:val>
                                        </p:tav>
                                        <p:tav tm="100000">
                                          <p:val>
                                            <p:strVal val="#ppt_x"/>
                                          </p:val>
                                        </p:tav>
                                      </p:tavLst>
                                    </p:anim>
                                    <p:anim calcmode="lin" valueType="num">
                                      <p:cBhvr additive="base">
                                        <p:cTn id="32" dur="500" fill="hold"/>
                                        <p:tgtEl>
                                          <p:spTgt spid="18330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83302"/>
                                        </p:tgtEl>
                                        <p:attrNameLst>
                                          <p:attrName>style.visibility</p:attrName>
                                        </p:attrNameLst>
                                      </p:cBhvr>
                                      <p:to>
                                        <p:strVal val="visible"/>
                                      </p:to>
                                    </p:set>
                                    <p:anim calcmode="lin" valueType="num">
                                      <p:cBhvr additive="base">
                                        <p:cTn id="37" dur="500" fill="hold"/>
                                        <p:tgtEl>
                                          <p:spTgt spid="183302"/>
                                        </p:tgtEl>
                                        <p:attrNameLst>
                                          <p:attrName>ppt_x</p:attrName>
                                        </p:attrNameLst>
                                      </p:cBhvr>
                                      <p:tavLst>
                                        <p:tav tm="0">
                                          <p:val>
                                            <p:strVal val="0-#ppt_w/2"/>
                                          </p:val>
                                        </p:tav>
                                        <p:tav tm="100000">
                                          <p:val>
                                            <p:strVal val="#ppt_x"/>
                                          </p:val>
                                        </p:tav>
                                      </p:tavLst>
                                    </p:anim>
                                    <p:anim calcmode="lin" valueType="num">
                                      <p:cBhvr additive="base">
                                        <p:cTn id="38" dur="500" fill="hold"/>
                                        <p:tgtEl>
                                          <p:spTgt spid="18330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83309"/>
                                        </p:tgtEl>
                                        <p:attrNameLst>
                                          <p:attrName>style.visibility</p:attrName>
                                        </p:attrNameLst>
                                      </p:cBhvr>
                                      <p:to>
                                        <p:strVal val="visible"/>
                                      </p:to>
                                    </p:set>
                                    <p:anim calcmode="lin" valueType="num">
                                      <p:cBhvr additive="base">
                                        <p:cTn id="43" dur="500" fill="hold"/>
                                        <p:tgtEl>
                                          <p:spTgt spid="183309"/>
                                        </p:tgtEl>
                                        <p:attrNameLst>
                                          <p:attrName>ppt_x</p:attrName>
                                        </p:attrNameLst>
                                      </p:cBhvr>
                                      <p:tavLst>
                                        <p:tav tm="0">
                                          <p:val>
                                            <p:strVal val="1+#ppt_w/2"/>
                                          </p:val>
                                        </p:tav>
                                        <p:tav tm="100000">
                                          <p:val>
                                            <p:strVal val="#ppt_x"/>
                                          </p:val>
                                        </p:tav>
                                      </p:tavLst>
                                    </p:anim>
                                    <p:anim calcmode="lin" valueType="num">
                                      <p:cBhvr additive="base">
                                        <p:cTn id="44" dur="500" fill="hold"/>
                                        <p:tgtEl>
                                          <p:spTgt spid="183309"/>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83303"/>
                                        </p:tgtEl>
                                        <p:attrNameLst>
                                          <p:attrName>style.visibility</p:attrName>
                                        </p:attrNameLst>
                                      </p:cBhvr>
                                      <p:to>
                                        <p:strVal val="visible"/>
                                      </p:to>
                                    </p:set>
                                    <p:anim calcmode="lin" valueType="num">
                                      <p:cBhvr additive="base">
                                        <p:cTn id="49" dur="500" fill="hold"/>
                                        <p:tgtEl>
                                          <p:spTgt spid="183303"/>
                                        </p:tgtEl>
                                        <p:attrNameLst>
                                          <p:attrName>ppt_x</p:attrName>
                                        </p:attrNameLst>
                                      </p:cBhvr>
                                      <p:tavLst>
                                        <p:tav tm="0">
                                          <p:val>
                                            <p:strVal val="0-#ppt_w/2"/>
                                          </p:val>
                                        </p:tav>
                                        <p:tav tm="100000">
                                          <p:val>
                                            <p:strVal val="#ppt_x"/>
                                          </p:val>
                                        </p:tav>
                                      </p:tavLst>
                                    </p:anim>
                                    <p:anim calcmode="lin" valueType="num">
                                      <p:cBhvr additive="base">
                                        <p:cTn id="50" dur="500" fill="hold"/>
                                        <p:tgtEl>
                                          <p:spTgt spid="183303"/>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83310"/>
                                        </p:tgtEl>
                                        <p:attrNameLst>
                                          <p:attrName>style.visibility</p:attrName>
                                        </p:attrNameLst>
                                      </p:cBhvr>
                                      <p:to>
                                        <p:strVal val="visible"/>
                                      </p:to>
                                    </p:set>
                                    <p:anim calcmode="lin" valueType="num">
                                      <p:cBhvr additive="base">
                                        <p:cTn id="55" dur="500" fill="hold"/>
                                        <p:tgtEl>
                                          <p:spTgt spid="183310"/>
                                        </p:tgtEl>
                                        <p:attrNameLst>
                                          <p:attrName>ppt_x</p:attrName>
                                        </p:attrNameLst>
                                      </p:cBhvr>
                                      <p:tavLst>
                                        <p:tav tm="0">
                                          <p:val>
                                            <p:strVal val="1+#ppt_w/2"/>
                                          </p:val>
                                        </p:tav>
                                        <p:tav tm="100000">
                                          <p:val>
                                            <p:strVal val="#ppt_x"/>
                                          </p:val>
                                        </p:tav>
                                      </p:tavLst>
                                    </p:anim>
                                    <p:anim calcmode="lin" valueType="num">
                                      <p:cBhvr additive="base">
                                        <p:cTn id="56" dur="500" fill="hold"/>
                                        <p:tgtEl>
                                          <p:spTgt spid="18331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83304"/>
                                        </p:tgtEl>
                                        <p:attrNameLst>
                                          <p:attrName>style.visibility</p:attrName>
                                        </p:attrNameLst>
                                      </p:cBhvr>
                                      <p:to>
                                        <p:strVal val="visible"/>
                                      </p:to>
                                    </p:set>
                                    <p:anim calcmode="lin" valueType="num">
                                      <p:cBhvr additive="base">
                                        <p:cTn id="61" dur="500" fill="hold"/>
                                        <p:tgtEl>
                                          <p:spTgt spid="183304"/>
                                        </p:tgtEl>
                                        <p:attrNameLst>
                                          <p:attrName>ppt_x</p:attrName>
                                        </p:attrNameLst>
                                      </p:cBhvr>
                                      <p:tavLst>
                                        <p:tav tm="0">
                                          <p:val>
                                            <p:strVal val="0-#ppt_w/2"/>
                                          </p:val>
                                        </p:tav>
                                        <p:tav tm="100000">
                                          <p:val>
                                            <p:strVal val="#ppt_x"/>
                                          </p:val>
                                        </p:tav>
                                      </p:tavLst>
                                    </p:anim>
                                    <p:anim calcmode="lin" valueType="num">
                                      <p:cBhvr additive="base">
                                        <p:cTn id="62" dur="500" fill="hold"/>
                                        <p:tgtEl>
                                          <p:spTgt spid="183304"/>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83311"/>
                                        </p:tgtEl>
                                        <p:attrNameLst>
                                          <p:attrName>style.visibility</p:attrName>
                                        </p:attrNameLst>
                                      </p:cBhvr>
                                      <p:to>
                                        <p:strVal val="visible"/>
                                      </p:to>
                                    </p:set>
                                    <p:anim calcmode="lin" valueType="num">
                                      <p:cBhvr additive="base">
                                        <p:cTn id="67" dur="500" fill="hold"/>
                                        <p:tgtEl>
                                          <p:spTgt spid="183311"/>
                                        </p:tgtEl>
                                        <p:attrNameLst>
                                          <p:attrName>ppt_x</p:attrName>
                                        </p:attrNameLst>
                                      </p:cBhvr>
                                      <p:tavLst>
                                        <p:tav tm="0">
                                          <p:val>
                                            <p:strVal val="1+#ppt_w/2"/>
                                          </p:val>
                                        </p:tav>
                                        <p:tav tm="100000">
                                          <p:val>
                                            <p:strVal val="#ppt_x"/>
                                          </p:val>
                                        </p:tav>
                                      </p:tavLst>
                                    </p:anim>
                                    <p:anim calcmode="lin" valueType="num">
                                      <p:cBhvr additive="base">
                                        <p:cTn id="68" dur="500" fill="hold"/>
                                        <p:tgtEl>
                                          <p:spTgt spid="183311"/>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83305"/>
                                        </p:tgtEl>
                                        <p:attrNameLst>
                                          <p:attrName>style.visibility</p:attrName>
                                        </p:attrNameLst>
                                      </p:cBhvr>
                                      <p:to>
                                        <p:strVal val="visible"/>
                                      </p:to>
                                    </p:set>
                                    <p:anim calcmode="lin" valueType="num">
                                      <p:cBhvr additive="base">
                                        <p:cTn id="73" dur="500" fill="hold"/>
                                        <p:tgtEl>
                                          <p:spTgt spid="183305"/>
                                        </p:tgtEl>
                                        <p:attrNameLst>
                                          <p:attrName>ppt_x</p:attrName>
                                        </p:attrNameLst>
                                      </p:cBhvr>
                                      <p:tavLst>
                                        <p:tav tm="0">
                                          <p:val>
                                            <p:strVal val="0-#ppt_w/2"/>
                                          </p:val>
                                        </p:tav>
                                        <p:tav tm="100000">
                                          <p:val>
                                            <p:strVal val="#ppt_x"/>
                                          </p:val>
                                        </p:tav>
                                      </p:tavLst>
                                    </p:anim>
                                    <p:anim calcmode="lin" valueType="num">
                                      <p:cBhvr additive="base">
                                        <p:cTn id="74" dur="500" fill="hold"/>
                                        <p:tgtEl>
                                          <p:spTgt spid="183305"/>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183312"/>
                                        </p:tgtEl>
                                        <p:attrNameLst>
                                          <p:attrName>style.visibility</p:attrName>
                                        </p:attrNameLst>
                                      </p:cBhvr>
                                      <p:to>
                                        <p:strVal val="visible"/>
                                      </p:to>
                                    </p:set>
                                    <p:anim calcmode="lin" valueType="num">
                                      <p:cBhvr additive="base">
                                        <p:cTn id="79" dur="500" fill="hold"/>
                                        <p:tgtEl>
                                          <p:spTgt spid="183312"/>
                                        </p:tgtEl>
                                        <p:attrNameLst>
                                          <p:attrName>ppt_x</p:attrName>
                                        </p:attrNameLst>
                                      </p:cBhvr>
                                      <p:tavLst>
                                        <p:tav tm="0">
                                          <p:val>
                                            <p:strVal val="1+#ppt_w/2"/>
                                          </p:val>
                                        </p:tav>
                                        <p:tav tm="100000">
                                          <p:val>
                                            <p:strVal val="#ppt_x"/>
                                          </p:val>
                                        </p:tav>
                                      </p:tavLst>
                                    </p:anim>
                                    <p:anim calcmode="lin" valueType="num">
                                      <p:cBhvr additive="base">
                                        <p:cTn id="80" dur="500" fill="hold"/>
                                        <p:tgtEl>
                                          <p:spTgt spid="183312"/>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83306"/>
                                        </p:tgtEl>
                                        <p:attrNameLst>
                                          <p:attrName>style.visibility</p:attrName>
                                        </p:attrNameLst>
                                      </p:cBhvr>
                                      <p:to>
                                        <p:strVal val="visible"/>
                                      </p:to>
                                    </p:set>
                                    <p:anim calcmode="lin" valueType="num">
                                      <p:cBhvr additive="base">
                                        <p:cTn id="85" dur="500" fill="hold"/>
                                        <p:tgtEl>
                                          <p:spTgt spid="183306"/>
                                        </p:tgtEl>
                                        <p:attrNameLst>
                                          <p:attrName>ppt_x</p:attrName>
                                        </p:attrNameLst>
                                      </p:cBhvr>
                                      <p:tavLst>
                                        <p:tav tm="0">
                                          <p:val>
                                            <p:strVal val="0-#ppt_w/2"/>
                                          </p:val>
                                        </p:tav>
                                        <p:tav tm="100000">
                                          <p:val>
                                            <p:strVal val="#ppt_x"/>
                                          </p:val>
                                        </p:tav>
                                      </p:tavLst>
                                    </p:anim>
                                    <p:anim calcmode="lin" valueType="num">
                                      <p:cBhvr additive="base">
                                        <p:cTn id="86" dur="500" fill="hold"/>
                                        <p:tgtEl>
                                          <p:spTgt spid="183306"/>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183313"/>
                                        </p:tgtEl>
                                        <p:attrNameLst>
                                          <p:attrName>style.visibility</p:attrName>
                                        </p:attrNameLst>
                                      </p:cBhvr>
                                      <p:to>
                                        <p:strVal val="visible"/>
                                      </p:to>
                                    </p:set>
                                    <p:anim calcmode="lin" valueType="num">
                                      <p:cBhvr additive="base">
                                        <p:cTn id="91" dur="500" fill="hold"/>
                                        <p:tgtEl>
                                          <p:spTgt spid="183313"/>
                                        </p:tgtEl>
                                        <p:attrNameLst>
                                          <p:attrName>ppt_x</p:attrName>
                                        </p:attrNameLst>
                                      </p:cBhvr>
                                      <p:tavLst>
                                        <p:tav tm="0">
                                          <p:val>
                                            <p:strVal val="1+#ppt_w/2"/>
                                          </p:val>
                                        </p:tav>
                                        <p:tav tm="100000">
                                          <p:val>
                                            <p:strVal val="#ppt_x"/>
                                          </p:val>
                                        </p:tav>
                                      </p:tavLst>
                                    </p:anim>
                                    <p:anim calcmode="lin" valueType="num">
                                      <p:cBhvr additive="base">
                                        <p:cTn id="92" dur="500" fill="hold"/>
                                        <p:tgtEl>
                                          <p:spTgt spid="1833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autoUpdateAnimBg="0"/>
      <p:bldP spid="183300" grpId="0" autoUpdateAnimBg="0"/>
      <p:bldP spid="183301" grpId="0" autoUpdateAnimBg="0"/>
      <p:bldP spid="183302" grpId="0" autoUpdateAnimBg="0"/>
      <p:bldP spid="183303" grpId="0" autoUpdateAnimBg="0"/>
      <p:bldP spid="183304" grpId="0" autoUpdateAnimBg="0"/>
      <p:bldP spid="183305" grpId="0" autoUpdateAnimBg="0"/>
      <p:bldP spid="183306" grpId="0" autoUpdateAnimBg="0"/>
      <p:bldP spid="183307" grpId="0" autoUpdateAnimBg="0"/>
      <p:bldP spid="183308" grpId="0" autoUpdateAnimBg="0"/>
      <p:bldP spid="183309" grpId="0" autoUpdateAnimBg="0"/>
      <p:bldP spid="183310" grpId="0" autoUpdateAnimBg="0"/>
      <p:bldP spid="183311" grpId="0" autoUpdateAnimBg="0"/>
      <p:bldP spid="183312" grpId="0" autoUpdateAnimBg="0"/>
      <p:bldP spid="183313" grpId="0" autoUpdateAnimBg="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685800" y="152400"/>
            <a:ext cx="7772400" cy="838200"/>
          </a:xfrm>
        </p:spPr>
        <p:txBody>
          <a:bodyPr/>
          <a:lstStyle/>
          <a:p>
            <a:pPr eaLnBrk="1" hangingPunct="1">
              <a:defRPr/>
            </a:pPr>
            <a:r>
              <a:rPr lang="en-US" sz="3600"/>
              <a:t>Primes</a:t>
            </a:r>
            <a:endParaRPr lang="en-CA" sz="3600"/>
          </a:p>
        </p:txBody>
      </p:sp>
      <p:sp>
        <p:nvSpPr>
          <p:cNvPr id="184323" name="Rectangle 3"/>
          <p:cNvSpPr>
            <a:spLocks noGrp="1" noChangeArrowheads="1"/>
          </p:cNvSpPr>
          <p:nvPr>
            <p:ph type="body" idx="1"/>
          </p:nvPr>
        </p:nvSpPr>
        <p:spPr>
          <a:xfrm>
            <a:off x="304800" y="1295400"/>
            <a:ext cx="8458200" cy="3962400"/>
          </a:xfrm>
        </p:spPr>
        <p:txBody>
          <a:bodyPr/>
          <a:lstStyle/>
          <a:p>
            <a:pPr marL="0" indent="0" eaLnBrk="1" hangingPunct="1">
              <a:spcBef>
                <a:spcPct val="0"/>
              </a:spcBef>
              <a:defRPr/>
            </a:pPr>
            <a:r>
              <a:rPr lang="en-US" sz="2800" dirty="0">
                <a:solidFill>
                  <a:srgbClr val="00FFFF"/>
                </a:solidFill>
                <a:sym typeface="Symbol" pitchFamily="18" charset="2"/>
              </a:rPr>
              <a:t>If n is a composite integer, then n has a prime divisor less than or equal      .</a:t>
            </a:r>
          </a:p>
          <a:p>
            <a:pPr marL="0" indent="0" eaLnBrk="1" hangingPunct="1">
              <a:spcBef>
                <a:spcPct val="0"/>
              </a:spcBef>
              <a:defRPr/>
            </a:pPr>
            <a:endParaRPr lang="en-US" sz="2800" dirty="0">
              <a:solidFill>
                <a:srgbClr val="00FFFF"/>
              </a:solidFill>
              <a:sym typeface="Symbol" pitchFamily="18" charset="2"/>
            </a:endParaRPr>
          </a:p>
          <a:p>
            <a:pPr marL="0" indent="0" eaLnBrk="1" hangingPunct="1">
              <a:spcBef>
                <a:spcPct val="0"/>
              </a:spcBef>
              <a:defRPr/>
            </a:pPr>
            <a:r>
              <a:rPr lang="en-US" sz="2800" dirty="0">
                <a:sym typeface="Symbol" pitchFamily="18" charset="2"/>
              </a:rPr>
              <a:t>This is easy to see: if n is a composite integer, it must have two prime divisors p</a:t>
            </a:r>
            <a:r>
              <a:rPr lang="en-US" sz="2800" baseline="-25000" dirty="0">
                <a:sym typeface="Symbol" pitchFamily="18" charset="2"/>
              </a:rPr>
              <a:t>1</a:t>
            </a:r>
            <a:r>
              <a:rPr lang="en-US" sz="2800" dirty="0">
                <a:sym typeface="Symbol" pitchFamily="18" charset="2"/>
              </a:rPr>
              <a:t> and p</a:t>
            </a:r>
            <a:r>
              <a:rPr lang="en-US" sz="2800" baseline="-25000" dirty="0">
                <a:sym typeface="Symbol" pitchFamily="18" charset="2"/>
              </a:rPr>
              <a:t>2</a:t>
            </a:r>
            <a:r>
              <a:rPr lang="en-US" sz="2800" dirty="0">
                <a:sym typeface="Symbol" pitchFamily="18" charset="2"/>
              </a:rPr>
              <a:t> such that p</a:t>
            </a:r>
            <a:r>
              <a:rPr lang="en-US" sz="2800" baseline="-25000" dirty="0">
                <a:sym typeface="Symbol" pitchFamily="18" charset="2"/>
              </a:rPr>
              <a:t>1</a:t>
            </a:r>
            <a:r>
              <a:rPr lang="en-US" sz="2800" dirty="0">
                <a:sym typeface="Symbol" pitchFamily="18" charset="2"/>
              </a:rPr>
              <a:t>p</a:t>
            </a:r>
            <a:r>
              <a:rPr lang="en-US" sz="2800" baseline="-25000" dirty="0">
                <a:sym typeface="Symbol" pitchFamily="18" charset="2"/>
              </a:rPr>
              <a:t>2</a:t>
            </a:r>
            <a:r>
              <a:rPr lang="en-US" sz="2800" dirty="0">
                <a:sym typeface="Symbol" pitchFamily="18" charset="2"/>
              </a:rPr>
              <a:t> = n. </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p</a:t>
            </a:r>
            <a:r>
              <a:rPr lang="en-US" sz="2800" baseline="-25000" dirty="0">
                <a:sym typeface="Symbol" pitchFamily="18" charset="2"/>
              </a:rPr>
              <a:t>1</a:t>
            </a:r>
            <a:r>
              <a:rPr lang="en-US" sz="2800" dirty="0">
                <a:sym typeface="Symbol" pitchFamily="18" charset="2"/>
              </a:rPr>
              <a:t> and p</a:t>
            </a:r>
            <a:r>
              <a:rPr lang="en-US" sz="2800" baseline="-25000" dirty="0">
                <a:sym typeface="Symbol" pitchFamily="18" charset="2"/>
              </a:rPr>
              <a:t>2</a:t>
            </a:r>
            <a:r>
              <a:rPr lang="en-US" sz="2800" dirty="0">
                <a:sym typeface="Symbol" pitchFamily="18" charset="2"/>
              </a:rPr>
              <a:t> cannot both be greater than </a:t>
            </a:r>
          </a:p>
          <a:p>
            <a:pPr marL="0" indent="0" eaLnBrk="1" hangingPunct="1">
              <a:spcBef>
                <a:spcPct val="0"/>
              </a:spcBef>
              <a:defRPr/>
            </a:pPr>
            <a:r>
              <a:rPr lang="en-US" sz="2800" dirty="0">
                <a:sym typeface="Symbol" pitchFamily="18" charset="2"/>
              </a:rPr>
              <a:t>     , because then p</a:t>
            </a:r>
            <a:r>
              <a:rPr lang="en-US" sz="2800" baseline="-25000" dirty="0">
                <a:sym typeface="Symbol" pitchFamily="18" charset="2"/>
              </a:rPr>
              <a:t>1</a:t>
            </a:r>
            <a:r>
              <a:rPr lang="en-US" sz="2800" dirty="0">
                <a:sym typeface="Symbol" pitchFamily="18" charset="2"/>
              </a:rPr>
              <a:t>p</a:t>
            </a:r>
            <a:r>
              <a:rPr lang="en-US" sz="2800" baseline="-25000" dirty="0">
                <a:sym typeface="Symbol" pitchFamily="18" charset="2"/>
              </a:rPr>
              <a:t>2</a:t>
            </a:r>
            <a:r>
              <a:rPr lang="en-US" sz="2800" dirty="0">
                <a:sym typeface="Symbol" pitchFamily="18" charset="2"/>
              </a:rPr>
              <a:t> &gt; n. </a:t>
            </a:r>
          </a:p>
        </p:txBody>
      </p:sp>
      <p:graphicFrame>
        <p:nvGraphicFramePr>
          <p:cNvPr id="1026" name="Object 18"/>
          <p:cNvGraphicFramePr>
            <a:graphicFrameLocks noChangeAspect="1"/>
          </p:cNvGraphicFramePr>
          <p:nvPr/>
        </p:nvGraphicFramePr>
        <p:xfrm>
          <a:off x="4572000" y="1676400"/>
          <a:ext cx="577850" cy="547688"/>
        </p:xfrm>
        <a:graphic>
          <a:graphicData uri="http://schemas.openxmlformats.org/presentationml/2006/ole">
            <mc:AlternateContent xmlns:mc="http://schemas.openxmlformats.org/markup-compatibility/2006">
              <mc:Choice xmlns:v="urn:schemas-microsoft-com:vml" Requires="v">
                <p:oleObj name="Equation" r:id="rId2" imgW="241200" imgH="228600" progId="Equation.3">
                  <p:embed/>
                </p:oleObj>
              </mc:Choice>
              <mc:Fallback>
                <p:oleObj name="Equation" r:id="rId2" imgW="241200" imgH="228600" progId="Equation.3">
                  <p:embed/>
                  <p:pic>
                    <p:nvPicPr>
                      <p:cNvPr id="1026" name="Object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76400"/>
                        <a:ext cx="577850"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19"/>
          <p:cNvGraphicFramePr>
            <a:graphicFrameLocks noChangeAspect="1"/>
          </p:cNvGraphicFramePr>
          <p:nvPr/>
        </p:nvGraphicFramePr>
        <p:xfrm>
          <a:off x="381000" y="4648200"/>
          <a:ext cx="577850" cy="547688"/>
        </p:xfrm>
        <a:graphic>
          <a:graphicData uri="http://schemas.openxmlformats.org/presentationml/2006/ole">
            <mc:AlternateContent xmlns:mc="http://schemas.openxmlformats.org/markup-compatibility/2006">
              <mc:Choice xmlns:v="urn:schemas-microsoft-com:vml" Requires="v">
                <p:oleObj name="Equation" r:id="rId4" imgW="241200" imgH="228600" progId="Equation.3">
                  <p:embed/>
                </p:oleObj>
              </mc:Choice>
              <mc:Fallback>
                <p:oleObj name="Equation" r:id="rId4" imgW="241200" imgH="228600" progId="Equation.3">
                  <p:embed/>
                  <p:pic>
                    <p:nvPicPr>
                      <p:cNvPr id="1027"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648200"/>
                        <a:ext cx="577850"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0243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4323">
                                            <p:txEl>
                                              <p:pRg st="0" end="0"/>
                                            </p:txEl>
                                          </p:spTgt>
                                        </p:tgtEl>
                                        <p:attrNameLst>
                                          <p:attrName>style.visibility</p:attrName>
                                        </p:attrNameLst>
                                      </p:cBhvr>
                                      <p:to>
                                        <p:strVal val="visible"/>
                                      </p:to>
                                    </p:set>
                                    <p:animEffect transition="in" filter="wipe(down)">
                                      <p:cBhvr>
                                        <p:cTn id="7" dur="500"/>
                                        <p:tgtEl>
                                          <p:spTgt spid="184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4323">
                                            <p:txEl>
                                              <p:pRg st="2" end="2"/>
                                            </p:txEl>
                                          </p:spTgt>
                                        </p:tgtEl>
                                        <p:attrNameLst>
                                          <p:attrName>style.visibility</p:attrName>
                                        </p:attrNameLst>
                                      </p:cBhvr>
                                      <p:to>
                                        <p:strVal val="visible"/>
                                      </p:to>
                                    </p:set>
                                    <p:animEffect transition="in" filter="barn(inVertical)">
                                      <p:cBhvr>
                                        <p:cTn id="12" dur="500"/>
                                        <p:tgtEl>
                                          <p:spTgt spid="1843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84323">
                                            <p:txEl>
                                              <p:pRg st="4" end="4"/>
                                            </p:txEl>
                                          </p:spTgt>
                                        </p:tgtEl>
                                        <p:attrNameLst>
                                          <p:attrName>style.visibility</p:attrName>
                                        </p:attrNameLst>
                                      </p:cBhvr>
                                      <p:to>
                                        <p:strVal val="visible"/>
                                      </p:to>
                                    </p:set>
                                    <p:animEffect transition="in" filter="circle(in)">
                                      <p:cBhvr>
                                        <p:cTn id="17" dur="2000"/>
                                        <p:tgtEl>
                                          <p:spTgt spid="184323">
                                            <p:txEl>
                                              <p:pRg st="4" end="4"/>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184323">
                                            <p:txEl>
                                              <p:pRg st="5" end="5"/>
                                            </p:txEl>
                                          </p:spTgt>
                                        </p:tgtEl>
                                        <p:attrNameLst>
                                          <p:attrName>style.visibility</p:attrName>
                                        </p:attrNameLst>
                                      </p:cBhvr>
                                      <p:to>
                                        <p:strVal val="visible"/>
                                      </p:to>
                                    </p:set>
                                    <p:animEffect transition="in" filter="circle(in)">
                                      <p:cBhvr>
                                        <p:cTn id="20" dur="2000"/>
                                        <p:tgtEl>
                                          <p:spTgt spid="1843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685800" y="152400"/>
            <a:ext cx="7772400" cy="838200"/>
          </a:xfrm>
        </p:spPr>
        <p:txBody>
          <a:bodyPr/>
          <a:lstStyle/>
          <a:p>
            <a:pPr eaLnBrk="1" hangingPunct="1">
              <a:defRPr/>
            </a:pPr>
            <a:r>
              <a:rPr lang="en-US" sz="3600"/>
              <a:t>The Division Algorithm</a:t>
            </a:r>
            <a:endParaRPr lang="en-CA" sz="3600"/>
          </a:p>
        </p:txBody>
      </p:sp>
      <p:sp>
        <p:nvSpPr>
          <p:cNvPr id="185347" name="Rectangle 3"/>
          <p:cNvSpPr>
            <a:spLocks noGrp="1" noChangeArrowheads="1"/>
          </p:cNvSpPr>
          <p:nvPr>
            <p:ph type="body" idx="1"/>
          </p:nvPr>
        </p:nvSpPr>
        <p:spPr>
          <a:xfrm>
            <a:off x="304800" y="1219200"/>
            <a:ext cx="8610600" cy="4953000"/>
          </a:xfrm>
        </p:spPr>
        <p:txBody>
          <a:bodyPr/>
          <a:lstStyle/>
          <a:p>
            <a:pPr marL="0" indent="0" eaLnBrk="1" hangingPunct="1">
              <a:spcBef>
                <a:spcPct val="0"/>
              </a:spcBef>
              <a:defRPr/>
            </a:pPr>
            <a:r>
              <a:rPr lang="en-US" sz="2800" dirty="0">
                <a:sym typeface="Symbol" pitchFamily="18" charset="2"/>
              </a:rPr>
              <a:t>Let </a:t>
            </a:r>
            <a:r>
              <a:rPr lang="en-US" sz="2800" b="1" dirty="0">
                <a:solidFill>
                  <a:srgbClr val="00FFFF"/>
                </a:solidFill>
                <a:sym typeface="Symbol" pitchFamily="18" charset="2"/>
              </a:rPr>
              <a:t>a</a:t>
            </a:r>
            <a:r>
              <a:rPr lang="en-US" sz="2800" dirty="0">
                <a:sym typeface="Symbol" pitchFamily="18" charset="2"/>
              </a:rPr>
              <a:t> be an integer and </a:t>
            </a:r>
            <a:r>
              <a:rPr lang="en-US" sz="2800" b="1" dirty="0">
                <a:solidFill>
                  <a:srgbClr val="00FFFF"/>
                </a:solidFill>
                <a:sym typeface="Symbol" pitchFamily="18" charset="2"/>
              </a:rPr>
              <a:t>d</a:t>
            </a:r>
            <a:r>
              <a:rPr lang="en-US" sz="2800" dirty="0">
                <a:sym typeface="Symbol" pitchFamily="18" charset="2"/>
              </a:rPr>
              <a:t> a positive integer.</a:t>
            </a:r>
          </a:p>
          <a:p>
            <a:pPr marL="0" indent="0" eaLnBrk="1" hangingPunct="1">
              <a:spcBef>
                <a:spcPct val="0"/>
              </a:spcBef>
              <a:defRPr/>
            </a:pPr>
            <a:r>
              <a:rPr lang="en-US" sz="2800" dirty="0">
                <a:sym typeface="Symbol" pitchFamily="18" charset="2"/>
              </a:rPr>
              <a:t>Then there are unique integers </a:t>
            </a:r>
            <a:r>
              <a:rPr lang="en-US" sz="2800" b="1" dirty="0">
                <a:solidFill>
                  <a:srgbClr val="00FFFF"/>
                </a:solidFill>
                <a:sym typeface="Symbol" pitchFamily="18" charset="2"/>
              </a:rPr>
              <a:t>q</a:t>
            </a:r>
            <a:r>
              <a:rPr lang="en-US" sz="2800" dirty="0">
                <a:sym typeface="Symbol" pitchFamily="18" charset="2"/>
              </a:rPr>
              <a:t> and </a:t>
            </a:r>
            <a:r>
              <a:rPr lang="en-US" sz="2800" b="1" dirty="0">
                <a:solidFill>
                  <a:srgbClr val="00FFFF"/>
                </a:solidFill>
                <a:sym typeface="Symbol" pitchFamily="18" charset="2"/>
              </a:rPr>
              <a:t>r</a:t>
            </a:r>
            <a:r>
              <a:rPr lang="en-US" sz="2800" dirty="0">
                <a:sym typeface="Symbol" pitchFamily="18" charset="2"/>
              </a:rPr>
              <a:t>, with </a:t>
            </a:r>
            <a:br>
              <a:rPr lang="en-US" sz="2800" dirty="0">
                <a:sym typeface="Symbol" pitchFamily="18" charset="2"/>
              </a:rPr>
            </a:br>
            <a:r>
              <a:rPr lang="en-US" sz="2800" b="1" dirty="0">
                <a:solidFill>
                  <a:srgbClr val="00FFFF"/>
                </a:solidFill>
                <a:sym typeface="Symbol" pitchFamily="18" charset="2"/>
              </a:rPr>
              <a:t>0  r &lt; d</a:t>
            </a:r>
            <a:r>
              <a:rPr lang="en-US" sz="2800" dirty="0">
                <a:sym typeface="Symbol" pitchFamily="18" charset="2"/>
              </a:rPr>
              <a:t>, such that </a:t>
            </a:r>
            <a:r>
              <a:rPr lang="en-US" sz="2800" b="1" dirty="0">
                <a:solidFill>
                  <a:srgbClr val="00FFFF"/>
                </a:solidFill>
                <a:sym typeface="Symbol" pitchFamily="18" charset="2"/>
              </a:rPr>
              <a:t>a = </a:t>
            </a:r>
            <a:r>
              <a:rPr lang="en-US" sz="2800" b="1" dirty="0" err="1">
                <a:solidFill>
                  <a:srgbClr val="00FFFF"/>
                </a:solidFill>
                <a:sym typeface="Symbol" pitchFamily="18" charset="2"/>
              </a:rPr>
              <a:t>dq</a:t>
            </a:r>
            <a:r>
              <a:rPr lang="en-US" sz="2800" b="1" dirty="0">
                <a:solidFill>
                  <a:srgbClr val="00FFFF"/>
                </a:solidFill>
                <a:sym typeface="Symbol" pitchFamily="18" charset="2"/>
              </a:rPr>
              <a:t> + r</a:t>
            </a:r>
            <a:r>
              <a:rPr lang="en-US" sz="2800" dirty="0">
                <a:sym typeface="Symbol" pitchFamily="18" charset="2"/>
              </a:rPr>
              <a:t>.</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In the above equation, </a:t>
            </a:r>
          </a:p>
          <a:p>
            <a:pPr marL="0" indent="0" eaLnBrk="1" hangingPunct="1">
              <a:spcBef>
                <a:spcPct val="0"/>
              </a:spcBef>
              <a:buFontTx/>
              <a:buChar char="•"/>
              <a:defRPr/>
            </a:pPr>
            <a:r>
              <a:rPr lang="en-US" sz="2800" dirty="0">
                <a:sym typeface="Symbol" pitchFamily="18" charset="2"/>
              </a:rPr>
              <a:t>  </a:t>
            </a:r>
            <a:r>
              <a:rPr lang="en-US" sz="2800" b="1" dirty="0">
                <a:solidFill>
                  <a:srgbClr val="00FFFF"/>
                </a:solidFill>
                <a:sym typeface="Symbol" pitchFamily="18" charset="2"/>
              </a:rPr>
              <a:t>d</a:t>
            </a:r>
            <a:r>
              <a:rPr lang="en-US" sz="2800" dirty="0">
                <a:sym typeface="Symbol" pitchFamily="18" charset="2"/>
              </a:rPr>
              <a:t> is called the divisor, </a:t>
            </a:r>
          </a:p>
          <a:p>
            <a:pPr marL="0" indent="0" eaLnBrk="1" hangingPunct="1">
              <a:spcBef>
                <a:spcPct val="0"/>
              </a:spcBef>
              <a:buFontTx/>
              <a:buChar char="•"/>
              <a:defRPr/>
            </a:pPr>
            <a:r>
              <a:rPr lang="en-US" sz="2800" dirty="0">
                <a:sym typeface="Symbol" pitchFamily="18" charset="2"/>
              </a:rPr>
              <a:t>  </a:t>
            </a:r>
            <a:r>
              <a:rPr lang="en-US" sz="2800" b="1" dirty="0">
                <a:solidFill>
                  <a:srgbClr val="00FFFF"/>
                </a:solidFill>
                <a:sym typeface="Symbol" pitchFamily="18" charset="2"/>
              </a:rPr>
              <a:t>a</a:t>
            </a:r>
            <a:r>
              <a:rPr lang="en-US" sz="2800" dirty="0">
                <a:sym typeface="Symbol" pitchFamily="18" charset="2"/>
              </a:rPr>
              <a:t> is called the dividend, </a:t>
            </a:r>
          </a:p>
          <a:p>
            <a:pPr marL="0" indent="0" eaLnBrk="1" hangingPunct="1">
              <a:spcBef>
                <a:spcPct val="0"/>
              </a:spcBef>
              <a:buFontTx/>
              <a:buChar char="•"/>
              <a:defRPr/>
            </a:pPr>
            <a:r>
              <a:rPr lang="en-US" sz="2800" dirty="0">
                <a:sym typeface="Symbol" pitchFamily="18" charset="2"/>
              </a:rPr>
              <a:t>  </a:t>
            </a:r>
            <a:r>
              <a:rPr lang="en-US" sz="2800" b="1" dirty="0">
                <a:solidFill>
                  <a:srgbClr val="00FFFF"/>
                </a:solidFill>
                <a:sym typeface="Symbol" pitchFamily="18" charset="2"/>
              </a:rPr>
              <a:t>q</a:t>
            </a:r>
            <a:r>
              <a:rPr lang="en-US" sz="2800" dirty="0">
                <a:sym typeface="Symbol" pitchFamily="18" charset="2"/>
              </a:rPr>
              <a:t> is called the quotient, and </a:t>
            </a:r>
          </a:p>
          <a:p>
            <a:pPr marL="0" indent="0" eaLnBrk="1" hangingPunct="1">
              <a:spcBef>
                <a:spcPct val="0"/>
              </a:spcBef>
              <a:buFontTx/>
              <a:buChar char="•"/>
              <a:defRPr/>
            </a:pPr>
            <a:r>
              <a:rPr lang="en-US" sz="2800" dirty="0">
                <a:sym typeface="Symbol" pitchFamily="18" charset="2"/>
              </a:rPr>
              <a:t>  </a:t>
            </a:r>
            <a:r>
              <a:rPr lang="en-US" sz="2800" b="1" dirty="0">
                <a:solidFill>
                  <a:srgbClr val="00FFFF"/>
                </a:solidFill>
                <a:sym typeface="Symbol" pitchFamily="18" charset="2"/>
              </a:rPr>
              <a:t>r</a:t>
            </a:r>
            <a:r>
              <a:rPr lang="en-US" sz="2800" dirty="0">
                <a:sym typeface="Symbol" pitchFamily="18" charset="2"/>
              </a:rPr>
              <a:t> is called the remainder. </a:t>
            </a:r>
          </a:p>
        </p:txBody>
      </p:sp>
    </p:spTree>
    <p:extLst>
      <p:ext uri="{BB962C8B-B14F-4D97-AF65-F5344CB8AC3E}">
        <p14:creationId xmlns:p14="http://schemas.microsoft.com/office/powerpoint/2010/main" val="335060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down)">
                                      <p:cBhvr>
                                        <p:cTn id="7" dur="500"/>
                                        <p:tgtEl>
                                          <p:spTgt spid="18534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85347">
                                            <p:txEl>
                                              <p:pRg st="1" end="1"/>
                                            </p:txEl>
                                          </p:spTgt>
                                        </p:tgtEl>
                                        <p:attrNameLst>
                                          <p:attrName>style.visibility</p:attrName>
                                        </p:attrNameLst>
                                      </p:cBhvr>
                                      <p:to>
                                        <p:strVal val="visible"/>
                                      </p:to>
                                    </p:set>
                                    <p:animEffect transition="in" filter="wipe(down)">
                                      <p:cBhvr>
                                        <p:cTn id="10" dur="500"/>
                                        <p:tgtEl>
                                          <p:spTgt spid="18534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85347">
                                            <p:txEl>
                                              <p:pRg st="3" end="3"/>
                                            </p:txEl>
                                          </p:spTgt>
                                        </p:tgtEl>
                                        <p:attrNameLst>
                                          <p:attrName>style.visibility</p:attrName>
                                        </p:attrNameLst>
                                      </p:cBhvr>
                                      <p:to>
                                        <p:strVal val="visible"/>
                                      </p:to>
                                    </p:set>
                                    <p:animEffect transition="in" filter="wipe(down)">
                                      <p:cBhvr>
                                        <p:cTn id="15" dur="500"/>
                                        <p:tgtEl>
                                          <p:spTgt spid="185347">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85347">
                                            <p:txEl>
                                              <p:pRg st="4" end="4"/>
                                            </p:txEl>
                                          </p:spTgt>
                                        </p:tgtEl>
                                        <p:attrNameLst>
                                          <p:attrName>style.visibility</p:attrName>
                                        </p:attrNameLst>
                                      </p:cBhvr>
                                      <p:to>
                                        <p:strVal val="visible"/>
                                      </p:to>
                                    </p:set>
                                    <p:animEffect transition="in" filter="wipe(down)">
                                      <p:cBhvr>
                                        <p:cTn id="18" dur="500"/>
                                        <p:tgtEl>
                                          <p:spTgt spid="185347">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85347">
                                            <p:txEl>
                                              <p:pRg st="5" end="5"/>
                                            </p:txEl>
                                          </p:spTgt>
                                        </p:tgtEl>
                                        <p:attrNameLst>
                                          <p:attrName>style.visibility</p:attrName>
                                        </p:attrNameLst>
                                      </p:cBhvr>
                                      <p:to>
                                        <p:strVal val="visible"/>
                                      </p:to>
                                    </p:set>
                                    <p:animEffect transition="in" filter="wipe(down)">
                                      <p:cBhvr>
                                        <p:cTn id="21" dur="500"/>
                                        <p:tgtEl>
                                          <p:spTgt spid="185347">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85347">
                                            <p:txEl>
                                              <p:pRg st="6" end="6"/>
                                            </p:txEl>
                                          </p:spTgt>
                                        </p:tgtEl>
                                        <p:attrNameLst>
                                          <p:attrName>style.visibility</p:attrName>
                                        </p:attrNameLst>
                                      </p:cBhvr>
                                      <p:to>
                                        <p:strVal val="visible"/>
                                      </p:to>
                                    </p:set>
                                    <p:animEffect transition="in" filter="wipe(down)">
                                      <p:cBhvr>
                                        <p:cTn id="24" dur="500"/>
                                        <p:tgtEl>
                                          <p:spTgt spid="185347">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85347">
                                            <p:txEl>
                                              <p:pRg st="7" end="7"/>
                                            </p:txEl>
                                          </p:spTgt>
                                        </p:tgtEl>
                                        <p:attrNameLst>
                                          <p:attrName>style.visibility</p:attrName>
                                        </p:attrNameLst>
                                      </p:cBhvr>
                                      <p:to>
                                        <p:strVal val="visible"/>
                                      </p:to>
                                    </p:set>
                                    <p:animEffect transition="in" filter="wipe(down)">
                                      <p:cBhvr>
                                        <p:cTn id="27" dur="500"/>
                                        <p:tgtEl>
                                          <p:spTgt spid="1853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685800" y="152400"/>
            <a:ext cx="7772400" cy="838200"/>
          </a:xfrm>
        </p:spPr>
        <p:txBody>
          <a:bodyPr/>
          <a:lstStyle/>
          <a:p>
            <a:pPr eaLnBrk="1" hangingPunct="1">
              <a:defRPr/>
            </a:pPr>
            <a:r>
              <a:rPr lang="en-US" sz="3600"/>
              <a:t>The Division Algorithm</a:t>
            </a:r>
            <a:endParaRPr lang="en-CA" sz="3600"/>
          </a:p>
        </p:txBody>
      </p:sp>
      <p:sp>
        <p:nvSpPr>
          <p:cNvPr id="186371" name="Rectangle 3"/>
          <p:cNvSpPr>
            <a:spLocks noGrp="1" noChangeArrowheads="1"/>
          </p:cNvSpPr>
          <p:nvPr>
            <p:ph type="body" idx="1"/>
          </p:nvPr>
        </p:nvSpPr>
        <p:spPr>
          <a:xfrm>
            <a:off x="304800" y="1219200"/>
            <a:ext cx="8610600" cy="4953000"/>
          </a:xfrm>
        </p:spPr>
        <p:txBody>
          <a:bodyPr/>
          <a:lstStyle/>
          <a:p>
            <a:pPr marL="0" indent="0" eaLnBrk="1" hangingPunct="1">
              <a:spcBef>
                <a:spcPct val="0"/>
              </a:spcBef>
              <a:defRPr/>
            </a:pPr>
            <a:r>
              <a:rPr lang="en-US" sz="2800" b="1" dirty="0">
                <a:solidFill>
                  <a:srgbClr val="00FFFF"/>
                </a:solidFill>
                <a:sym typeface="Symbol" pitchFamily="18" charset="2"/>
              </a:rPr>
              <a:t>Example:</a:t>
            </a:r>
          </a:p>
          <a:p>
            <a:pPr marL="0" indent="0" eaLnBrk="1" hangingPunct="1">
              <a:spcBef>
                <a:spcPct val="0"/>
              </a:spcBef>
              <a:defRPr/>
            </a:pPr>
            <a:endParaRPr lang="en-US" sz="2800" b="1" dirty="0">
              <a:solidFill>
                <a:srgbClr val="00FFFF"/>
              </a:solidFill>
              <a:sym typeface="Symbol" pitchFamily="18" charset="2"/>
            </a:endParaRPr>
          </a:p>
          <a:p>
            <a:pPr marL="0" indent="0" eaLnBrk="1" hangingPunct="1">
              <a:spcBef>
                <a:spcPct val="0"/>
              </a:spcBef>
              <a:defRPr/>
            </a:pPr>
            <a:r>
              <a:rPr lang="en-US" sz="2800" dirty="0">
                <a:sym typeface="Symbol" pitchFamily="18" charset="2"/>
              </a:rPr>
              <a:t>When we divide 17 by 5, we have</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17 = 53 + 2.</a:t>
            </a:r>
          </a:p>
          <a:p>
            <a:pPr marL="0" indent="0" eaLnBrk="1" hangingPunct="1">
              <a:spcBef>
                <a:spcPct val="0"/>
              </a:spcBef>
              <a:defRPr/>
            </a:pPr>
            <a:endParaRPr lang="en-US" sz="2800" dirty="0">
              <a:sym typeface="Symbol" pitchFamily="18" charset="2"/>
            </a:endParaRPr>
          </a:p>
          <a:p>
            <a:pPr marL="0" indent="0" eaLnBrk="1" hangingPunct="1">
              <a:spcBef>
                <a:spcPct val="0"/>
              </a:spcBef>
              <a:buFontTx/>
              <a:buChar char="•"/>
              <a:defRPr/>
            </a:pPr>
            <a:r>
              <a:rPr lang="en-US" sz="2800" dirty="0">
                <a:sym typeface="Symbol" pitchFamily="18" charset="2"/>
              </a:rPr>
              <a:t>  17 is the dividend,</a:t>
            </a:r>
          </a:p>
          <a:p>
            <a:pPr marL="0" indent="0" eaLnBrk="1" hangingPunct="1">
              <a:spcBef>
                <a:spcPct val="0"/>
              </a:spcBef>
              <a:buFontTx/>
              <a:buChar char="•"/>
              <a:defRPr/>
            </a:pPr>
            <a:r>
              <a:rPr lang="en-US" sz="2800" dirty="0">
                <a:sym typeface="Symbol" pitchFamily="18" charset="2"/>
              </a:rPr>
              <a:t>  5  is the divisor,</a:t>
            </a:r>
          </a:p>
          <a:p>
            <a:pPr marL="0" indent="0" eaLnBrk="1" hangingPunct="1">
              <a:spcBef>
                <a:spcPct val="0"/>
              </a:spcBef>
              <a:buFontTx/>
              <a:buChar char="•"/>
              <a:defRPr/>
            </a:pPr>
            <a:r>
              <a:rPr lang="en-US" sz="2800" dirty="0">
                <a:sym typeface="Symbol" pitchFamily="18" charset="2"/>
              </a:rPr>
              <a:t>  3  is called the quotient, and</a:t>
            </a:r>
          </a:p>
          <a:p>
            <a:pPr marL="0" indent="0" eaLnBrk="1" hangingPunct="1">
              <a:spcBef>
                <a:spcPct val="0"/>
              </a:spcBef>
              <a:buFontTx/>
              <a:buChar char="•"/>
              <a:defRPr/>
            </a:pPr>
            <a:r>
              <a:rPr lang="en-US" sz="2800" dirty="0">
                <a:sym typeface="Symbol" pitchFamily="18" charset="2"/>
              </a:rPr>
              <a:t>  2  is called the remainder.</a:t>
            </a:r>
          </a:p>
          <a:p>
            <a:pPr marL="0" indent="0" eaLnBrk="1" hangingPunct="1">
              <a:spcBef>
                <a:spcPct val="0"/>
              </a:spcBef>
              <a:defRPr/>
            </a:pPr>
            <a:endParaRPr lang="en-US" sz="2800" dirty="0">
              <a:sym typeface="Symbol" pitchFamily="18" charset="2"/>
            </a:endParaRPr>
          </a:p>
        </p:txBody>
      </p:sp>
    </p:spTree>
    <p:extLst>
      <p:ext uri="{BB962C8B-B14F-4D97-AF65-F5344CB8AC3E}">
        <p14:creationId xmlns:p14="http://schemas.microsoft.com/office/powerpoint/2010/main" val="26996762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685800" y="152400"/>
            <a:ext cx="7772400" cy="838200"/>
          </a:xfrm>
        </p:spPr>
        <p:txBody>
          <a:bodyPr/>
          <a:lstStyle/>
          <a:p>
            <a:pPr eaLnBrk="1" hangingPunct="1">
              <a:defRPr/>
            </a:pPr>
            <a:r>
              <a:rPr lang="en-US" sz="3600"/>
              <a:t>The Division Algorithm</a:t>
            </a:r>
            <a:endParaRPr lang="en-CA" sz="3600"/>
          </a:p>
        </p:txBody>
      </p:sp>
      <p:sp>
        <p:nvSpPr>
          <p:cNvPr id="187395" name="Rectangle 3"/>
          <p:cNvSpPr>
            <a:spLocks noGrp="1" noChangeArrowheads="1"/>
          </p:cNvSpPr>
          <p:nvPr>
            <p:ph type="body" idx="1"/>
          </p:nvPr>
        </p:nvSpPr>
        <p:spPr>
          <a:xfrm>
            <a:off x="304800" y="1143000"/>
            <a:ext cx="8610600" cy="4953000"/>
          </a:xfrm>
        </p:spPr>
        <p:txBody>
          <a:bodyPr/>
          <a:lstStyle/>
          <a:p>
            <a:pPr marL="0" indent="0" eaLnBrk="1" hangingPunct="1">
              <a:spcBef>
                <a:spcPct val="0"/>
              </a:spcBef>
              <a:defRPr/>
            </a:pPr>
            <a:r>
              <a:rPr lang="en-US" sz="2800" b="1" dirty="0">
                <a:solidFill>
                  <a:srgbClr val="00FFFF"/>
                </a:solidFill>
                <a:sym typeface="Symbol" pitchFamily="18" charset="2"/>
              </a:rPr>
              <a:t>Another example:</a:t>
            </a:r>
          </a:p>
          <a:p>
            <a:pPr marL="0" indent="0" eaLnBrk="1" hangingPunct="1">
              <a:spcBef>
                <a:spcPct val="0"/>
              </a:spcBef>
              <a:defRPr/>
            </a:pPr>
            <a:endParaRPr lang="en-US" sz="1600" b="1" dirty="0">
              <a:solidFill>
                <a:srgbClr val="00FFFF"/>
              </a:solidFill>
              <a:sym typeface="Symbol" pitchFamily="18" charset="2"/>
            </a:endParaRPr>
          </a:p>
          <a:p>
            <a:pPr marL="0" indent="0" eaLnBrk="1" hangingPunct="1">
              <a:spcBef>
                <a:spcPct val="0"/>
              </a:spcBef>
              <a:defRPr/>
            </a:pPr>
            <a:r>
              <a:rPr lang="en-US" sz="2800" dirty="0">
                <a:sym typeface="Symbol" pitchFamily="18" charset="2"/>
              </a:rPr>
              <a:t>What happens when we divide -11 by 3 ?</a:t>
            </a:r>
          </a:p>
          <a:p>
            <a:pPr marL="0" indent="0" eaLnBrk="1" hangingPunct="1">
              <a:spcBef>
                <a:spcPct val="0"/>
              </a:spcBef>
              <a:defRPr/>
            </a:pPr>
            <a:endParaRPr lang="en-US" sz="1600" dirty="0">
              <a:sym typeface="Symbol" pitchFamily="18" charset="2"/>
            </a:endParaRPr>
          </a:p>
          <a:p>
            <a:pPr marL="0" indent="0" eaLnBrk="1" hangingPunct="1">
              <a:spcBef>
                <a:spcPct val="0"/>
              </a:spcBef>
              <a:defRPr/>
            </a:pPr>
            <a:r>
              <a:rPr lang="en-US" sz="2800" dirty="0">
                <a:solidFill>
                  <a:srgbClr val="FF3300"/>
                </a:solidFill>
                <a:sym typeface="Symbol" pitchFamily="18" charset="2"/>
              </a:rPr>
              <a:t>Note that the remainder cannot be negative.</a:t>
            </a:r>
          </a:p>
          <a:p>
            <a:pPr marL="0" indent="0" eaLnBrk="1" hangingPunct="1">
              <a:spcBef>
                <a:spcPct val="0"/>
              </a:spcBef>
              <a:defRPr/>
            </a:pPr>
            <a:endParaRPr lang="en-US" sz="1600" dirty="0">
              <a:solidFill>
                <a:srgbClr val="FF3300"/>
              </a:solidFill>
              <a:sym typeface="Symbol" pitchFamily="18" charset="2"/>
            </a:endParaRPr>
          </a:p>
          <a:p>
            <a:pPr marL="0" indent="0" eaLnBrk="1" hangingPunct="1">
              <a:spcBef>
                <a:spcPct val="0"/>
              </a:spcBef>
              <a:defRPr/>
            </a:pPr>
            <a:r>
              <a:rPr lang="en-US" sz="2800" dirty="0">
                <a:sym typeface="Symbol" pitchFamily="18" charset="2"/>
              </a:rPr>
              <a:t>-11 = 3(-4) + 1.</a:t>
            </a:r>
          </a:p>
          <a:p>
            <a:pPr marL="0" indent="0" eaLnBrk="1" hangingPunct="1">
              <a:spcBef>
                <a:spcPct val="0"/>
              </a:spcBef>
              <a:defRPr/>
            </a:pPr>
            <a:endParaRPr lang="en-US" sz="2800" dirty="0">
              <a:sym typeface="Symbol" pitchFamily="18" charset="2"/>
            </a:endParaRPr>
          </a:p>
          <a:p>
            <a:pPr marL="0" indent="0" eaLnBrk="1" hangingPunct="1">
              <a:spcBef>
                <a:spcPct val="0"/>
              </a:spcBef>
              <a:buFontTx/>
              <a:buChar char="•"/>
              <a:defRPr/>
            </a:pPr>
            <a:r>
              <a:rPr lang="en-US" sz="2800" dirty="0">
                <a:sym typeface="Symbol" pitchFamily="18" charset="2"/>
              </a:rPr>
              <a:t>  -11 is the dividend,</a:t>
            </a:r>
          </a:p>
          <a:p>
            <a:pPr marL="0" indent="0" eaLnBrk="1" hangingPunct="1">
              <a:spcBef>
                <a:spcPct val="0"/>
              </a:spcBef>
              <a:buFontTx/>
              <a:buChar char="•"/>
              <a:defRPr/>
            </a:pPr>
            <a:r>
              <a:rPr lang="en-US" sz="2800" dirty="0">
                <a:sym typeface="Symbol" pitchFamily="18" charset="2"/>
              </a:rPr>
              <a:t>  3  is the divisor,</a:t>
            </a:r>
          </a:p>
          <a:p>
            <a:pPr marL="0" indent="0" eaLnBrk="1" hangingPunct="1">
              <a:spcBef>
                <a:spcPct val="0"/>
              </a:spcBef>
              <a:buFontTx/>
              <a:buChar char="•"/>
              <a:defRPr/>
            </a:pPr>
            <a:r>
              <a:rPr lang="en-US" sz="2800" dirty="0">
                <a:sym typeface="Symbol" pitchFamily="18" charset="2"/>
              </a:rPr>
              <a:t>  -4 is called the quotient, and</a:t>
            </a:r>
          </a:p>
          <a:p>
            <a:pPr marL="0" indent="0" eaLnBrk="1" hangingPunct="1">
              <a:spcBef>
                <a:spcPct val="0"/>
              </a:spcBef>
              <a:buFontTx/>
              <a:buChar char="•"/>
              <a:defRPr/>
            </a:pPr>
            <a:r>
              <a:rPr lang="en-US" sz="2800" dirty="0">
                <a:sym typeface="Symbol" pitchFamily="18" charset="2"/>
              </a:rPr>
              <a:t>  1  is called the remainder.</a:t>
            </a:r>
          </a:p>
        </p:txBody>
      </p:sp>
    </p:spTree>
    <p:extLst>
      <p:ext uri="{BB962C8B-B14F-4D97-AF65-F5344CB8AC3E}">
        <p14:creationId xmlns:p14="http://schemas.microsoft.com/office/powerpoint/2010/main" val="362575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7395">
                                            <p:txEl>
                                              <p:pRg st="4" end="4"/>
                                            </p:txEl>
                                          </p:spTgt>
                                        </p:tgtEl>
                                        <p:attrNameLst>
                                          <p:attrName>style.visibility</p:attrName>
                                        </p:attrNameLst>
                                      </p:cBhvr>
                                      <p:to>
                                        <p:strVal val="visible"/>
                                      </p:to>
                                    </p:set>
                                    <p:animEffect transition="in" filter="wipe(down)">
                                      <p:cBhvr>
                                        <p:cTn id="7" dur="500"/>
                                        <p:tgtEl>
                                          <p:spTgt spid="18739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7395">
                                            <p:txEl>
                                              <p:pRg st="6" end="6"/>
                                            </p:txEl>
                                          </p:spTgt>
                                        </p:tgtEl>
                                        <p:attrNameLst>
                                          <p:attrName>style.visibility</p:attrName>
                                        </p:attrNameLst>
                                      </p:cBhvr>
                                      <p:to>
                                        <p:strVal val="visible"/>
                                      </p:to>
                                    </p:set>
                                    <p:animEffect transition="in" filter="wipe(down)">
                                      <p:cBhvr>
                                        <p:cTn id="12" dur="500"/>
                                        <p:tgtEl>
                                          <p:spTgt spid="187395">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7395">
                                            <p:txEl>
                                              <p:pRg st="8" end="8"/>
                                            </p:txEl>
                                          </p:spTgt>
                                        </p:tgtEl>
                                        <p:attrNameLst>
                                          <p:attrName>style.visibility</p:attrName>
                                        </p:attrNameLst>
                                      </p:cBhvr>
                                      <p:to>
                                        <p:strVal val="visible"/>
                                      </p:to>
                                    </p:set>
                                    <p:animEffect transition="in" filter="barn(inVertical)">
                                      <p:cBhvr>
                                        <p:cTn id="17" dur="500"/>
                                        <p:tgtEl>
                                          <p:spTgt spid="187395">
                                            <p:txEl>
                                              <p:pRg st="8" end="8"/>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187395">
                                            <p:txEl>
                                              <p:pRg st="9" end="9"/>
                                            </p:txEl>
                                          </p:spTgt>
                                        </p:tgtEl>
                                        <p:attrNameLst>
                                          <p:attrName>style.visibility</p:attrName>
                                        </p:attrNameLst>
                                      </p:cBhvr>
                                      <p:to>
                                        <p:strVal val="visible"/>
                                      </p:to>
                                    </p:set>
                                    <p:animEffect transition="in" filter="barn(inVertical)">
                                      <p:cBhvr>
                                        <p:cTn id="20" dur="500"/>
                                        <p:tgtEl>
                                          <p:spTgt spid="187395">
                                            <p:txEl>
                                              <p:pRg st="9" end="9"/>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187395">
                                            <p:txEl>
                                              <p:pRg st="10" end="10"/>
                                            </p:txEl>
                                          </p:spTgt>
                                        </p:tgtEl>
                                        <p:attrNameLst>
                                          <p:attrName>style.visibility</p:attrName>
                                        </p:attrNameLst>
                                      </p:cBhvr>
                                      <p:to>
                                        <p:strVal val="visible"/>
                                      </p:to>
                                    </p:set>
                                    <p:animEffect transition="in" filter="barn(inVertical)">
                                      <p:cBhvr>
                                        <p:cTn id="23" dur="500"/>
                                        <p:tgtEl>
                                          <p:spTgt spid="187395">
                                            <p:txEl>
                                              <p:pRg st="10" end="10"/>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187395">
                                            <p:txEl>
                                              <p:pRg st="11" end="11"/>
                                            </p:txEl>
                                          </p:spTgt>
                                        </p:tgtEl>
                                        <p:attrNameLst>
                                          <p:attrName>style.visibility</p:attrName>
                                        </p:attrNameLst>
                                      </p:cBhvr>
                                      <p:to>
                                        <p:strVal val="visible"/>
                                      </p:to>
                                    </p:set>
                                    <p:animEffect transition="in" filter="barn(inVertical)">
                                      <p:cBhvr>
                                        <p:cTn id="26" dur="500"/>
                                        <p:tgtEl>
                                          <p:spTgt spid="18739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685800" y="152400"/>
            <a:ext cx="7772400" cy="762000"/>
          </a:xfrm>
        </p:spPr>
        <p:txBody>
          <a:bodyPr/>
          <a:lstStyle/>
          <a:p>
            <a:pPr eaLnBrk="1" hangingPunct="1">
              <a:defRPr/>
            </a:pPr>
            <a:r>
              <a:rPr lang="en-US" sz="3600"/>
              <a:t>Greatest Common Divisors</a:t>
            </a:r>
            <a:endParaRPr lang="en-CA" sz="3600"/>
          </a:p>
        </p:txBody>
      </p:sp>
      <p:sp>
        <p:nvSpPr>
          <p:cNvPr id="188419" name="Rectangle 3"/>
          <p:cNvSpPr>
            <a:spLocks noGrp="1" noChangeArrowheads="1"/>
          </p:cNvSpPr>
          <p:nvPr>
            <p:ph type="body" idx="1"/>
          </p:nvPr>
        </p:nvSpPr>
        <p:spPr>
          <a:xfrm>
            <a:off x="304800" y="1066800"/>
            <a:ext cx="8610600" cy="5334000"/>
          </a:xfrm>
        </p:spPr>
        <p:txBody>
          <a:bodyPr/>
          <a:lstStyle/>
          <a:p>
            <a:pPr marL="0" indent="0" eaLnBrk="1" hangingPunct="1">
              <a:lnSpc>
                <a:spcPct val="90000"/>
              </a:lnSpc>
              <a:spcBef>
                <a:spcPct val="0"/>
              </a:spcBef>
              <a:defRPr/>
            </a:pPr>
            <a:r>
              <a:rPr lang="en-US" sz="2800" dirty="0">
                <a:sym typeface="Symbol" pitchFamily="18" charset="2"/>
              </a:rPr>
              <a:t>Let a and b be integers, not both zero.</a:t>
            </a:r>
          </a:p>
          <a:p>
            <a:pPr marL="0" indent="0" eaLnBrk="1" hangingPunct="1">
              <a:lnSpc>
                <a:spcPct val="90000"/>
              </a:lnSpc>
              <a:spcBef>
                <a:spcPct val="0"/>
              </a:spcBef>
              <a:defRPr/>
            </a:pPr>
            <a:r>
              <a:rPr lang="en-US" sz="2800" dirty="0">
                <a:sym typeface="Symbol" pitchFamily="18" charset="2"/>
              </a:rPr>
              <a:t>The largest integer d such that d | a and d | b is called the </a:t>
            </a:r>
            <a:r>
              <a:rPr lang="en-US" sz="2800" b="1" dirty="0">
                <a:solidFill>
                  <a:srgbClr val="00FFFF"/>
                </a:solidFill>
                <a:sym typeface="Symbol" pitchFamily="18" charset="2"/>
              </a:rPr>
              <a:t>greatest common divisor</a:t>
            </a:r>
            <a:r>
              <a:rPr lang="en-US" sz="2800" dirty="0">
                <a:sym typeface="Symbol" pitchFamily="18" charset="2"/>
              </a:rPr>
              <a:t> of a and b.</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The greatest common divisor of a and b is denoted by </a:t>
            </a:r>
            <a:r>
              <a:rPr lang="en-US" sz="2800" dirty="0" err="1">
                <a:sym typeface="Symbol" pitchFamily="18" charset="2"/>
              </a:rPr>
              <a:t>gcd</a:t>
            </a:r>
            <a:r>
              <a:rPr lang="en-US" sz="2800" dirty="0">
                <a:sym typeface="Symbol" pitchFamily="18" charset="2"/>
              </a:rPr>
              <a:t>(a, b).</a:t>
            </a:r>
          </a:p>
          <a:p>
            <a:pPr marL="0" indent="0" eaLnBrk="1" hangingPunct="1">
              <a:lnSpc>
                <a:spcPct val="90000"/>
              </a:lnSpc>
              <a:spcBef>
                <a:spcPct val="0"/>
              </a:spcBef>
              <a:defRPr/>
            </a:pPr>
            <a:endParaRPr lang="en-US" sz="1600" dirty="0">
              <a:sym typeface="Symbol" pitchFamily="18" charset="2"/>
            </a:endParaRPr>
          </a:p>
          <a:p>
            <a:pPr marL="0" indent="0" eaLnBrk="1" hangingPunct="1">
              <a:lnSpc>
                <a:spcPct val="90000"/>
              </a:lnSpc>
              <a:spcBef>
                <a:spcPct val="0"/>
              </a:spcBef>
              <a:defRPr/>
            </a:pPr>
            <a:r>
              <a:rPr lang="en-US" sz="2800" b="1" dirty="0">
                <a:solidFill>
                  <a:srgbClr val="00FFFF"/>
                </a:solidFill>
                <a:sym typeface="Symbol" pitchFamily="18" charset="2"/>
              </a:rPr>
              <a:t>Example 1:</a:t>
            </a:r>
            <a:r>
              <a:rPr lang="en-US" sz="2800" dirty="0">
                <a:sym typeface="Symbol" pitchFamily="18" charset="2"/>
              </a:rPr>
              <a:t> What is </a:t>
            </a:r>
            <a:r>
              <a:rPr lang="en-US" sz="2800" dirty="0" err="1">
                <a:sym typeface="Symbol" pitchFamily="18" charset="2"/>
              </a:rPr>
              <a:t>gcd</a:t>
            </a:r>
            <a:r>
              <a:rPr lang="en-US" sz="2800" dirty="0">
                <a:sym typeface="Symbol" pitchFamily="18" charset="2"/>
              </a:rPr>
              <a:t>(48, 72) ?</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The positive common divisors of 48 and 72 are </a:t>
            </a:r>
            <a:br>
              <a:rPr lang="en-US" sz="2800" dirty="0">
                <a:sym typeface="Symbol" pitchFamily="18" charset="2"/>
              </a:rPr>
            </a:br>
            <a:r>
              <a:rPr lang="en-US" sz="2800" dirty="0">
                <a:sym typeface="Symbol" pitchFamily="18" charset="2"/>
              </a:rPr>
              <a:t>1, 2, 3, 4, 6, 8, 12, 16, and 24, so </a:t>
            </a:r>
            <a:r>
              <a:rPr lang="en-US" sz="2800" dirty="0" err="1">
                <a:sym typeface="Symbol" pitchFamily="18" charset="2"/>
              </a:rPr>
              <a:t>gcd</a:t>
            </a:r>
            <a:r>
              <a:rPr lang="en-US" sz="2800" dirty="0">
                <a:sym typeface="Symbol" pitchFamily="18" charset="2"/>
              </a:rPr>
              <a:t>(48, 72) = 24. </a:t>
            </a:r>
          </a:p>
          <a:p>
            <a:pPr marL="0" indent="0" eaLnBrk="1" hangingPunct="1">
              <a:lnSpc>
                <a:spcPct val="90000"/>
              </a:lnSpc>
              <a:spcBef>
                <a:spcPct val="0"/>
              </a:spcBef>
              <a:defRPr/>
            </a:pPr>
            <a:endParaRPr lang="en-US" sz="1600" dirty="0">
              <a:sym typeface="Symbol" pitchFamily="18" charset="2"/>
            </a:endParaRPr>
          </a:p>
          <a:p>
            <a:pPr marL="0" indent="0" eaLnBrk="1" hangingPunct="1">
              <a:lnSpc>
                <a:spcPct val="90000"/>
              </a:lnSpc>
              <a:spcBef>
                <a:spcPct val="0"/>
              </a:spcBef>
              <a:defRPr/>
            </a:pPr>
            <a:r>
              <a:rPr lang="en-US" sz="2800" b="1" dirty="0">
                <a:solidFill>
                  <a:srgbClr val="00FFFF"/>
                </a:solidFill>
                <a:sym typeface="Symbol" pitchFamily="18" charset="2"/>
              </a:rPr>
              <a:t>Example 2:</a:t>
            </a:r>
            <a:r>
              <a:rPr lang="en-US" sz="2800" dirty="0">
                <a:sym typeface="Symbol" pitchFamily="18" charset="2"/>
              </a:rPr>
              <a:t> What is </a:t>
            </a:r>
            <a:r>
              <a:rPr lang="en-US" sz="2800" dirty="0" err="1">
                <a:sym typeface="Symbol" pitchFamily="18" charset="2"/>
              </a:rPr>
              <a:t>gcd</a:t>
            </a:r>
            <a:r>
              <a:rPr lang="en-US" sz="2800" dirty="0">
                <a:sym typeface="Symbol" pitchFamily="18" charset="2"/>
              </a:rPr>
              <a:t>(19, 72) ?</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The only positive common divisor of 19 and 72 is</a:t>
            </a:r>
            <a:br>
              <a:rPr lang="en-US" sz="2800" dirty="0">
                <a:sym typeface="Symbol" pitchFamily="18" charset="2"/>
              </a:rPr>
            </a:br>
            <a:r>
              <a:rPr lang="en-US" sz="2800" dirty="0">
                <a:sym typeface="Symbol" pitchFamily="18" charset="2"/>
              </a:rPr>
              <a:t>1, so </a:t>
            </a:r>
            <a:r>
              <a:rPr lang="en-US" sz="2800" dirty="0" err="1">
                <a:sym typeface="Symbol" pitchFamily="18" charset="2"/>
              </a:rPr>
              <a:t>gcd</a:t>
            </a:r>
            <a:r>
              <a:rPr lang="en-US" sz="2800" dirty="0">
                <a:sym typeface="Symbol" pitchFamily="18" charset="2"/>
              </a:rPr>
              <a:t>(19, 72) = 1. </a:t>
            </a:r>
          </a:p>
        </p:txBody>
      </p:sp>
    </p:spTree>
    <p:extLst>
      <p:ext uri="{BB962C8B-B14F-4D97-AF65-F5344CB8AC3E}">
        <p14:creationId xmlns:p14="http://schemas.microsoft.com/office/powerpoint/2010/main" val="322202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Effect transition="in" filter="barn(inVertical)">
                                      <p:cBhvr>
                                        <p:cTn id="7" dur="500"/>
                                        <p:tgtEl>
                                          <p:spTgt spid="188419">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8419">
                                            <p:txEl>
                                              <p:pRg st="1" end="1"/>
                                            </p:txEl>
                                          </p:spTgt>
                                        </p:tgtEl>
                                        <p:attrNameLst>
                                          <p:attrName>style.visibility</p:attrName>
                                        </p:attrNameLst>
                                      </p:cBhvr>
                                      <p:to>
                                        <p:strVal val="visible"/>
                                      </p:to>
                                    </p:set>
                                    <p:animEffect transition="in" filter="barn(inVertical)">
                                      <p:cBhvr>
                                        <p:cTn id="10" dur="500"/>
                                        <p:tgtEl>
                                          <p:spTgt spid="188419">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88419">
                                            <p:txEl>
                                              <p:pRg st="3" end="3"/>
                                            </p:txEl>
                                          </p:spTgt>
                                        </p:tgtEl>
                                        <p:attrNameLst>
                                          <p:attrName>style.visibility</p:attrName>
                                        </p:attrNameLst>
                                      </p:cBhvr>
                                      <p:to>
                                        <p:strVal val="visible"/>
                                      </p:to>
                                    </p:set>
                                    <p:animEffect transition="in" filter="barn(inVertical)">
                                      <p:cBhvr>
                                        <p:cTn id="13" dur="500"/>
                                        <p:tgtEl>
                                          <p:spTgt spid="18841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8419">
                                            <p:txEl>
                                              <p:pRg st="5" end="5"/>
                                            </p:txEl>
                                          </p:spTgt>
                                        </p:tgtEl>
                                        <p:attrNameLst>
                                          <p:attrName>style.visibility</p:attrName>
                                        </p:attrNameLst>
                                      </p:cBhvr>
                                      <p:to>
                                        <p:strVal val="visible"/>
                                      </p:to>
                                    </p:set>
                                    <p:animEffect transition="in" filter="wipe(down)">
                                      <p:cBhvr>
                                        <p:cTn id="18" dur="500"/>
                                        <p:tgtEl>
                                          <p:spTgt spid="18841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188419">
                                            <p:txEl>
                                              <p:pRg st="7" end="7"/>
                                            </p:txEl>
                                          </p:spTgt>
                                        </p:tgtEl>
                                        <p:attrNameLst>
                                          <p:attrName>style.visibility</p:attrName>
                                        </p:attrNameLst>
                                      </p:cBhvr>
                                      <p:to>
                                        <p:strVal val="visible"/>
                                      </p:to>
                                    </p:set>
                                    <p:animEffect transition="in" filter="circle(in)">
                                      <p:cBhvr>
                                        <p:cTn id="23" dur="2000"/>
                                        <p:tgtEl>
                                          <p:spTgt spid="188419">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88419">
                                            <p:txEl>
                                              <p:pRg st="9" end="9"/>
                                            </p:txEl>
                                          </p:spTgt>
                                        </p:tgtEl>
                                        <p:attrNameLst>
                                          <p:attrName>style.visibility</p:attrName>
                                        </p:attrNameLst>
                                      </p:cBhvr>
                                      <p:to>
                                        <p:strVal val="visible"/>
                                      </p:to>
                                    </p:set>
                                    <p:animEffect transition="in" filter="barn(inVertical)">
                                      <p:cBhvr>
                                        <p:cTn id="28" dur="500"/>
                                        <p:tgtEl>
                                          <p:spTgt spid="188419">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88419">
                                            <p:txEl>
                                              <p:pRg st="11" end="11"/>
                                            </p:txEl>
                                          </p:spTgt>
                                        </p:tgtEl>
                                        <p:attrNameLst>
                                          <p:attrName>style.visibility</p:attrName>
                                        </p:attrNameLst>
                                      </p:cBhvr>
                                      <p:to>
                                        <p:strVal val="visible"/>
                                      </p:to>
                                    </p:set>
                                    <p:animEffect transition="in" filter="wipe(down)">
                                      <p:cBhvr>
                                        <p:cTn id="33" dur="500"/>
                                        <p:tgtEl>
                                          <p:spTgt spid="18841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685800" y="152400"/>
            <a:ext cx="7772400" cy="762000"/>
          </a:xfrm>
        </p:spPr>
        <p:txBody>
          <a:bodyPr/>
          <a:lstStyle/>
          <a:p>
            <a:pPr eaLnBrk="1" hangingPunct="1">
              <a:defRPr/>
            </a:pPr>
            <a:r>
              <a:rPr lang="en-US" sz="3600"/>
              <a:t>Greatest Common Divisors</a:t>
            </a:r>
            <a:endParaRPr lang="en-CA" sz="3600"/>
          </a:p>
        </p:txBody>
      </p:sp>
      <p:sp>
        <p:nvSpPr>
          <p:cNvPr id="190467" name="Rectangle 3"/>
          <p:cNvSpPr>
            <a:spLocks noGrp="1" noChangeArrowheads="1"/>
          </p:cNvSpPr>
          <p:nvPr>
            <p:ph type="body" idx="1"/>
          </p:nvPr>
        </p:nvSpPr>
        <p:spPr>
          <a:xfrm>
            <a:off x="304800" y="990600"/>
            <a:ext cx="8610600" cy="3276600"/>
          </a:xfrm>
        </p:spPr>
        <p:txBody>
          <a:bodyPr/>
          <a:lstStyle/>
          <a:p>
            <a:pPr marL="0" indent="0" eaLnBrk="1" hangingPunct="1">
              <a:spcBef>
                <a:spcPct val="0"/>
              </a:spcBef>
              <a:defRPr/>
            </a:pPr>
            <a:r>
              <a:rPr lang="en-US" sz="2800" b="1" dirty="0">
                <a:solidFill>
                  <a:srgbClr val="00FFFF"/>
                </a:solidFill>
                <a:sym typeface="Symbol" pitchFamily="18" charset="2"/>
              </a:rPr>
              <a:t>Using prime factorizations:</a:t>
            </a:r>
          </a:p>
          <a:p>
            <a:pPr marL="0" indent="0" eaLnBrk="1" hangingPunct="1">
              <a:spcBef>
                <a:spcPct val="0"/>
              </a:spcBef>
              <a:defRPr/>
            </a:pPr>
            <a:endParaRPr lang="en-US" sz="1600" b="1" dirty="0">
              <a:solidFill>
                <a:srgbClr val="00FFFF"/>
              </a:solidFill>
              <a:sym typeface="Symbol" pitchFamily="18" charset="2"/>
            </a:endParaRPr>
          </a:p>
          <a:p>
            <a:pPr marL="0" indent="0" eaLnBrk="1" hangingPunct="1">
              <a:lnSpc>
                <a:spcPct val="110000"/>
              </a:lnSpc>
              <a:spcBef>
                <a:spcPct val="0"/>
              </a:spcBef>
              <a:defRPr/>
            </a:pPr>
            <a:r>
              <a:rPr lang="en-US" sz="2800" dirty="0">
                <a:sym typeface="Symbol" pitchFamily="18" charset="2"/>
              </a:rPr>
              <a:t>a = p</a:t>
            </a:r>
            <a:r>
              <a:rPr lang="en-US" sz="2800" baseline="-25000" dirty="0">
                <a:sym typeface="Symbol" pitchFamily="18" charset="2"/>
              </a:rPr>
              <a:t>1</a:t>
            </a:r>
            <a:r>
              <a:rPr lang="en-US" sz="2800" baseline="30000" dirty="0">
                <a:sym typeface="Symbol" pitchFamily="18" charset="2"/>
              </a:rPr>
              <a:t>a</a:t>
            </a:r>
            <a:r>
              <a:rPr lang="en-US" sz="1600" dirty="0">
                <a:sym typeface="Symbol" pitchFamily="18" charset="2"/>
              </a:rPr>
              <a:t>1 </a:t>
            </a:r>
            <a:r>
              <a:rPr lang="en-US" sz="2800" dirty="0">
                <a:sym typeface="Symbol" pitchFamily="18" charset="2"/>
              </a:rPr>
              <a:t> p</a:t>
            </a:r>
            <a:r>
              <a:rPr lang="en-US" sz="2800" baseline="-25000" dirty="0">
                <a:sym typeface="Symbol" pitchFamily="18" charset="2"/>
              </a:rPr>
              <a:t>2</a:t>
            </a:r>
            <a:r>
              <a:rPr lang="en-US" sz="2800" baseline="30000" dirty="0">
                <a:sym typeface="Symbol" pitchFamily="18" charset="2"/>
              </a:rPr>
              <a:t>a</a:t>
            </a:r>
            <a:r>
              <a:rPr lang="en-US" sz="1600" dirty="0">
                <a:sym typeface="Symbol" pitchFamily="18" charset="2"/>
              </a:rPr>
              <a:t>2 </a:t>
            </a:r>
            <a:r>
              <a:rPr lang="en-US" sz="2800" dirty="0">
                <a:sym typeface="Symbol" pitchFamily="18" charset="2"/>
              </a:rPr>
              <a:t>… </a:t>
            </a:r>
            <a:r>
              <a:rPr lang="en-US" sz="2800" dirty="0" err="1">
                <a:sym typeface="Symbol" pitchFamily="18" charset="2"/>
              </a:rPr>
              <a:t>p</a:t>
            </a:r>
            <a:r>
              <a:rPr lang="en-US" sz="2800" baseline="-25000" dirty="0" err="1">
                <a:sym typeface="Symbol" pitchFamily="18" charset="2"/>
              </a:rPr>
              <a:t>n</a:t>
            </a:r>
            <a:r>
              <a:rPr lang="en-US" sz="2800" baseline="30000" dirty="0" err="1">
                <a:sym typeface="Symbol" pitchFamily="18" charset="2"/>
              </a:rPr>
              <a:t>a</a:t>
            </a:r>
            <a:r>
              <a:rPr lang="en-US" sz="1600" dirty="0" err="1">
                <a:sym typeface="Symbol" pitchFamily="18" charset="2"/>
              </a:rPr>
              <a:t>n</a:t>
            </a:r>
            <a:r>
              <a:rPr lang="en-US" sz="1600" dirty="0">
                <a:sym typeface="Symbol" pitchFamily="18" charset="2"/>
              </a:rPr>
              <a:t> </a:t>
            </a:r>
            <a:r>
              <a:rPr lang="en-US" sz="2800" dirty="0">
                <a:sym typeface="Symbol" pitchFamily="18" charset="2"/>
              </a:rPr>
              <a:t>,  b = p</a:t>
            </a:r>
            <a:r>
              <a:rPr lang="en-US" sz="2800" baseline="-25000" dirty="0">
                <a:sym typeface="Symbol" pitchFamily="18" charset="2"/>
              </a:rPr>
              <a:t>1</a:t>
            </a:r>
            <a:r>
              <a:rPr lang="en-US" sz="2800" baseline="30000" dirty="0">
                <a:sym typeface="Symbol" pitchFamily="18" charset="2"/>
              </a:rPr>
              <a:t>b</a:t>
            </a:r>
            <a:r>
              <a:rPr lang="en-US" sz="1600" dirty="0">
                <a:sym typeface="Symbol" pitchFamily="18" charset="2"/>
              </a:rPr>
              <a:t>1 </a:t>
            </a:r>
            <a:r>
              <a:rPr lang="en-US" sz="2800" dirty="0">
                <a:sym typeface="Symbol" pitchFamily="18" charset="2"/>
              </a:rPr>
              <a:t> p</a:t>
            </a:r>
            <a:r>
              <a:rPr lang="en-US" sz="2800" baseline="-25000" dirty="0">
                <a:sym typeface="Symbol" pitchFamily="18" charset="2"/>
              </a:rPr>
              <a:t>2</a:t>
            </a:r>
            <a:r>
              <a:rPr lang="en-US" sz="2800" baseline="30000" dirty="0">
                <a:sym typeface="Symbol" pitchFamily="18" charset="2"/>
              </a:rPr>
              <a:t>b</a:t>
            </a:r>
            <a:r>
              <a:rPr lang="en-US" sz="1600" dirty="0">
                <a:sym typeface="Symbol" pitchFamily="18" charset="2"/>
              </a:rPr>
              <a:t>2 </a:t>
            </a:r>
            <a:r>
              <a:rPr lang="en-US" sz="2800" dirty="0">
                <a:sym typeface="Symbol" pitchFamily="18" charset="2"/>
              </a:rPr>
              <a:t>… </a:t>
            </a:r>
            <a:r>
              <a:rPr lang="en-US" sz="2800" dirty="0" err="1">
                <a:sym typeface="Symbol" pitchFamily="18" charset="2"/>
              </a:rPr>
              <a:t>p</a:t>
            </a:r>
            <a:r>
              <a:rPr lang="en-US" sz="2800" baseline="-25000" dirty="0" err="1">
                <a:sym typeface="Symbol" pitchFamily="18" charset="2"/>
              </a:rPr>
              <a:t>n</a:t>
            </a:r>
            <a:r>
              <a:rPr lang="en-US" sz="2800" baseline="30000" dirty="0" err="1">
                <a:sym typeface="Symbol" pitchFamily="18" charset="2"/>
              </a:rPr>
              <a:t>b</a:t>
            </a:r>
            <a:r>
              <a:rPr lang="en-US" sz="1600" dirty="0" err="1">
                <a:sym typeface="Symbol" pitchFamily="18" charset="2"/>
              </a:rPr>
              <a:t>n</a:t>
            </a:r>
            <a:r>
              <a:rPr lang="en-US" sz="1600" dirty="0">
                <a:sym typeface="Symbol" pitchFamily="18" charset="2"/>
              </a:rPr>
              <a:t> </a:t>
            </a:r>
            <a:r>
              <a:rPr lang="en-US" sz="2800" dirty="0">
                <a:sym typeface="Symbol" pitchFamily="18" charset="2"/>
              </a:rPr>
              <a:t>,</a:t>
            </a:r>
          </a:p>
          <a:p>
            <a:pPr marL="0" indent="0" eaLnBrk="1" hangingPunct="1">
              <a:lnSpc>
                <a:spcPct val="110000"/>
              </a:lnSpc>
              <a:spcBef>
                <a:spcPct val="0"/>
              </a:spcBef>
              <a:defRPr/>
            </a:pPr>
            <a:r>
              <a:rPr lang="en-US" sz="2800" dirty="0">
                <a:sym typeface="Symbol" pitchFamily="18" charset="2"/>
              </a:rPr>
              <a:t>where p</a:t>
            </a:r>
            <a:r>
              <a:rPr lang="en-US" sz="2800" baseline="-25000" dirty="0">
                <a:sym typeface="Symbol" pitchFamily="18" charset="2"/>
              </a:rPr>
              <a:t>1</a:t>
            </a:r>
            <a:r>
              <a:rPr lang="en-US" sz="2800" dirty="0">
                <a:sym typeface="Symbol" pitchFamily="18" charset="2"/>
              </a:rPr>
              <a:t> &lt; p</a:t>
            </a:r>
            <a:r>
              <a:rPr lang="en-US" sz="2800" baseline="-25000" dirty="0">
                <a:sym typeface="Symbol" pitchFamily="18" charset="2"/>
              </a:rPr>
              <a:t>2</a:t>
            </a:r>
            <a:r>
              <a:rPr lang="en-US" sz="2800" dirty="0">
                <a:sym typeface="Symbol" pitchFamily="18" charset="2"/>
              </a:rPr>
              <a:t> &lt; … &lt; </a:t>
            </a:r>
            <a:r>
              <a:rPr lang="en-US" sz="2800" dirty="0" err="1">
                <a:sym typeface="Symbol" pitchFamily="18" charset="2"/>
              </a:rPr>
              <a:t>p</a:t>
            </a:r>
            <a:r>
              <a:rPr lang="en-US" sz="2800" baseline="-25000" dirty="0" err="1">
                <a:sym typeface="Symbol" pitchFamily="18" charset="2"/>
              </a:rPr>
              <a:t>n</a:t>
            </a:r>
            <a:r>
              <a:rPr lang="en-US" sz="2800" dirty="0">
                <a:sym typeface="Symbol" pitchFamily="18" charset="2"/>
              </a:rPr>
              <a:t> and </a:t>
            </a:r>
            <a:r>
              <a:rPr lang="en-US" sz="2800" dirty="0" err="1">
                <a:sym typeface="Symbol" pitchFamily="18" charset="2"/>
              </a:rPr>
              <a:t>a</a:t>
            </a:r>
            <a:r>
              <a:rPr lang="en-US" sz="2800" baseline="-25000" dirty="0" err="1">
                <a:sym typeface="Symbol" pitchFamily="18" charset="2"/>
              </a:rPr>
              <a:t>i</a:t>
            </a:r>
            <a:r>
              <a:rPr lang="en-US" sz="2800" dirty="0">
                <a:sym typeface="Symbol" pitchFamily="18" charset="2"/>
              </a:rPr>
              <a:t>, b</a:t>
            </a:r>
            <a:r>
              <a:rPr lang="en-US" sz="2800" baseline="-25000" dirty="0">
                <a:sym typeface="Symbol" pitchFamily="18" charset="2"/>
              </a:rPr>
              <a:t>i</a:t>
            </a:r>
            <a:r>
              <a:rPr lang="en-US" sz="2800" dirty="0">
                <a:sym typeface="Symbol" pitchFamily="18" charset="2"/>
              </a:rPr>
              <a:t>  </a:t>
            </a:r>
            <a:r>
              <a:rPr lang="en-US" sz="2800" b="1" dirty="0">
                <a:sym typeface="Symbol" pitchFamily="18" charset="2"/>
              </a:rPr>
              <a:t>N</a:t>
            </a:r>
            <a:r>
              <a:rPr lang="en-US" sz="2800" dirty="0">
                <a:sym typeface="Symbol" pitchFamily="18" charset="2"/>
              </a:rPr>
              <a:t> for 1  </a:t>
            </a:r>
            <a:r>
              <a:rPr lang="en-US" sz="2800" dirty="0" err="1">
                <a:sym typeface="Symbol" pitchFamily="18" charset="2"/>
              </a:rPr>
              <a:t>i</a:t>
            </a:r>
            <a:r>
              <a:rPr lang="en-US" sz="2800" dirty="0">
                <a:sym typeface="Symbol" pitchFamily="18" charset="2"/>
              </a:rPr>
              <a:t>  n</a:t>
            </a:r>
          </a:p>
          <a:p>
            <a:pPr marL="0" indent="0" eaLnBrk="1" hangingPunct="1">
              <a:lnSpc>
                <a:spcPct val="110000"/>
              </a:lnSpc>
              <a:spcBef>
                <a:spcPct val="0"/>
              </a:spcBef>
              <a:defRPr/>
            </a:pPr>
            <a:endParaRPr lang="en-US" sz="1600" dirty="0">
              <a:sym typeface="Symbol" pitchFamily="18" charset="2"/>
            </a:endParaRPr>
          </a:p>
          <a:p>
            <a:pPr marL="0" indent="0" eaLnBrk="1" hangingPunct="1">
              <a:lnSpc>
                <a:spcPct val="110000"/>
              </a:lnSpc>
              <a:spcBef>
                <a:spcPct val="0"/>
              </a:spcBef>
              <a:defRPr/>
            </a:pPr>
            <a:r>
              <a:rPr lang="en-US" sz="2800" dirty="0" err="1">
                <a:sym typeface="Symbol" pitchFamily="18" charset="2"/>
              </a:rPr>
              <a:t>gcd</a:t>
            </a:r>
            <a:r>
              <a:rPr lang="en-US" sz="2800" dirty="0">
                <a:sym typeface="Symbol" pitchFamily="18" charset="2"/>
              </a:rPr>
              <a:t>(a, b) = p</a:t>
            </a:r>
            <a:r>
              <a:rPr lang="en-US" sz="2800" baseline="-25000" dirty="0">
                <a:sym typeface="Symbol" pitchFamily="18" charset="2"/>
              </a:rPr>
              <a:t>1</a:t>
            </a:r>
            <a:r>
              <a:rPr lang="en-US" sz="2800" baseline="30000" dirty="0">
                <a:sym typeface="Symbol" pitchFamily="18" charset="2"/>
              </a:rPr>
              <a:t>min(a</a:t>
            </a:r>
            <a:r>
              <a:rPr lang="en-US" sz="1600" dirty="0">
                <a:sym typeface="Symbol" pitchFamily="18" charset="2"/>
              </a:rPr>
              <a:t>1</a:t>
            </a:r>
            <a:r>
              <a:rPr lang="en-US" sz="2800" baseline="30000" dirty="0">
                <a:sym typeface="Symbol" pitchFamily="18" charset="2"/>
              </a:rPr>
              <a:t>, b</a:t>
            </a:r>
            <a:r>
              <a:rPr lang="en-US" sz="1600" dirty="0">
                <a:sym typeface="Symbol" pitchFamily="18" charset="2"/>
              </a:rPr>
              <a:t>1 </a:t>
            </a:r>
            <a:r>
              <a:rPr lang="en-US" sz="2800" baseline="30000" dirty="0">
                <a:sym typeface="Symbol" pitchFamily="18" charset="2"/>
              </a:rPr>
              <a:t>)</a:t>
            </a:r>
            <a:r>
              <a:rPr lang="en-US" sz="2800" dirty="0">
                <a:sym typeface="Symbol" pitchFamily="18" charset="2"/>
              </a:rPr>
              <a:t> p</a:t>
            </a:r>
            <a:r>
              <a:rPr lang="en-US" sz="2800" baseline="-25000" dirty="0">
                <a:sym typeface="Symbol" pitchFamily="18" charset="2"/>
              </a:rPr>
              <a:t>2</a:t>
            </a:r>
            <a:r>
              <a:rPr lang="en-US" sz="2800" baseline="30000" dirty="0">
                <a:sym typeface="Symbol" pitchFamily="18" charset="2"/>
              </a:rPr>
              <a:t>min(a</a:t>
            </a:r>
            <a:r>
              <a:rPr lang="en-US" sz="1600" dirty="0">
                <a:sym typeface="Symbol" pitchFamily="18" charset="2"/>
              </a:rPr>
              <a:t>2</a:t>
            </a:r>
            <a:r>
              <a:rPr lang="en-US" sz="2800" baseline="30000" dirty="0">
                <a:sym typeface="Symbol" pitchFamily="18" charset="2"/>
              </a:rPr>
              <a:t>, b</a:t>
            </a:r>
            <a:r>
              <a:rPr lang="en-US" sz="1600" dirty="0">
                <a:sym typeface="Symbol" pitchFamily="18" charset="2"/>
              </a:rPr>
              <a:t>2 </a:t>
            </a:r>
            <a:r>
              <a:rPr lang="en-US" sz="2800" baseline="30000" dirty="0">
                <a:sym typeface="Symbol" pitchFamily="18" charset="2"/>
              </a:rPr>
              <a:t>)</a:t>
            </a:r>
            <a:r>
              <a:rPr lang="en-US" sz="1600" dirty="0">
                <a:sym typeface="Symbol" pitchFamily="18" charset="2"/>
              </a:rPr>
              <a:t> </a:t>
            </a:r>
            <a:r>
              <a:rPr lang="en-US" sz="2800" dirty="0">
                <a:sym typeface="Symbol" pitchFamily="18" charset="2"/>
              </a:rPr>
              <a:t>… </a:t>
            </a:r>
            <a:r>
              <a:rPr lang="en-US" sz="2800" dirty="0" err="1">
                <a:sym typeface="Symbol" pitchFamily="18" charset="2"/>
              </a:rPr>
              <a:t>p</a:t>
            </a:r>
            <a:r>
              <a:rPr lang="en-US" sz="2800" baseline="-25000" dirty="0" err="1">
                <a:sym typeface="Symbol" pitchFamily="18" charset="2"/>
              </a:rPr>
              <a:t>n</a:t>
            </a:r>
            <a:r>
              <a:rPr lang="en-US" sz="2800" baseline="30000" dirty="0" err="1">
                <a:sym typeface="Symbol" pitchFamily="18" charset="2"/>
              </a:rPr>
              <a:t>min</a:t>
            </a:r>
            <a:r>
              <a:rPr lang="en-US" sz="2800" baseline="30000" dirty="0">
                <a:sym typeface="Symbol" pitchFamily="18" charset="2"/>
              </a:rPr>
              <a:t>(a</a:t>
            </a:r>
            <a:r>
              <a:rPr lang="en-US" sz="1600" dirty="0">
                <a:sym typeface="Symbol" pitchFamily="18" charset="2"/>
              </a:rPr>
              <a:t>n</a:t>
            </a:r>
            <a:r>
              <a:rPr lang="en-US" sz="2800" baseline="30000" dirty="0">
                <a:sym typeface="Symbol" pitchFamily="18" charset="2"/>
              </a:rPr>
              <a:t>, </a:t>
            </a:r>
            <a:r>
              <a:rPr lang="en-US" sz="2800" baseline="30000" dirty="0" err="1">
                <a:sym typeface="Symbol" pitchFamily="18" charset="2"/>
              </a:rPr>
              <a:t>b</a:t>
            </a:r>
            <a:r>
              <a:rPr lang="en-US" sz="1600" dirty="0" err="1">
                <a:sym typeface="Symbol" pitchFamily="18" charset="2"/>
              </a:rPr>
              <a:t>n</a:t>
            </a:r>
            <a:r>
              <a:rPr lang="en-US" sz="1600" dirty="0">
                <a:sym typeface="Symbol" pitchFamily="18" charset="2"/>
              </a:rPr>
              <a:t> </a:t>
            </a:r>
            <a:r>
              <a:rPr lang="en-US" sz="2800" baseline="30000" dirty="0">
                <a:sym typeface="Symbol" pitchFamily="18" charset="2"/>
              </a:rPr>
              <a:t>)</a:t>
            </a:r>
            <a:r>
              <a:rPr lang="en-US" sz="1600" dirty="0">
                <a:sym typeface="Symbol" pitchFamily="18" charset="2"/>
              </a:rPr>
              <a:t> </a:t>
            </a:r>
          </a:p>
          <a:p>
            <a:pPr marL="0" indent="0" eaLnBrk="1" hangingPunct="1">
              <a:lnSpc>
                <a:spcPct val="110000"/>
              </a:lnSpc>
              <a:spcBef>
                <a:spcPct val="0"/>
              </a:spcBef>
              <a:defRPr/>
            </a:pPr>
            <a:endParaRPr lang="en-US" sz="1600" dirty="0">
              <a:sym typeface="Symbol" pitchFamily="18" charset="2"/>
            </a:endParaRPr>
          </a:p>
          <a:p>
            <a:pPr marL="0" indent="0" eaLnBrk="1" hangingPunct="1">
              <a:lnSpc>
                <a:spcPct val="110000"/>
              </a:lnSpc>
              <a:spcBef>
                <a:spcPct val="0"/>
              </a:spcBef>
              <a:defRPr/>
            </a:pPr>
            <a:r>
              <a:rPr lang="en-US" sz="2800" b="1" dirty="0">
                <a:solidFill>
                  <a:srgbClr val="00FFFF"/>
                </a:solidFill>
                <a:sym typeface="Symbol" pitchFamily="18" charset="2"/>
              </a:rPr>
              <a:t>Example:</a:t>
            </a:r>
          </a:p>
        </p:txBody>
      </p:sp>
      <p:sp>
        <p:nvSpPr>
          <p:cNvPr id="190468" name="Text Box 4"/>
          <p:cNvSpPr txBox="1">
            <a:spLocks noChangeArrowheads="1"/>
          </p:cNvSpPr>
          <p:nvPr/>
        </p:nvSpPr>
        <p:spPr bwMode="auto">
          <a:xfrm>
            <a:off x="381000" y="4267200"/>
            <a:ext cx="1524000" cy="519113"/>
          </a:xfrm>
          <a:prstGeom prst="rect">
            <a:avLst/>
          </a:prstGeom>
          <a:noFill/>
          <a:ln w="19050">
            <a:noFill/>
            <a:miter lim="800000"/>
            <a:headEnd/>
            <a:tailEnd/>
          </a:ln>
          <a:effectLst/>
        </p:spPr>
        <p:txBody>
          <a:bodyPr>
            <a:spAutoFit/>
          </a:bodyPr>
          <a:lstStyle/>
          <a:p>
            <a:pPr algn="l">
              <a:spcBef>
                <a:spcPct val="50000"/>
              </a:spcBef>
              <a:defRPr/>
            </a:pPr>
            <a:r>
              <a:rPr lang="en-US" dirty="0">
                <a:effectLst>
                  <a:outerShdw blurRad="38100" dist="38100" dir="2700000" algn="tl">
                    <a:srgbClr val="000000"/>
                  </a:outerShdw>
                </a:effectLst>
              </a:rPr>
              <a:t>a = 60 = </a:t>
            </a:r>
          </a:p>
        </p:txBody>
      </p:sp>
      <p:sp>
        <p:nvSpPr>
          <p:cNvPr id="190469" name="Text Box 5"/>
          <p:cNvSpPr txBox="1">
            <a:spLocks noChangeArrowheads="1"/>
          </p:cNvSpPr>
          <p:nvPr/>
        </p:nvSpPr>
        <p:spPr bwMode="auto">
          <a:xfrm>
            <a:off x="1828800" y="4267200"/>
            <a:ext cx="1600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a:t>
            </a:r>
            <a:r>
              <a:rPr lang="en-US" baseline="30000">
                <a:effectLst>
                  <a:outerShdw blurRad="38100" dist="38100" dir="2700000" algn="tl">
                    <a:srgbClr val="000000"/>
                  </a:outerShdw>
                </a:effectLst>
              </a:rPr>
              <a:t>2</a:t>
            </a:r>
            <a:r>
              <a:rPr lang="en-US">
                <a:effectLst>
                  <a:outerShdw blurRad="38100" dist="38100" dir="2700000" algn="tl">
                    <a:srgbClr val="000000"/>
                  </a:outerShdw>
                </a:effectLst>
              </a:rPr>
              <a:t> 3</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5</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a:t>
            </a:r>
          </a:p>
        </p:txBody>
      </p:sp>
      <p:sp>
        <p:nvSpPr>
          <p:cNvPr id="190470" name="Text Box 6"/>
          <p:cNvSpPr txBox="1">
            <a:spLocks noChangeArrowheads="1"/>
          </p:cNvSpPr>
          <p:nvPr/>
        </p:nvSpPr>
        <p:spPr bwMode="auto">
          <a:xfrm>
            <a:off x="381000" y="4876800"/>
            <a:ext cx="15240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b = 54 = </a:t>
            </a:r>
          </a:p>
        </p:txBody>
      </p:sp>
      <p:sp>
        <p:nvSpPr>
          <p:cNvPr id="190471" name="Text Box 7"/>
          <p:cNvSpPr txBox="1">
            <a:spLocks noChangeArrowheads="1"/>
          </p:cNvSpPr>
          <p:nvPr/>
        </p:nvSpPr>
        <p:spPr bwMode="auto">
          <a:xfrm>
            <a:off x="1828800" y="4876800"/>
            <a:ext cx="15240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3</a:t>
            </a:r>
            <a:r>
              <a:rPr lang="en-US" baseline="30000">
                <a:effectLst>
                  <a:outerShdw blurRad="38100" dist="38100" dir="2700000" algn="tl">
                    <a:srgbClr val="000000"/>
                  </a:outerShdw>
                </a:effectLst>
              </a:rPr>
              <a:t>3</a:t>
            </a:r>
            <a:r>
              <a:rPr lang="en-US">
                <a:effectLst>
                  <a:outerShdw blurRad="38100" dist="38100" dir="2700000" algn="tl">
                    <a:srgbClr val="000000"/>
                  </a:outerShdw>
                </a:effectLst>
              </a:rPr>
              <a:t> 5</a:t>
            </a:r>
            <a:r>
              <a:rPr lang="en-US" baseline="30000">
                <a:effectLst>
                  <a:outerShdw blurRad="38100" dist="38100" dir="2700000" algn="tl">
                    <a:srgbClr val="000000"/>
                  </a:outerShdw>
                </a:effectLst>
              </a:rPr>
              <a:t>0</a:t>
            </a:r>
            <a:r>
              <a:rPr lang="en-US">
                <a:effectLst>
                  <a:outerShdw blurRad="38100" dist="38100" dir="2700000" algn="tl">
                    <a:srgbClr val="000000"/>
                  </a:outerShdw>
                </a:effectLst>
              </a:rPr>
              <a:t> </a:t>
            </a:r>
          </a:p>
        </p:txBody>
      </p:sp>
      <p:sp>
        <p:nvSpPr>
          <p:cNvPr id="190472" name="Text Box 8"/>
          <p:cNvSpPr txBox="1">
            <a:spLocks noChangeArrowheads="1"/>
          </p:cNvSpPr>
          <p:nvPr/>
        </p:nvSpPr>
        <p:spPr bwMode="auto">
          <a:xfrm>
            <a:off x="381000" y="5486400"/>
            <a:ext cx="1981200" cy="519113"/>
          </a:xfrm>
          <a:prstGeom prst="rect">
            <a:avLst/>
          </a:prstGeom>
          <a:noFill/>
          <a:ln w="19050">
            <a:noFill/>
            <a:miter lim="800000"/>
            <a:headEnd/>
            <a:tailEnd/>
          </a:ln>
          <a:effectLst/>
        </p:spPr>
        <p:txBody>
          <a:bodyPr>
            <a:spAutoFit/>
          </a:bodyPr>
          <a:lstStyle/>
          <a:p>
            <a:pPr algn="l">
              <a:spcBef>
                <a:spcPct val="50000"/>
              </a:spcBef>
              <a:defRPr/>
            </a:pPr>
            <a:r>
              <a:rPr lang="en-US" dirty="0" err="1">
                <a:effectLst>
                  <a:outerShdw blurRad="38100" dist="38100" dir="2700000" algn="tl">
                    <a:srgbClr val="000000"/>
                  </a:outerShdw>
                </a:effectLst>
              </a:rPr>
              <a:t>gcd</a:t>
            </a:r>
            <a:r>
              <a:rPr lang="en-US" dirty="0">
                <a:effectLst>
                  <a:outerShdw blurRad="38100" dist="38100" dir="2700000" algn="tl">
                    <a:srgbClr val="000000"/>
                  </a:outerShdw>
                </a:effectLst>
              </a:rPr>
              <a:t>(a, b) = </a:t>
            </a:r>
          </a:p>
        </p:txBody>
      </p:sp>
      <p:sp>
        <p:nvSpPr>
          <p:cNvPr id="190473" name="Text Box 9"/>
          <p:cNvSpPr txBox="1">
            <a:spLocks noChangeArrowheads="1"/>
          </p:cNvSpPr>
          <p:nvPr/>
        </p:nvSpPr>
        <p:spPr bwMode="auto">
          <a:xfrm>
            <a:off x="2286000" y="5486400"/>
            <a:ext cx="47244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3</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5</a:t>
            </a:r>
            <a:r>
              <a:rPr lang="en-US" baseline="30000">
                <a:effectLst>
                  <a:outerShdw blurRad="38100" dist="38100" dir="2700000" algn="tl">
                    <a:srgbClr val="000000"/>
                  </a:outerShdw>
                </a:effectLst>
              </a:rPr>
              <a:t>0 </a:t>
            </a:r>
            <a:r>
              <a:rPr lang="en-US">
                <a:effectLst>
                  <a:outerShdw blurRad="38100" dist="38100" dir="2700000" algn="tl">
                    <a:srgbClr val="000000"/>
                  </a:outerShdw>
                </a:effectLst>
              </a:rPr>
              <a:t> = 6</a:t>
            </a:r>
          </a:p>
        </p:txBody>
      </p:sp>
    </p:spTree>
    <p:extLst>
      <p:ext uri="{BB962C8B-B14F-4D97-AF65-F5344CB8AC3E}">
        <p14:creationId xmlns:p14="http://schemas.microsoft.com/office/powerpoint/2010/main" val="2257241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468"/>
                                        </p:tgtEl>
                                        <p:attrNameLst>
                                          <p:attrName>style.visibility</p:attrName>
                                        </p:attrNameLst>
                                      </p:cBhvr>
                                      <p:to>
                                        <p:strVal val="visible"/>
                                      </p:to>
                                    </p:set>
                                    <p:anim calcmode="lin" valueType="num">
                                      <p:cBhvr additive="base">
                                        <p:cTn id="7" dur="500" fill="hold"/>
                                        <p:tgtEl>
                                          <p:spTgt spid="190468"/>
                                        </p:tgtEl>
                                        <p:attrNameLst>
                                          <p:attrName>ppt_x</p:attrName>
                                        </p:attrNameLst>
                                      </p:cBhvr>
                                      <p:tavLst>
                                        <p:tav tm="0">
                                          <p:val>
                                            <p:strVal val="0-#ppt_w/2"/>
                                          </p:val>
                                        </p:tav>
                                        <p:tav tm="100000">
                                          <p:val>
                                            <p:strVal val="#ppt_x"/>
                                          </p:val>
                                        </p:tav>
                                      </p:tavLst>
                                    </p:anim>
                                    <p:anim calcmode="lin" valueType="num">
                                      <p:cBhvr additive="base">
                                        <p:cTn id="8" dur="500" fill="hold"/>
                                        <p:tgtEl>
                                          <p:spTgt spid="1904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0469"/>
                                        </p:tgtEl>
                                        <p:attrNameLst>
                                          <p:attrName>style.visibility</p:attrName>
                                        </p:attrNameLst>
                                      </p:cBhvr>
                                      <p:to>
                                        <p:strVal val="visible"/>
                                      </p:to>
                                    </p:set>
                                    <p:anim calcmode="lin" valueType="num">
                                      <p:cBhvr additive="base">
                                        <p:cTn id="13" dur="500" fill="hold"/>
                                        <p:tgtEl>
                                          <p:spTgt spid="190469"/>
                                        </p:tgtEl>
                                        <p:attrNameLst>
                                          <p:attrName>ppt_x</p:attrName>
                                        </p:attrNameLst>
                                      </p:cBhvr>
                                      <p:tavLst>
                                        <p:tav tm="0">
                                          <p:val>
                                            <p:strVal val="1+#ppt_w/2"/>
                                          </p:val>
                                        </p:tav>
                                        <p:tav tm="100000">
                                          <p:val>
                                            <p:strVal val="#ppt_x"/>
                                          </p:val>
                                        </p:tav>
                                      </p:tavLst>
                                    </p:anim>
                                    <p:anim calcmode="lin" valueType="num">
                                      <p:cBhvr additive="base">
                                        <p:cTn id="14" dur="500" fill="hold"/>
                                        <p:tgtEl>
                                          <p:spTgt spid="19046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0470"/>
                                        </p:tgtEl>
                                        <p:attrNameLst>
                                          <p:attrName>style.visibility</p:attrName>
                                        </p:attrNameLst>
                                      </p:cBhvr>
                                      <p:to>
                                        <p:strVal val="visible"/>
                                      </p:to>
                                    </p:set>
                                    <p:anim calcmode="lin" valueType="num">
                                      <p:cBhvr additive="base">
                                        <p:cTn id="19" dur="500" fill="hold"/>
                                        <p:tgtEl>
                                          <p:spTgt spid="190470"/>
                                        </p:tgtEl>
                                        <p:attrNameLst>
                                          <p:attrName>ppt_x</p:attrName>
                                        </p:attrNameLst>
                                      </p:cBhvr>
                                      <p:tavLst>
                                        <p:tav tm="0">
                                          <p:val>
                                            <p:strVal val="0-#ppt_w/2"/>
                                          </p:val>
                                        </p:tav>
                                        <p:tav tm="100000">
                                          <p:val>
                                            <p:strVal val="#ppt_x"/>
                                          </p:val>
                                        </p:tav>
                                      </p:tavLst>
                                    </p:anim>
                                    <p:anim calcmode="lin" valueType="num">
                                      <p:cBhvr additive="base">
                                        <p:cTn id="20" dur="500" fill="hold"/>
                                        <p:tgtEl>
                                          <p:spTgt spid="19047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90471"/>
                                        </p:tgtEl>
                                        <p:attrNameLst>
                                          <p:attrName>style.visibility</p:attrName>
                                        </p:attrNameLst>
                                      </p:cBhvr>
                                      <p:to>
                                        <p:strVal val="visible"/>
                                      </p:to>
                                    </p:set>
                                    <p:anim calcmode="lin" valueType="num">
                                      <p:cBhvr additive="base">
                                        <p:cTn id="25" dur="500" fill="hold"/>
                                        <p:tgtEl>
                                          <p:spTgt spid="190471"/>
                                        </p:tgtEl>
                                        <p:attrNameLst>
                                          <p:attrName>ppt_x</p:attrName>
                                        </p:attrNameLst>
                                      </p:cBhvr>
                                      <p:tavLst>
                                        <p:tav tm="0">
                                          <p:val>
                                            <p:strVal val="1+#ppt_w/2"/>
                                          </p:val>
                                        </p:tav>
                                        <p:tav tm="100000">
                                          <p:val>
                                            <p:strVal val="#ppt_x"/>
                                          </p:val>
                                        </p:tav>
                                      </p:tavLst>
                                    </p:anim>
                                    <p:anim calcmode="lin" valueType="num">
                                      <p:cBhvr additive="base">
                                        <p:cTn id="26" dur="500" fill="hold"/>
                                        <p:tgtEl>
                                          <p:spTgt spid="19047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90473"/>
                                        </p:tgtEl>
                                        <p:attrNameLst>
                                          <p:attrName>style.visibility</p:attrName>
                                        </p:attrNameLst>
                                      </p:cBhvr>
                                      <p:to>
                                        <p:strVal val="visible"/>
                                      </p:to>
                                    </p:set>
                                    <p:anim calcmode="lin" valueType="num">
                                      <p:cBhvr additive="base">
                                        <p:cTn id="31" dur="500" fill="hold"/>
                                        <p:tgtEl>
                                          <p:spTgt spid="190473"/>
                                        </p:tgtEl>
                                        <p:attrNameLst>
                                          <p:attrName>ppt_x</p:attrName>
                                        </p:attrNameLst>
                                      </p:cBhvr>
                                      <p:tavLst>
                                        <p:tav tm="0">
                                          <p:val>
                                            <p:strVal val="1+#ppt_w/2"/>
                                          </p:val>
                                        </p:tav>
                                        <p:tav tm="100000">
                                          <p:val>
                                            <p:strVal val="#ppt_x"/>
                                          </p:val>
                                        </p:tav>
                                      </p:tavLst>
                                    </p:anim>
                                    <p:anim calcmode="lin" valueType="num">
                                      <p:cBhvr additive="base">
                                        <p:cTn id="32" dur="500" fill="hold"/>
                                        <p:tgtEl>
                                          <p:spTgt spid="1904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8" grpId="0" autoUpdateAnimBg="0"/>
      <p:bldP spid="190469" grpId="0" autoUpdateAnimBg="0"/>
      <p:bldP spid="190470" grpId="0" autoUpdateAnimBg="0"/>
      <p:bldP spid="190471" grpId="0" autoUpdateAnimBg="0"/>
      <p:bldP spid="190473" grpId="0" autoUpdateAnimBg="0"/>
    </p:bldLst>
  </p:timing>
</p:sld>
</file>

<file path=ppt/slides/slide5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85800" y="152400"/>
            <a:ext cx="7772400" cy="762000"/>
          </a:xfrm>
        </p:spPr>
        <p:txBody>
          <a:bodyPr/>
          <a:lstStyle/>
          <a:p>
            <a:pPr eaLnBrk="1" hangingPunct="1">
              <a:defRPr/>
            </a:pPr>
            <a:r>
              <a:rPr lang="en-US" sz="3600"/>
              <a:t>Relatively Prime Integers</a:t>
            </a:r>
            <a:endParaRPr lang="en-CA" sz="3600"/>
          </a:p>
        </p:txBody>
      </p:sp>
      <p:sp>
        <p:nvSpPr>
          <p:cNvPr id="191491" name="Rectangle 3"/>
          <p:cNvSpPr>
            <a:spLocks noGrp="1" noChangeArrowheads="1"/>
          </p:cNvSpPr>
          <p:nvPr>
            <p:ph type="body" idx="1"/>
          </p:nvPr>
        </p:nvSpPr>
        <p:spPr>
          <a:xfrm>
            <a:off x="304800" y="838200"/>
            <a:ext cx="8610600" cy="5334000"/>
          </a:xfrm>
        </p:spPr>
        <p:txBody>
          <a:bodyPr/>
          <a:lstStyle/>
          <a:p>
            <a:pPr marL="0" indent="0" eaLnBrk="1" hangingPunct="1">
              <a:spcBef>
                <a:spcPct val="0"/>
              </a:spcBef>
              <a:defRPr/>
            </a:pPr>
            <a:r>
              <a:rPr lang="en-US" sz="2800" b="1" dirty="0">
                <a:solidFill>
                  <a:srgbClr val="00FFFF"/>
                </a:solidFill>
                <a:sym typeface="Symbol" pitchFamily="18" charset="2"/>
              </a:rPr>
              <a:t>Definition:</a:t>
            </a:r>
          </a:p>
          <a:p>
            <a:pPr marL="0" indent="0" eaLnBrk="1" hangingPunct="1">
              <a:spcBef>
                <a:spcPct val="0"/>
              </a:spcBef>
              <a:defRPr/>
            </a:pPr>
            <a:endParaRPr lang="en-US" sz="800" b="1" dirty="0">
              <a:solidFill>
                <a:srgbClr val="00FFFF"/>
              </a:solidFill>
              <a:sym typeface="Symbol" pitchFamily="18" charset="2"/>
            </a:endParaRPr>
          </a:p>
          <a:p>
            <a:pPr marL="0" indent="0" eaLnBrk="1" hangingPunct="1">
              <a:lnSpc>
                <a:spcPct val="110000"/>
              </a:lnSpc>
              <a:spcBef>
                <a:spcPct val="0"/>
              </a:spcBef>
              <a:defRPr/>
            </a:pPr>
            <a:r>
              <a:rPr lang="en-US" sz="2800" dirty="0">
                <a:sym typeface="Symbol" pitchFamily="18" charset="2"/>
              </a:rPr>
              <a:t>Two integers a and b are </a:t>
            </a:r>
            <a:r>
              <a:rPr lang="en-US" sz="2800" b="1" dirty="0">
                <a:solidFill>
                  <a:srgbClr val="00FFFF"/>
                </a:solidFill>
                <a:sym typeface="Symbol" pitchFamily="18" charset="2"/>
              </a:rPr>
              <a:t>relatively prime</a:t>
            </a:r>
            <a:r>
              <a:rPr lang="en-US" sz="2800" dirty="0">
                <a:sym typeface="Symbol" pitchFamily="18" charset="2"/>
              </a:rPr>
              <a:t> if </a:t>
            </a:r>
            <a:br>
              <a:rPr lang="en-US" sz="2800" dirty="0">
                <a:sym typeface="Symbol" pitchFamily="18" charset="2"/>
              </a:rPr>
            </a:br>
            <a:r>
              <a:rPr lang="en-US" sz="2800" dirty="0" err="1">
                <a:sym typeface="Symbol" pitchFamily="18" charset="2"/>
              </a:rPr>
              <a:t>gcd</a:t>
            </a:r>
            <a:r>
              <a:rPr lang="en-US" sz="2800" dirty="0">
                <a:sym typeface="Symbol" pitchFamily="18" charset="2"/>
              </a:rPr>
              <a:t>(a, b) = 1.</a:t>
            </a:r>
          </a:p>
          <a:p>
            <a:pPr marL="0" indent="0" eaLnBrk="1" hangingPunct="1">
              <a:lnSpc>
                <a:spcPct val="110000"/>
              </a:lnSpc>
              <a:spcBef>
                <a:spcPct val="0"/>
              </a:spcBef>
              <a:defRPr/>
            </a:pPr>
            <a:endParaRPr lang="en-US" sz="800" dirty="0">
              <a:sym typeface="Symbol" pitchFamily="18" charset="2"/>
            </a:endParaRPr>
          </a:p>
          <a:p>
            <a:pPr marL="0" indent="0" eaLnBrk="1" hangingPunct="1">
              <a:lnSpc>
                <a:spcPct val="110000"/>
              </a:lnSpc>
              <a:spcBef>
                <a:spcPct val="0"/>
              </a:spcBef>
              <a:defRPr/>
            </a:pPr>
            <a:endParaRPr lang="en-US" sz="800" dirty="0">
              <a:sym typeface="Symbol" pitchFamily="18" charset="2"/>
            </a:endParaRPr>
          </a:p>
          <a:p>
            <a:pPr marL="0" indent="0" eaLnBrk="1" hangingPunct="1">
              <a:lnSpc>
                <a:spcPct val="110000"/>
              </a:lnSpc>
              <a:spcBef>
                <a:spcPct val="0"/>
              </a:spcBef>
              <a:defRPr/>
            </a:pPr>
            <a:r>
              <a:rPr lang="en-US" sz="2800" b="1" dirty="0">
                <a:solidFill>
                  <a:srgbClr val="00FFFF"/>
                </a:solidFill>
                <a:sym typeface="Symbol" pitchFamily="18" charset="2"/>
              </a:rPr>
              <a:t>Examples:</a:t>
            </a:r>
          </a:p>
          <a:p>
            <a:pPr marL="0" indent="0" eaLnBrk="1" hangingPunct="1">
              <a:lnSpc>
                <a:spcPct val="110000"/>
              </a:lnSpc>
              <a:spcBef>
                <a:spcPct val="0"/>
              </a:spcBef>
              <a:defRPr/>
            </a:pPr>
            <a:endParaRPr lang="en-US" sz="800" dirty="0">
              <a:sym typeface="Symbol" pitchFamily="18" charset="2"/>
            </a:endParaRPr>
          </a:p>
          <a:p>
            <a:pPr marL="0" indent="0" eaLnBrk="1" hangingPunct="1">
              <a:lnSpc>
                <a:spcPct val="110000"/>
              </a:lnSpc>
              <a:spcBef>
                <a:spcPct val="0"/>
              </a:spcBef>
              <a:defRPr/>
            </a:pPr>
            <a:r>
              <a:rPr lang="en-US" sz="2800" dirty="0">
                <a:sym typeface="Symbol" pitchFamily="18" charset="2"/>
              </a:rPr>
              <a:t>Are 15 and 28 relatively prime?</a:t>
            </a:r>
          </a:p>
          <a:p>
            <a:pPr marL="0" indent="0" eaLnBrk="1" hangingPunct="1">
              <a:lnSpc>
                <a:spcPct val="110000"/>
              </a:lnSpc>
              <a:spcBef>
                <a:spcPct val="0"/>
              </a:spcBef>
              <a:defRPr/>
            </a:pPr>
            <a:r>
              <a:rPr lang="en-US" sz="2800" dirty="0">
                <a:solidFill>
                  <a:srgbClr val="66FF33"/>
                </a:solidFill>
                <a:sym typeface="Symbol" pitchFamily="18" charset="2"/>
              </a:rPr>
              <a:t>Yes, </a:t>
            </a:r>
            <a:r>
              <a:rPr lang="en-US" sz="2800" dirty="0" err="1">
                <a:solidFill>
                  <a:srgbClr val="66FF33"/>
                </a:solidFill>
                <a:sym typeface="Symbol" pitchFamily="18" charset="2"/>
              </a:rPr>
              <a:t>gcd</a:t>
            </a:r>
            <a:r>
              <a:rPr lang="en-US" sz="2800" dirty="0">
                <a:solidFill>
                  <a:srgbClr val="66FF33"/>
                </a:solidFill>
                <a:sym typeface="Symbol" pitchFamily="18" charset="2"/>
              </a:rPr>
              <a:t>(15, 28) = 1.</a:t>
            </a:r>
          </a:p>
          <a:p>
            <a:pPr marL="0" indent="0" eaLnBrk="1" hangingPunct="1">
              <a:lnSpc>
                <a:spcPct val="110000"/>
              </a:lnSpc>
              <a:spcBef>
                <a:spcPct val="0"/>
              </a:spcBef>
              <a:defRPr/>
            </a:pPr>
            <a:r>
              <a:rPr lang="en-US" sz="2800" dirty="0">
                <a:sym typeface="Symbol" pitchFamily="18" charset="2"/>
              </a:rPr>
              <a:t>Are 55 and 28 relatively prime?</a:t>
            </a:r>
          </a:p>
          <a:p>
            <a:pPr marL="0" indent="0" eaLnBrk="1" hangingPunct="1">
              <a:lnSpc>
                <a:spcPct val="110000"/>
              </a:lnSpc>
              <a:spcBef>
                <a:spcPct val="0"/>
              </a:spcBef>
              <a:defRPr/>
            </a:pPr>
            <a:r>
              <a:rPr lang="en-US" sz="2800" dirty="0">
                <a:solidFill>
                  <a:srgbClr val="66FF33"/>
                </a:solidFill>
                <a:sym typeface="Symbol" pitchFamily="18" charset="2"/>
              </a:rPr>
              <a:t>Yes, </a:t>
            </a:r>
            <a:r>
              <a:rPr lang="en-US" sz="2800" dirty="0" err="1">
                <a:solidFill>
                  <a:srgbClr val="66FF33"/>
                </a:solidFill>
                <a:sym typeface="Symbol" pitchFamily="18" charset="2"/>
              </a:rPr>
              <a:t>gcd</a:t>
            </a:r>
            <a:r>
              <a:rPr lang="en-US" sz="2800" dirty="0">
                <a:solidFill>
                  <a:srgbClr val="66FF33"/>
                </a:solidFill>
                <a:sym typeface="Symbol" pitchFamily="18" charset="2"/>
              </a:rPr>
              <a:t>(55, 28) = 1.</a:t>
            </a:r>
          </a:p>
          <a:p>
            <a:pPr marL="0" indent="0" eaLnBrk="1" hangingPunct="1">
              <a:lnSpc>
                <a:spcPct val="110000"/>
              </a:lnSpc>
              <a:spcBef>
                <a:spcPct val="0"/>
              </a:spcBef>
              <a:defRPr/>
            </a:pPr>
            <a:r>
              <a:rPr lang="en-US" sz="2800" dirty="0">
                <a:sym typeface="Symbol" pitchFamily="18" charset="2"/>
              </a:rPr>
              <a:t>Are 35 and 28 relatively prime?</a:t>
            </a:r>
          </a:p>
          <a:p>
            <a:pPr marL="0" indent="0" eaLnBrk="1" hangingPunct="1">
              <a:lnSpc>
                <a:spcPct val="110000"/>
              </a:lnSpc>
              <a:spcBef>
                <a:spcPct val="0"/>
              </a:spcBef>
              <a:defRPr/>
            </a:pPr>
            <a:r>
              <a:rPr lang="en-US" sz="2800" dirty="0">
                <a:solidFill>
                  <a:srgbClr val="FF3300"/>
                </a:solidFill>
                <a:sym typeface="Symbol" pitchFamily="18" charset="2"/>
              </a:rPr>
              <a:t>No, </a:t>
            </a:r>
            <a:r>
              <a:rPr lang="en-US" sz="2800" dirty="0" err="1">
                <a:solidFill>
                  <a:srgbClr val="FF3300"/>
                </a:solidFill>
                <a:sym typeface="Symbol" pitchFamily="18" charset="2"/>
              </a:rPr>
              <a:t>gcd</a:t>
            </a:r>
            <a:r>
              <a:rPr lang="en-US" sz="2800" dirty="0">
                <a:solidFill>
                  <a:srgbClr val="FF3300"/>
                </a:solidFill>
                <a:sym typeface="Symbol" pitchFamily="18" charset="2"/>
              </a:rPr>
              <a:t>(35, 28) = 7.</a:t>
            </a:r>
          </a:p>
        </p:txBody>
      </p:sp>
    </p:spTree>
    <p:extLst>
      <p:ext uri="{BB962C8B-B14F-4D97-AF65-F5344CB8AC3E}">
        <p14:creationId xmlns:p14="http://schemas.microsoft.com/office/powerpoint/2010/main" val="195969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1491">
                                            <p:txEl>
                                              <p:pRg st="7" end="7"/>
                                            </p:txEl>
                                          </p:spTgt>
                                        </p:tgtEl>
                                        <p:attrNameLst>
                                          <p:attrName>style.visibility</p:attrName>
                                        </p:attrNameLst>
                                      </p:cBhvr>
                                      <p:to>
                                        <p:strVal val="visible"/>
                                      </p:to>
                                    </p:set>
                                    <p:anim calcmode="lin" valueType="num">
                                      <p:cBhvr additive="base">
                                        <p:cTn id="7" dur="500" fill="hold"/>
                                        <p:tgtEl>
                                          <p:spTgt spid="191491">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149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1491">
                                            <p:txEl>
                                              <p:pRg st="8" end="8"/>
                                            </p:txEl>
                                          </p:spTgt>
                                        </p:tgtEl>
                                        <p:attrNameLst>
                                          <p:attrName>style.visibility</p:attrName>
                                        </p:attrNameLst>
                                      </p:cBhvr>
                                      <p:to>
                                        <p:strVal val="visible"/>
                                      </p:to>
                                    </p:set>
                                    <p:anim calcmode="lin" valueType="num">
                                      <p:cBhvr additive="base">
                                        <p:cTn id="13" dur="500" fill="hold"/>
                                        <p:tgtEl>
                                          <p:spTgt spid="191491">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149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1491">
                                            <p:txEl>
                                              <p:pRg st="9" end="9"/>
                                            </p:txEl>
                                          </p:spTgt>
                                        </p:tgtEl>
                                        <p:attrNameLst>
                                          <p:attrName>style.visibility</p:attrName>
                                        </p:attrNameLst>
                                      </p:cBhvr>
                                      <p:to>
                                        <p:strVal val="visible"/>
                                      </p:to>
                                    </p:set>
                                    <p:animEffect transition="in" filter="fade">
                                      <p:cBhvr>
                                        <p:cTn id="19" dur="1000"/>
                                        <p:tgtEl>
                                          <p:spTgt spid="191491">
                                            <p:txEl>
                                              <p:pRg st="9" end="9"/>
                                            </p:txEl>
                                          </p:spTgt>
                                        </p:tgtEl>
                                      </p:cBhvr>
                                    </p:animEffect>
                                    <p:anim calcmode="lin" valueType="num">
                                      <p:cBhvr>
                                        <p:cTn id="20" dur="1000" fill="hold"/>
                                        <p:tgtEl>
                                          <p:spTgt spid="191491">
                                            <p:txEl>
                                              <p:pRg st="9" end="9"/>
                                            </p:txEl>
                                          </p:spTgt>
                                        </p:tgtEl>
                                        <p:attrNameLst>
                                          <p:attrName>ppt_x</p:attrName>
                                        </p:attrNameLst>
                                      </p:cBhvr>
                                      <p:tavLst>
                                        <p:tav tm="0">
                                          <p:val>
                                            <p:strVal val="#ppt_x"/>
                                          </p:val>
                                        </p:tav>
                                        <p:tav tm="100000">
                                          <p:val>
                                            <p:strVal val="#ppt_x"/>
                                          </p:val>
                                        </p:tav>
                                      </p:tavLst>
                                    </p:anim>
                                    <p:anim calcmode="lin" valueType="num">
                                      <p:cBhvr>
                                        <p:cTn id="21" dur="1000" fill="hold"/>
                                        <p:tgtEl>
                                          <p:spTgt spid="191491">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91491">
                                            <p:txEl>
                                              <p:pRg st="10" end="10"/>
                                            </p:txEl>
                                          </p:spTgt>
                                        </p:tgtEl>
                                        <p:attrNameLst>
                                          <p:attrName>style.visibility</p:attrName>
                                        </p:attrNameLst>
                                      </p:cBhvr>
                                      <p:to>
                                        <p:strVal val="visible"/>
                                      </p:to>
                                    </p:set>
                                    <p:animEffect transition="in" filter="fade">
                                      <p:cBhvr>
                                        <p:cTn id="26" dur="1000"/>
                                        <p:tgtEl>
                                          <p:spTgt spid="191491">
                                            <p:txEl>
                                              <p:pRg st="10" end="10"/>
                                            </p:txEl>
                                          </p:spTgt>
                                        </p:tgtEl>
                                      </p:cBhvr>
                                    </p:animEffect>
                                    <p:anim calcmode="lin" valueType="num">
                                      <p:cBhvr>
                                        <p:cTn id="27" dur="1000" fill="hold"/>
                                        <p:tgtEl>
                                          <p:spTgt spid="191491">
                                            <p:txEl>
                                              <p:pRg st="10" end="10"/>
                                            </p:txEl>
                                          </p:spTgt>
                                        </p:tgtEl>
                                        <p:attrNameLst>
                                          <p:attrName>ppt_x</p:attrName>
                                        </p:attrNameLst>
                                      </p:cBhvr>
                                      <p:tavLst>
                                        <p:tav tm="0">
                                          <p:val>
                                            <p:strVal val="#ppt_x"/>
                                          </p:val>
                                        </p:tav>
                                        <p:tav tm="100000">
                                          <p:val>
                                            <p:strVal val="#ppt_x"/>
                                          </p:val>
                                        </p:tav>
                                      </p:tavLst>
                                    </p:anim>
                                    <p:anim calcmode="lin" valueType="num">
                                      <p:cBhvr>
                                        <p:cTn id="28" dur="1000" fill="hold"/>
                                        <p:tgtEl>
                                          <p:spTgt spid="191491">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91491">
                                            <p:txEl>
                                              <p:pRg st="11" end="11"/>
                                            </p:txEl>
                                          </p:spTgt>
                                        </p:tgtEl>
                                        <p:attrNameLst>
                                          <p:attrName>style.visibility</p:attrName>
                                        </p:attrNameLst>
                                      </p:cBhvr>
                                      <p:to>
                                        <p:strVal val="visible"/>
                                      </p:to>
                                    </p:set>
                                    <p:animEffect transition="in" filter="barn(inVertical)">
                                      <p:cBhvr>
                                        <p:cTn id="33" dur="500"/>
                                        <p:tgtEl>
                                          <p:spTgt spid="191491">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91491">
                                            <p:txEl>
                                              <p:pRg st="12" end="12"/>
                                            </p:txEl>
                                          </p:spTgt>
                                        </p:tgtEl>
                                        <p:attrNameLst>
                                          <p:attrName>style.visibility</p:attrName>
                                        </p:attrNameLst>
                                      </p:cBhvr>
                                      <p:to>
                                        <p:strVal val="visible"/>
                                      </p:to>
                                    </p:set>
                                    <p:animEffect transition="in" filter="fade">
                                      <p:cBhvr>
                                        <p:cTn id="38" dur="1000"/>
                                        <p:tgtEl>
                                          <p:spTgt spid="191491">
                                            <p:txEl>
                                              <p:pRg st="12" end="12"/>
                                            </p:txEl>
                                          </p:spTgt>
                                        </p:tgtEl>
                                      </p:cBhvr>
                                    </p:animEffect>
                                    <p:anim calcmode="lin" valueType="num">
                                      <p:cBhvr>
                                        <p:cTn id="39" dur="1000" fill="hold"/>
                                        <p:tgtEl>
                                          <p:spTgt spid="191491">
                                            <p:txEl>
                                              <p:pRg st="12" end="12"/>
                                            </p:txEl>
                                          </p:spTgt>
                                        </p:tgtEl>
                                        <p:attrNameLst>
                                          <p:attrName>ppt_x</p:attrName>
                                        </p:attrNameLst>
                                      </p:cBhvr>
                                      <p:tavLst>
                                        <p:tav tm="0">
                                          <p:val>
                                            <p:strVal val="#ppt_x"/>
                                          </p:val>
                                        </p:tav>
                                        <p:tav tm="100000">
                                          <p:val>
                                            <p:strVal val="#ppt_x"/>
                                          </p:val>
                                        </p:tav>
                                      </p:tavLst>
                                    </p:anim>
                                    <p:anim calcmode="lin" valueType="num">
                                      <p:cBhvr>
                                        <p:cTn id="40" dur="1000" fill="hold"/>
                                        <p:tgtEl>
                                          <p:spTgt spid="191491">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685800" y="152400"/>
            <a:ext cx="7772400" cy="762000"/>
          </a:xfrm>
        </p:spPr>
        <p:txBody>
          <a:bodyPr/>
          <a:lstStyle/>
          <a:p>
            <a:pPr eaLnBrk="1" hangingPunct="1">
              <a:defRPr/>
            </a:pPr>
            <a:r>
              <a:rPr lang="en-US" sz="3600"/>
              <a:t>Relatively Prime Integers</a:t>
            </a:r>
            <a:endParaRPr lang="en-CA" sz="3600"/>
          </a:p>
        </p:txBody>
      </p:sp>
      <p:sp>
        <p:nvSpPr>
          <p:cNvPr id="192515" name="Rectangle 3"/>
          <p:cNvSpPr>
            <a:spLocks noGrp="1" noChangeArrowheads="1"/>
          </p:cNvSpPr>
          <p:nvPr>
            <p:ph type="body" idx="1"/>
          </p:nvPr>
        </p:nvSpPr>
        <p:spPr>
          <a:xfrm>
            <a:off x="304800" y="990600"/>
            <a:ext cx="8534400" cy="5257800"/>
          </a:xfrm>
        </p:spPr>
        <p:txBody>
          <a:bodyPr/>
          <a:lstStyle/>
          <a:p>
            <a:pPr marL="0" indent="0" eaLnBrk="1" hangingPunct="1">
              <a:spcBef>
                <a:spcPct val="0"/>
              </a:spcBef>
              <a:defRPr/>
            </a:pPr>
            <a:r>
              <a:rPr lang="en-US" sz="2800" b="1" dirty="0">
                <a:solidFill>
                  <a:srgbClr val="00FFFF"/>
                </a:solidFill>
                <a:sym typeface="Symbol" pitchFamily="18" charset="2"/>
              </a:rPr>
              <a:t>Definition:</a:t>
            </a:r>
            <a:endParaRPr lang="en-US" sz="800" dirty="0">
              <a:sym typeface="Symbol" pitchFamily="18" charset="2"/>
            </a:endParaRPr>
          </a:p>
          <a:p>
            <a:pPr marL="0" indent="0" eaLnBrk="1" hangingPunct="1">
              <a:lnSpc>
                <a:spcPct val="110000"/>
              </a:lnSpc>
              <a:spcBef>
                <a:spcPct val="0"/>
              </a:spcBef>
              <a:defRPr/>
            </a:pPr>
            <a:endParaRPr lang="en-US" sz="800" dirty="0">
              <a:sym typeface="Symbol" pitchFamily="18" charset="2"/>
            </a:endParaRPr>
          </a:p>
          <a:p>
            <a:pPr marL="0" indent="0" eaLnBrk="1" hangingPunct="1">
              <a:lnSpc>
                <a:spcPct val="110000"/>
              </a:lnSpc>
              <a:spcBef>
                <a:spcPct val="0"/>
              </a:spcBef>
              <a:defRPr/>
            </a:pPr>
            <a:r>
              <a:rPr lang="en-US" sz="2800" dirty="0">
                <a:sym typeface="Symbol" pitchFamily="18" charset="2"/>
              </a:rPr>
              <a:t>The integers a</a:t>
            </a:r>
            <a:r>
              <a:rPr lang="en-US" sz="2800" baseline="-25000" dirty="0">
                <a:sym typeface="Symbol" pitchFamily="18" charset="2"/>
              </a:rPr>
              <a:t>1</a:t>
            </a:r>
            <a:r>
              <a:rPr lang="en-US" sz="2800" dirty="0">
                <a:sym typeface="Symbol" pitchFamily="18" charset="2"/>
              </a:rPr>
              <a:t>, a</a:t>
            </a:r>
            <a:r>
              <a:rPr lang="en-US" sz="2800" baseline="-25000" dirty="0">
                <a:sym typeface="Symbol" pitchFamily="18" charset="2"/>
              </a:rPr>
              <a:t>2</a:t>
            </a:r>
            <a:r>
              <a:rPr lang="en-US" sz="2800" dirty="0">
                <a:sym typeface="Symbol" pitchFamily="18" charset="2"/>
              </a:rPr>
              <a:t>, …, a</a:t>
            </a:r>
            <a:r>
              <a:rPr lang="en-US" sz="2800" baseline="-25000" dirty="0">
                <a:sym typeface="Symbol" pitchFamily="18" charset="2"/>
              </a:rPr>
              <a:t>n</a:t>
            </a:r>
            <a:r>
              <a:rPr lang="en-US" sz="2800" dirty="0">
                <a:sym typeface="Symbol" pitchFamily="18" charset="2"/>
              </a:rPr>
              <a:t> are </a:t>
            </a:r>
            <a:r>
              <a:rPr lang="en-US" sz="2800" b="1" dirty="0" err="1">
                <a:solidFill>
                  <a:srgbClr val="00FFFF"/>
                </a:solidFill>
                <a:sym typeface="Symbol" pitchFamily="18" charset="2"/>
              </a:rPr>
              <a:t>pairwise</a:t>
            </a:r>
            <a:r>
              <a:rPr lang="en-US" sz="2800" b="1" dirty="0">
                <a:solidFill>
                  <a:srgbClr val="00FFFF"/>
                </a:solidFill>
                <a:sym typeface="Symbol" pitchFamily="18" charset="2"/>
              </a:rPr>
              <a:t> relatively prime</a:t>
            </a:r>
            <a:r>
              <a:rPr lang="en-US" sz="2800" dirty="0">
                <a:sym typeface="Symbol" pitchFamily="18" charset="2"/>
              </a:rPr>
              <a:t> if </a:t>
            </a:r>
            <a:r>
              <a:rPr lang="en-US" sz="2800" dirty="0" err="1">
                <a:sym typeface="Symbol" pitchFamily="18" charset="2"/>
              </a:rPr>
              <a:t>gcd</a:t>
            </a:r>
            <a:r>
              <a:rPr lang="en-US" sz="2800" dirty="0">
                <a:sym typeface="Symbol" pitchFamily="18" charset="2"/>
              </a:rPr>
              <a:t>(</a:t>
            </a:r>
            <a:r>
              <a:rPr lang="en-US" sz="2800" dirty="0" err="1">
                <a:sym typeface="Symbol" pitchFamily="18" charset="2"/>
              </a:rPr>
              <a:t>a</a:t>
            </a:r>
            <a:r>
              <a:rPr lang="en-US" sz="2800" baseline="-25000" dirty="0" err="1">
                <a:sym typeface="Symbol" pitchFamily="18" charset="2"/>
              </a:rPr>
              <a:t>i</a:t>
            </a:r>
            <a:r>
              <a:rPr lang="en-US" sz="2800" dirty="0">
                <a:sym typeface="Symbol" pitchFamily="18" charset="2"/>
              </a:rPr>
              <a:t>, </a:t>
            </a:r>
            <a:r>
              <a:rPr lang="en-US" sz="2800" dirty="0" err="1">
                <a:sym typeface="Symbol" pitchFamily="18" charset="2"/>
              </a:rPr>
              <a:t>a</a:t>
            </a:r>
            <a:r>
              <a:rPr lang="en-US" sz="2800" baseline="-25000" dirty="0" err="1">
                <a:sym typeface="Symbol" pitchFamily="18" charset="2"/>
              </a:rPr>
              <a:t>j</a:t>
            </a:r>
            <a:r>
              <a:rPr lang="en-US" sz="2800" dirty="0">
                <a:sym typeface="Symbol" pitchFamily="18" charset="2"/>
              </a:rPr>
              <a:t>) = 1 whenever 1  </a:t>
            </a:r>
            <a:r>
              <a:rPr lang="en-US" sz="2800" dirty="0" err="1">
                <a:sym typeface="Symbol" pitchFamily="18" charset="2"/>
              </a:rPr>
              <a:t>i</a:t>
            </a:r>
            <a:r>
              <a:rPr lang="en-US" sz="2800" dirty="0">
                <a:sym typeface="Symbol" pitchFamily="18" charset="2"/>
              </a:rPr>
              <a:t> &lt; j  n.</a:t>
            </a:r>
          </a:p>
          <a:p>
            <a:pPr marL="0" indent="0" eaLnBrk="1" hangingPunct="1">
              <a:lnSpc>
                <a:spcPct val="110000"/>
              </a:lnSpc>
              <a:spcBef>
                <a:spcPct val="0"/>
              </a:spcBef>
              <a:defRPr/>
            </a:pPr>
            <a:endParaRPr lang="en-US" sz="1600" dirty="0">
              <a:sym typeface="Symbol" pitchFamily="18" charset="2"/>
            </a:endParaRPr>
          </a:p>
          <a:p>
            <a:pPr marL="0" indent="0" eaLnBrk="1" hangingPunct="1">
              <a:lnSpc>
                <a:spcPct val="110000"/>
              </a:lnSpc>
              <a:spcBef>
                <a:spcPct val="0"/>
              </a:spcBef>
              <a:defRPr/>
            </a:pPr>
            <a:r>
              <a:rPr lang="en-US" sz="2800" b="1" dirty="0">
                <a:solidFill>
                  <a:srgbClr val="00FFFF"/>
                </a:solidFill>
                <a:sym typeface="Symbol" pitchFamily="18" charset="2"/>
              </a:rPr>
              <a:t>Examples:</a:t>
            </a:r>
          </a:p>
          <a:p>
            <a:pPr marL="0" indent="0" eaLnBrk="1" hangingPunct="1">
              <a:lnSpc>
                <a:spcPct val="110000"/>
              </a:lnSpc>
              <a:spcBef>
                <a:spcPct val="0"/>
              </a:spcBef>
              <a:defRPr/>
            </a:pPr>
            <a:endParaRPr lang="en-US" sz="900" b="1" dirty="0">
              <a:sym typeface="Symbol" pitchFamily="18" charset="2"/>
            </a:endParaRPr>
          </a:p>
          <a:p>
            <a:pPr marL="0" indent="0" eaLnBrk="1" hangingPunct="1">
              <a:lnSpc>
                <a:spcPct val="110000"/>
              </a:lnSpc>
              <a:spcBef>
                <a:spcPct val="0"/>
              </a:spcBef>
              <a:defRPr/>
            </a:pPr>
            <a:r>
              <a:rPr lang="en-US" sz="2800" dirty="0">
                <a:sym typeface="Symbol" pitchFamily="18" charset="2"/>
              </a:rPr>
              <a:t>Are 15, 17, and 27 </a:t>
            </a:r>
            <a:r>
              <a:rPr lang="en-US" sz="2800" dirty="0" err="1">
                <a:sym typeface="Symbol" pitchFamily="18" charset="2"/>
              </a:rPr>
              <a:t>pairwise</a:t>
            </a:r>
            <a:r>
              <a:rPr lang="en-US" sz="2800" dirty="0">
                <a:sym typeface="Symbol" pitchFamily="18" charset="2"/>
              </a:rPr>
              <a:t> relatively prime?</a:t>
            </a:r>
          </a:p>
          <a:p>
            <a:pPr marL="0" indent="0" eaLnBrk="1" hangingPunct="1">
              <a:lnSpc>
                <a:spcPct val="110000"/>
              </a:lnSpc>
              <a:spcBef>
                <a:spcPct val="0"/>
              </a:spcBef>
              <a:defRPr/>
            </a:pPr>
            <a:r>
              <a:rPr lang="en-US" sz="2800" dirty="0">
                <a:solidFill>
                  <a:srgbClr val="FF3300"/>
                </a:solidFill>
                <a:sym typeface="Symbol" pitchFamily="18" charset="2"/>
              </a:rPr>
              <a:t>No, because </a:t>
            </a:r>
            <a:r>
              <a:rPr lang="en-US" sz="2800" dirty="0" err="1">
                <a:solidFill>
                  <a:srgbClr val="FF3300"/>
                </a:solidFill>
                <a:sym typeface="Symbol" pitchFamily="18" charset="2"/>
              </a:rPr>
              <a:t>gcd</a:t>
            </a:r>
            <a:r>
              <a:rPr lang="en-US" sz="2800" dirty="0">
                <a:solidFill>
                  <a:srgbClr val="FF3300"/>
                </a:solidFill>
                <a:sym typeface="Symbol" pitchFamily="18" charset="2"/>
              </a:rPr>
              <a:t>(15, 27) = 3.</a:t>
            </a:r>
          </a:p>
          <a:p>
            <a:pPr marL="0" indent="0" eaLnBrk="1" hangingPunct="1">
              <a:lnSpc>
                <a:spcPct val="110000"/>
              </a:lnSpc>
              <a:spcBef>
                <a:spcPct val="0"/>
              </a:spcBef>
              <a:defRPr/>
            </a:pPr>
            <a:endParaRPr lang="en-US" sz="900" dirty="0">
              <a:sym typeface="Symbol" pitchFamily="18" charset="2"/>
            </a:endParaRPr>
          </a:p>
          <a:p>
            <a:pPr marL="0" indent="0" eaLnBrk="1" hangingPunct="1">
              <a:lnSpc>
                <a:spcPct val="110000"/>
              </a:lnSpc>
              <a:spcBef>
                <a:spcPct val="0"/>
              </a:spcBef>
              <a:defRPr/>
            </a:pPr>
            <a:r>
              <a:rPr lang="en-US" sz="2800" dirty="0">
                <a:sym typeface="Symbol" pitchFamily="18" charset="2"/>
              </a:rPr>
              <a:t>Are 15, 17, and 28 </a:t>
            </a:r>
            <a:r>
              <a:rPr lang="en-US" sz="2800" dirty="0" err="1">
                <a:sym typeface="Symbol" pitchFamily="18" charset="2"/>
              </a:rPr>
              <a:t>pairwise</a:t>
            </a:r>
            <a:r>
              <a:rPr lang="en-US" sz="2800" dirty="0">
                <a:sym typeface="Symbol" pitchFamily="18" charset="2"/>
              </a:rPr>
              <a:t> relatively prime?</a:t>
            </a:r>
          </a:p>
          <a:p>
            <a:pPr marL="0" indent="0" eaLnBrk="1" hangingPunct="1">
              <a:lnSpc>
                <a:spcPct val="110000"/>
              </a:lnSpc>
              <a:spcBef>
                <a:spcPct val="0"/>
              </a:spcBef>
              <a:defRPr/>
            </a:pPr>
            <a:r>
              <a:rPr lang="en-US" sz="2800" dirty="0">
                <a:solidFill>
                  <a:srgbClr val="66FF33"/>
                </a:solidFill>
                <a:sym typeface="Symbol" pitchFamily="18" charset="2"/>
              </a:rPr>
              <a:t>Yes, because </a:t>
            </a:r>
            <a:r>
              <a:rPr lang="en-US" sz="2800" dirty="0" err="1">
                <a:solidFill>
                  <a:srgbClr val="66FF33"/>
                </a:solidFill>
                <a:sym typeface="Symbol" pitchFamily="18" charset="2"/>
              </a:rPr>
              <a:t>gcd</a:t>
            </a:r>
            <a:r>
              <a:rPr lang="en-US" sz="2800" dirty="0">
                <a:solidFill>
                  <a:srgbClr val="66FF33"/>
                </a:solidFill>
                <a:sym typeface="Symbol" pitchFamily="18" charset="2"/>
              </a:rPr>
              <a:t>(15, 17) = 1, </a:t>
            </a:r>
            <a:r>
              <a:rPr lang="en-US" sz="2800" dirty="0" err="1">
                <a:solidFill>
                  <a:srgbClr val="66FF33"/>
                </a:solidFill>
                <a:sym typeface="Symbol" pitchFamily="18" charset="2"/>
              </a:rPr>
              <a:t>gcd</a:t>
            </a:r>
            <a:r>
              <a:rPr lang="en-US" sz="2800" dirty="0">
                <a:solidFill>
                  <a:srgbClr val="66FF33"/>
                </a:solidFill>
                <a:sym typeface="Symbol" pitchFamily="18" charset="2"/>
              </a:rPr>
              <a:t>(15, 28) = 1 and </a:t>
            </a:r>
            <a:r>
              <a:rPr lang="en-US" sz="2800" dirty="0" err="1">
                <a:solidFill>
                  <a:srgbClr val="66FF33"/>
                </a:solidFill>
                <a:sym typeface="Symbol" pitchFamily="18" charset="2"/>
              </a:rPr>
              <a:t>gcd</a:t>
            </a:r>
            <a:r>
              <a:rPr lang="en-US" sz="2800" dirty="0">
                <a:solidFill>
                  <a:srgbClr val="66FF33"/>
                </a:solidFill>
                <a:sym typeface="Symbol" pitchFamily="18" charset="2"/>
              </a:rPr>
              <a:t>(17, 28) = 1.</a:t>
            </a:r>
          </a:p>
        </p:txBody>
      </p:sp>
    </p:spTree>
    <p:extLst>
      <p:ext uri="{BB962C8B-B14F-4D97-AF65-F5344CB8AC3E}">
        <p14:creationId xmlns:p14="http://schemas.microsoft.com/office/powerpoint/2010/main" val="88987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2515">
                                            <p:txEl>
                                              <p:pRg st="0" end="0"/>
                                            </p:txEl>
                                          </p:spTgt>
                                        </p:tgtEl>
                                        <p:attrNameLst>
                                          <p:attrName>style.visibility</p:attrName>
                                        </p:attrNameLst>
                                      </p:cBhvr>
                                      <p:to>
                                        <p:strVal val="visible"/>
                                      </p:to>
                                    </p:set>
                                    <p:animEffect transition="in" filter="fade">
                                      <p:cBhvr>
                                        <p:cTn id="7" dur="1000"/>
                                        <p:tgtEl>
                                          <p:spTgt spid="192515">
                                            <p:txEl>
                                              <p:pRg st="0" end="0"/>
                                            </p:txEl>
                                          </p:spTgt>
                                        </p:tgtEl>
                                      </p:cBhvr>
                                    </p:animEffect>
                                    <p:anim calcmode="lin" valueType="num">
                                      <p:cBhvr>
                                        <p:cTn id="8" dur="1000" fill="hold"/>
                                        <p:tgtEl>
                                          <p:spTgt spid="1925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25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2515">
                                            <p:txEl>
                                              <p:pRg st="2" end="2"/>
                                            </p:txEl>
                                          </p:spTgt>
                                        </p:tgtEl>
                                        <p:attrNameLst>
                                          <p:attrName>style.visibility</p:attrName>
                                        </p:attrNameLst>
                                      </p:cBhvr>
                                      <p:to>
                                        <p:strVal val="visible"/>
                                      </p:to>
                                    </p:set>
                                    <p:animEffect transition="in" filter="fade">
                                      <p:cBhvr>
                                        <p:cTn id="12" dur="1000"/>
                                        <p:tgtEl>
                                          <p:spTgt spid="192515">
                                            <p:txEl>
                                              <p:pRg st="2" end="2"/>
                                            </p:txEl>
                                          </p:spTgt>
                                        </p:tgtEl>
                                      </p:cBhvr>
                                    </p:animEffect>
                                    <p:anim calcmode="lin" valueType="num">
                                      <p:cBhvr>
                                        <p:cTn id="13" dur="1000" fill="hold"/>
                                        <p:tgtEl>
                                          <p:spTgt spid="19251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925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92515">
                                            <p:txEl>
                                              <p:pRg st="4" end="4"/>
                                            </p:txEl>
                                          </p:spTgt>
                                        </p:tgtEl>
                                        <p:attrNameLst>
                                          <p:attrName>style.visibility</p:attrName>
                                        </p:attrNameLst>
                                      </p:cBhvr>
                                      <p:to>
                                        <p:strVal val="visible"/>
                                      </p:to>
                                    </p:set>
                                    <p:animEffect transition="in" filter="barn(inVertical)">
                                      <p:cBhvr>
                                        <p:cTn id="19" dur="500"/>
                                        <p:tgtEl>
                                          <p:spTgt spid="192515">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192515">
                                            <p:txEl>
                                              <p:pRg st="6" end="6"/>
                                            </p:txEl>
                                          </p:spTgt>
                                        </p:tgtEl>
                                        <p:attrNameLst>
                                          <p:attrName>style.visibility</p:attrName>
                                        </p:attrNameLst>
                                      </p:cBhvr>
                                      <p:to>
                                        <p:strVal val="visible"/>
                                      </p:to>
                                    </p:set>
                                    <p:animEffect transition="in" filter="barn(inVertical)">
                                      <p:cBhvr>
                                        <p:cTn id="22" dur="500"/>
                                        <p:tgtEl>
                                          <p:spTgt spid="1925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92515">
                                            <p:txEl>
                                              <p:pRg st="7" end="7"/>
                                            </p:txEl>
                                          </p:spTgt>
                                        </p:tgtEl>
                                        <p:attrNameLst>
                                          <p:attrName>style.visibility</p:attrName>
                                        </p:attrNameLst>
                                      </p:cBhvr>
                                      <p:to>
                                        <p:strVal val="visible"/>
                                      </p:to>
                                    </p:set>
                                    <p:animEffect transition="in" filter="barn(inVertical)">
                                      <p:cBhvr>
                                        <p:cTn id="27" dur="500"/>
                                        <p:tgtEl>
                                          <p:spTgt spid="19251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2515">
                                            <p:txEl>
                                              <p:pRg st="9" end="9"/>
                                            </p:txEl>
                                          </p:spTgt>
                                        </p:tgtEl>
                                        <p:attrNameLst>
                                          <p:attrName>style.visibility</p:attrName>
                                        </p:attrNameLst>
                                      </p:cBhvr>
                                      <p:to>
                                        <p:strVal val="visible"/>
                                      </p:to>
                                    </p:set>
                                    <p:animEffect transition="in" filter="wipe(down)">
                                      <p:cBhvr>
                                        <p:cTn id="32" dur="500"/>
                                        <p:tgtEl>
                                          <p:spTgt spid="192515">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2515">
                                            <p:txEl>
                                              <p:pRg st="10" end="10"/>
                                            </p:txEl>
                                          </p:spTgt>
                                        </p:tgtEl>
                                        <p:attrNameLst>
                                          <p:attrName>style.visibility</p:attrName>
                                        </p:attrNameLst>
                                      </p:cBhvr>
                                      <p:to>
                                        <p:strVal val="visible"/>
                                      </p:to>
                                    </p:set>
                                    <p:animEffect transition="in" filter="wipe(down)">
                                      <p:cBhvr>
                                        <p:cTn id="37" dur="500"/>
                                        <p:tgtEl>
                                          <p:spTgt spid="1925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685800" y="152400"/>
            <a:ext cx="7772400" cy="685800"/>
          </a:xfrm>
        </p:spPr>
        <p:txBody>
          <a:bodyPr/>
          <a:lstStyle/>
          <a:p>
            <a:pPr eaLnBrk="1" hangingPunct="1">
              <a:defRPr/>
            </a:pPr>
            <a:r>
              <a:rPr lang="en-US" sz="3600"/>
              <a:t>Least Common Multiples</a:t>
            </a:r>
            <a:endParaRPr lang="en-CA" sz="3600"/>
          </a:p>
        </p:txBody>
      </p:sp>
      <p:sp>
        <p:nvSpPr>
          <p:cNvPr id="193539" name="Rectangle 3"/>
          <p:cNvSpPr>
            <a:spLocks noGrp="1" noChangeArrowheads="1"/>
          </p:cNvSpPr>
          <p:nvPr>
            <p:ph type="body" idx="1"/>
          </p:nvPr>
        </p:nvSpPr>
        <p:spPr>
          <a:xfrm>
            <a:off x="304800" y="838200"/>
            <a:ext cx="8610600" cy="3733800"/>
          </a:xfrm>
        </p:spPr>
        <p:txBody>
          <a:bodyPr/>
          <a:lstStyle/>
          <a:p>
            <a:pPr marL="0" indent="0" eaLnBrk="1" hangingPunct="1">
              <a:lnSpc>
                <a:spcPct val="90000"/>
              </a:lnSpc>
              <a:spcBef>
                <a:spcPct val="0"/>
              </a:spcBef>
              <a:defRPr/>
            </a:pPr>
            <a:r>
              <a:rPr lang="en-US" sz="2800" b="1" dirty="0">
                <a:solidFill>
                  <a:srgbClr val="00FFFF"/>
                </a:solidFill>
                <a:sym typeface="Symbol" pitchFamily="18" charset="2"/>
              </a:rPr>
              <a:t>Definition:</a:t>
            </a:r>
            <a:endParaRPr lang="en-US" sz="800" dirty="0">
              <a:sym typeface="Symbol" pitchFamily="18" charset="2"/>
            </a:endParaRPr>
          </a:p>
          <a:p>
            <a:pPr marL="0" indent="0" eaLnBrk="1" hangingPunct="1">
              <a:lnSpc>
                <a:spcPct val="110000"/>
              </a:lnSpc>
              <a:spcBef>
                <a:spcPct val="0"/>
              </a:spcBef>
              <a:defRPr/>
            </a:pPr>
            <a:endParaRPr lang="en-US" sz="800" dirty="0">
              <a:sym typeface="Symbol" pitchFamily="18" charset="2"/>
            </a:endParaRPr>
          </a:p>
          <a:p>
            <a:pPr marL="0" indent="0" eaLnBrk="1" hangingPunct="1">
              <a:lnSpc>
                <a:spcPct val="110000"/>
              </a:lnSpc>
              <a:spcBef>
                <a:spcPct val="0"/>
              </a:spcBef>
              <a:defRPr/>
            </a:pPr>
            <a:r>
              <a:rPr lang="en-US" sz="2800" dirty="0">
                <a:sym typeface="Symbol" pitchFamily="18" charset="2"/>
              </a:rPr>
              <a:t>The </a:t>
            </a:r>
            <a:r>
              <a:rPr lang="en-US" sz="2800" b="1" dirty="0">
                <a:solidFill>
                  <a:srgbClr val="00FFFF"/>
                </a:solidFill>
                <a:sym typeface="Symbol" pitchFamily="18" charset="2"/>
              </a:rPr>
              <a:t>least common multiple</a:t>
            </a:r>
            <a:r>
              <a:rPr lang="en-US" sz="2800" dirty="0">
                <a:sym typeface="Symbol" pitchFamily="18" charset="2"/>
              </a:rPr>
              <a:t> of the positive integers a and b is the smallest positive integer that is divisible by both a and b.</a:t>
            </a:r>
          </a:p>
          <a:p>
            <a:pPr marL="0" indent="0" eaLnBrk="1" hangingPunct="1">
              <a:lnSpc>
                <a:spcPct val="110000"/>
              </a:lnSpc>
              <a:spcBef>
                <a:spcPct val="0"/>
              </a:spcBef>
              <a:defRPr/>
            </a:pPr>
            <a:endParaRPr lang="en-US" sz="800" dirty="0">
              <a:sym typeface="Symbol" pitchFamily="18" charset="2"/>
            </a:endParaRPr>
          </a:p>
          <a:p>
            <a:pPr marL="0" indent="0" eaLnBrk="1" hangingPunct="1">
              <a:lnSpc>
                <a:spcPct val="110000"/>
              </a:lnSpc>
              <a:spcBef>
                <a:spcPct val="0"/>
              </a:spcBef>
              <a:defRPr/>
            </a:pPr>
            <a:r>
              <a:rPr lang="en-US" sz="2800" dirty="0">
                <a:sym typeface="Symbol" pitchFamily="18" charset="2"/>
              </a:rPr>
              <a:t>We denote the least common multiple of a and b by lcm(a, b).</a:t>
            </a:r>
          </a:p>
          <a:p>
            <a:pPr marL="0" indent="0" eaLnBrk="1" hangingPunct="1">
              <a:lnSpc>
                <a:spcPct val="110000"/>
              </a:lnSpc>
              <a:spcBef>
                <a:spcPct val="0"/>
              </a:spcBef>
              <a:defRPr/>
            </a:pPr>
            <a:endParaRPr lang="en-US" sz="900" dirty="0">
              <a:sym typeface="Symbol" pitchFamily="18" charset="2"/>
            </a:endParaRPr>
          </a:p>
          <a:p>
            <a:pPr marL="0" indent="0" eaLnBrk="1" hangingPunct="1">
              <a:lnSpc>
                <a:spcPct val="110000"/>
              </a:lnSpc>
              <a:spcBef>
                <a:spcPct val="0"/>
              </a:spcBef>
              <a:defRPr/>
            </a:pPr>
            <a:r>
              <a:rPr lang="en-US" sz="2800" b="1" dirty="0">
                <a:solidFill>
                  <a:srgbClr val="00FFFF"/>
                </a:solidFill>
                <a:sym typeface="Symbol" pitchFamily="18" charset="2"/>
              </a:rPr>
              <a:t>Examples:</a:t>
            </a:r>
          </a:p>
        </p:txBody>
      </p:sp>
      <p:sp>
        <p:nvSpPr>
          <p:cNvPr id="193540" name="Text Box 4"/>
          <p:cNvSpPr txBox="1">
            <a:spLocks noChangeArrowheads="1"/>
          </p:cNvSpPr>
          <p:nvPr/>
        </p:nvSpPr>
        <p:spPr bwMode="auto">
          <a:xfrm>
            <a:off x="304800" y="4572000"/>
            <a:ext cx="1981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lcm(3, 7) =</a:t>
            </a:r>
          </a:p>
        </p:txBody>
      </p:sp>
      <p:sp>
        <p:nvSpPr>
          <p:cNvPr id="193541" name="Text Box 5"/>
          <p:cNvSpPr txBox="1">
            <a:spLocks noChangeArrowheads="1"/>
          </p:cNvSpPr>
          <p:nvPr/>
        </p:nvSpPr>
        <p:spPr bwMode="auto">
          <a:xfrm>
            <a:off x="2133600" y="4572000"/>
            <a:ext cx="1981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21</a:t>
            </a:r>
          </a:p>
        </p:txBody>
      </p:sp>
      <p:sp>
        <p:nvSpPr>
          <p:cNvPr id="193542" name="Text Box 6"/>
          <p:cNvSpPr txBox="1">
            <a:spLocks noChangeArrowheads="1"/>
          </p:cNvSpPr>
          <p:nvPr/>
        </p:nvSpPr>
        <p:spPr bwMode="auto">
          <a:xfrm>
            <a:off x="304800" y="5105400"/>
            <a:ext cx="1981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lcm(4, 6) =</a:t>
            </a:r>
          </a:p>
        </p:txBody>
      </p:sp>
      <p:sp>
        <p:nvSpPr>
          <p:cNvPr id="193543" name="Text Box 7"/>
          <p:cNvSpPr txBox="1">
            <a:spLocks noChangeArrowheads="1"/>
          </p:cNvSpPr>
          <p:nvPr/>
        </p:nvSpPr>
        <p:spPr bwMode="auto">
          <a:xfrm>
            <a:off x="2133600" y="5105400"/>
            <a:ext cx="1981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12</a:t>
            </a:r>
          </a:p>
        </p:txBody>
      </p:sp>
      <p:sp>
        <p:nvSpPr>
          <p:cNvPr id="193544" name="Text Box 8"/>
          <p:cNvSpPr txBox="1">
            <a:spLocks noChangeArrowheads="1"/>
          </p:cNvSpPr>
          <p:nvPr/>
        </p:nvSpPr>
        <p:spPr bwMode="auto">
          <a:xfrm>
            <a:off x="304800" y="5638800"/>
            <a:ext cx="21336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lcm(5, 10) =</a:t>
            </a:r>
          </a:p>
        </p:txBody>
      </p:sp>
      <p:sp>
        <p:nvSpPr>
          <p:cNvPr id="193545" name="Text Box 9"/>
          <p:cNvSpPr txBox="1">
            <a:spLocks noChangeArrowheads="1"/>
          </p:cNvSpPr>
          <p:nvPr/>
        </p:nvSpPr>
        <p:spPr bwMode="auto">
          <a:xfrm>
            <a:off x="2286000" y="5638800"/>
            <a:ext cx="1981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10</a:t>
            </a:r>
          </a:p>
        </p:txBody>
      </p:sp>
    </p:spTree>
    <p:extLst>
      <p:ext uri="{BB962C8B-B14F-4D97-AF65-F5344CB8AC3E}">
        <p14:creationId xmlns:p14="http://schemas.microsoft.com/office/powerpoint/2010/main" val="335869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3540"/>
                                        </p:tgtEl>
                                        <p:attrNameLst>
                                          <p:attrName>style.visibility</p:attrName>
                                        </p:attrNameLst>
                                      </p:cBhvr>
                                      <p:to>
                                        <p:strVal val="visible"/>
                                      </p:to>
                                    </p:set>
                                    <p:anim calcmode="lin" valueType="num">
                                      <p:cBhvr additive="base">
                                        <p:cTn id="7" dur="500" fill="hold"/>
                                        <p:tgtEl>
                                          <p:spTgt spid="193540"/>
                                        </p:tgtEl>
                                        <p:attrNameLst>
                                          <p:attrName>ppt_x</p:attrName>
                                        </p:attrNameLst>
                                      </p:cBhvr>
                                      <p:tavLst>
                                        <p:tav tm="0">
                                          <p:val>
                                            <p:strVal val="0-#ppt_w/2"/>
                                          </p:val>
                                        </p:tav>
                                        <p:tav tm="100000">
                                          <p:val>
                                            <p:strVal val="#ppt_x"/>
                                          </p:val>
                                        </p:tav>
                                      </p:tavLst>
                                    </p:anim>
                                    <p:anim calcmode="lin" valueType="num">
                                      <p:cBhvr additive="base">
                                        <p:cTn id="8" dur="500" fill="hold"/>
                                        <p:tgtEl>
                                          <p:spTgt spid="1935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3541"/>
                                        </p:tgtEl>
                                        <p:attrNameLst>
                                          <p:attrName>style.visibility</p:attrName>
                                        </p:attrNameLst>
                                      </p:cBhvr>
                                      <p:to>
                                        <p:strVal val="visible"/>
                                      </p:to>
                                    </p:set>
                                    <p:anim calcmode="lin" valueType="num">
                                      <p:cBhvr additive="base">
                                        <p:cTn id="13" dur="500" fill="hold"/>
                                        <p:tgtEl>
                                          <p:spTgt spid="193541"/>
                                        </p:tgtEl>
                                        <p:attrNameLst>
                                          <p:attrName>ppt_x</p:attrName>
                                        </p:attrNameLst>
                                      </p:cBhvr>
                                      <p:tavLst>
                                        <p:tav tm="0">
                                          <p:val>
                                            <p:strVal val="1+#ppt_w/2"/>
                                          </p:val>
                                        </p:tav>
                                        <p:tav tm="100000">
                                          <p:val>
                                            <p:strVal val="#ppt_x"/>
                                          </p:val>
                                        </p:tav>
                                      </p:tavLst>
                                    </p:anim>
                                    <p:anim calcmode="lin" valueType="num">
                                      <p:cBhvr additive="base">
                                        <p:cTn id="14" dur="500" fill="hold"/>
                                        <p:tgtEl>
                                          <p:spTgt spid="19354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3542"/>
                                        </p:tgtEl>
                                        <p:attrNameLst>
                                          <p:attrName>style.visibility</p:attrName>
                                        </p:attrNameLst>
                                      </p:cBhvr>
                                      <p:to>
                                        <p:strVal val="visible"/>
                                      </p:to>
                                    </p:set>
                                    <p:anim calcmode="lin" valueType="num">
                                      <p:cBhvr additive="base">
                                        <p:cTn id="19" dur="500" fill="hold"/>
                                        <p:tgtEl>
                                          <p:spTgt spid="193542"/>
                                        </p:tgtEl>
                                        <p:attrNameLst>
                                          <p:attrName>ppt_x</p:attrName>
                                        </p:attrNameLst>
                                      </p:cBhvr>
                                      <p:tavLst>
                                        <p:tav tm="0">
                                          <p:val>
                                            <p:strVal val="0-#ppt_w/2"/>
                                          </p:val>
                                        </p:tav>
                                        <p:tav tm="100000">
                                          <p:val>
                                            <p:strVal val="#ppt_x"/>
                                          </p:val>
                                        </p:tav>
                                      </p:tavLst>
                                    </p:anim>
                                    <p:anim calcmode="lin" valueType="num">
                                      <p:cBhvr additive="base">
                                        <p:cTn id="20" dur="500" fill="hold"/>
                                        <p:tgtEl>
                                          <p:spTgt spid="19354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93543"/>
                                        </p:tgtEl>
                                        <p:attrNameLst>
                                          <p:attrName>style.visibility</p:attrName>
                                        </p:attrNameLst>
                                      </p:cBhvr>
                                      <p:to>
                                        <p:strVal val="visible"/>
                                      </p:to>
                                    </p:set>
                                    <p:anim calcmode="lin" valueType="num">
                                      <p:cBhvr additive="base">
                                        <p:cTn id="25" dur="500" fill="hold"/>
                                        <p:tgtEl>
                                          <p:spTgt spid="193543"/>
                                        </p:tgtEl>
                                        <p:attrNameLst>
                                          <p:attrName>ppt_x</p:attrName>
                                        </p:attrNameLst>
                                      </p:cBhvr>
                                      <p:tavLst>
                                        <p:tav tm="0">
                                          <p:val>
                                            <p:strVal val="1+#ppt_w/2"/>
                                          </p:val>
                                        </p:tav>
                                        <p:tav tm="100000">
                                          <p:val>
                                            <p:strVal val="#ppt_x"/>
                                          </p:val>
                                        </p:tav>
                                      </p:tavLst>
                                    </p:anim>
                                    <p:anim calcmode="lin" valueType="num">
                                      <p:cBhvr additive="base">
                                        <p:cTn id="26" dur="500" fill="hold"/>
                                        <p:tgtEl>
                                          <p:spTgt spid="19354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3544"/>
                                        </p:tgtEl>
                                        <p:attrNameLst>
                                          <p:attrName>style.visibility</p:attrName>
                                        </p:attrNameLst>
                                      </p:cBhvr>
                                      <p:to>
                                        <p:strVal val="visible"/>
                                      </p:to>
                                    </p:set>
                                    <p:anim calcmode="lin" valueType="num">
                                      <p:cBhvr additive="base">
                                        <p:cTn id="31" dur="500" fill="hold"/>
                                        <p:tgtEl>
                                          <p:spTgt spid="193544"/>
                                        </p:tgtEl>
                                        <p:attrNameLst>
                                          <p:attrName>ppt_x</p:attrName>
                                        </p:attrNameLst>
                                      </p:cBhvr>
                                      <p:tavLst>
                                        <p:tav tm="0">
                                          <p:val>
                                            <p:strVal val="0-#ppt_w/2"/>
                                          </p:val>
                                        </p:tav>
                                        <p:tav tm="100000">
                                          <p:val>
                                            <p:strVal val="#ppt_x"/>
                                          </p:val>
                                        </p:tav>
                                      </p:tavLst>
                                    </p:anim>
                                    <p:anim calcmode="lin" valueType="num">
                                      <p:cBhvr additive="base">
                                        <p:cTn id="32" dur="500" fill="hold"/>
                                        <p:tgtEl>
                                          <p:spTgt spid="19354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93545"/>
                                        </p:tgtEl>
                                        <p:attrNameLst>
                                          <p:attrName>style.visibility</p:attrName>
                                        </p:attrNameLst>
                                      </p:cBhvr>
                                      <p:to>
                                        <p:strVal val="visible"/>
                                      </p:to>
                                    </p:set>
                                    <p:anim calcmode="lin" valueType="num">
                                      <p:cBhvr additive="base">
                                        <p:cTn id="37" dur="500" fill="hold"/>
                                        <p:tgtEl>
                                          <p:spTgt spid="193545"/>
                                        </p:tgtEl>
                                        <p:attrNameLst>
                                          <p:attrName>ppt_x</p:attrName>
                                        </p:attrNameLst>
                                      </p:cBhvr>
                                      <p:tavLst>
                                        <p:tav tm="0">
                                          <p:val>
                                            <p:strVal val="1+#ppt_w/2"/>
                                          </p:val>
                                        </p:tav>
                                        <p:tav tm="100000">
                                          <p:val>
                                            <p:strVal val="#ppt_x"/>
                                          </p:val>
                                        </p:tav>
                                      </p:tavLst>
                                    </p:anim>
                                    <p:anim calcmode="lin" valueType="num">
                                      <p:cBhvr additive="base">
                                        <p:cTn id="38" dur="500" fill="hold"/>
                                        <p:tgtEl>
                                          <p:spTgt spid="1935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0" grpId="0" autoUpdateAnimBg="0"/>
      <p:bldP spid="193541" grpId="0" autoUpdateAnimBg="0"/>
      <p:bldP spid="193542" grpId="0" autoUpdateAnimBg="0"/>
      <p:bldP spid="193543" grpId="0" autoUpdateAnimBg="0"/>
      <p:bldP spid="193544" grpId="0" autoUpdateAnimBg="0"/>
      <p:bldP spid="193545"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3446463" y="457200"/>
            <a:ext cx="2192337"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Modus Ponens</a:t>
            </a:r>
          </a:p>
        </p:txBody>
      </p:sp>
      <p:sp>
        <p:nvSpPr>
          <p:cNvPr id="91143" name="Text Box 7"/>
          <p:cNvSpPr txBox="1">
            <a:spLocks noChangeArrowheads="1"/>
          </p:cNvSpPr>
          <p:nvPr/>
        </p:nvSpPr>
        <p:spPr bwMode="auto">
          <a:xfrm>
            <a:off x="1711325" y="1184275"/>
            <a:ext cx="1412875" cy="91598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p then q.</a:t>
            </a:r>
          </a:p>
          <a:p>
            <a:r>
              <a:rPr lang="en-US" altLang="zh-TW"/>
              <a:t>p</a:t>
            </a:r>
          </a:p>
          <a:p>
            <a:r>
              <a:rPr lang="en-US" altLang="zh-TW"/>
              <a:t>q</a:t>
            </a:r>
          </a:p>
        </p:txBody>
      </p:sp>
      <p:graphicFrame>
        <p:nvGraphicFramePr>
          <p:cNvPr id="91184" name="Group 48"/>
          <p:cNvGraphicFramePr>
            <a:graphicFrameLocks noGrp="1"/>
          </p:cNvGraphicFramePr>
          <p:nvPr/>
        </p:nvGraphicFramePr>
        <p:xfrm>
          <a:off x="1981200" y="2971800"/>
          <a:ext cx="5105400" cy="2590800"/>
        </p:xfrm>
        <a:graphic>
          <a:graphicData uri="http://schemas.openxmlformats.org/drawingml/2006/table">
            <a:tbl>
              <a:tblPr/>
              <a:tblGrid>
                <a:gridCol w="1020763">
                  <a:extLst>
                    <a:ext uri="{9D8B030D-6E8A-4147-A177-3AD203B41FA5}">
                      <a16:colId xmlns:a16="http://schemas.microsoft.com/office/drawing/2014/main" val="20000"/>
                    </a:ext>
                  </a:extLst>
                </a:gridCol>
                <a:gridCol w="1022350">
                  <a:extLst>
                    <a:ext uri="{9D8B030D-6E8A-4147-A177-3AD203B41FA5}">
                      <a16:colId xmlns:a16="http://schemas.microsoft.com/office/drawing/2014/main" val="20001"/>
                    </a:ext>
                  </a:extLst>
                </a:gridCol>
                <a:gridCol w="1019175">
                  <a:extLst>
                    <a:ext uri="{9D8B030D-6E8A-4147-A177-3AD203B41FA5}">
                      <a16:colId xmlns:a16="http://schemas.microsoft.com/office/drawing/2014/main" val="20002"/>
                    </a:ext>
                  </a:extLst>
                </a:gridCol>
                <a:gridCol w="1022350">
                  <a:extLst>
                    <a:ext uri="{9D8B030D-6E8A-4147-A177-3AD203B41FA5}">
                      <a16:colId xmlns:a16="http://schemas.microsoft.com/office/drawing/2014/main" val="20003"/>
                    </a:ext>
                  </a:extLst>
                </a:gridCol>
                <a:gridCol w="1020762">
                  <a:extLst>
                    <a:ext uri="{9D8B030D-6E8A-4147-A177-3AD203B41FA5}">
                      <a16:colId xmlns:a16="http://schemas.microsoft.com/office/drawing/2014/main" val="20004"/>
                    </a:ext>
                  </a:extLst>
                </a:gridCol>
              </a:tblGrid>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r>
                        <a:rPr kumimoji="1" lang="en-US" altLang="zh-TW" sz="2800" b="0" i="0" u="none" strike="noStrike" cap="none" normalizeH="0" baseline="0">
                          <a:ln>
                            <a:noFill/>
                          </a:ln>
                          <a:solidFill>
                            <a:schemeClr val="tx1"/>
                          </a:solidFill>
                          <a:effectLst/>
                          <a:latin typeface="Arial" charset="0"/>
                          <a:ea typeface="新細明體" pitchFamily="18" charset="-120"/>
                          <a:cs typeface="Arial"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68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68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1185" name="Text Box 49"/>
          <p:cNvSpPr txBox="1">
            <a:spLocks noChangeArrowheads="1"/>
          </p:cNvSpPr>
          <p:nvPr/>
        </p:nvSpPr>
        <p:spPr bwMode="auto">
          <a:xfrm>
            <a:off x="1624013" y="6100763"/>
            <a:ext cx="5448928" cy="369332"/>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Modus ponens is Latin for “method of affirming”.</a:t>
            </a:r>
          </a:p>
        </p:txBody>
      </p:sp>
      <p:pic>
        <p:nvPicPr>
          <p:cNvPr id="91186" name="Picture 50"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447800" y="1828800"/>
            <a:ext cx="228600" cy="19526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87" name="Rectangle 51"/>
          <p:cNvSpPr>
            <a:spLocks noChangeArrowheads="1"/>
          </p:cNvSpPr>
          <p:nvPr/>
        </p:nvSpPr>
        <p:spPr bwMode="auto">
          <a:xfrm>
            <a:off x="4267200" y="3581400"/>
            <a:ext cx="2667000" cy="381000"/>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8" name="AutoShape 52"/>
          <p:cNvSpPr>
            <a:spLocks/>
          </p:cNvSpPr>
          <p:nvPr/>
        </p:nvSpPr>
        <p:spPr bwMode="auto">
          <a:xfrm rot="16200000">
            <a:off x="4914900" y="1866900"/>
            <a:ext cx="304800" cy="1752600"/>
          </a:xfrm>
          <a:prstGeom prst="rightBrace">
            <a:avLst>
              <a:gd name="adj1" fmla="val 4791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89" name="Text Box 53"/>
          <p:cNvSpPr txBox="1">
            <a:spLocks noChangeArrowheads="1"/>
          </p:cNvSpPr>
          <p:nvPr/>
        </p:nvSpPr>
        <p:spPr bwMode="auto">
          <a:xfrm>
            <a:off x="4343400" y="2251075"/>
            <a:ext cx="1465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assumptions</a:t>
            </a:r>
          </a:p>
        </p:txBody>
      </p:sp>
      <p:sp>
        <p:nvSpPr>
          <p:cNvPr id="91190" name="Text Box 54"/>
          <p:cNvSpPr txBox="1">
            <a:spLocks noChangeArrowheads="1"/>
          </p:cNvSpPr>
          <p:nvPr/>
        </p:nvSpPr>
        <p:spPr bwMode="auto">
          <a:xfrm>
            <a:off x="6096000" y="2286000"/>
            <a:ext cx="1254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conclusion</a:t>
            </a:r>
          </a:p>
        </p:txBody>
      </p:sp>
      <p:sp>
        <p:nvSpPr>
          <p:cNvPr id="91191" name="Rectangle 55"/>
          <p:cNvSpPr>
            <a:spLocks noChangeArrowheads="1"/>
          </p:cNvSpPr>
          <p:nvPr/>
        </p:nvSpPr>
        <p:spPr bwMode="auto">
          <a:xfrm>
            <a:off x="1371600" y="1143000"/>
            <a:ext cx="1828800" cy="990600"/>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1193" name="Picture 57" descr="txp_fig"/>
          <p:cNvPicPr>
            <a:picLocks noChangeAspect="1" noChangeArrowheads="1"/>
          </p:cNvPicPr>
          <p:nvPr>
            <p:custDataLst>
              <p:tags r:id="rId2"/>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1828800"/>
            <a:ext cx="228600"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94" name="Rectangle 58"/>
          <p:cNvSpPr>
            <a:spLocks noChangeArrowheads="1"/>
          </p:cNvSpPr>
          <p:nvPr/>
        </p:nvSpPr>
        <p:spPr bwMode="auto">
          <a:xfrm>
            <a:off x="3429000" y="1143000"/>
            <a:ext cx="4267200" cy="9906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95" name="Text Box 59"/>
          <p:cNvSpPr txBox="1">
            <a:spLocks noChangeArrowheads="1"/>
          </p:cNvSpPr>
          <p:nvPr/>
        </p:nvSpPr>
        <p:spPr bwMode="auto">
          <a:xfrm>
            <a:off x="3898900" y="1217613"/>
            <a:ext cx="347402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If bandh, then class cancelled.</a:t>
            </a:r>
          </a:p>
          <a:p>
            <a:r>
              <a:rPr lang="en-US" altLang="zh-TW" dirty="0"/>
              <a:t>Bandh.</a:t>
            </a:r>
          </a:p>
          <a:p>
            <a:r>
              <a:rPr lang="en-US" altLang="zh-TW" dirty="0"/>
              <a:t>Class cancelled.</a:t>
            </a:r>
          </a:p>
        </p:txBody>
      </p:sp>
    </p:spTree>
    <p:extLst>
      <p:ext uri="{BB962C8B-B14F-4D97-AF65-F5344CB8AC3E}">
        <p14:creationId xmlns:p14="http://schemas.microsoft.com/office/powerpoint/2010/main" val="3590605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118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18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119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118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1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85" grpId="0" animBg="1"/>
      <p:bldP spid="91187" grpId="0" animBg="1"/>
      <p:bldP spid="91188" grpId="0" animBg="1"/>
      <p:bldP spid="91189" grpId="0"/>
      <p:bldP spid="91190" grpId="0"/>
      <p:bldP spid="91194" grpId="0" animBg="1"/>
      <p:bldP spid="91195" grpId="0"/>
    </p:bldLst>
  </p:timing>
</p:sld>
</file>

<file path=ppt/slides/slide5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685800" y="152400"/>
            <a:ext cx="7772400" cy="762000"/>
          </a:xfrm>
        </p:spPr>
        <p:txBody>
          <a:bodyPr/>
          <a:lstStyle/>
          <a:p>
            <a:pPr eaLnBrk="1" hangingPunct="1">
              <a:defRPr/>
            </a:pPr>
            <a:r>
              <a:rPr lang="en-US" sz="3600"/>
              <a:t>Least Common Multiples</a:t>
            </a:r>
            <a:endParaRPr lang="en-CA" sz="3600"/>
          </a:p>
        </p:txBody>
      </p:sp>
      <p:sp>
        <p:nvSpPr>
          <p:cNvPr id="194563" name="Rectangle 3"/>
          <p:cNvSpPr>
            <a:spLocks noGrp="1" noChangeArrowheads="1"/>
          </p:cNvSpPr>
          <p:nvPr>
            <p:ph type="body" idx="1"/>
          </p:nvPr>
        </p:nvSpPr>
        <p:spPr>
          <a:xfrm>
            <a:off x="304800" y="990600"/>
            <a:ext cx="8610600" cy="3276600"/>
          </a:xfrm>
        </p:spPr>
        <p:txBody>
          <a:bodyPr/>
          <a:lstStyle/>
          <a:p>
            <a:pPr marL="0" indent="0" eaLnBrk="1" hangingPunct="1">
              <a:spcBef>
                <a:spcPct val="0"/>
              </a:spcBef>
              <a:defRPr/>
            </a:pPr>
            <a:r>
              <a:rPr lang="en-US" sz="2800" b="1" dirty="0">
                <a:solidFill>
                  <a:srgbClr val="00FFFF"/>
                </a:solidFill>
                <a:sym typeface="Symbol" pitchFamily="18" charset="2"/>
              </a:rPr>
              <a:t>Using prime factorizations:</a:t>
            </a:r>
          </a:p>
          <a:p>
            <a:pPr marL="0" indent="0" eaLnBrk="1" hangingPunct="1">
              <a:spcBef>
                <a:spcPct val="0"/>
              </a:spcBef>
              <a:defRPr/>
            </a:pPr>
            <a:endParaRPr lang="en-US" sz="1600" b="1" dirty="0">
              <a:solidFill>
                <a:srgbClr val="00FFFF"/>
              </a:solidFill>
              <a:sym typeface="Symbol" pitchFamily="18" charset="2"/>
            </a:endParaRPr>
          </a:p>
          <a:p>
            <a:pPr marL="0" indent="0" eaLnBrk="1" hangingPunct="1">
              <a:lnSpc>
                <a:spcPct val="110000"/>
              </a:lnSpc>
              <a:spcBef>
                <a:spcPct val="0"/>
              </a:spcBef>
              <a:defRPr/>
            </a:pPr>
            <a:r>
              <a:rPr lang="en-US" sz="2800" dirty="0">
                <a:sym typeface="Symbol" pitchFamily="18" charset="2"/>
              </a:rPr>
              <a:t>a = p</a:t>
            </a:r>
            <a:r>
              <a:rPr lang="en-US" sz="2800" baseline="-25000" dirty="0">
                <a:sym typeface="Symbol" pitchFamily="18" charset="2"/>
              </a:rPr>
              <a:t>1</a:t>
            </a:r>
            <a:r>
              <a:rPr lang="en-US" sz="2800" baseline="30000" dirty="0">
                <a:sym typeface="Symbol" pitchFamily="18" charset="2"/>
              </a:rPr>
              <a:t>a</a:t>
            </a:r>
            <a:r>
              <a:rPr lang="en-US" sz="1600" dirty="0">
                <a:sym typeface="Symbol" pitchFamily="18" charset="2"/>
              </a:rPr>
              <a:t>1 </a:t>
            </a:r>
            <a:r>
              <a:rPr lang="en-US" sz="2800" dirty="0">
                <a:sym typeface="Symbol" pitchFamily="18" charset="2"/>
              </a:rPr>
              <a:t> p</a:t>
            </a:r>
            <a:r>
              <a:rPr lang="en-US" sz="2800" baseline="-25000" dirty="0">
                <a:sym typeface="Symbol" pitchFamily="18" charset="2"/>
              </a:rPr>
              <a:t>2</a:t>
            </a:r>
            <a:r>
              <a:rPr lang="en-US" sz="2800" baseline="30000" dirty="0">
                <a:sym typeface="Symbol" pitchFamily="18" charset="2"/>
              </a:rPr>
              <a:t>a</a:t>
            </a:r>
            <a:r>
              <a:rPr lang="en-US" sz="1600" dirty="0">
                <a:sym typeface="Symbol" pitchFamily="18" charset="2"/>
              </a:rPr>
              <a:t>2 </a:t>
            </a:r>
            <a:r>
              <a:rPr lang="en-US" sz="2800" dirty="0">
                <a:sym typeface="Symbol" pitchFamily="18" charset="2"/>
              </a:rPr>
              <a:t>… </a:t>
            </a:r>
            <a:r>
              <a:rPr lang="en-US" sz="2800" dirty="0" err="1">
                <a:sym typeface="Symbol" pitchFamily="18" charset="2"/>
              </a:rPr>
              <a:t>p</a:t>
            </a:r>
            <a:r>
              <a:rPr lang="en-US" sz="2800" baseline="-25000" dirty="0" err="1">
                <a:sym typeface="Symbol" pitchFamily="18" charset="2"/>
              </a:rPr>
              <a:t>n</a:t>
            </a:r>
            <a:r>
              <a:rPr lang="en-US" sz="2800" baseline="30000" dirty="0" err="1">
                <a:sym typeface="Symbol" pitchFamily="18" charset="2"/>
              </a:rPr>
              <a:t>a</a:t>
            </a:r>
            <a:r>
              <a:rPr lang="en-US" sz="1600" dirty="0" err="1">
                <a:sym typeface="Symbol" pitchFamily="18" charset="2"/>
              </a:rPr>
              <a:t>n</a:t>
            </a:r>
            <a:r>
              <a:rPr lang="en-US" sz="1600" dirty="0">
                <a:sym typeface="Symbol" pitchFamily="18" charset="2"/>
              </a:rPr>
              <a:t> </a:t>
            </a:r>
            <a:r>
              <a:rPr lang="en-US" sz="2800" dirty="0">
                <a:sym typeface="Symbol" pitchFamily="18" charset="2"/>
              </a:rPr>
              <a:t>,  b = p</a:t>
            </a:r>
            <a:r>
              <a:rPr lang="en-US" sz="2800" baseline="-25000" dirty="0">
                <a:sym typeface="Symbol" pitchFamily="18" charset="2"/>
              </a:rPr>
              <a:t>1</a:t>
            </a:r>
            <a:r>
              <a:rPr lang="en-US" sz="2800" baseline="30000" dirty="0">
                <a:sym typeface="Symbol" pitchFamily="18" charset="2"/>
              </a:rPr>
              <a:t>b</a:t>
            </a:r>
            <a:r>
              <a:rPr lang="en-US" sz="1600" dirty="0">
                <a:sym typeface="Symbol" pitchFamily="18" charset="2"/>
              </a:rPr>
              <a:t>1 </a:t>
            </a:r>
            <a:r>
              <a:rPr lang="en-US" sz="2800" dirty="0">
                <a:sym typeface="Symbol" pitchFamily="18" charset="2"/>
              </a:rPr>
              <a:t> p</a:t>
            </a:r>
            <a:r>
              <a:rPr lang="en-US" sz="2800" baseline="-25000" dirty="0">
                <a:sym typeface="Symbol" pitchFamily="18" charset="2"/>
              </a:rPr>
              <a:t>2</a:t>
            </a:r>
            <a:r>
              <a:rPr lang="en-US" sz="2800" baseline="30000" dirty="0">
                <a:sym typeface="Symbol" pitchFamily="18" charset="2"/>
              </a:rPr>
              <a:t>b</a:t>
            </a:r>
            <a:r>
              <a:rPr lang="en-US" sz="1600" dirty="0">
                <a:sym typeface="Symbol" pitchFamily="18" charset="2"/>
              </a:rPr>
              <a:t>2 </a:t>
            </a:r>
            <a:r>
              <a:rPr lang="en-US" sz="2800" dirty="0">
                <a:sym typeface="Symbol" pitchFamily="18" charset="2"/>
              </a:rPr>
              <a:t>… </a:t>
            </a:r>
            <a:r>
              <a:rPr lang="en-US" sz="2800" dirty="0" err="1">
                <a:sym typeface="Symbol" pitchFamily="18" charset="2"/>
              </a:rPr>
              <a:t>p</a:t>
            </a:r>
            <a:r>
              <a:rPr lang="en-US" sz="2800" baseline="-25000" dirty="0" err="1">
                <a:sym typeface="Symbol" pitchFamily="18" charset="2"/>
              </a:rPr>
              <a:t>n</a:t>
            </a:r>
            <a:r>
              <a:rPr lang="en-US" sz="2800" baseline="30000" dirty="0" err="1">
                <a:sym typeface="Symbol" pitchFamily="18" charset="2"/>
              </a:rPr>
              <a:t>b</a:t>
            </a:r>
            <a:r>
              <a:rPr lang="en-US" sz="1600" dirty="0" err="1">
                <a:sym typeface="Symbol" pitchFamily="18" charset="2"/>
              </a:rPr>
              <a:t>n</a:t>
            </a:r>
            <a:r>
              <a:rPr lang="en-US" sz="1600" dirty="0">
                <a:sym typeface="Symbol" pitchFamily="18" charset="2"/>
              </a:rPr>
              <a:t> </a:t>
            </a:r>
            <a:r>
              <a:rPr lang="en-US" sz="2800" dirty="0">
                <a:sym typeface="Symbol" pitchFamily="18" charset="2"/>
              </a:rPr>
              <a:t>,</a:t>
            </a:r>
          </a:p>
          <a:p>
            <a:pPr marL="0" indent="0" eaLnBrk="1" hangingPunct="1">
              <a:lnSpc>
                <a:spcPct val="110000"/>
              </a:lnSpc>
              <a:spcBef>
                <a:spcPct val="0"/>
              </a:spcBef>
              <a:defRPr/>
            </a:pPr>
            <a:r>
              <a:rPr lang="en-US" sz="2800" dirty="0">
                <a:sym typeface="Symbol" pitchFamily="18" charset="2"/>
              </a:rPr>
              <a:t>where p</a:t>
            </a:r>
            <a:r>
              <a:rPr lang="en-US" sz="2800" baseline="-25000" dirty="0">
                <a:sym typeface="Symbol" pitchFamily="18" charset="2"/>
              </a:rPr>
              <a:t>1</a:t>
            </a:r>
            <a:r>
              <a:rPr lang="en-US" sz="2800" dirty="0">
                <a:sym typeface="Symbol" pitchFamily="18" charset="2"/>
              </a:rPr>
              <a:t> &lt; p</a:t>
            </a:r>
            <a:r>
              <a:rPr lang="en-US" sz="2800" baseline="-25000" dirty="0">
                <a:sym typeface="Symbol" pitchFamily="18" charset="2"/>
              </a:rPr>
              <a:t>2</a:t>
            </a:r>
            <a:r>
              <a:rPr lang="en-US" sz="2800" dirty="0">
                <a:sym typeface="Symbol" pitchFamily="18" charset="2"/>
              </a:rPr>
              <a:t> &lt; … &lt; </a:t>
            </a:r>
            <a:r>
              <a:rPr lang="en-US" sz="2800" dirty="0" err="1">
                <a:sym typeface="Symbol" pitchFamily="18" charset="2"/>
              </a:rPr>
              <a:t>p</a:t>
            </a:r>
            <a:r>
              <a:rPr lang="en-US" sz="2800" baseline="-25000" dirty="0" err="1">
                <a:sym typeface="Symbol" pitchFamily="18" charset="2"/>
              </a:rPr>
              <a:t>n</a:t>
            </a:r>
            <a:r>
              <a:rPr lang="en-US" sz="2800" dirty="0">
                <a:sym typeface="Symbol" pitchFamily="18" charset="2"/>
              </a:rPr>
              <a:t> and </a:t>
            </a:r>
            <a:r>
              <a:rPr lang="en-US" sz="2800" dirty="0" err="1">
                <a:sym typeface="Symbol" pitchFamily="18" charset="2"/>
              </a:rPr>
              <a:t>a</a:t>
            </a:r>
            <a:r>
              <a:rPr lang="en-US" sz="2800" baseline="-25000" dirty="0" err="1">
                <a:sym typeface="Symbol" pitchFamily="18" charset="2"/>
              </a:rPr>
              <a:t>i</a:t>
            </a:r>
            <a:r>
              <a:rPr lang="en-US" sz="2800" dirty="0">
                <a:sym typeface="Symbol" pitchFamily="18" charset="2"/>
              </a:rPr>
              <a:t>, b</a:t>
            </a:r>
            <a:r>
              <a:rPr lang="en-US" sz="2800" baseline="-25000" dirty="0">
                <a:sym typeface="Symbol" pitchFamily="18" charset="2"/>
              </a:rPr>
              <a:t>i</a:t>
            </a:r>
            <a:r>
              <a:rPr lang="en-US" sz="2800" dirty="0">
                <a:sym typeface="Symbol" pitchFamily="18" charset="2"/>
              </a:rPr>
              <a:t>  </a:t>
            </a:r>
            <a:r>
              <a:rPr lang="en-US" sz="2800" b="1" dirty="0">
                <a:sym typeface="Symbol" pitchFamily="18" charset="2"/>
              </a:rPr>
              <a:t>N</a:t>
            </a:r>
            <a:r>
              <a:rPr lang="en-US" sz="2800" dirty="0">
                <a:sym typeface="Symbol" pitchFamily="18" charset="2"/>
              </a:rPr>
              <a:t> for 1  </a:t>
            </a:r>
            <a:r>
              <a:rPr lang="en-US" sz="2800" dirty="0" err="1">
                <a:sym typeface="Symbol" pitchFamily="18" charset="2"/>
              </a:rPr>
              <a:t>i</a:t>
            </a:r>
            <a:r>
              <a:rPr lang="en-US" sz="2800" dirty="0">
                <a:sym typeface="Symbol" pitchFamily="18" charset="2"/>
              </a:rPr>
              <a:t>  n</a:t>
            </a:r>
          </a:p>
          <a:p>
            <a:pPr marL="0" indent="0" eaLnBrk="1" hangingPunct="1">
              <a:lnSpc>
                <a:spcPct val="110000"/>
              </a:lnSpc>
              <a:spcBef>
                <a:spcPct val="0"/>
              </a:spcBef>
              <a:defRPr/>
            </a:pPr>
            <a:endParaRPr lang="en-US" sz="1600" dirty="0">
              <a:sym typeface="Symbol" pitchFamily="18" charset="2"/>
            </a:endParaRPr>
          </a:p>
          <a:p>
            <a:pPr marL="0" indent="0" eaLnBrk="1" hangingPunct="1">
              <a:lnSpc>
                <a:spcPct val="110000"/>
              </a:lnSpc>
              <a:spcBef>
                <a:spcPct val="0"/>
              </a:spcBef>
              <a:defRPr/>
            </a:pPr>
            <a:r>
              <a:rPr lang="en-US" sz="2800" dirty="0">
                <a:sym typeface="Symbol" pitchFamily="18" charset="2"/>
              </a:rPr>
              <a:t>lcm(a, b) = p</a:t>
            </a:r>
            <a:r>
              <a:rPr lang="en-US" sz="2800" baseline="-25000" dirty="0">
                <a:sym typeface="Symbol" pitchFamily="18" charset="2"/>
              </a:rPr>
              <a:t>1</a:t>
            </a:r>
            <a:r>
              <a:rPr lang="en-US" sz="2800" baseline="30000" dirty="0">
                <a:sym typeface="Symbol" pitchFamily="18" charset="2"/>
              </a:rPr>
              <a:t>max(a</a:t>
            </a:r>
            <a:r>
              <a:rPr lang="en-US" sz="1600" dirty="0">
                <a:sym typeface="Symbol" pitchFamily="18" charset="2"/>
              </a:rPr>
              <a:t>1</a:t>
            </a:r>
            <a:r>
              <a:rPr lang="en-US" sz="2800" baseline="30000" dirty="0">
                <a:sym typeface="Symbol" pitchFamily="18" charset="2"/>
              </a:rPr>
              <a:t>, b</a:t>
            </a:r>
            <a:r>
              <a:rPr lang="en-US" sz="1600" dirty="0">
                <a:sym typeface="Symbol" pitchFamily="18" charset="2"/>
              </a:rPr>
              <a:t>1 </a:t>
            </a:r>
            <a:r>
              <a:rPr lang="en-US" sz="2800" baseline="30000" dirty="0">
                <a:sym typeface="Symbol" pitchFamily="18" charset="2"/>
              </a:rPr>
              <a:t>)</a:t>
            </a:r>
            <a:r>
              <a:rPr lang="en-US" sz="2800" dirty="0">
                <a:sym typeface="Symbol" pitchFamily="18" charset="2"/>
              </a:rPr>
              <a:t> p</a:t>
            </a:r>
            <a:r>
              <a:rPr lang="en-US" sz="2800" baseline="-25000" dirty="0">
                <a:sym typeface="Symbol" pitchFamily="18" charset="2"/>
              </a:rPr>
              <a:t>2</a:t>
            </a:r>
            <a:r>
              <a:rPr lang="en-US" sz="2800" baseline="30000" dirty="0">
                <a:sym typeface="Symbol" pitchFamily="18" charset="2"/>
              </a:rPr>
              <a:t>max(a</a:t>
            </a:r>
            <a:r>
              <a:rPr lang="en-US" sz="1600" dirty="0">
                <a:sym typeface="Symbol" pitchFamily="18" charset="2"/>
              </a:rPr>
              <a:t>2</a:t>
            </a:r>
            <a:r>
              <a:rPr lang="en-US" sz="2800" baseline="30000" dirty="0">
                <a:sym typeface="Symbol" pitchFamily="18" charset="2"/>
              </a:rPr>
              <a:t>, b</a:t>
            </a:r>
            <a:r>
              <a:rPr lang="en-US" sz="1600" dirty="0">
                <a:sym typeface="Symbol" pitchFamily="18" charset="2"/>
              </a:rPr>
              <a:t>2 </a:t>
            </a:r>
            <a:r>
              <a:rPr lang="en-US" sz="2800" baseline="30000" dirty="0">
                <a:sym typeface="Symbol" pitchFamily="18" charset="2"/>
              </a:rPr>
              <a:t>)</a:t>
            </a:r>
            <a:r>
              <a:rPr lang="en-US" sz="1600" dirty="0">
                <a:sym typeface="Symbol" pitchFamily="18" charset="2"/>
              </a:rPr>
              <a:t> </a:t>
            </a:r>
            <a:r>
              <a:rPr lang="en-US" sz="2800" dirty="0">
                <a:sym typeface="Symbol" pitchFamily="18" charset="2"/>
              </a:rPr>
              <a:t>… </a:t>
            </a:r>
            <a:r>
              <a:rPr lang="en-US" sz="2800" dirty="0" err="1">
                <a:sym typeface="Symbol" pitchFamily="18" charset="2"/>
              </a:rPr>
              <a:t>p</a:t>
            </a:r>
            <a:r>
              <a:rPr lang="en-US" sz="2800" baseline="-25000" dirty="0" err="1">
                <a:sym typeface="Symbol" pitchFamily="18" charset="2"/>
              </a:rPr>
              <a:t>n</a:t>
            </a:r>
            <a:r>
              <a:rPr lang="en-US" sz="2800" baseline="30000" dirty="0" err="1">
                <a:sym typeface="Symbol" pitchFamily="18" charset="2"/>
              </a:rPr>
              <a:t>max</a:t>
            </a:r>
            <a:r>
              <a:rPr lang="en-US" sz="2800" baseline="30000" dirty="0">
                <a:sym typeface="Symbol" pitchFamily="18" charset="2"/>
              </a:rPr>
              <a:t>(a</a:t>
            </a:r>
            <a:r>
              <a:rPr lang="en-US" sz="1600" dirty="0">
                <a:sym typeface="Symbol" pitchFamily="18" charset="2"/>
              </a:rPr>
              <a:t>n</a:t>
            </a:r>
            <a:r>
              <a:rPr lang="en-US" sz="2800" baseline="30000" dirty="0">
                <a:sym typeface="Symbol" pitchFamily="18" charset="2"/>
              </a:rPr>
              <a:t>, </a:t>
            </a:r>
            <a:r>
              <a:rPr lang="en-US" sz="2800" baseline="30000" dirty="0" err="1">
                <a:sym typeface="Symbol" pitchFamily="18" charset="2"/>
              </a:rPr>
              <a:t>b</a:t>
            </a:r>
            <a:r>
              <a:rPr lang="en-US" sz="1600" dirty="0" err="1">
                <a:sym typeface="Symbol" pitchFamily="18" charset="2"/>
              </a:rPr>
              <a:t>n</a:t>
            </a:r>
            <a:r>
              <a:rPr lang="en-US" sz="1600" dirty="0">
                <a:sym typeface="Symbol" pitchFamily="18" charset="2"/>
              </a:rPr>
              <a:t> </a:t>
            </a:r>
            <a:r>
              <a:rPr lang="en-US" sz="2800" baseline="30000" dirty="0">
                <a:sym typeface="Symbol" pitchFamily="18" charset="2"/>
              </a:rPr>
              <a:t>)</a:t>
            </a:r>
            <a:r>
              <a:rPr lang="en-US" sz="1600" dirty="0">
                <a:sym typeface="Symbol" pitchFamily="18" charset="2"/>
              </a:rPr>
              <a:t> </a:t>
            </a:r>
          </a:p>
          <a:p>
            <a:pPr marL="0" indent="0" eaLnBrk="1" hangingPunct="1">
              <a:lnSpc>
                <a:spcPct val="110000"/>
              </a:lnSpc>
              <a:spcBef>
                <a:spcPct val="0"/>
              </a:spcBef>
              <a:defRPr/>
            </a:pPr>
            <a:endParaRPr lang="en-US" sz="1600" dirty="0">
              <a:sym typeface="Symbol" pitchFamily="18" charset="2"/>
            </a:endParaRPr>
          </a:p>
          <a:p>
            <a:pPr marL="0" indent="0" eaLnBrk="1" hangingPunct="1">
              <a:lnSpc>
                <a:spcPct val="110000"/>
              </a:lnSpc>
              <a:spcBef>
                <a:spcPct val="0"/>
              </a:spcBef>
              <a:defRPr/>
            </a:pPr>
            <a:r>
              <a:rPr lang="en-US" sz="2800" b="1" dirty="0">
                <a:solidFill>
                  <a:srgbClr val="00FFFF"/>
                </a:solidFill>
                <a:sym typeface="Symbol" pitchFamily="18" charset="2"/>
              </a:rPr>
              <a:t>Example:</a:t>
            </a:r>
          </a:p>
        </p:txBody>
      </p:sp>
      <p:sp>
        <p:nvSpPr>
          <p:cNvPr id="194564" name="Text Box 4"/>
          <p:cNvSpPr txBox="1">
            <a:spLocks noChangeArrowheads="1"/>
          </p:cNvSpPr>
          <p:nvPr/>
        </p:nvSpPr>
        <p:spPr bwMode="auto">
          <a:xfrm>
            <a:off x="381000" y="4267200"/>
            <a:ext cx="15240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a = 60 = </a:t>
            </a:r>
          </a:p>
        </p:txBody>
      </p:sp>
      <p:sp>
        <p:nvSpPr>
          <p:cNvPr id="194565" name="Text Box 5"/>
          <p:cNvSpPr txBox="1">
            <a:spLocks noChangeArrowheads="1"/>
          </p:cNvSpPr>
          <p:nvPr/>
        </p:nvSpPr>
        <p:spPr bwMode="auto">
          <a:xfrm>
            <a:off x="1828800" y="4267200"/>
            <a:ext cx="1600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a:t>
            </a:r>
            <a:r>
              <a:rPr lang="en-US" baseline="30000">
                <a:effectLst>
                  <a:outerShdw blurRad="38100" dist="38100" dir="2700000" algn="tl">
                    <a:srgbClr val="000000"/>
                  </a:outerShdw>
                </a:effectLst>
              </a:rPr>
              <a:t>2</a:t>
            </a:r>
            <a:r>
              <a:rPr lang="en-US">
                <a:effectLst>
                  <a:outerShdw blurRad="38100" dist="38100" dir="2700000" algn="tl">
                    <a:srgbClr val="000000"/>
                  </a:outerShdw>
                </a:effectLst>
              </a:rPr>
              <a:t> 3</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5</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a:t>
            </a:r>
          </a:p>
        </p:txBody>
      </p:sp>
      <p:sp>
        <p:nvSpPr>
          <p:cNvPr id="194566" name="Text Box 6"/>
          <p:cNvSpPr txBox="1">
            <a:spLocks noChangeArrowheads="1"/>
          </p:cNvSpPr>
          <p:nvPr/>
        </p:nvSpPr>
        <p:spPr bwMode="auto">
          <a:xfrm>
            <a:off x="381000" y="4876800"/>
            <a:ext cx="15240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b = 54 = </a:t>
            </a:r>
          </a:p>
        </p:txBody>
      </p:sp>
      <p:sp>
        <p:nvSpPr>
          <p:cNvPr id="194567" name="Text Box 7"/>
          <p:cNvSpPr txBox="1">
            <a:spLocks noChangeArrowheads="1"/>
          </p:cNvSpPr>
          <p:nvPr/>
        </p:nvSpPr>
        <p:spPr bwMode="auto">
          <a:xfrm>
            <a:off x="1828800" y="4876800"/>
            <a:ext cx="15240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3</a:t>
            </a:r>
            <a:r>
              <a:rPr lang="en-US" baseline="30000">
                <a:effectLst>
                  <a:outerShdw blurRad="38100" dist="38100" dir="2700000" algn="tl">
                    <a:srgbClr val="000000"/>
                  </a:outerShdw>
                </a:effectLst>
              </a:rPr>
              <a:t>3</a:t>
            </a:r>
            <a:r>
              <a:rPr lang="en-US">
                <a:effectLst>
                  <a:outerShdw blurRad="38100" dist="38100" dir="2700000" algn="tl">
                    <a:srgbClr val="000000"/>
                  </a:outerShdw>
                </a:effectLst>
              </a:rPr>
              <a:t> 5</a:t>
            </a:r>
            <a:r>
              <a:rPr lang="en-US" baseline="30000">
                <a:effectLst>
                  <a:outerShdw blurRad="38100" dist="38100" dir="2700000" algn="tl">
                    <a:srgbClr val="000000"/>
                  </a:outerShdw>
                </a:effectLst>
              </a:rPr>
              <a:t>0</a:t>
            </a:r>
            <a:r>
              <a:rPr lang="en-US">
                <a:effectLst>
                  <a:outerShdw blurRad="38100" dist="38100" dir="2700000" algn="tl">
                    <a:srgbClr val="000000"/>
                  </a:outerShdw>
                </a:effectLst>
              </a:rPr>
              <a:t> </a:t>
            </a:r>
          </a:p>
        </p:txBody>
      </p:sp>
      <p:sp>
        <p:nvSpPr>
          <p:cNvPr id="194568" name="Text Box 8"/>
          <p:cNvSpPr txBox="1">
            <a:spLocks noChangeArrowheads="1"/>
          </p:cNvSpPr>
          <p:nvPr/>
        </p:nvSpPr>
        <p:spPr bwMode="auto">
          <a:xfrm>
            <a:off x="381000" y="5486400"/>
            <a:ext cx="1981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lcm(a, b) = </a:t>
            </a:r>
          </a:p>
        </p:txBody>
      </p:sp>
      <p:sp>
        <p:nvSpPr>
          <p:cNvPr id="194569" name="Text Box 9"/>
          <p:cNvSpPr txBox="1">
            <a:spLocks noChangeArrowheads="1"/>
          </p:cNvSpPr>
          <p:nvPr/>
        </p:nvSpPr>
        <p:spPr bwMode="auto">
          <a:xfrm>
            <a:off x="2286000" y="5486400"/>
            <a:ext cx="47244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a:t>
            </a:r>
            <a:r>
              <a:rPr lang="en-US" baseline="30000">
                <a:effectLst>
                  <a:outerShdw blurRad="38100" dist="38100" dir="2700000" algn="tl">
                    <a:srgbClr val="000000"/>
                  </a:outerShdw>
                </a:effectLst>
              </a:rPr>
              <a:t>2</a:t>
            </a:r>
            <a:r>
              <a:rPr lang="en-US">
                <a:effectLst>
                  <a:outerShdw blurRad="38100" dist="38100" dir="2700000" algn="tl">
                    <a:srgbClr val="000000"/>
                  </a:outerShdw>
                </a:effectLst>
              </a:rPr>
              <a:t> 3</a:t>
            </a:r>
            <a:r>
              <a:rPr lang="en-US" baseline="30000">
                <a:effectLst>
                  <a:outerShdw blurRad="38100" dist="38100" dir="2700000" algn="tl">
                    <a:srgbClr val="000000"/>
                  </a:outerShdw>
                </a:effectLst>
              </a:rPr>
              <a:t>3</a:t>
            </a:r>
            <a:r>
              <a:rPr lang="en-US">
                <a:effectLst>
                  <a:outerShdw blurRad="38100" dist="38100" dir="2700000" algn="tl">
                    <a:srgbClr val="000000"/>
                  </a:outerShdw>
                </a:effectLst>
              </a:rPr>
              <a:t> 5</a:t>
            </a:r>
            <a:r>
              <a:rPr lang="en-US" baseline="30000">
                <a:effectLst>
                  <a:outerShdw blurRad="38100" dist="38100" dir="2700000" algn="tl">
                    <a:srgbClr val="000000"/>
                  </a:outerShdw>
                </a:effectLst>
              </a:rPr>
              <a:t>1 </a:t>
            </a:r>
            <a:r>
              <a:rPr lang="en-US">
                <a:effectLst>
                  <a:outerShdw blurRad="38100" dist="38100" dir="2700000" algn="tl">
                    <a:srgbClr val="000000"/>
                  </a:outerShdw>
                </a:effectLst>
              </a:rPr>
              <a:t> = 4275 = 540</a:t>
            </a:r>
          </a:p>
        </p:txBody>
      </p:sp>
    </p:spTree>
    <p:extLst>
      <p:ext uri="{BB962C8B-B14F-4D97-AF65-F5344CB8AC3E}">
        <p14:creationId xmlns:p14="http://schemas.microsoft.com/office/powerpoint/2010/main" val="4014122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64"/>
                                        </p:tgtEl>
                                        <p:attrNameLst>
                                          <p:attrName>style.visibility</p:attrName>
                                        </p:attrNameLst>
                                      </p:cBhvr>
                                      <p:to>
                                        <p:strVal val="visible"/>
                                      </p:to>
                                    </p:set>
                                    <p:anim calcmode="lin" valueType="num">
                                      <p:cBhvr additive="base">
                                        <p:cTn id="7" dur="500" fill="hold"/>
                                        <p:tgtEl>
                                          <p:spTgt spid="194564"/>
                                        </p:tgtEl>
                                        <p:attrNameLst>
                                          <p:attrName>ppt_x</p:attrName>
                                        </p:attrNameLst>
                                      </p:cBhvr>
                                      <p:tavLst>
                                        <p:tav tm="0">
                                          <p:val>
                                            <p:strVal val="0-#ppt_w/2"/>
                                          </p:val>
                                        </p:tav>
                                        <p:tav tm="100000">
                                          <p:val>
                                            <p:strVal val="#ppt_x"/>
                                          </p:val>
                                        </p:tav>
                                      </p:tavLst>
                                    </p:anim>
                                    <p:anim calcmode="lin" valueType="num">
                                      <p:cBhvr additive="base">
                                        <p:cTn id="8" dur="500" fill="hold"/>
                                        <p:tgtEl>
                                          <p:spTgt spid="19456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4565"/>
                                        </p:tgtEl>
                                        <p:attrNameLst>
                                          <p:attrName>style.visibility</p:attrName>
                                        </p:attrNameLst>
                                      </p:cBhvr>
                                      <p:to>
                                        <p:strVal val="visible"/>
                                      </p:to>
                                    </p:set>
                                    <p:anim calcmode="lin" valueType="num">
                                      <p:cBhvr additive="base">
                                        <p:cTn id="13" dur="500" fill="hold"/>
                                        <p:tgtEl>
                                          <p:spTgt spid="194565"/>
                                        </p:tgtEl>
                                        <p:attrNameLst>
                                          <p:attrName>ppt_x</p:attrName>
                                        </p:attrNameLst>
                                      </p:cBhvr>
                                      <p:tavLst>
                                        <p:tav tm="0">
                                          <p:val>
                                            <p:strVal val="1+#ppt_w/2"/>
                                          </p:val>
                                        </p:tav>
                                        <p:tav tm="100000">
                                          <p:val>
                                            <p:strVal val="#ppt_x"/>
                                          </p:val>
                                        </p:tav>
                                      </p:tavLst>
                                    </p:anim>
                                    <p:anim calcmode="lin" valueType="num">
                                      <p:cBhvr additive="base">
                                        <p:cTn id="14" dur="500" fill="hold"/>
                                        <p:tgtEl>
                                          <p:spTgt spid="19456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4566"/>
                                        </p:tgtEl>
                                        <p:attrNameLst>
                                          <p:attrName>style.visibility</p:attrName>
                                        </p:attrNameLst>
                                      </p:cBhvr>
                                      <p:to>
                                        <p:strVal val="visible"/>
                                      </p:to>
                                    </p:set>
                                    <p:anim calcmode="lin" valueType="num">
                                      <p:cBhvr additive="base">
                                        <p:cTn id="19" dur="500" fill="hold"/>
                                        <p:tgtEl>
                                          <p:spTgt spid="194566"/>
                                        </p:tgtEl>
                                        <p:attrNameLst>
                                          <p:attrName>ppt_x</p:attrName>
                                        </p:attrNameLst>
                                      </p:cBhvr>
                                      <p:tavLst>
                                        <p:tav tm="0">
                                          <p:val>
                                            <p:strVal val="0-#ppt_w/2"/>
                                          </p:val>
                                        </p:tav>
                                        <p:tav tm="100000">
                                          <p:val>
                                            <p:strVal val="#ppt_x"/>
                                          </p:val>
                                        </p:tav>
                                      </p:tavLst>
                                    </p:anim>
                                    <p:anim calcmode="lin" valueType="num">
                                      <p:cBhvr additive="base">
                                        <p:cTn id="20" dur="500" fill="hold"/>
                                        <p:tgtEl>
                                          <p:spTgt spid="19456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94567"/>
                                        </p:tgtEl>
                                        <p:attrNameLst>
                                          <p:attrName>style.visibility</p:attrName>
                                        </p:attrNameLst>
                                      </p:cBhvr>
                                      <p:to>
                                        <p:strVal val="visible"/>
                                      </p:to>
                                    </p:set>
                                    <p:anim calcmode="lin" valueType="num">
                                      <p:cBhvr additive="base">
                                        <p:cTn id="25" dur="500" fill="hold"/>
                                        <p:tgtEl>
                                          <p:spTgt spid="194567"/>
                                        </p:tgtEl>
                                        <p:attrNameLst>
                                          <p:attrName>ppt_x</p:attrName>
                                        </p:attrNameLst>
                                      </p:cBhvr>
                                      <p:tavLst>
                                        <p:tav tm="0">
                                          <p:val>
                                            <p:strVal val="1+#ppt_w/2"/>
                                          </p:val>
                                        </p:tav>
                                        <p:tav tm="100000">
                                          <p:val>
                                            <p:strVal val="#ppt_x"/>
                                          </p:val>
                                        </p:tav>
                                      </p:tavLst>
                                    </p:anim>
                                    <p:anim calcmode="lin" valueType="num">
                                      <p:cBhvr additive="base">
                                        <p:cTn id="26" dur="500" fill="hold"/>
                                        <p:tgtEl>
                                          <p:spTgt spid="19456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4568"/>
                                        </p:tgtEl>
                                        <p:attrNameLst>
                                          <p:attrName>style.visibility</p:attrName>
                                        </p:attrNameLst>
                                      </p:cBhvr>
                                      <p:to>
                                        <p:strVal val="visible"/>
                                      </p:to>
                                    </p:set>
                                    <p:anim calcmode="lin" valueType="num">
                                      <p:cBhvr additive="base">
                                        <p:cTn id="31" dur="500" fill="hold"/>
                                        <p:tgtEl>
                                          <p:spTgt spid="194568"/>
                                        </p:tgtEl>
                                        <p:attrNameLst>
                                          <p:attrName>ppt_x</p:attrName>
                                        </p:attrNameLst>
                                      </p:cBhvr>
                                      <p:tavLst>
                                        <p:tav tm="0">
                                          <p:val>
                                            <p:strVal val="0-#ppt_w/2"/>
                                          </p:val>
                                        </p:tav>
                                        <p:tav tm="100000">
                                          <p:val>
                                            <p:strVal val="#ppt_x"/>
                                          </p:val>
                                        </p:tav>
                                      </p:tavLst>
                                    </p:anim>
                                    <p:anim calcmode="lin" valueType="num">
                                      <p:cBhvr additive="base">
                                        <p:cTn id="32" dur="500" fill="hold"/>
                                        <p:tgtEl>
                                          <p:spTgt spid="19456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94569"/>
                                        </p:tgtEl>
                                        <p:attrNameLst>
                                          <p:attrName>style.visibility</p:attrName>
                                        </p:attrNameLst>
                                      </p:cBhvr>
                                      <p:to>
                                        <p:strVal val="visible"/>
                                      </p:to>
                                    </p:set>
                                    <p:anim calcmode="lin" valueType="num">
                                      <p:cBhvr additive="base">
                                        <p:cTn id="37" dur="500" fill="hold"/>
                                        <p:tgtEl>
                                          <p:spTgt spid="194569"/>
                                        </p:tgtEl>
                                        <p:attrNameLst>
                                          <p:attrName>ppt_x</p:attrName>
                                        </p:attrNameLst>
                                      </p:cBhvr>
                                      <p:tavLst>
                                        <p:tav tm="0">
                                          <p:val>
                                            <p:strVal val="1+#ppt_w/2"/>
                                          </p:val>
                                        </p:tav>
                                        <p:tav tm="100000">
                                          <p:val>
                                            <p:strVal val="#ppt_x"/>
                                          </p:val>
                                        </p:tav>
                                      </p:tavLst>
                                    </p:anim>
                                    <p:anim calcmode="lin" valueType="num">
                                      <p:cBhvr additive="base">
                                        <p:cTn id="38" dur="500" fill="hold"/>
                                        <p:tgtEl>
                                          <p:spTgt spid="1945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4" grpId="0" autoUpdateAnimBg="0"/>
      <p:bldP spid="194565" grpId="0" autoUpdateAnimBg="0"/>
      <p:bldP spid="194566" grpId="0" autoUpdateAnimBg="0"/>
      <p:bldP spid="194567" grpId="0" autoUpdateAnimBg="0"/>
      <p:bldP spid="194568" grpId="0" autoUpdateAnimBg="0"/>
      <p:bldP spid="194569" grpId="0" autoUpdateAnimBg="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685800" y="152400"/>
            <a:ext cx="7772400" cy="762000"/>
          </a:xfrm>
        </p:spPr>
        <p:txBody>
          <a:bodyPr/>
          <a:lstStyle/>
          <a:p>
            <a:pPr eaLnBrk="1" hangingPunct="1">
              <a:defRPr/>
            </a:pPr>
            <a:r>
              <a:rPr lang="en-US" sz="3600"/>
              <a:t>GCD and LCM</a:t>
            </a:r>
            <a:endParaRPr lang="en-CA" sz="3600"/>
          </a:p>
        </p:txBody>
      </p:sp>
      <p:sp>
        <p:nvSpPr>
          <p:cNvPr id="195587" name="Text Box 3"/>
          <p:cNvSpPr txBox="1">
            <a:spLocks noChangeArrowheads="1"/>
          </p:cNvSpPr>
          <p:nvPr/>
        </p:nvSpPr>
        <p:spPr bwMode="auto">
          <a:xfrm>
            <a:off x="2819400" y="1295400"/>
            <a:ext cx="15240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a = 60 = </a:t>
            </a:r>
          </a:p>
        </p:txBody>
      </p:sp>
      <p:sp>
        <p:nvSpPr>
          <p:cNvPr id="195588" name="Text Box 4"/>
          <p:cNvSpPr txBox="1">
            <a:spLocks noChangeArrowheads="1"/>
          </p:cNvSpPr>
          <p:nvPr/>
        </p:nvSpPr>
        <p:spPr bwMode="auto">
          <a:xfrm>
            <a:off x="4343400" y="1295400"/>
            <a:ext cx="22098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a:t>
            </a:r>
            <a:r>
              <a:rPr lang="en-US" baseline="30000">
                <a:effectLst>
                  <a:outerShdw blurRad="38100" dist="38100" dir="2700000" algn="tl">
                    <a:srgbClr val="000000"/>
                  </a:outerShdw>
                </a:effectLst>
              </a:rPr>
              <a:t>2</a:t>
            </a:r>
            <a:r>
              <a:rPr lang="en-US">
                <a:effectLst>
                  <a:outerShdw blurRad="38100" dist="38100" dir="2700000" algn="tl">
                    <a:srgbClr val="000000"/>
                  </a:outerShdw>
                </a:effectLst>
              </a:rPr>
              <a:t>   3</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5</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a:t>
            </a:r>
          </a:p>
        </p:txBody>
      </p:sp>
      <p:sp>
        <p:nvSpPr>
          <p:cNvPr id="195589" name="Text Box 5"/>
          <p:cNvSpPr txBox="1">
            <a:spLocks noChangeArrowheads="1"/>
          </p:cNvSpPr>
          <p:nvPr/>
        </p:nvSpPr>
        <p:spPr bwMode="auto">
          <a:xfrm>
            <a:off x="2819400" y="2057400"/>
            <a:ext cx="15240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b = 54 = </a:t>
            </a:r>
          </a:p>
        </p:txBody>
      </p:sp>
      <p:sp>
        <p:nvSpPr>
          <p:cNvPr id="195590" name="Text Box 6"/>
          <p:cNvSpPr txBox="1">
            <a:spLocks noChangeArrowheads="1"/>
          </p:cNvSpPr>
          <p:nvPr/>
        </p:nvSpPr>
        <p:spPr bwMode="auto">
          <a:xfrm>
            <a:off x="4343400" y="2057400"/>
            <a:ext cx="2362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3</a:t>
            </a:r>
            <a:r>
              <a:rPr lang="en-US" baseline="30000">
                <a:effectLst>
                  <a:outerShdw blurRad="38100" dist="38100" dir="2700000" algn="tl">
                    <a:srgbClr val="000000"/>
                  </a:outerShdw>
                </a:effectLst>
              </a:rPr>
              <a:t>3</a:t>
            </a:r>
            <a:r>
              <a:rPr lang="en-US">
                <a:effectLst>
                  <a:outerShdw blurRad="38100" dist="38100" dir="2700000" algn="tl">
                    <a:srgbClr val="000000"/>
                  </a:outerShdw>
                </a:effectLst>
              </a:rPr>
              <a:t>   5</a:t>
            </a:r>
            <a:r>
              <a:rPr lang="en-US" baseline="30000">
                <a:effectLst>
                  <a:outerShdw blurRad="38100" dist="38100" dir="2700000" algn="tl">
                    <a:srgbClr val="000000"/>
                  </a:outerShdw>
                </a:effectLst>
              </a:rPr>
              <a:t>0</a:t>
            </a:r>
            <a:r>
              <a:rPr lang="en-US">
                <a:effectLst>
                  <a:outerShdw blurRad="38100" dist="38100" dir="2700000" algn="tl">
                    <a:srgbClr val="000000"/>
                  </a:outerShdw>
                </a:effectLst>
              </a:rPr>
              <a:t> </a:t>
            </a:r>
          </a:p>
        </p:txBody>
      </p:sp>
      <p:sp>
        <p:nvSpPr>
          <p:cNvPr id="195591" name="Text Box 7"/>
          <p:cNvSpPr txBox="1">
            <a:spLocks noChangeArrowheads="1"/>
          </p:cNvSpPr>
          <p:nvPr/>
        </p:nvSpPr>
        <p:spPr bwMode="auto">
          <a:xfrm>
            <a:off x="1981200" y="3886200"/>
            <a:ext cx="1981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lcm(a, b) = </a:t>
            </a:r>
          </a:p>
        </p:txBody>
      </p:sp>
      <p:sp>
        <p:nvSpPr>
          <p:cNvPr id="195592" name="Text Box 8"/>
          <p:cNvSpPr txBox="1">
            <a:spLocks noChangeArrowheads="1"/>
          </p:cNvSpPr>
          <p:nvPr/>
        </p:nvSpPr>
        <p:spPr bwMode="auto">
          <a:xfrm>
            <a:off x="4267200" y="3886200"/>
            <a:ext cx="47244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a:t>
            </a:r>
            <a:r>
              <a:rPr lang="en-US" baseline="30000">
                <a:effectLst>
                  <a:outerShdw blurRad="38100" dist="38100" dir="2700000" algn="tl">
                    <a:srgbClr val="000000"/>
                  </a:outerShdw>
                </a:effectLst>
              </a:rPr>
              <a:t>2</a:t>
            </a:r>
            <a:r>
              <a:rPr lang="en-US">
                <a:effectLst>
                  <a:outerShdw blurRad="38100" dist="38100" dir="2700000" algn="tl">
                    <a:srgbClr val="000000"/>
                  </a:outerShdw>
                </a:effectLst>
              </a:rPr>
              <a:t> 3</a:t>
            </a:r>
            <a:r>
              <a:rPr lang="en-US" baseline="30000">
                <a:effectLst>
                  <a:outerShdw blurRad="38100" dist="38100" dir="2700000" algn="tl">
                    <a:srgbClr val="000000"/>
                  </a:outerShdw>
                </a:effectLst>
              </a:rPr>
              <a:t>3</a:t>
            </a:r>
            <a:r>
              <a:rPr lang="en-US">
                <a:effectLst>
                  <a:outerShdw blurRad="38100" dist="38100" dir="2700000" algn="tl">
                    <a:srgbClr val="000000"/>
                  </a:outerShdw>
                </a:effectLst>
              </a:rPr>
              <a:t> 5</a:t>
            </a:r>
            <a:r>
              <a:rPr lang="en-US" baseline="30000">
                <a:effectLst>
                  <a:outerShdw blurRad="38100" dist="38100" dir="2700000" algn="tl">
                    <a:srgbClr val="000000"/>
                  </a:outerShdw>
                </a:effectLst>
              </a:rPr>
              <a:t>1 </a:t>
            </a:r>
            <a:r>
              <a:rPr lang="en-US">
                <a:effectLst>
                  <a:outerShdw blurRad="38100" dist="38100" dir="2700000" algn="tl">
                    <a:srgbClr val="000000"/>
                  </a:outerShdw>
                </a:effectLst>
              </a:rPr>
              <a:t>     = 540</a:t>
            </a:r>
          </a:p>
        </p:txBody>
      </p:sp>
      <p:sp>
        <p:nvSpPr>
          <p:cNvPr id="195593" name="Oval 9"/>
          <p:cNvSpPr>
            <a:spLocks noChangeArrowheads="1"/>
          </p:cNvSpPr>
          <p:nvPr/>
        </p:nvSpPr>
        <p:spPr bwMode="auto">
          <a:xfrm>
            <a:off x="4333875" y="2038350"/>
            <a:ext cx="533400" cy="533400"/>
          </a:xfrm>
          <a:prstGeom prst="ellipse">
            <a:avLst/>
          </a:prstGeom>
          <a:noFill/>
          <a:ln w="19050">
            <a:solidFill>
              <a:srgbClr val="FF3300"/>
            </a:solidFill>
            <a:round/>
            <a:headEnd/>
            <a:tailEnd/>
          </a:ln>
          <a:effectLst/>
        </p:spPr>
        <p:txBody>
          <a:bodyPr wrap="none" anchor="ctr"/>
          <a:lstStyle/>
          <a:p>
            <a:pPr>
              <a:defRPr/>
            </a:pPr>
            <a:endParaRPr lang="en-US"/>
          </a:p>
        </p:txBody>
      </p:sp>
      <p:sp>
        <p:nvSpPr>
          <p:cNvPr id="195594" name="Oval 10"/>
          <p:cNvSpPr>
            <a:spLocks noChangeArrowheads="1"/>
          </p:cNvSpPr>
          <p:nvPr/>
        </p:nvSpPr>
        <p:spPr bwMode="auto">
          <a:xfrm>
            <a:off x="5029200" y="1276350"/>
            <a:ext cx="533400" cy="533400"/>
          </a:xfrm>
          <a:prstGeom prst="ellipse">
            <a:avLst/>
          </a:prstGeom>
          <a:noFill/>
          <a:ln w="19050">
            <a:solidFill>
              <a:srgbClr val="FF3300"/>
            </a:solidFill>
            <a:round/>
            <a:headEnd/>
            <a:tailEnd/>
          </a:ln>
          <a:effectLst/>
        </p:spPr>
        <p:txBody>
          <a:bodyPr wrap="none" anchor="ctr"/>
          <a:lstStyle/>
          <a:p>
            <a:pPr>
              <a:defRPr/>
            </a:pPr>
            <a:endParaRPr lang="en-US"/>
          </a:p>
        </p:txBody>
      </p:sp>
      <p:sp>
        <p:nvSpPr>
          <p:cNvPr id="195595" name="Oval 11"/>
          <p:cNvSpPr>
            <a:spLocks noChangeArrowheads="1"/>
          </p:cNvSpPr>
          <p:nvPr/>
        </p:nvSpPr>
        <p:spPr bwMode="auto">
          <a:xfrm>
            <a:off x="5667375" y="2028825"/>
            <a:ext cx="533400" cy="533400"/>
          </a:xfrm>
          <a:prstGeom prst="ellipse">
            <a:avLst/>
          </a:prstGeom>
          <a:noFill/>
          <a:ln w="19050">
            <a:solidFill>
              <a:srgbClr val="FF3300"/>
            </a:solidFill>
            <a:round/>
            <a:headEnd/>
            <a:tailEnd/>
          </a:ln>
          <a:effectLst/>
        </p:spPr>
        <p:txBody>
          <a:bodyPr wrap="none" anchor="ctr"/>
          <a:lstStyle/>
          <a:p>
            <a:pPr>
              <a:defRPr/>
            </a:pPr>
            <a:endParaRPr lang="en-US"/>
          </a:p>
        </p:txBody>
      </p:sp>
      <p:sp>
        <p:nvSpPr>
          <p:cNvPr id="195596" name="Oval 12"/>
          <p:cNvSpPr>
            <a:spLocks noChangeArrowheads="1"/>
          </p:cNvSpPr>
          <p:nvPr/>
        </p:nvSpPr>
        <p:spPr bwMode="auto">
          <a:xfrm>
            <a:off x="4352925" y="1257300"/>
            <a:ext cx="533400" cy="533400"/>
          </a:xfrm>
          <a:prstGeom prst="ellipse">
            <a:avLst/>
          </a:prstGeom>
          <a:noFill/>
          <a:ln w="19050">
            <a:solidFill>
              <a:srgbClr val="66FF33"/>
            </a:solidFill>
            <a:prstDash val="dash"/>
            <a:round/>
            <a:headEnd/>
            <a:tailEnd/>
          </a:ln>
          <a:effectLst/>
        </p:spPr>
        <p:txBody>
          <a:bodyPr wrap="none" anchor="ctr"/>
          <a:lstStyle/>
          <a:p>
            <a:pPr>
              <a:defRPr/>
            </a:pPr>
            <a:endParaRPr lang="en-US"/>
          </a:p>
        </p:txBody>
      </p:sp>
      <p:sp>
        <p:nvSpPr>
          <p:cNvPr id="195597" name="Oval 13"/>
          <p:cNvSpPr>
            <a:spLocks noChangeArrowheads="1"/>
          </p:cNvSpPr>
          <p:nvPr/>
        </p:nvSpPr>
        <p:spPr bwMode="auto">
          <a:xfrm>
            <a:off x="5010150" y="2038350"/>
            <a:ext cx="533400" cy="533400"/>
          </a:xfrm>
          <a:prstGeom prst="ellipse">
            <a:avLst/>
          </a:prstGeom>
          <a:noFill/>
          <a:ln w="19050">
            <a:solidFill>
              <a:srgbClr val="66FF33"/>
            </a:solidFill>
            <a:prstDash val="dash"/>
            <a:round/>
            <a:headEnd/>
            <a:tailEnd/>
          </a:ln>
          <a:effectLst/>
        </p:spPr>
        <p:txBody>
          <a:bodyPr wrap="none" anchor="ctr"/>
          <a:lstStyle/>
          <a:p>
            <a:pPr>
              <a:defRPr/>
            </a:pPr>
            <a:endParaRPr lang="en-US"/>
          </a:p>
        </p:txBody>
      </p:sp>
      <p:sp>
        <p:nvSpPr>
          <p:cNvPr id="195598" name="Oval 14"/>
          <p:cNvSpPr>
            <a:spLocks noChangeArrowheads="1"/>
          </p:cNvSpPr>
          <p:nvPr/>
        </p:nvSpPr>
        <p:spPr bwMode="auto">
          <a:xfrm>
            <a:off x="5657850" y="1266825"/>
            <a:ext cx="533400" cy="533400"/>
          </a:xfrm>
          <a:prstGeom prst="ellipse">
            <a:avLst/>
          </a:prstGeom>
          <a:noFill/>
          <a:ln w="19050">
            <a:solidFill>
              <a:srgbClr val="66FF33"/>
            </a:solidFill>
            <a:prstDash val="dash"/>
            <a:round/>
            <a:headEnd/>
            <a:tailEnd/>
          </a:ln>
          <a:effectLst/>
        </p:spPr>
        <p:txBody>
          <a:bodyPr wrap="none" anchor="ctr"/>
          <a:lstStyle/>
          <a:p>
            <a:pPr>
              <a:defRPr/>
            </a:pPr>
            <a:endParaRPr lang="en-US"/>
          </a:p>
        </p:txBody>
      </p:sp>
      <p:sp>
        <p:nvSpPr>
          <p:cNvPr id="195599" name="Oval 15"/>
          <p:cNvSpPr>
            <a:spLocks noChangeArrowheads="1"/>
          </p:cNvSpPr>
          <p:nvPr/>
        </p:nvSpPr>
        <p:spPr bwMode="auto">
          <a:xfrm>
            <a:off x="3962400" y="3810000"/>
            <a:ext cx="2057400" cy="609600"/>
          </a:xfrm>
          <a:prstGeom prst="ellipse">
            <a:avLst/>
          </a:prstGeom>
          <a:noFill/>
          <a:ln w="19050">
            <a:solidFill>
              <a:srgbClr val="66FF33"/>
            </a:solidFill>
            <a:prstDash val="dash"/>
            <a:round/>
            <a:headEnd/>
            <a:tailEnd/>
          </a:ln>
          <a:effectLst/>
        </p:spPr>
        <p:txBody>
          <a:bodyPr wrap="none" anchor="ctr"/>
          <a:lstStyle/>
          <a:p>
            <a:pPr>
              <a:defRPr/>
            </a:pPr>
            <a:endParaRPr lang="en-US"/>
          </a:p>
        </p:txBody>
      </p:sp>
      <p:sp>
        <p:nvSpPr>
          <p:cNvPr id="195600" name="Text Box 16"/>
          <p:cNvSpPr txBox="1">
            <a:spLocks noChangeArrowheads="1"/>
          </p:cNvSpPr>
          <p:nvPr/>
        </p:nvSpPr>
        <p:spPr bwMode="auto">
          <a:xfrm>
            <a:off x="1981200" y="3124200"/>
            <a:ext cx="1981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gcd(a, b) = </a:t>
            </a:r>
          </a:p>
        </p:txBody>
      </p:sp>
      <p:sp>
        <p:nvSpPr>
          <p:cNvPr id="195601" name="Text Box 17"/>
          <p:cNvSpPr txBox="1">
            <a:spLocks noChangeArrowheads="1"/>
          </p:cNvSpPr>
          <p:nvPr/>
        </p:nvSpPr>
        <p:spPr bwMode="auto">
          <a:xfrm>
            <a:off x="4267200" y="3124200"/>
            <a:ext cx="47244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2</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3</a:t>
            </a:r>
            <a:r>
              <a:rPr lang="en-US" baseline="30000">
                <a:effectLst>
                  <a:outerShdw blurRad="38100" dist="38100" dir="2700000" algn="tl">
                    <a:srgbClr val="000000"/>
                  </a:outerShdw>
                </a:effectLst>
              </a:rPr>
              <a:t>1</a:t>
            </a:r>
            <a:r>
              <a:rPr lang="en-US">
                <a:effectLst>
                  <a:outerShdw blurRad="38100" dist="38100" dir="2700000" algn="tl">
                    <a:srgbClr val="000000"/>
                  </a:outerShdw>
                </a:effectLst>
              </a:rPr>
              <a:t> 5</a:t>
            </a:r>
            <a:r>
              <a:rPr lang="en-US" baseline="30000">
                <a:effectLst>
                  <a:outerShdw blurRad="38100" dist="38100" dir="2700000" algn="tl">
                    <a:srgbClr val="000000"/>
                  </a:outerShdw>
                </a:effectLst>
              </a:rPr>
              <a:t>0 </a:t>
            </a:r>
            <a:r>
              <a:rPr lang="en-US">
                <a:effectLst>
                  <a:outerShdw blurRad="38100" dist="38100" dir="2700000" algn="tl">
                    <a:srgbClr val="000000"/>
                  </a:outerShdw>
                </a:effectLst>
              </a:rPr>
              <a:t>     = 6</a:t>
            </a:r>
          </a:p>
        </p:txBody>
      </p:sp>
      <p:sp>
        <p:nvSpPr>
          <p:cNvPr id="195602" name="Oval 18"/>
          <p:cNvSpPr>
            <a:spLocks noChangeArrowheads="1"/>
          </p:cNvSpPr>
          <p:nvPr/>
        </p:nvSpPr>
        <p:spPr bwMode="auto">
          <a:xfrm>
            <a:off x="3962400" y="3048000"/>
            <a:ext cx="2057400" cy="609600"/>
          </a:xfrm>
          <a:prstGeom prst="ellipse">
            <a:avLst/>
          </a:prstGeom>
          <a:noFill/>
          <a:ln w="19050">
            <a:solidFill>
              <a:srgbClr val="FF3300"/>
            </a:solidFill>
            <a:round/>
            <a:headEnd/>
            <a:tailEnd/>
          </a:ln>
          <a:effectLst/>
        </p:spPr>
        <p:txBody>
          <a:bodyPr wrap="none" anchor="ctr"/>
          <a:lstStyle/>
          <a:p>
            <a:pPr>
              <a:defRPr/>
            </a:pPr>
            <a:endParaRPr lang="en-US"/>
          </a:p>
        </p:txBody>
      </p:sp>
      <p:sp>
        <p:nvSpPr>
          <p:cNvPr id="195603" name="Text Box 19"/>
          <p:cNvSpPr txBox="1">
            <a:spLocks noChangeArrowheads="1"/>
          </p:cNvSpPr>
          <p:nvPr/>
        </p:nvSpPr>
        <p:spPr bwMode="auto">
          <a:xfrm>
            <a:off x="1600200" y="4953000"/>
            <a:ext cx="3124200" cy="519113"/>
          </a:xfrm>
          <a:prstGeom prst="rect">
            <a:avLst/>
          </a:prstGeom>
          <a:noFill/>
          <a:ln w="19050">
            <a:noFill/>
            <a:miter lim="800000"/>
            <a:headEnd/>
            <a:tailEnd/>
          </a:ln>
          <a:effectLst/>
        </p:spPr>
        <p:txBody>
          <a:bodyPr>
            <a:spAutoFit/>
          </a:bodyPr>
          <a:lstStyle/>
          <a:p>
            <a:pPr algn="l">
              <a:spcBef>
                <a:spcPct val="50000"/>
              </a:spcBef>
              <a:defRPr/>
            </a:pPr>
            <a:r>
              <a:rPr lang="en-US" b="1">
                <a:solidFill>
                  <a:srgbClr val="00FFFF"/>
                </a:solidFill>
                <a:effectLst>
                  <a:outerShdw blurRad="38100" dist="38100" dir="2700000" algn="tl">
                    <a:srgbClr val="000000"/>
                  </a:outerShdw>
                </a:effectLst>
              </a:rPr>
              <a:t>Theorem:  ab =</a:t>
            </a:r>
          </a:p>
        </p:txBody>
      </p:sp>
      <p:sp>
        <p:nvSpPr>
          <p:cNvPr id="195604" name="Text Box 20"/>
          <p:cNvSpPr txBox="1">
            <a:spLocks noChangeArrowheads="1"/>
          </p:cNvSpPr>
          <p:nvPr/>
        </p:nvSpPr>
        <p:spPr bwMode="auto">
          <a:xfrm>
            <a:off x="4572000" y="4953000"/>
            <a:ext cx="3505200" cy="519113"/>
          </a:xfrm>
          <a:prstGeom prst="rect">
            <a:avLst/>
          </a:prstGeom>
          <a:noFill/>
          <a:ln w="19050">
            <a:noFill/>
            <a:miter lim="800000"/>
            <a:headEnd/>
            <a:tailEnd/>
          </a:ln>
          <a:effectLst/>
        </p:spPr>
        <p:txBody>
          <a:bodyPr>
            <a:spAutoFit/>
          </a:bodyPr>
          <a:lstStyle/>
          <a:p>
            <a:pPr algn="l">
              <a:spcBef>
                <a:spcPct val="50000"/>
              </a:spcBef>
              <a:defRPr/>
            </a:pPr>
            <a:r>
              <a:rPr lang="en-US" b="1">
                <a:solidFill>
                  <a:srgbClr val="00FFFF"/>
                </a:solidFill>
                <a:effectLst>
                  <a:outerShdw blurRad="38100" dist="38100" dir="2700000" algn="tl">
                    <a:srgbClr val="000000"/>
                  </a:outerShdw>
                </a:effectLst>
              </a:rPr>
              <a:t>gcd(a,b)lcm(a,b)</a:t>
            </a:r>
          </a:p>
        </p:txBody>
      </p:sp>
    </p:spTree>
    <p:extLst>
      <p:ext uri="{BB962C8B-B14F-4D97-AF65-F5344CB8AC3E}">
        <p14:creationId xmlns:p14="http://schemas.microsoft.com/office/powerpoint/2010/main" val="3915440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5587"/>
                                        </p:tgtEl>
                                        <p:attrNameLst>
                                          <p:attrName>style.visibility</p:attrName>
                                        </p:attrNameLst>
                                      </p:cBhvr>
                                      <p:to>
                                        <p:strVal val="visible"/>
                                      </p:to>
                                    </p:set>
                                    <p:anim calcmode="lin" valueType="num">
                                      <p:cBhvr additive="base">
                                        <p:cTn id="7" dur="500" fill="hold"/>
                                        <p:tgtEl>
                                          <p:spTgt spid="195587"/>
                                        </p:tgtEl>
                                        <p:attrNameLst>
                                          <p:attrName>ppt_x</p:attrName>
                                        </p:attrNameLst>
                                      </p:cBhvr>
                                      <p:tavLst>
                                        <p:tav tm="0">
                                          <p:val>
                                            <p:strVal val="0-#ppt_w/2"/>
                                          </p:val>
                                        </p:tav>
                                        <p:tav tm="100000">
                                          <p:val>
                                            <p:strVal val="#ppt_x"/>
                                          </p:val>
                                        </p:tav>
                                      </p:tavLst>
                                    </p:anim>
                                    <p:anim calcmode="lin" valueType="num">
                                      <p:cBhvr additive="base">
                                        <p:cTn id="8" dur="500" fill="hold"/>
                                        <p:tgtEl>
                                          <p:spTgt spid="1955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5588"/>
                                        </p:tgtEl>
                                        <p:attrNameLst>
                                          <p:attrName>style.visibility</p:attrName>
                                        </p:attrNameLst>
                                      </p:cBhvr>
                                      <p:to>
                                        <p:strVal val="visible"/>
                                      </p:to>
                                    </p:set>
                                    <p:anim calcmode="lin" valueType="num">
                                      <p:cBhvr additive="base">
                                        <p:cTn id="13" dur="500" fill="hold"/>
                                        <p:tgtEl>
                                          <p:spTgt spid="195588"/>
                                        </p:tgtEl>
                                        <p:attrNameLst>
                                          <p:attrName>ppt_x</p:attrName>
                                        </p:attrNameLst>
                                      </p:cBhvr>
                                      <p:tavLst>
                                        <p:tav tm="0">
                                          <p:val>
                                            <p:strVal val="1+#ppt_w/2"/>
                                          </p:val>
                                        </p:tav>
                                        <p:tav tm="100000">
                                          <p:val>
                                            <p:strVal val="#ppt_x"/>
                                          </p:val>
                                        </p:tav>
                                      </p:tavLst>
                                    </p:anim>
                                    <p:anim calcmode="lin" valueType="num">
                                      <p:cBhvr additive="base">
                                        <p:cTn id="14" dur="500" fill="hold"/>
                                        <p:tgtEl>
                                          <p:spTgt spid="19558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5589"/>
                                        </p:tgtEl>
                                        <p:attrNameLst>
                                          <p:attrName>style.visibility</p:attrName>
                                        </p:attrNameLst>
                                      </p:cBhvr>
                                      <p:to>
                                        <p:strVal val="visible"/>
                                      </p:to>
                                    </p:set>
                                    <p:anim calcmode="lin" valueType="num">
                                      <p:cBhvr additive="base">
                                        <p:cTn id="19" dur="500" fill="hold"/>
                                        <p:tgtEl>
                                          <p:spTgt spid="195589"/>
                                        </p:tgtEl>
                                        <p:attrNameLst>
                                          <p:attrName>ppt_x</p:attrName>
                                        </p:attrNameLst>
                                      </p:cBhvr>
                                      <p:tavLst>
                                        <p:tav tm="0">
                                          <p:val>
                                            <p:strVal val="0-#ppt_w/2"/>
                                          </p:val>
                                        </p:tav>
                                        <p:tav tm="100000">
                                          <p:val>
                                            <p:strVal val="#ppt_x"/>
                                          </p:val>
                                        </p:tav>
                                      </p:tavLst>
                                    </p:anim>
                                    <p:anim calcmode="lin" valueType="num">
                                      <p:cBhvr additive="base">
                                        <p:cTn id="20" dur="500" fill="hold"/>
                                        <p:tgtEl>
                                          <p:spTgt spid="19558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95590"/>
                                        </p:tgtEl>
                                        <p:attrNameLst>
                                          <p:attrName>style.visibility</p:attrName>
                                        </p:attrNameLst>
                                      </p:cBhvr>
                                      <p:to>
                                        <p:strVal val="visible"/>
                                      </p:to>
                                    </p:set>
                                    <p:anim calcmode="lin" valueType="num">
                                      <p:cBhvr additive="base">
                                        <p:cTn id="25" dur="500" fill="hold"/>
                                        <p:tgtEl>
                                          <p:spTgt spid="195590"/>
                                        </p:tgtEl>
                                        <p:attrNameLst>
                                          <p:attrName>ppt_x</p:attrName>
                                        </p:attrNameLst>
                                      </p:cBhvr>
                                      <p:tavLst>
                                        <p:tav tm="0">
                                          <p:val>
                                            <p:strVal val="1+#ppt_w/2"/>
                                          </p:val>
                                        </p:tav>
                                        <p:tav tm="100000">
                                          <p:val>
                                            <p:strVal val="#ppt_x"/>
                                          </p:val>
                                        </p:tav>
                                      </p:tavLst>
                                    </p:anim>
                                    <p:anim calcmode="lin" valueType="num">
                                      <p:cBhvr additive="base">
                                        <p:cTn id="26" dur="500" fill="hold"/>
                                        <p:tgtEl>
                                          <p:spTgt spid="19559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5600"/>
                                        </p:tgtEl>
                                        <p:attrNameLst>
                                          <p:attrName>style.visibility</p:attrName>
                                        </p:attrNameLst>
                                      </p:cBhvr>
                                      <p:to>
                                        <p:strVal val="visible"/>
                                      </p:to>
                                    </p:set>
                                    <p:anim calcmode="lin" valueType="num">
                                      <p:cBhvr additive="base">
                                        <p:cTn id="31" dur="500" fill="hold"/>
                                        <p:tgtEl>
                                          <p:spTgt spid="195600"/>
                                        </p:tgtEl>
                                        <p:attrNameLst>
                                          <p:attrName>ppt_x</p:attrName>
                                        </p:attrNameLst>
                                      </p:cBhvr>
                                      <p:tavLst>
                                        <p:tav tm="0">
                                          <p:val>
                                            <p:strVal val="0-#ppt_w/2"/>
                                          </p:val>
                                        </p:tav>
                                        <p:tav tm="100000">
                                          <p:val>
                                            <p:strVal val="#ppt_x"/>
                                          </p:val>
                                        </p:tav>
                                      </p:tavLst>
                                    </p:anim>
                                    <p:anim calcmode="lin" valueType="num">
                                      <p:cBhvr additive="base">
                                        <p:cTn id="32" dur="500" fill="hold"/>
                                        <p:tgtEl>
                                          <p:spTgt spid="19560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5593"/>
                                        </p:tgtEl>
                                        <p:attrNameLst>
                                          <p:attrName>style.visibility</p:attrName>
                                        </p:attrNameLst>
                                      </p:cBhvr>
                                      <p:to>
                                        <p:strVal val="visible"/>
                                      </p:to>
                                    </p:set>
                                    <p:anim calcmode="lin" valueType="num">
                                      <p:cBhvr additive="base">
                                        <p:cTn id="37" dur="500" fill="hold"/>
                                        <p:tgtEl>
                                          <p:spTgt spid="195593"/>
                                        </p:tgtEl>
                                        <p:attrNameLst>
                                          <p:attrName>ppt_x</p:attrName>
                                        </p:attrNameLst>
                                      </p:cBhvr>
                                      <p:tavLst>
                                        <p:tav tm="0">
                                          <p:val>
                                            <p:strVal val="0-#ppt_w/2"/>
                                          </p:val>
                                        </p:tav>
                                        <p:tav tm="100000">
                                          <p:val>
                                            <p:strVal val="#ppt_x"/>
                                          </p:val>
                                        </p:tav>
                                      </p:tavLst>
                                    </p:anim>
                                    <p:anim calcmode="lin" valueType="num">
                                      <p:cBhvr additive="base">
                                        <p:cTn id="38" dur="500" fill="hold"/>
                                        <p:tgtEl>
                                          <p:spTgt spid="19559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5594"/>
                                        </p:tgtEl>
                                        <p:attrNameLst>
                                          <p:attrName>style.visibility</p:attrName>
                                        </p:attrNameLst>
                                      </p:cBhvr>
                                      <p:to>
                                        <p:strVal val="visible"/>
                                      </p:to>
                                    </p:set>
                                    <p:anim calcmode="lin" valueType="num">
                                      <p:cBhvr additive="base">
                                        <p:cTn id="43" dur="500" fill="hold"/>
                                        <p:tgtEl>
                                          <p:spTgt spid="195594"/>
                                        </p:tgtEl>
                                        <p:attrNameLst>
                                          <p:attrName>ppt_x</p:attrName>
                                        </p:attrNameLst>
                                      </p:cBhvr>
                                      <p:tavLst>
                                        <p:tav tm="0">
                                          <p:val>
                                            <p:strVal val="0-#ppt_w/2"/>
                                          </p:val>
                                        </p:tav>
                                        <p:tav tm="100000">
                                          <p:val>
                                            <p:strVal val="#ppt_x"/>
                                          </p:val>
                                        </p:tav>
                                      </p:tavLst>
                                    </p:anim>
                                    <p:anim calcmode="lin" valueType="num">
                                      <p:cBhvr additive="base">
                                        <p:cTn id="44" dur="500" fill="hold"/>
                                        <p:tgtEl>
                                          <p:spTgt spid="19559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95595"/>
                                        </p:tgtEl>
                                        <p:attrNameLst>
                                          <p:attrName>style.visibility</p:attrName>
                                        </p:attrNameLst>
                                      </p:cBhvr>
                                      <p:to>
                                        <p:strVal val="visible"/>
                                      </p:to>
                                    </p:set>
                                    <p:anim calcmode="lin" valueType="num">
                                      <p:cBhvr additive="base">
                                        <p:cTn id="49" dur="500" fill="hold"/>
                                        <p:tgtEl>
                                          <p:spTgt spid="195595"/>
                                        </p:tgtEl>
                                        <p:attrNameLst>
                                          <p:attrName>ppt_x</p:attrName>
                                        </p:attrNameLst>
                                      </p:cBhvr>
                                      <p:tavLst>
                                        <p:tav tm="0">
                                          <p:val>
                                            <p:strVal val="0-#ppt_w/2"/>
                                          </p:val>
                                        </p:tav>
                                        <p:tav tm="100000">
                                          <p:val>
                                            <p:strVal val="#ppt_x"/>
                                          </p:val>
                                        </p:tav>
                                      </p:tavLst>
                                    </p:anim>
                                    <p:anim calcmode="lin" valueType="num">
                                      <p:cBhvr additive="base">
                                        <p:cTn id="50" dur="500" fill="hold"/>
                                        <p:tgtEl>
                                          <p:spTgt spid="19559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95601"/>
                                        </p:tgtEl>
                                        <p:attrNameLst>
                                          <p:attrName>style.visibility</p:attrName>
                                        </p:attrNameLst>
                                      </p:cBhvr>
                                      <p:to>
                                        <p:strVal val="visible"/>
                                      </p:to>
                                    </p:set>
                                    <p:anim calcmode="lin" valueType="num">
                                      <p:cBhvr additive="base">
                                        <p:cTn id="55" dur="500" fill="hold"/>
                                        <p:tgtEl>
                                          <p:spTgt spid="195601"/>
                                        </p:tgtEl>
                                        <p:attrNameLst>
                                          <p:attrName>ppt_x</p:attrName>
                                        </p:attrNameLst>
                                      </p:cBhvr>
                                      <p:tavLst>
                                        <p:tav tm="0">
                                          <p:val>
                                            <p:strVal val="1+#ppt_w/2"/>
                                          </p:val>
                                        </p:tav>
                                        <p:tav tm="100000">
                                          <p:val>
                                            <p:strVal val="#ppt_x"/>
                                          </p:val>
                                        </p:tav>
                                      </p:tavLst>
                                    </p:anim>
                                    <p:anim calcmode="lin" valueType="num">
                                      <p:cBhvr additive="base">
                                        <p:cTn id="56" dur="500" fill="hold"/>
                                        <p:tgtEl>
                                          <p:spTgt spid="195601"/>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95602"/>
                                        </p:tgtEl>
                                        <p:attrNameLst>
                                          <p:attrName>style.visibility</p:attrName>
                                        </p:attrNameLst>
                                      </p:cBhvr>
                                      <p:to>
                                        <p:strVal val="visible"/>
                                      </p:to>
                                    </p:set>
                                    <p:anim calcmode="lin" valueType="num">
                                      <p:cBhvr additive="base">
                                        <p:cTn id="61" dur="500" fill="hold"/>
                                        <p:tgtEl>
                                          <p:spTgt spid="195602"/>
                                        </p:tgtEl>
                                        <p:attrNameLst>
                                          <p:attrName>ppt_x</p:attrName>
                                        </p:attrNameLst>
                                      </p:cBhvr>
                                      <p:tavLst>
                                        <p:tav tm="0">
                                          <p:val>
                                            <p:strVal val="0-#ppt_w/2"/>
                                          </p:val>
                                        </p:tav>
                                        <p:tav tm="100000">
                                          <p:val>
                                            <p:strVal val="#ppt_x"/>
                                          </p:val>
                                        </p:tav>
                                      </p:tavLst>
                                    </p:anim>
                                    <p:anim calcmode="lin" valueType="num">
                                      <p:cBhvr additive="base">
                                        <p:cTn id="62" dur="500" fill="hold"/>
                                        <p:tgtEl>
                                          <p:spTgt spid="195602"/>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95591"/>
                                        </p:tgtEl>
                                        <p:attrNameLst>
                                          <p:attrName>style.visibility</p:attrName>
                                        </p:attrNameLst>
                                      </p:cBhvr>
                                      <p:to>
                                        <p:strVal val="visible"/>
                                      </p:to>
                                    </p:set>
                                    <p:anim calcmode="lin" valueType="num">
                                      <p:cBhvr additive="base">
                                        <p:cTn id="67" dur="500" fill="hold"/>
                                        <p:tgtEl>
                                          <p:spTgt spid="195591"/>
                                        </p:tgtEl>
                                        <p:attrNameLst>
                                          <p:attrName>ppt_x</p:attrName>
                                        </p:attrNameLst>
                                      </p:cBhvr>
                                      <p:tavLst>
                                        <p:tav tm="0">
                                          <p:val>
                                            <p:strVal val="0-#ppt_w/2"/>
                                          </p:val>
                                        </p:tav>
                                        <p:tav tm="100000">
                                          <p:val>
                                            <p:strVal val="#ppt_x"/>
                                          </p:val>
                                        </p:tav>
                                      </p:tavLst>
                                    </p:anim>
                                    <p:anim calcmode="lin" valueType="num">
                                      <p:cBhvr additive="base">
                                        <p:cTn id="68" dur="500" fill="hold"/>
                                        <p:tgtEl>
                                          <p:spTgt spid="195591"/>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95596"/>
                                        </p:tgtEl>
                                        <p:attrNameLst>
                                          <p:attrName>style.visibility</p:attrName>
                                        </p:attrNameLst>
                                      </p:cBhvr>
                                      <p:to>
                                        <p:strVal val="visible"/>
                                      </p:to>
                                    </p:set>
                                    <p:anim calcmode="lin" valueType="num">
                                      <p:cBhvr additive="base">
                                        <p:cTn id="73" dur="500" fill="hold"/>
                                        <p:tgtEl>
                                          <p:spTgt spid="195596"/>
                                        </p:tgtEl>
                                        <p:attrNameLst>
                                          <p:attrName>ppt_x</p:attrName>
                                        </p:attrNameLst>
                                      </p:cBhvr>
                                      <p:tavLst>
                                        <p:tav tm="0">
                                          <p:val>
                                            <p:strVal val="0-#ppt_w/2"/>
                                          </p:val>
                                        </p:tav>
                                        <p:tav tm="100000">
                                          <p:val>
                                            <p:strVal val="#ppt_x"/>
                                          </p:val>
                                        </p:tav>
                                      </p:tavLst>
                                    </p:anim>
                                    <p:anim calcmode="lin" valueType="num">
                                      <p:cBhvr additive="base">
                                        <p:cTn id="74" dur="500" fill="hold"/>
                                        <p:tgtEl>
                                          <p:spTgt spid="195596"/>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95597"/>
                                        </p:tgtEl>
                                        <p:attrNameLst>
                                          <p:attrName>style.visibility</p:attrName>
                                        </p:attrNameLst>
                                      </p:cBhvr>
                                      <p:to>
                                        <p:strVal val="visible"/>
                                      </p:to>
                                    </p:set>
                                    <p:anim calcmode="lin" valueType="num">
                                      <p:cBhvr additive="base">
                                        <p:cTn id="79" dur="500" fill="hold"/>
                                        <p:tgtEl>
                                          <p:spTgt spid="195597"/>
                                        </p:tgtEl>
                                        <p:attrNameLst>
                                          <p:attrName>ppt_x</p:attrName>
                                        </p:attrNameLst>
                                      </p:cBhvr>
                                      <p:tavLst>
                                        <p:tav tm="0">
                                          <p:val>
                                            <p:strVal val="0-#ppt_w/2"/>
                                          </p:val>
                                        </p:tav>
                                        <p:tav tm="100000">
                                          <p:val>
                                            <p:strVal val="#ppt_x"/>
                                          </p:val>
                                        </p:tav>
                                      </p:tavLst>
                                    </p:anim>
                                    <p:anim calcmode="lin" valueType="num">
                                      <p:cBhvr additive="base">
                                        <p:cTn id="80" dur="500" fill="hold"/>
                                        <p:tgtEl>
                                          <p:spTgt spid="195597"/>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95598"/>
                                        </p:tgtEl>
                                        <p:attrNameLst>
                                          <p:attrName>style.visibility</p:attrName>
                                        </p:attrNameLst>
                                      </p:cBhvr>
                                      <p:to>
                                        <p:strVal val="visible"/>
                                      </p:to>
                                    </p:set>
                                    <p:anim calcmode="lin" valueType="num">
                                      <p:cBhvr additive="base">
                                        <p:cTn id="85" dur="500" fill="hold"/>
                                        <p:tgtEl>
                                          <p:spTgt spid="195598"/>
                                        </p:tgtEl>
                                        <p:attrNameLst>
                                          <p:attrName>ppt_x</p:attrName>
                                        </p:attrNameLst>
                                      </p:cBhvr>
                                      <p:tavLst>
                                        <p:tav tm="0">
                                          <p:val>
                                            <p:strVal val="0-#ppt_w/2"/>
                                          </p:val>
                                        </p:tav>
                                        <p:tav tm="100000">
                                          <p:val>
                                            <p:strVal val="#ppt_x"/>
                                          </p:val>
                                        </p:tav>
                                      </p:tavLst>
                                    </p:anim>
                                    <p:anim calcmode="lin" valueType="num">
                                      <p:cBhvr additive="base">
                                        <p:cTn id="86" dur="500" fill="hold"/>
                                        <p:tgtEl>
                                          <p:spTgt spid="195598"/>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95592"/>
                                        </p:tgtEl>
                                        <p:attrNameLst>
                                          <p:attrName>style.visibility</p:attrName>
                                        </p:attrNameLst>
                                      </p:cBhvr>
                                      <p:to>
                                        <p:strVal val="visible"/>
                                      </p:to>
                                    </p:set>
                                    <p:anim calcmode="lin" valueType="num">
                                      <p:cBhvr additive="base">
                                        <p:cTn id="91" dur="500" fill="hold"/>
                                        <p:tgtEl>
                                          <p:spTgt spid="195592"/>
                                        </p:tgtEl>
                                        <p:attrNameLst>
                                          <p:attrName>ppt_x</p:attrName>
                                        </p:attrNameLst>
                                      </p:cBhvr>
                                      <p:tavLst>
                                        <p:tav tm="0">
                                          <p:val>
                                            <p:strVal val="0-#ppt_w/2"/>
                                          </p:val>
                                        </p:tav>
                                        <p:tav tm="100000">
                                          <p:val>
                                            <p:strVal val="#ppt_x"/>
                                          </p:val>
                                        </p:tav>
                                      </p:tavLst>
                                    </p:anim>
                                    <p:anim calcmode="lin" valueType="num">
                                      <p:cBhvr additive="base">
                                        <p:cTn id="92" dur="500" fill="hold"/>
                                        <p:tgtEl>
                                          <p:spTgt spid="195592"/>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195599"/>
                                        </p:tgtEl>
                                        <p:attrNameLst>
                                          <p:attrName>style.visibility</p:attrName>
                                        </p:attrNameLst>
                                      </p:cBhvr>
                                      <p:to>
                                        <p:strVal val="visible"/>
                                      </p:to>
                                    </p:set>
                                    <p:anim calcmode="lin" valueType="num">
                                      <p:cBhvr additive="base">
                                        <p:cTn id="97" dur="500" fill="hold"/>
                                        <p:tgtEl>
                                          <p:spTgt spid="195599"/>
                                        </p:tgtEl>
                                        <p:attrNameLst>
                                          <p:attrName>ppt_x</p:attrName>
                                        </p:attrNameLst>
                                      </p:cBhvr>
                                      <p:tavLst>
                                        <p:tav tm="0">
                                          <p:val>
                                            <p:strVal val="0-#ppt_w/2"/>
                                          </p:val>
                                        </p:tav>
                                        <p:tav tm="100000">
                                          <p:val>
                                            <p:strVal val="#ppt_x"/>
                                          </p:val>
                                        </p:tav>
                                      </p:tavLst>
                                    </p:anim>
                                    <p:anim calcmode="lin" valueType="num">
                                      <p:cBhvr additive="base">
                                        <p:cTn id="98" dur="500" fill="hold"/>
                                        <p:tgtEl>
                                          <p:spTgt spid="195599"/>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195603"/>
                                        </p:tgtEl>
                                        <p:attrNameLst>
                                          <p:attrName>style.visibility</p:attrName>
                                        </p:attrNameLst>
                                      </p:cBhvr>
                                      <p:to>
                                        <p:strVal val="visible"/>
                                      </p:to>
                                    </p:set>
                                    <p:anim calcmode="lin" valueType="num">
                                      <p:cBhvr additive="base">
                                        <p:cTn id="103" dur="500" fill="hold"/>
                                        <p:tgtEl>
                                          <p:spTgt spid="195603"/>
                                        </p:tgtEl>
                                        <p:attrNameLst>
                                          <p:attrName>ppt_x</p:attrName>
                                        </p:attrNameLst>
                                      </p:cBhvr>
                                      <p:tavLst>
                                        <p:tav tm="0">
                                          <p:val>
                                            <p:strVal val="0-#ppt_w/2"/>
                                          </p:val>
                                        </p:tav>
                                        <p:tav tm="100000">
                                          <p:val>
                                            <p:strVal val="#ppt_x"/>
                                          </p:val>
                                        </p:tav>
                                      </p:tavLst>
                                    </p:anim>
                                    <p:anim calcmode="lin" valueType="num">
                                      <p:cBhvr additive="base">
                                        <p:cTn id="104" dur="500" fill="hold"/>
                                        <p:tgtEl>
                                          <p:spTgt spid="195603"/>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195604"/>
                                        </p:tgtEl>
                                        <p:attrNameLst>
                                          <p:attrName>style.visibility</p:attrName>
                                        </p:attrNameLst>
                                      </p:cBhvr>
                                      <p:to>
                                        <p:strVal val="visible"/>
                                      </p:to>
                                    </p:set>
                                    <p:anim calcmode="lin" valueType="num">
                                      <p:cBhvr additive="base">
                                        <p:cTn id="109" dur="500" fill="hold"/>
                                        <p:tgtEl>
                                          <p:spTgt spid="195604"/>
                                        </p:tgtEl>
                                        <p:attrNameLst>
                                          <p:attrName>ppt_x</p:attrName>
                                        </p:attrNameLst>
                                      </p:cBhvr>
                                      <p:tavLst>
                                        <p:tav tm="0">
                                          <p:val>
                                            <p:strVal val="0-#ppt_w/2"/>
                                          </p:val>
                                        </p:tav>
                                        <p:tav tm="100000">
                                          <p:val>
                                            <p:strVal val="#ppt_x"/>
                                          </p:val>
                                        </p:tav>
                                      </p:tavLst>
                                    </p:anim>
                                    <p:anim calcmode="lin" valueType="num">
                                      <p:cBhvr additive="base">
                                        <p:cTn id="110" dur="500" fill="hold"/>
                                        <p:tgtEl>
                                          <p:spTgt spid="1956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autoUpdateAnimBg="0"/>
      <p:bldP spid="195588" grpId="0" autoUpdateAnimBg="0"/>
      <p:bldP spid="195589" grpId="0" autoUpdateAnimBg="0"/>
      <p:bldP spid="195590" grpId="0" autoUpdateAnimBg="0"/>
      <p:bldP spid="195591" grpId="0" autoUpdateAnimBg="0"/>
      <p:bldP spid="195592" grpId="0" autoUpdateAnimBg="0"/>
      <p:bldP spid="195593" grpId="0" animBg="1"/>
      <p:bldP spid="195594" grpId="0" animBg="1"/>
      <p:bldP spid="195595" grpId="0" animBg="1"/>
      <p:bldP spid="195596" grpId="0" animBg="1"/>
      <p:bldP spid="195597" grpId="0" animBg="1"/>
      <p:bldP spid="195598" grpId="0" animBg="1"/>
      <p:bldP spid="195599" grpId="0" animBg="1"/>
      <p:bldP spid="195600" grpId="0" autoUpdateAnimBg="0"/>
      <p:bldP spid="195601" grpId="0" autoUpdateAnimBg="0"/>
      <p:bldP spid="195602" grpId="0" animBg="1"/>
      <p:bldP spid="195603" grpId="0" autoUpdateAnimBg="0"/>
      <p:bldP spid="195604" grpId="0" autoUpdateAnimBg="0"/>
    </p:bldLst>
  </p:timing>
</p:sld>
</file>

<file path=ppt/slides/slide5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685800" y="152400"/>
            <a:ext cx="7772400" cy="762000"/>
          </a:xfrm>
        </p:spPr>
        <p:txBody>
          <a:bodyPr/>
          <a:lstStyle/>
          <a:p>
            <a:pPr eaLnBrk="1" hangingPunct="1">
              <a:defRPr/>
            </a:pPr>
            <a:r>
              <a:rPr lang="en-US" sz="3600"/>
              <a:t>Modular Arithmetic</a:t>
            </a:r>
            <a:endParaRPr lang="en-CA" sz="3600"/>
          </a:p>
        </p:txBody>
      </p:sp>
      <p:sp>
        <p:nvSpPr>
          <p:cNvPr id="196611" name="Rectangle 3"/>
          <p:cNvSpPr>
            <a:spLocks noGrp="1" noChangeArrowheads="1"/>
          </p:cNvSpPr>
          <p:nvPr>
            <p:ph type="body" idx="1"/>
          </p:nvPr>
        </p:nvSpPr>
        <p:spPr>
          <a:xfrm>
            <a:off x="304800" y="1066800"/>
            <a:ext cx="8610600" cy="2286000"/>
          </a:xfrm>
        </p:spPr>
        <p:txBody>
          <a:bodyPr/>
          <a:lstStyle/>
          <a:p>
            <a:pPr marL="0" indent="0" eaLnBrk="1" hangingPunct="1">
              <a:spcBef>
                <a:spcPct val="0"/>
              </a:spcBef>
              <a:defRPr/>
            </a:pPr>
            <a:r>
              <a:rPr lang="en-US" sz="2800" dirty="0">
                <a:sym typeface="Symbol" pitchFamily="18" charset="2"/>
              </a:rPr>
              <a:t>Let a be an integer and m be a positive integer.</a:t>
            </a:r>
            <a:br>
              <a:rPr lang="en-US" sz="2800" dirty="0">
                <a:sym typeface="Symbol" pitchFamily="18" charset="2"/>
              </a:rPr>
            </a:br>
            <a:r>
              <a:rPr lang="en-US" sz="2800" dirty="0">
                <a:sym typeface="Symbol" pitchFamily="18" charset="2"/>
              </a:rPr>
              <a:t>We denote by </a:t>
            </a:r>
            <a:r>
              <a:rPr lang="en-US" sz="2800" b="1" dirty="0">
                <a:solidFill>
                  <a:srgbClr val="00FFFF"/>
                </a:solidFill>
                <a:sym typeface="Symbol" pitchFamily="18" charset="2"/>
              </a:rPr>
              <a:t>a mod m</a:t>
            </a:r>
            <a:r>
              <a:rPr lang="en-US" sz="2800" dirty="0">
                <a:sym typeface="Symbol" pitchFamily="18" charset="2"/>
              </a:rPr>
              <a:t> the remainder when a is divided by m.</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b="1" dirty="0">
                <a:solidFill>
                  <a:srgbClr val="00FFFF"/>
                </a:solidFill>
                <a:sym typeface="Symbol" pitchFamily="18" charset="2"/>
              </a:rPr>
              <a:t>Examples:</a:t>
            </a:r>
          </a:p>
        </p:txBody>
      </p:sp>
      <p:sp>
        <p:nvSpPr>
          <p:cNvPr id="196612" name="Text Box 4"/>
          <p:cNvSpPr txBox="1">
            <a:spLocks noChangeArrowheads="1"/>
          </p:cNvSpPr>
          <p:nvPr/>
        </p:nvSpPr>
        <p:spPr bwMode="auto">
          <a:xfrm>
            <a:off x="304800" y="3505200"/>
            <a:ext cx="19050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9 mod 4 =</a:t>
            </a:r>
          </a:p>
        </p:txBody>
      </p:sp>
      <p:sp>
        <p:nvSpPr>
          <p:cNvPr id="196613" name="Text Box 5"/>
          <p:cNvSpPr txBox="1">
            <a:spLocks noChangeArrowheads="1"/>
          </p:cNvSpPr>
          <p:nvPr/>
        </p:nvSpPr>
        <p:spPr bwMode="auto">
          <a:xfrm>
            <a:off x="2133600" y="3505200"/>
            <a:ext cx="457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1</a:t>
            </a:r>
          </a:p>
        </p:txBody>
      </p:sp>
      <p:sp>
        <p:nvSpPr>
          <p:cNvPr id="196614" name="Text Box 6"/>
          <p:cNvSpPr txBox="1">
            <a:spLocks noChangeArrowheads="1"/>
          </p:cNvSpPr>
          <p:nvPr/>
        </p:nvSpPr>
        <p:spPr bwMode="auto">
          <a:xfrm>
            <a:off x="304800" y="4114800"/>
            <a:ext cx="19050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9 mod 3 =</a:t>
            </a:r>
          </a:p>
        </p:txBody>
      </p:sp>
      <p:sp>
        <p:nvSpPr>
          <p:cNvPr id="196615" name="Text Box 7"/>
          <p:cNvSpPr txBox="1">
            <a:spLocks noChangeArrowheads="1"/>
          </p:cNvSpPr>
          <p:nvPr/>
        </p:nvSpPr>
        <p:spPr bwMode="auto">
          <a:xfrm>
            <a:off x="2133600" y="4114800"/>
            <a:ext cx="19050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0</a:t>
            </a:r>
          </a:p>
        </p:txBody>
      </p:sp>
      <p:sp>
        <p:nvSpPr>
          <p:cNvPr id="196616" name="Text Box 8"/>
          <p:cNvSpPr txBox="1">
            <a:spLocks noChangeArrowheads="1"/>
          </p:cNvSpPr>
          <p:nvPr/>
        </p:nvSpPr>
        <p:spPr bwMode="auto">
          <a:xfrm>
            <a:off x="304800" y="4724400"/>
            <a:ext cx="1981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9 mod 10 =</a:t>
            </a:r>
          </a:p>
        </p:txBody>
      </p:sp>
      <p:sp>
        <p:nvSpPr>
          <p:cNvPr id="196617" name="Text Box 9"/>
          <p:cNvSpPr txBox="1">
            <a:spLocks noChangeArrowheads="1"/>
          </p:cNvSpPr>
          <p:nvPr/>
        </p:nvSpPr>
        <p:spPr bwMode="auto">
          <a:xfrm>
            <a:off x="2286000" y="4724400"/>
            <a:ext cx="19812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9</a:t>
            </a:r>
          </a:p>
        </p:txBody>
      </p:sp>
      <p:sp>
        <p:nvSpPr>
          <p:cNvPr id="196618" name="Text Box 10"/>
          <p:cNvSpPr txBox="1">
            <a:spLocks noChangeArrowheads="1"/>
          </p:cNvSpPr>
          <p:nvPr/>
        </p:nvSpPr>
        <p:spPr bwMode="auto">
          <a:xfrm>
            <a:off x="304800" y="5334000"/>
            <a:ext cx="22098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-13 mod 4 =</a:t>
            </a:r>
          </a:p>
        </p:txBody>
      </p:sp>
      <p:sp>
        <p:nvSpPr>
          <p:cNvPr id="196619" name="Text Box 11"/>
          <p:cNvSpPr txBox="1">
            <a:spLocks noChangeArrowheads="1"/>
          </p:cNvSpPr>
          <p:nvPr/>
        </p:nvSpPr>
        <p:spPr bwMode="auto">
          <a:xfrm>
            <a:off x="2438400" y="5334000"/>
            <a:ext cx="685800" cy="519113"/>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3</a:t>
            </a:r>
          </a:p>
        </p:txBody>
      </p:sp>
    </p:spTree>
    <p:extLst>
      <p:ext uri="{BB962C8B-B14F-4D97-AF65-F5344CB8AC3E}">
        <p14:creationId xmlns:p14="http://schemas.microsoft.com/office/powerpoint/2010/main" val="3107702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6612"/>
                                        </p:tgtEl>
                                        <p:attrNameLst>
                                          <p:attrName>style.visibility</p:attrName>
                                        </p:attrNameLst>
                                      </p:cBhvr>
                                      <p:to>
                                        <p:strVal val="visible"/>
                                      </p:to>
                                    </p:set>
                                    <p:anim calcmode="lin" valueType="num">
                                      <p:cBhvr additive="base">
                                        <p:cTn id="7" dur="500" fill="hold"/>
                                        <p:tgtEl>
                                          <p:spTgt spid="196612"/>
                                        </p:tgtEl>
                                        <p:attrNameLst>
                                          <p:attrName>ppt_x</p:attrName>
                                        </p:attrNameLst>
                                      </p:cBhvr>
                                      <p:tavLst>
                                        <p:tav tm="0">
                                          <p:val>
                                            <p:strVal val="0-#ppt_w/2"/>
                                          </p:val>
                                        </p:tav>
                                        <p:tav tm="100000">
                                          <p:val>
                                            <p:strVal val="#ppt_x"/>
                                          </p:val>
                                        </p:tav>
                                      </p:tavLst>
                                    </p:anim>
                                    <p:anim calcmode="lin" valueType="num">
                                      <p:cBhvr additive="base">
                                        <p:cTn id="8" dur="500" fill="hold"/>
                                        <p:tgtEl>
                                          <p:spTgt spid="1966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6613"/>
                                        </p:tgtEl>
                                        <p:attrNameLst>
                                          <p:attrName>style.visibility</p:attrName>
                                        </p:attrNameLst>
                                      </p:cBhvr>
                                      <p:to>
                                        <p:strVal val="visible"/>
                                      </p:to>
                                    </p:set>
                                    <p:anim calcmode="lin" valueType="num">
                                      <p:cBhvr additive="base">
                                        <p:cTn id="13" dur="500" fill="hold"/>
                                        <p:tgtEl>
                                          <p:spTgt spid="196613"/>
                                        </p:tgtEl>
                                        <p:attrNameLst>
                                          <p:attrName>ppt_x</p:attrName>
                                        </p:attrNameLst>
                                      </p:cBhvr>
                                      <p:tavLst>
                                        <p:tav tm="0">
                                          <p:val>
                                            <p:strVal val="1+#ppt_w/2"/>
                                          </p:val>
                                        </p:tav>
                                        <p:tav tm="100000">
                                          <p:val>
                                            <p:strVal val="#ppt_x"/>
                                          </p:val>
                                        </p:tav>
                                      </p:tavLst>
                                    </p:anim>
                                    <p:anim calcmode="lin" valueType="num">
                                      <p:cBhvr additive="base">
                                        <p:cTn id="14" dur="500" fill="hold"/>
                                        <p:tgtEl>
                                          <p:spTgt spid="19661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6614"/>
                                        </p:tgtEl>
                                        <p:attrNameLst>
                                          <p:attrName>style.visibility</p:attrName>
                                        </p:attrNameLst>
                                      </p:cBhvr>
                                      <p:to>
                                        <p:strVal val="visible"/>
                                      </p:to>
                                    </p:set>
                                    <p:anim calcmode="lin" valueType="num">
                                      <p:cBhvr additive="base">
                                        <p:cTn id="19" dur="500" fill="hold"/>
                                        <p:tgtEl>
                                          <p:spTgt spid="196614"/>
                                        </p:tgtEl>
                                        <p:attrNameLst>
                                          <p:attrName>ppt_x</p:attrName>
                                        </p:attrNameLst>
                                      </p:cBhvr>
                                      <p:tavLst>
                                        <p:tav tm="0">
                                          <p:val>
                                            <p:strVal val="0-#ppt_w/2"/>
                                          </p:val>
                                        </p:tav>
                                        <p:tav tm="100000">
                                          <p:val>
                                            <p:strVal val="#ppt_x"/>
                                          </p:val>
                                        </p:tav>
                                      </p:tavLst>
                                    </p:anim>
                                    <p:anim calcmode="lin" valueType="num">
                                      <p:cBhvr additive="base">
                                        <p:cTn id="20" dur="500" fill="hold"/>
                                        <p:tgtEl>
                                          <p:spTgt spid="19661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96615"/>
                                        </p:tgtEl>
                                        <p:attrNameLst>
                                          <p:attrName>style.visibility</p:attrName>
                                        </p:attrNameLst>
                                      </p:cBhvr>
                                      <p:to>
                                        <p:strVal val="visible"/>
                                      </p:to>
                                    </p:set>
                                    <p:anim calcmode="lin" valueType="num">
                                      <p:cBhvr additive="base">
                                        <p:cTn id="25" dur="500" fill="hold"/>
                                        <p:tgtEl>
                                          <p:spTgt spid="196615"/>
                                        </p:tgtEl>
                                        <p:attrNameLst>
                                          <p:attrName>ppt_x</p:attrName>
                                        </p:attrNameLst>
                                      </p:cBhvr>
                                      <p:tavLst>
                                        <p:tav tm="0">
                                          <p:val>
                                            <p:strVal val="1+#ppt_w/2"/>
                                          </p:val>
                                        </p:tav>
                                        <p:tav tm="100000">
                                          <p:val>
                                            <p:strVal val="#ppt_x"/>
                                          </p:val>
                                        </p:tav>
                                      </p:tavLst>
                                    </p:anim>
                                    <p:anim calcmode="lin" valueType="num">
                                      <p:cBhvr additive="base">
                                        <p:cTn id="26" dur="500" fill="hold"/>
                                        <p:tgtEl>
                                          <p:spTgt spid="19661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6616"/>
                                        </p:tgtEl>
                                        <p:attrNameLst>
                                          <p:attrName>style.visibility</p:attrName>
                                        </p:attrNameLst>
                                      </p:cBhvr>
                                      <p:to>
                                        <p:strVal val="visible"/>
                                      </p:to>
                                    </p:set>
                                    <p:anim calcmode="lin" valueType="num">
                                      <p:cBhvr additive="base">
                                        <p:cTn id="31" dur="500" fill="hold"/>
                                        <p:tgtEl>
                                          <p:spTgt spid="196616"/>
                                        </p:tgtEl>
                                        <p:attrNameLst>
                                          <p:attrName>ppt_x</p:attrName>
                                        </p:attrNameLst>
                                      </p:cBhvr>
                                      <p:tavLst>
                                        <p:tav tm="0">
                                          <p:val>
                                            <p:strVal val="0-#ppt_w/2"/>
                                          </p:val>
                                        </p:tav>
                                        <p:tav tm="100000">
                                          <p:val>
                                            <p:strVal val="#ppt_x"/>
                                          </p:val>
                                        </p:tav>
                                      </p:tavLst>
                                    </p:anim>
                                    <p:anim calcmode="lin" valueType="num">
                                      <p:cBhvr additive="base">
                                        <p:cTn id="32" dur="500" fill="hold"/>
                                        <p:tgtEl>
                                          <p:spTgt spid="19661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96617"/>
                                        </p:tgtEl>
                                        <p:attrNameLst>
                                          <p:attrName>style.visibility</p:attrName>
                                        </p:attrNameLst>
                                      </p:cBhvr>
                                      <p:to>
                                        <p:strVal val="visible"/>
                                      </p:to>
                                    </p:set>
                                    <p:anim calcmode="lin" valueType="num">
                                      <p:cBhvr additive="base">
                                        <p:cTn id="37" dur="500" fill="hold"/>
                                        <p:tgtEl>
                                          <p:spTgt spid="196617"/>
                                        </p:tgtEl>
                                        <p:attrNameLst>
                                          <p:attrName>ppt_x</p:attrName>
                                        </p:attrNameLst>
                                      </p:cBhvr>
                                      <p:tavLst>
                                        <p:tav tm="0">
                                          <p:val>
                                            <p:strVal val="1+#ppt_w/2"/>
                                          </p:val>
                                        </p:tav>
                                        <p:tav tm="100000">
                                          <p:val>
                                            <p:strVal val="#ppt_x"/>
                                          </p:val>
                                        </p:tav>
                                      </p:tavLst>
                                    </p:anim>
                                    <p:anim calcmode="lin" valueType="num">
                                      <p:cBhvr additive="base">
                                        <p:cTn id="38" dur="500" fill="hold"/>
                                        <p:tgtEl>
                                          <p:spTgt spid="196617"/>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6618"/>
                                        </p:tgtEl>
                                        <p:attrNameLst>
                                          <p:attrName>style.visibility</p:attrName>
                                        </p:attrNameLst>
                                      </p:cBhvr>
                                      <p:to>
                                        <p:strVal val="visible"/>
                                      </p:to>
                                    </p:set>
                                    <p:anim calcmode="lin" valueType="num">
                                      <p:cBhvr additive="base">
                                        <p:cTn id="43" dur="500" fill="hold"/>
                                        <p:tgtEl>
                                          <p:spTgt spid="196618"/>
                                        </p:tgtEl>
                                        <p:attrNameLst>
                                          <p:attrName>ppt_x</p:attrName>
                                        </p:attrNameLst>
                                      </p:cBhvr>
                                      <p:tavLst>
                                        <p:tav tm="0">
                                          <p:val>
                                            <p:strVal val="0-#ppt_w/2"/>
                                          </p:val>
                                        </p:tav>
                                        <p:tav tm="100000">
                                          <p:val>
                                            <p:strVal val="#ppt_x"/>
                                          </p:val>
                                        </p:tav>
                                      </p:tavLst>
                                    </p:anim>
                                    <p:anim calcmode="lin" valueType="num">
                                      <p:cBhvr additive="base">
                                        <p:cTn id="44" dur="500" fill="hold"/>
                                        <p:tgtEl>
                                          <p:spTgt spid="19661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96619"/>
                                        </p:tgtEl>
                                        <p:attrNameLst>
                                          <p:attrName>style.visibility</p:attrName>
                                        </p:attrNameLst>
                                      </p:cBhvr>
                                      <p:to>
                                        <p:strVal val="visible"/>
                                      </p:to>
                                    </p:set>
                                    <p:anim calcmode="lin" valueType="num">
                                      <p:cBhvr additive="base">
                                        <p:cTn id="49" dur="500" fill="hold"/>
                                        <p:tgtEl>
                                          <p:spTgt spid="196619"/>
                                        </p:tgtEl>
                                        <p:attrNameLst>
                                          <p:attrName>ppt_x</p:attrName>
                                        </p:attrNameLst>
                                      </p:cBhvr>
                                      <p:tavLst>
                                        <p:tav tm="0">
                                          <p:val>
                                            <p:strVal val="1+#ppt_w/2"/>
                                          </p:val>
                                        </p:tav>
                                        <p:tav tm="100000">
                                          <p:val>
                                            <p:strVal val="#ppt_x"/>
                                          </p:val>
                                        </p:tav>
                                      </p:tavLst>
                                    </p:anim>
                                    <p:anim calcmode="lin" valueType="num">
                                      <p:cBhvr additive="base">
                                        <p:cTn id="50" dur="500" fill="hold"/>
                                        <p:tgtEl>
                                          <p:spTgt spid="1966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2" grpId="0" autoUpdateAnimBg="0"/>
      <p:bldP spid="196613" grpId="0" autoUpdateAnimBg="0"/>
      <p:bldP spid="196614" grpId="0" autoUpdateAnimBg="0"/>
      <p:bldP spid="196615" grpId="0" autoUpdateAnimBg="0"/>
      <p:bldP spid="196616" grpId="0" autoUpdateAnimBg="0"/>
      <p:bldP spid="196617" grpId="0" autoUpdateAnimBg="0"/>
      <p:bldP spid="196618" grpId="0" autoUpdateAnimBg="0"/>
      <p:bldP spid="196619" grpId="0" autoUpdateAnimBg="0"/>
    </p:bldLst>
  </p:timing>
</p:sld>
</file>

<file path=ppt/slides/slide5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685800" y="152400"/>
            <a:ext cx="7772400" cy="762000"/>
          </a:xfrm>
        </p:spPr>
        <p:txBody>
          <a:bodyPr/>
          <a:lstStyle/>
          <a:p>
            <a:pPr eaLnBrk="1" hangingPunct="1">
              <a:defRPr/>
            </a:pPr>
            <a:r>
              <a:rPr lang="en-US" sz="3600"/>
              <a:t>Congruences</a:t>
            </a:r>
            <a:endParaRPr lang="en-CA" sz="3600"/>
          </a:p>
        </p:txBody>
      </p:sp>
      <p:sp>
        <p:nvSpPr>
          <p:cNvPr id="197635" name="Rectangle 3"/>
          <p:cNvSpPr>
            <a:spLocks noGrp="1" noChangeArrowheads="1"/>
          </p:cNvSpPr>
          <p:nvPr>
            <p:ph type="body" idx="1"/>
          </p:nvPr>
        </p:nvSpPr>
        <p:spPr>
          <a:xfrm>
            <a:off x="228600" y="1219200"/>
            <a:ext cx="8763000" cy="4876800"/>
          </a:xfrm>
        </p:spPr>
        <p:txBody>
          <a:bodyPr/>
          <a:lstStyle/>
          <a:p>
            <a:pPr marL="0" indent="0" eaLnBrk="1" hangingPunct="1">
              <a:spcBef>
                <a:spcPct val="0"/>
              </a:spcBef>
              <a:defRPr/>
            </a:pPr>
            <a:r>
              <a:rPr lang="en-US" sz="2800" dirty="0">
                <a:sym typeface="Symbol" pitchFamily="18" charset="2"/>
              </a:rPr>
              <a:t>Let a and b be integers and m be a positive integer. We say that </a:t>
            </a:r>
            <a:r>
              <a:rPr lang="en-US" sz="2800" b="1" dirty="0">
                <a:solidFill>
                  <a:srgbClr val="00FFFF"/>
                </a:solidFill>
                <a:sym typeface="Symbol" pitchFamily="18" charset="2"/>
              </a:rPr>
              <a:t>a is congruent to b modulo m</a:t>
            </a:r>
            <a:r>
              <a:rPr lang="en-US" sz="2800" dirty="0">
                <a:sym typeface="Symbol" pitchFamily="18" charset="2"/>
              </a:rPr>
              <a:t>  if </a:t>
            </a:r>
            <a:br>
              <a:rPr lang="en-US" sz="2800" dirty="0">
                <a:sym typeface="Symbol" pitchFamily="18" charset="2"/>
              </a:rPr>
            </a:br>
            <a:r>
              <a:rPr lang="en-US" sz="2800" dirty="0">
                <a:sym typeface="Symbol" pitchFamily="18" charset="2"/>
              </a:rPr>
              <a:t>m divides a – b.</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We use the notation </a:t>
            </a:r>
            <a:r>
              <a:rPr lang="en-US" sz="2800" b="1" dirty="0">
                <a:solidFill>
                  <a:srgbClr val="00FFFF"/>
                </a:solidFill>
                <a:sym typeface="Symbol" pitchFamily="18" charset="2"/>
              </a:rPr>
              <a:t>a  b (mod m)</a:t>
            </a:r>
            <a:r>
              <a:rPr lang="en-US" sz="2800" dirty="0">
                <a:sym typeface="Symbol" pitchFamily="18" charset="2"/>
              </a:rPr>
              <a:t> to indicate that a is congruent to b modulo m.</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In other words:</a:t>
            </a:r>
            <a:br>
              <a:rPr lang="en-US" sz="2800" dirty="0">
                <a:sym typeface="Symbol" pitchFamily="18" charset="2"/>
              </a:rPr>
            </a:br>
            <a:r>
              <a:rPr lang="en-US" sz="2800" dirty="0">
                <a:sym typeface="Symbol" pitchFamily="18" charset="2"/>
              </a:rPr>
              <a:t>a  b (mod m) if and only if </a:t>
            </a:r>
            <a:r>
              <a:rPr lang="en-US" sz="2800" b="1" dirty="0">
                <a:solidFill>
                  <a:srgbClr val="00FFFF"/>
                </a:solidFill>
                <a:sym typeface="Symbol" pitchFamily="18" charset="2"/>
              </a:rPr>
              <a:t>a mod m = b mod m</a:t>
            </a:r>
            <a:r>
              <a:rPr lang="en-US" sz="2800" dirty="0">
                <a:sym typeface="Symbol" pitchFamily="18" charset="2"/>
              </a:rPr>
              <a:t>. </a:t>
            </a:r>
            <a:endParaRPr lang="en-US" sz="2800" b="1" dirty="0">
              <a:solidFill>
                <a:srgbClr val="00FFFF"/>
              </a:solidFill>
              <a:sym typeface="Symbol" pitchFamily="18" charset="2"/>
            </a:endParaRPr>
          </a:p>
        </p:txBody>
      </p:sp>
    </p:spTree>
    <p:extLst>
      <p:ext uri="{BB962C8B-B14F-4D97-AF65-F5344CB8AC3E}">
        <p14:creationId xmlns:p14="http://schemas.microsoft.com/office/powerpoint/2010/main" val="4231674006"/>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685800" y="152400"/>
            <a:ext cx="7772400" cy="762000"/>
          </a:xfrm>
        </p:spPr>
        <p:txBody>
          <a:bodyPr/>
          <a:lstStyle/>
          <a:p>
            <a:pPr eaLnBrk="1" hangingPunct="1">
              <a:defRPr/>
            </a:pPr>
            <a:r>
              <a:rPr lang="en-US" sz="3600"/>
              <a:t>Congruences</a:t>
            </a:r>
            <a:endParaRPr lang="en-CA" sz="3600"/>
          </a:p>
        </p:txBody>
      </p:sp>
      <p:sp>
        <p:nvSpPr>
          <p:cNvPr id="198659" name="Rectangle 3"/>
          <p:cNvSpPr>
            <a:spLocks noGrp="1" noChangeArrowheads="1"/>
          </p:cNvSpPr>
          <p:nvPr>
            <p:ph type="body" idx="1"/>
          </p:nvPr>
        </p:nvSpPr>
        <p:spPr>
          <a:xfrm>
            <a:off x="228600" y="990600"/>
            <a:ext cx="8915400" cy="5105400"/>
          </a:xfrm>
        </p:spPr>
        <p:txBody>
          <a:bodyPr/>
          <a:lstStyle/>
          <a:p>
            <a:pPr marL="0" indent="0" eaLnBrk="1" hangingPunct="1">
              <a:lnSpc>
                <a:spcPct val="90000"/>
              </a:lnSpc>
              <a:spcBef>
                <a:spcPct val="0"/>
              </a:spcBef>
              <a:defRPr/>
            </a:pPr>
            <a:r>
              <a:rPr lang="en-US" sz="2800" b="1" dirty="0">
                <a:solidFill>
                  <a:srgbClr val="00FFFF"/>
                </a:solidFill>
                <a:sym typeface="Symbol" pitchFamily="18" charset="2"/>
              </a:rPr>
              <a:t>Examples:</a:t>
            </a:r>
          </a:p>
          <a:p>
            <a:pPr marL="0" indent="0" eaLnBrk="1" hangingPunct="1">
              <a:lnSpc>
                <a:spcPct val="90000"/>
              </a:lnSpc>
              <a:spcBef>
                <a:spcPct val="0"/>
              </a:spcBef>
              <a:defRPr/>
            </a:pPr>
            <a:endParaRPr lang="en-US" sz="800" b="1" dirty="0">
              <a:solidFill>
                <a:srgbClr val="00FFFF"/>
              </a:solidFill>
              <a:sym typeface="Symbol" pitchFamily="18" charset="2"/>
            </a:endParaRPr>
          </a:p>
          <a:p>
            <a:pPr marL="0" indent="0" eaLnBrk="1" hangingPunct="1">
              <a:lnSpc>
                <a:spcPct val="90000"/>
              </a:lnSpc>
              <a:spcBef>
                <a:spcPct val="0"/>
              </a:spcBef>
              <a:defRPr/>
            </a:pPr>
            <a:r>
              <a:rPr lang="en-US" sz="2800" dirty="0">
                <a:sym typeface="Symbol" pitchFamily="18" charset="2"/>
              </a:rPr>
              <a:t>Is it true that 46  68 (mod 11) ?</a:t>
            </a:r>
          </a:p>
          <a:p>
            <a:pPr marL="0" indent="0" eaLnBrk="1" hangingPunct="1">
              <a:lnSpc>
                <a:spcPct val="90000"/>
              </a:lnSpc>
              <a:spcBef>
                <a:spcPct val="0"/>
              </a:spcBef>
              <a:defRPr/>
            </a:pPr>
            <a:r>
              <a:rPr lang="en-US" sz="2800" dirty="0">
                <a:solidFill>
                  <a:srgbClr val="66FF33"/>
                </a:solidFill>
                <a:sym typeface="Symbol" pitchFamily="18" charset="2"/>
              </a:rPr>
              <a:t>Yes, because 11 | (46 – 68).</a:t>
            </a:r>
          </a:p>
          <a:p>
            <a:pPr marL="0" indent="0" eaLnBrk="1" hangingPunct="1">
              <a:lnSpc>
                <a:spcPct val="90000"/>
              </a:lnSpc>
              <a:spcBef>
                <a:spcPct val="0"/>
              </a:spcBef>
              <a:defRPr/>
            </a:pPr>
            <a:endParaRPr lang="en-US" sz="800" dirty="0">
              <a:solidFill>
                <a:srgbClr val="66FF33"/>
              </a:solidFill>
              <a:sym typeface="Symbol" pitchFamily="18" charset="2"/>
            </a:endParaRPr>
          </a:p>
          <a:p>
            <a:pPr marL="0" indent="0" eaLnBrk="1" hangingPunct="1">
              <a:lnSpc>
                <a:spcPct val="90000"/>
              </a:lnSpc>
              <a:spcBef>
                <a:spcPct val="0"/>
              </a:spcBef>
              <a:defRPr/>
            </a:pPr>
            <a:r>
              <a:rPr lang="en-US" sz="2800" dirty="0">
                <a:sym typeface="Symbol" pitchFamily="18" charset="2"/>
              </a:rPr>
              <a:t>Is it true that 46  68 (mod 22)?</a:t>
            </a:r>
          </a:p>
          <a:p>
            <a:pPr marL="0" indent="0" eaLnBrk="1" hangingPunct="1">
              <a:lnSpc>
                <a:spcPct val="90000"/>
              </a:lnSpc>
              <a:spcBef>
                <a:spcPct val="0"/>
              </a:spcBef>
              <a:defRPr/>
            </a:pPr>
            <a:r>
              <a:rPr lang="en-US" sz="2800" dirty="0">
                <a:solidFill>
                  <a:srgbClr val="66FF33"/>
                </a:solidFill>
                <a:sym typeface="Symbol" pitchFamily="18" charset="2"/>
              </a:rPr>
              <a:t>Yes, because 22 | (46 – 68).</a:t>
            </a:r>
          </a:p>
          <a:p>
            <a:pPr marL="0" indent="0" eaLnBrk="1" hangingPunct="1">
              <a:lnSpc>
                <a:spcPct val="90000"/>
              </a:lnSpc>
              <a:spcBef>
                <a:spcPct val="0"/>
              </a:spcBef>
              <a:defRPr/>
            </a:pPr>
            <a:endParaRPr lang="en-US" sz="800" dirty="0">
              <a:solidFill>
                <a:srgbClr val="66FF33"/>
              </a:solidFill>
              <a:sym typeface="Symbol" pitchFamily="18" charset="2"/>
            </a:endParaRPr>
          </a:p>
          <a:p>
            <a:pPr marL="0" indent="0" eaLnBrk="1" hangingPunct="1">
              <a:lnSpc>
                <a:spcPct val="90000"/>
              </a:lnSpc>
              <a:spcBef>
                <a:spcPct val="0"/>
              </a:spcBef>
              <a:defRPr/>
            </a:pPr>
            <a:r>
              <a:rPr lang="en-US" sz="2800" dirty="0">
                <a:sym typeface="Symbol" pitchFamily="18" charset="2"/>
              </a:rPr>
              <a:t>For which integers z is it true that z  12 (mod 10)?</a:t>
            </a:r>
          </a:p>
          <a:p>
            <a:pPr marL="0" indent="0" eaLnBrk="1" hangingPunct="1">
              <a:lnSpc>
                <a:spcPct val="90000"/>
              </a:lnSpc>
              <a:spcBef>
                <a:spcPct val="0"/>
              </a:spcBef>
              <a:defRPr/>
            </a:pPr>
            <a:r>
              <a:rPr lang="en-US" sz="2800" dirty="0">
                <a:solidFill>
                  <a:srgbClr val="66FF33"/>
                </a:solidFill>
                <a:sym typeface="Symbol" pitchFamily="18" charset="2"/>
              </a:rPr>
              <a:t>It is true for any z{…,-28, -18, -8, 2, 12, 22, 32, …}</a:t>
            </a:r>
          </a:p>
          <a:p>
            <a:pPr marL="0" indent="0" eaLnBrk="1" hangingPunct="1">
              <a:lnSpc>
                <a:spcPct val="90000"/>
              </a:lnSpc>
              <a:spcBef>
                <a:spcPct val="0"/>
              </a:spcBef>
              <a:defRPr/>
            </a:pPr>
            <a:endParaRPr lang="en-US" sz="2800" dirty="0">
              <a:solidFill>
                <a:srgbClr val="66FF33"/>
              </a:solidFill>
              <a:sym typeface="Symbol" pitchFamily="18" charset="2"/>
            </a:endParaRPr>
          </a:p>
          <a:p>
            <a:pPr marL="0" indent="0" eaLnBrk="1" hangingPunct="1">
              <a:lnSpc>
                <a:spcPct val="90000"/>
              </a:lnSpc>
              <a:spcBef>
                <a:spcPct val="0"/>
              </a:spcBef>
              <a:defRPr/>
            </a:pPr>
            <a:r>
              <a:rPr lang="en-US" sz="2800" b="1" dirty="0">
                <a:solidFill>
                  <a:srgbClr val="00FFFF"/>
                </a:solidFill>
                <a:sym typeface="Symbol" pitchFamily="18" charset="2"/>
              </a:rPr>
              <a:t>Theorem:</a:t>
            </a:r>
            <a:r>
              <a:rPr lang="en-US" sz="2800" dirty="0">
                <a:sym typeface="Symbol" pitchFamily="18" charset="2"/>
              </a:rPr>
              <a:t> Let m be a positive integer. The integers a and b are congruent modulo m if and only if there is an integer k such that a = b + km.</a:t>
            </a:r>
          </a:p>
          <a:p>
            <a:pPr marL="0" indent="0" eaLnBrk="1" hangingPunct="1">
              <a:lnSpc>
                <a:spcPct val="90000"/>
              </a:lnSpc>
              <a:spcBef>
                <a:spcPct val="0"/>
              </a:spcBef>
              <a:defRPr/>
            </a:pPr>
            <a:endParaRPr lang="en-US" sz="2800" dirty="0">
              <a:solidFill>
                <a:srgbClr val="66FF33"/>
              </a:solidFill>
              <a:sym typeface="Symbol" pitchFamily="18" charset="2"/>
            </a:endParaRPr>
          </a:p>
        </p:txBody>
      </p:sp>
    </p:spTree>
    <p:extLst>
      <p:ext uri="{BB962C8B-B14F-4D97-AF65-F5344CB8AC3E}">
        <p14:creationId xmlns:p14="http://schemas.microsoft.com/office/powerpoint/2010/main" val="2402482130"/>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685800" y="152400"/>
            <a:ext cx="7772400" cy="762000"/>
          </a:xfrm>
        </p:spPr>
        <p:txBody>
          <a:bodyPr/>
          <a:lstStyle/>
          <a:p>
            <a:pPr eaLnBrk="1" hangingPunct="1">
              <a:defRPr/>
            </a:pPr>
            <a:r>
              <a:rPr lang="en-US" sz="3600"/>
              <a:t>Congruences</a:t>
            </a:r>
            <a:endParaRPr lang="en-CA" sz="3600"/>
          </a:p>
        </p:txBody>
      </p:sp>
      <p:sp>
        <p:nvSpPr>
          <p:cNvPr id="199683" name="Rectangle 3"/>
          <p:cNvSpPr>
            <a:spLocks noGrp="1" noChangeArrowheads="1"/>
          </p:cNvSpPr>
          <p:nvPr>
            <p:ph type="body" idx="1"/>
          </p:nvPr>
        </p:nvSpPr>
        <p:spPr>
          <a:xfrm>
            <a:off x="228600" y="1143000"/>
            <a:ext cx="8686800" cy="4953000"/>
          </a:xfrm>
        </p:spPr>
        <p:txBody>
          <a:bodyPr/>
          <a:lstStyle/>
          <a:p>
            <a:pPr marL="0" indent="0" eaLnBrk="1" hangingPunct="1">
              <a:lnSpc>
                <a:spcPct val="90000"/>
              </a:lnSpc>
              <a:spcBef>
                <a:spcPct val="0"/>
              </a:spcBef>
              <a:defRPr/>
            </a:pPr>
            <a:r>
              <a:rPr lang="en-US" sz="2800" b="1" dirty="0">
                <a:solidFill>
                  <a:srgbClr val="00FFFF"/>
                </a:solidFill>
                <a:sym typeface="Symbol" pitchFamily="18" charset="2"/>
              </a:rPr>
              <a:t>Theorem:</a:t>
            </a:r>
            <a:r>
              <a:rPr lang="en-US" sz="2800" dirty="0">
                <a:sym typeface="Symbol" pitchFamily="18" charset="2"/>
              </a:rPr>
              <a:t> Let m be a positive integer. </a:t>
            </a:r>
            <a:br>
              <a:rPr lang="en-US" sz="2800" dirty="0">
                <a:sym typeface="Symbol" pitchFamily="18" charset="2"/>
              </a:rPr>
            </a:br>
            <a:r>
              <a:rPr lang="en-US" sz="2800" dirty="0">
                <a:sym typeface="Symbol" pitchFamily="18" charset="2"/>
              </a:rPr>
              <a:t>If a  b (mod m) and c  d (mod m), then </a:t>
            </a:r>
            <a:br>
              <a:rPr lang="en-US" sz="2800" dirty="0">
                <a:sym typeface="Symbol" pitchFamily="18" charset="2"/>
              </a:rPr>
            </a:br>
            <a:r>
              <a:rPr lang="en-US" sz="2800" dirty="0">
                <a:sym typeface="Symbol" pitchFamily="18" charset="2"/>
              </a:rPr>
              <a:t>a + c  b + d (mod m) and ac  </a:t>
            </a:r>
            <a:r>
              <a:rPr lang="en-US" sz="2800" dirty="0" err="1">
                <a:sym typeface="Symbol" pitchFamily="18" charset="2"/>
              </a:rPr>
              <a:t>bd</a:t>
            </a:r>
            <a:r>
              <a:rPr lang="en-US" sz="2800" dirty="0">
                <a:sym typeface="Symbol" pitchFamily="18" charset="2"/>
              </a:rPr>
              <a:t> (mod m).</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b="1" dirty="0">
                <a:solidFill>
                  <a:srgbClr val="00FFFF"/>
                </a:solidFill>
                <a:sym typeface="Symbol" pitchFamily="18" charset="2"/>
              </a:rPr>
              <a:t>Proof:</a:t>
            </a:r>
            <a:r>
              <a:rPr lang="en-US" sz="2800" dirty="0">
                <a:sym typeface="Symbol" pitchFamily="18" charset="2"/>
              </a:rPr>
              <a:t> </a:t>
            </a:r>
          </a:p>
          <a:p>
            <a:pPr marL="0" indent="0" eaLnBrk="1" hangingPunct="1">
              <a:lnSpc>
                <a:spcPct val="90000"/>
              </a:lnSpc>
              <a:spcBef>
                <a:spcPct val="0"/>
              </a:spcBef>
              <a:defRPr/>
            </a:pPr>
            <a:r>
              <a:rPr lang="en-US" sz="2800" dirty="0">
                <a:sym typeface="Symbol" pitchFamily="18" charset="2"/>
              </a:rPr>
              <a:t>We know that a  b (mod m) and c  d (mod m) implies that there are integers s and t with </a:t>
            </a:r>
            <a:br>
              <a:rPr lang="en-US" sz="2800" dirty="0">
                <a:sym typeface="Symbol" pitchFamily="18" charset="2"/>
              </a:rPr>
            </a:br>
            <a:r>
              <a:rPr lang="en-US" sz="2800" dirty="0">
                <a:sym typeface="Symbol" pitchFamily="18" charset="2"/>
              </a:rPr>
              <a:t>b = a + </a:t>
            </a:r>
            <a:r>
              <a:rPr lang="en-US" sz="2800" dirty="0" err="1">
                <a:sym typeface="Symbol" pitchFamily="18" charset="2"/>
              </a:rPr>
              <a:t>sm</a:t>
            </a:r>
            <a:r>
              <a:rPr lang="en-US" sz="2800" dirty="0">
                <a:sym typeface="Symbol" pitchFamily="18" charset="2"/>
              </a:rPr>
              <a:t> and d = c + tm. </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Therefore,</a:t>
            </a:r>
          </a:p>
          <a:p>
            <a:pPr marL="0" indent="0" eaLnBrk="1" hangingPunct="1">
              <a:lnSpc>
                <a:spcPct val="90000"/>
              </a:lnSpc>
              <a:spcBef>
                <a:spcPct val="0"/>
              </a:spcBef>
              <a:defRPr/>
            </a:pPr>
            <a:r>
              <a:rPr lang="en-US" sz="2800" dirty="0">
                <a:sym typeface="Symbol" pitchFamily="18" charset="2"/>
              </a:rPr>
              <a:t>b + d = (a + </a:t>
            </a:r>
            <a:r>
              <a:rPr lang="en-US" sz="2800" dirty="0" err="1">
                <a:sym typeface="Symbol" pitchFamily="18" charset="2"/>
              </a:rPr>
              <a:t>sm</a:t>
            </a:r>
            <a:r>
              <a:rPr lang="en-US" sz="2800" dirty="0">
                <a:sym typeface="Symbol" pitchFamily="18" charset="2"/>
              </a:rPr>
              <a:t>) + (c + tm) = (a + c) + m(s + t) and</a:t>
            </a:r>
          </a:p>
          <a:p>
            <a:pPr marL="0" indent="0" eaLnBrk="1" hangingPunct="1">
              <a:lnSpc>
                <a:spcPct val="90000"/>
              </a:lnSpc>
              <a:spcBef>
                <a:spcPct val="0"/>
              </a:spcBef>
              <a:defRPr/>
            </a:pPr>
            <a:r>
              <a:rPr lang="en-US" sz="2800" dirty="0" err="1">
                <a:sym typeface="Symbol" pitchFamily="18" charset="2"/>
              </a:rPr>
              <a:t>bd</a:t>
            </a:r>
            <a:r>
              <a:rPr lang="en-US" sz="2800" dirty="0">
                <a:sym typeface="Symbol" pitchFamily="18" charset="2"/>
              </a:rPr>
              <a:t> = (a + </a:t>
            </a:r>
            <a:r>
              <a:rPr lang="en-US" sz="2800" dirty="0" err="1">
                <a:sym typeface="Symbol" pitchFamily="18" charset="2"/>
              </a:rPr>
              <a:t>sm</a:t>
            </a:r>
            <a:r>
              <a:rPr lang="en-US" sz="2800" dirty="0">
                <a:sym typeface="Symbol" pitchFamily="18" charset="2"/>
              </a:rPr>
              <a:t>)(c + tm) = ac + m(at + </a:t>
            </a:r>
            <a:r>
              <a:rPr lang="en-US" sz="2800" dirty="0" err="1">
                <a:sym typeface="Symbol" pitchFamily="18" charset="2"/>
              </a:rPr>
              <a:t>cs</a:t>
            </a:r>
            <a:r>
              <a:rPr lang="en-US" sz="2800" dirty="0">
                <a:sym typeface="Symbol" pitchFamily="18" charset="2"/>
              </a:rPr>
              <a:t> + </a:t>
            </a:r>
            <a:r>
              <a:rPr lang="en-US" sz="2800" dirty="0" err="1">
                <a:sym typeface="Symbol" pitchFamily="18" charset="2"/>
              </a:rPr>
              <a:t>stm</a:t>
            </a:r>
            <a:r>
              <a:rPr lang="en-US" sz="2800" dirty="0">
                <a:sym typeface="Symbol" pitchFamily="18" charset="2"/>
              </a:rPr>
              <a:t>).</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Hence, a + c  b + d (mod m) and ac  </a:t>
            </a:r>
            <a:r>
              <a:rPr lang="en-US" sz="2800" dirty="0" err="1">
                <a:sym typeface="Symbol" pitchFamily="18" charset="2"/>
              </a:rPr>
              <a:t>bd</a:t>
            </a:r>
            <a:r>
              <a:rPr lang="en-US" sz="2800" dirty="0">
                <a:sym typeface="Symbol" pitchFamily="18" charset="2"/>
              </a:rPr>
              <a:t> (mod m).</a:t>
            </a:r>
          </a:p>
        </p:txBody>
      </p:sp>
    </p:spTree>
    <p:extLst>
      <p:ext uri="{BB962C8B-B14F-4D97-AF65-F5344CB8AC3E}">
        <p14:creationId xmlns:p14="http://schemas.microsoft.com/office/powerpoint/2010/main" val="1196321070"/>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685800" y="152400"/>
            <a:ext cx="7772400" cy="762000"/>
          </a:xfrm>
        </p:spPr>
        <p:txBody>
          <a:bodyPr/>
          <a:lstStyle/>
          <a:p>
            <a:pPr eaLnBrk="1" hangingPunct="1">
              <a:defRPr/>
            </a:pPr>
            <a:r>
              <a:rPr lang="en-US" sz="3600"/>
              <a:t>The Euclidean Algorithm </a:t>
            </a:r>
            <a:endParaRPr lang="en-CA" sz="3600"/>
          </a:p>
        </p:txBody>
      </p:sp>
      <p:sp>
        <p:nvSpPr>
          <p:cNvPr id="200707" name="Rectangle 3"/>
          <p:cNvSpPr>
            <a:spLocks noGrp="1" noChangeArrowheads="1"/>
          </p:cNvSpPr>
          <p:nvPr>
            <p:ph type="body" idx="1"/>
          </p:nvPr>
        </p:nvSpPr>
        <p:spPr>
          <a:xfrm>
            <a:off x="228600" y="1143000"/>
            <a:ext cx="8686800" cy="4953000"/>
          </a:xfrm>
        </p:spPr>
        <p:txBody>
          <a:bodyPr/>
          <a:lstStyle/>
          <a:p>
            <a:pPr marL="0" indent="0" eaLnBrk="1" hangingPunct="1">
              <a:lnSpc>
                <a:spcPct val="90000"/>
              </a:lnSpc>
              <a:spcBef>
                <a:spcPct val="0"/>
              </a:spcBef>
              <a:defRPr/>
            </a:pPr>
            <a:r>
              <a:rPr lang="en-US" sz="2800" dirty="0">
                <a:sym typeface="Symbol" pitchFamily="18" charset="2"/>
              </a:rPr>
              <a:t>The </a:t>
            </a:r>
            <a:r>
              <a:rPr lang="en-US" sz="2800" b="1" dirty="0">
                <a:solidFill>
                  <a:srgbClr val="00FFFF"/>
                </a:solidFill>
                <a:sym typeface="Symbol" pitchFamily="18" charset="2"/>
              </a:rPr>
              <a:t>Euclidean Algorithm</a:t>
            </a:r>
            <a:r>
              <a:rPr lang="en-US" sz="2800" dirty="0">
                <a:sym typeface="Symbol" pitchFamily="18" charset="2"/>
              </a:rPr>
              <a:t> finds the </a:t>
            </a:r>
            <a:r>
              <a:rPr lang="en-US" sz="2800" b="1" dirty="0">
                <a:solidFill>
                  <a:srgbClr val="00FFFF"/>
                </a:solidFill>
                <a:sym typeface="Symbol" pitchFamily="18" charset="2"/>
              </a:rPr>
              <a:t>greatest common divisor</a:t>
            </a:r>
            <a:r>
              <a:rPr lang="en-US" sz="2800" dirty="0">
                <a:sym typeface="Symbol" pitchFamily="18" charset="2"/>
              </a:rPr>
              <a:t> of two integers a and b. </a:t>
            </a:r>
          </a:p>
          <a:p>
            <a:pPr marL="0" indent="0" eaLnBrk="1" hangingPunct="1">
              <a:lnSpc>
                <a:spcPct val="90000"/>
              </a:lnSpc>
              <a:spcBef>
                <a:spcPct val="0"/>
              </a:spcBef>
              <a:defRPr/>
            </a:pPr>
            <a:endParaRPr lang="en-US" sz="900" dirty="0">
              <a:sym typeface="Symbol" pitchFamily="18" charset="2"/>
            </a:endParaRPr>
          </a:p>
          <a:p>
            <a:pPr marL="0" indent="0" eaLnBrk="1" hangingPunct="1">
              <a:lnSpc>
                <a:spcPct val="90000"/>
              </a:lnSpc>
              <a:spcBef>
                <a:spcPct val="0"/>
              </a:spcBef>
              <a:defRPr/>
            </a:pPr>
            <a:r>
              <a:rPr lang="en-US" sz="2800" dirty="0">
                <a:sym typeface="Symbol" pitchFamily="18" charset="2"/>
              </a:rPr>
              <a:t>For example, if we want to find </a:t>
            </a:r>
            <a:r>
              <a:rPr lang="en-US" sz="2800" dirty="0" err="1">
                <a:sym typeface="Symbol" pitchFamily="18" charset="2"/>
              </a:rPr>
              <a:t>gcd</a:t>
            </a:r>
            <a:r>
              <a:rPr lang="en-US" sz="2800" dirty="0">
                <a:sym typeface="Symbol" pitchFamily="18" charset="2"/>
              </a:rPr>
              <a:t>(287, 91), we </a:t>
            </a:r>
            <a:r>
              <a:rPr lang="en-US" sz="2800" b="1" dirty="0">
                <a:solidFill>
                  <a:srgbClr val="00FFFF"/>
                </a:solidFill>
                <a:sym typeface="Symbol" pitchFamily="18" charset="2"/>
              </a:rPr>
              <a:t>divide</a:t>
            </a:r>
            <a:r>
              <a:rPr lang="en-US" sz="2800" dirty="0">
                <a:sym typeface="Symbol" pitchFamily="18" charset="2"/>
              </a:rPr>
              <a:t> 287 by 91:</a:t>
            </a:r>
          </a:p>
          <a:p>
            <a:pPr marL="0" indent="0" eaLnBrk="1" hangingPunct="1">
              <a:lnSpc>
                <a:spcPct val="90000"/>
              </a:lnSpc>
              <a:spcBef>
                <a:spcPct val="0"/>
              </a:spcBef>
              <a:defRPr/>
            </a:pPr>
            <a:endParaRPr lang="en-US" sz="1000" dirty="0">
              <a:sym typeface="Symbol" pitchFamily="18" charset="2"/>
            </a:endParaRPr>
          </a:p>
          <a:p>
            <a:pPr marL="0" indent="0" eaLnBrk="1" hangingPunct="1">
              <a:lnSpc>
                <a:spcPct val="90000"/>
              </a:lnSpc>
              <a:spcBef>
                <a:spcPct val="0"/>
              </a:spcBef>
              <a:defRPr/>
            </a:pPr>
            <a:r>
              <a:rPr lang="en-US" sz="2800" dirty="0">
                <a:sym typeface="Symbol" pitchFamily="18" charset="2"/>
              </a:rPr>
              <a:t>287 = 913 + 14</a:t>
            </a:r>
          </a:p>
          <a:p>
            <a:pPr marL="0" indent="0" eaLnBrk="1" hangingPunct="1">
              <a:lnSpc>
                <a:spcPct val="90000"/>
              </a:lnSpc>
              <a:spcBef>
                <a:spcPct val="0"/>
              </a:spcBef>
              <a:defRPr/>
            </a:pPr>
            <a:endParaRPr lang="en-US" sz="1000" dirty="0">
              <a:sym typeface="Symbol" pitchFamily="18" charset="2"/>
            </a:endParaRPr>
          </a:p>
          <a:p>
            <a:pPr marL="0" indent="0" eaLnBrk="1" hangingPunct="1">
              <a:lnSpc>
                <a:spcPct val="90000"/>
              </a:lnSpc>
              <a:spcBef>
                <a:spcPct val="0"/>
              </a:spcBef>
              <a:defRPr/>
            </a:pPr>
            <a:r>
              <a:rPr lang="en-US" sz="2800" dirty="0">
                <a:sym typeface="Symbol" pitchFamily="18" charset="2"/>
              </a:rPr>
              <a:t>We know that for integers a, b and c,</a:t>
            </a:r>
            <a:br>
              <a:rPr lang="en-US" sz="2800" dirty="0">
                <a:sym typeface="Symbol" pitchFamily="18" charset="2"/>
              </a:rPr>
            </a:br>
            <a:r>
              <a:rPr lang="en-US" sz="2800" dirty="0">
                <a:sym typeface="Symbol" pitchFamily="18" charset="2"/>
              </a:rPr>
              <a:t>if a | b and a | c, then a | (b + c).</a:t>
            </a:r>
          </a:p>
          <a:p>
            <a:pPr marL="0" indent="0" eaLnBrk="1" hangingPunct="1">
              <a:lnSpc>
                <a:spcPct val="90000"/>
              </a:lnSpc>
              <a:spcBef>
                <a:spcPct val="0"/>
              </a:spcBef>
              <a:defRPr/>
            </a:pPr>
            <a:endParaRPr lang="en-US" sz="1000" dirty="0">
              <a:sym typeface="Symbol" pitchFamily="18" charset="2"/>
            </a:endParaRPr>
          </a:p>
          <a:p>
            <a:pPr marL="0" indent="0" eaLnBrk="1" hangingPunct="1">
              <a:lnSpc>
                <a:spcPct val="90000"/>
              </a:lnSpc>
              <a:spcBef>
                <a:spcPct val="0"/>
              </a:spcBef>
              <a:defRPr/>
            </a:pPr>
            <a:r>
              <a:rPr lang="en-US" sz="2800" dirty="0">
                <a:sym typeface="Symbol" pitchFamily="18" charset="2"/>
              </a:rPr>
              <a:t>Therefore, any divisor of 287 and 91 must also be a divisor of 287 - 913 = 14.</a:t>
            </a:r>
          </a:p>
          <a:p>
            <a:pPr marL="0" indent="0" eaLnBrk="1" hangingPunct="1">
              <a:lnSpc>
                <a:spcPct val="90000"/>
              </a:lnSpc>
              <a:spcBef>
                <a:spcPct val="0"/>
              </a:spcBef>
              <a:defRPr/>
            </a:pPr>
            <a:endParaRPr lang="en-US" sz="900" dirty="0">
              <a:sym typeface="Symbol" pitchFamily="18" charset="2"/>
            </a:endParaRPr>
          </a:p>
          <a:p>
            <a:pPr marL="0" indent="0" eaLnBrk="1" hangingPunct="1">
              <a:lnSpc>
                <a:spcPct val="90000"/>
              </a:lnSpc>
              <a:spcBef>
                <a:spcPct val="0"/>
              </a:spcBef>
              <a:defRPr/>
            </a:pPr>
            <a:r>
              <a:rPr lang="en-US" sz="2800" dirty="0">
                <a:sym typeface="Symbol" pitchFamily="18" charset="2"/>
              </a:rPr>
              <a:t>Consequently, </a:t>
            </a:r>
            <a:r>
              <a:rPr lang="en-US" sz="2800" dirty="0" err="1">
                <a:sym typeface="Symbol" pitchFamily="18" charset="2"/>
              </a:rPr>
              <a:t>gcd</a:t>
            </a:r>
            <a:r>
              <a:rPr lang="en-US" sz="2800" dirty="0">
                <a:sym typeface="Symbol" pitchFamily="18" charset="2"/>
              </a:rPr>
              <a:t>(287, 91) = </a:t>
            </a:r>
            <a:r>
              <a:rPr lang="en-US" sz="2800" dirty="0" err="1">
                <a:sym typeface="Symbol" pitchFamily="18" charset="2"/>
              </a:rPr>
              <a:t>gcd</a:t>
            </a:r>
            <a:r>
              <a:rPr lang="en-US" sz="2800" dirty="0">
                <a:sym typeface="Symbol" pitchFamily="18" charset="2"/>
              </a:rPr>
              <a:t>(14, 91).</a:t>
            </a:r>
          </a:p>
        </p:txBody>
      </p:sp>
    </p:spTree>
    <p:extLst>
      <p:ext uri="{BB962C8B-B14F-4D97-AF65-F5344CB8AC3E}">
        <p14:creationId xmlns:p14="http://schemas.microsoft.com/office/powerpoint/2010/main" val="3390403497"/>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685800" y="152400"/>
            <a:ext cx="7772400" cy="762000"/>
          </a:xfrm>
        </p:spPr>
        <p:txBody>
          <a:bodyPr/>
          <a:lstStyle/>
          <a:p>
            <a:pPr eaLnBrk="1" hangingPunct="1">
              <a:defRPr/>
            </a:pPr>
            <a:r>
              <a:rPr lang="en-US" sz="3600"/>
              <a:t>The Euclidean Algorithm </a:t>
            </a:r>
            <a:endParaRPr lang="en-CA" sz="3600"/>
          </a:p>
        </p:txBody>
      </p:sp>
      <p:sp>
        <p:nvSpPr>
          <p:cNvPr id="201731" name="Rectangle 3"/>
          <p:cNvSpPr>
            <a:spLocks noGrp="1" noChangeArrowheads="1"/>
          </p:cNvSpPr>
          <p:nvPr>
            <p:ph type="body" idx="1"/>
          </p:nvPr>
        </p:nvSpPr>
        <p:spPr>
          <a:xfrm>
            <a:off x="228600" y="990600"/>
            <a:ext cx="8686800" cy="4953000"/>
          </a:xfrm>
        </p:spPr>
        <p:txBody>
          <a:bodyPr/>
          <a:lstStyle/>
          <a:p>
            <a:pPr marL="0" indent="0" eaLnBrk="1" hangingPunct="1">
              <a:spcBef>
                <a:spcPct val="0"/>
              </a:spcBef>
              <a:defRPr/>
            </a:pPr>
            <a:r>
              <a:rPr lang="en-US" sz="2800" dirty="0">
                <a:sym typeface="Symbol" pitchFamily="18" charset="2"/>
              </a:rPr>
              <a:t>In the next step, we divide 91 by 14:</a:t>
            </a:r>
          </a:p>
          <a:p>
            <a:pPr marL="0" indent="0" eaLnBrk="1" hangingPunct="1">
              <a:spcBef>
                <a:spcPct val="0"/>
              </a:spcBef>
              <a:defRPr/>
            </a:pPr>
            <a:endParaRPr lang="en-US" sz="1600" dirty="0">
              <a:sym typeface="Symbol" pitchFamily="18" charset="2"/>
            </a:endParaRPr>
          </a:p>
          <a:p>
            <a:pPr marL="0" indent="0" eaLnBrk="1" hangingPunct="1">
              <a:spcBef>
                <a:spcPct val="0"/>
              </a:spcBef>
              <a:defRPr/>
            </a:pPr>
            <a:r>
              <a:rPr lang="en-US" sz="2800" dirty="0">
                <a:sym typeface="Symbol" pitchFamily="18" charset="2"/>
              </a:rPr>
              <a:t>91 = 146 + 7</a:t>
            </a:r>
          </a:p>
          <a:p>
            <a:pPr marL="0" indent="0" eaLnBrk="1" hangingPunct="1">
              <a:spcBef>
                <a:spcPct val="0"/>
              </a:spcBef>
              <a:defRPr/>
            </a:pPr>
            <a:endParaRPr lang="en-US" sz="1600" dirty="0">
              <a:sym typeface="Symbol" pitchFamily="18" charset="2"/>
            </a:endParaRPr>
          </a:p>
          <a:p>
            <a:pPr marL="0" indent="0" eaLnBrk="1" hangingPunct="1">
              <a:spcBef>
                <a:spcPct val="0"/>
              </a:spcBef>
              <a:defRPr/>
            </a:pPr>
            <a:r>
              <a:rPr lang="en-US" sz="2800" dirty="0">
                <a:sym typeface="Symbol" pitchFamily="18" charset="2"/>
              </a:rPr>
              <a:t>This means that </a:t>
            </a:r>
            <a:r>
              <a:rPr lang="en-US" sz="2800" dirty="0" err="1">
                <a:sym typeface="Symbol" pitchFamily="18" charset="2"/>
              </a:rPr>
              <a:t>gcd</a:t>
            </a:r>
            <a:r>
              <a:rPr lang="en-US" sz="2800" dirty="0">
                <a:sym typeface="Symbol" pitchFamily="18" charset="2"/>
              </a:rPr>
              <a:t>(14, 91) = </a:t>
            </a:r>
            <a:r>
              <a:rPr lang="en-US" sz="2800" dirty="0" err="1">
                <a:sym typeface="Symbol" pitchFamily="18" charset="2"/>
              </a:rPr>
              <a:t>gcd</a:t>
            </a:r>
            <a:r>
              <a:rPr lang="en-US" sz="2800" dirty="0">
                <a:sym typeface="Symbol" pitchFamily="18" charset="2"/>
              </a:rPr>
              <a:t>(14, 7).</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So we divide 14 by 7:</a:t>
            </a:r>
          </a:p>
          <a:p>
            <a:pPr marL="0" indent="0" eaLnBrk="1" hangingPunct="1">
              <a:spcBef>
                <a:spcPct val="0"/>
              </a:spcBef>
              <a:defRPr/>
            </a:pPr>
            <a:endParaRPr lang="en-US" sz="1600" dirty="0">
              <a:sym typeface="Symbol" pitchFamily="18" charset="2"/>
            </a:endParaRPr>
          </a:p>
          <a:p>
            <a:pPr marL="0" indent="0" eaLnBrk="1" hangingPunct="1">
              <a:spcBef>
                <a:spcPct val="0"/>
              </a:spcBef>
              <a:defRPr/>
            </a:pPr>
            <a:r>
              <a:rPr lang="en-US" sz="2800" dirty="0">
                <a:sym typeface="Symbol" pitchFamily="18" charset="2"/>
              </a:rPr>
              <a:t>14 = 72 + 0</a:t>
            </a:r>
          </a:p>
          <a:p>
            <a:pPr marL="0" indent="0" eaLnBrk="1" hangingPunct="1">
              <a:spcBef>
                <a:spcPct val="0"/>
              </a:spcBef>
              <a:defRPr/>
            </a:pPr>
            <a:endParaRPr lang="en-US" sz="1600" dirty="0">
              <a:sym typeface="Symbol" pitchFamily="18" charset="2"/>
            </a:endParaRPr>
          </a:p>
          <a:p>
            <a:pPr marL="0" indent="0" eaLnBrk="1" hangingPunct="1">
              <a:spcBef>
                <a:spcPct val="0"/>
              </a:spcBef>
              <a:defRPr/>
            </a:pPr>
            <a:r>
              <a:rPr lang="en-US" sz="2800" dirty="0">
                <a:sym typeface="Symbol" pitchFamily="18" charset="2"/>
              </a:rPr>
              <a:t>We find that 7 | 14, and thus </a:t>
            </a:r>
            <a:r>
              <a:rPr lang="en-US" sz="2800" dirty="0" err="1">
                <a:sym typeface="Symbol" pitchFamily="18" charset="2"/>
              </a:rPr>
              <a:t>gcd</a:t>
            </a:r>
            <a:r>
              <a:rPr lang="en-US" sz="2800" dirty="0">
                <a:sym typeface="Symbol" pitchFamily="18" charset="2"/>
              </a:rPr>
              <a:t>(14, 7) = 7.</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b="1" dirty="0">
                <a:solidFill>
                  <a:srgbClr val="00FFFF"/>
                </a:solidFill>
                <a:sym typeface="Symbol" pitchFamily="18" charset="2"/>
              </a:rPr>
              <a:t>Therefore, </a:t>
            </a:r>
            <a:r>
              <a:rPr lang="en-US" sz="2800" b="1" dirty="0" err="1">
                <a:solidFill>
                  <a:srgbClr val="00FFFF"/>
                </a:solidFill>
                <a:sym typeface="Symbol" pitchFamily="18" charset="2"/>
              </a:rPr>
              <a:t>gcd</a:t>
            </a:r>
            <a:r>
              <a:rPr lang="en-US" sz="2800" b="1" dirty="0">
                <a:solidFill>
                  <a:srgbClr val="00FFFF"/>
                </a:solidFill>
                <a:sym typeface="Symbol" pitchFamily="18" charset="2"/>
              </a:rPr>
              <a:t>(287, 91) = 7.</a:t>
            </a:r>
          </a:p>
        </p:txBody>
      </p:sp>
    </p:spTree>
    <p:extLst>
      <p:ext uri="{BB962C8B-B14F-4D97-AF65-F5344CB8AC3E}">
        <p14:creationId xmlns:p14="http://schemas.microsoft.com/office/powerpoint/2010/main" val="3565845971"/>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685800" y="152400"/>
            <a:ext cx="7772400" cy="762000"/>
          </a:xfrm>
        </p:spPr>
        <p:txBody>
          <a:bodyPr/>
          <a:lstStyle/>
          <a:p>
            <a:pPr eaLnBrk="1" hangingPunct="1">
              <a:defRPr/>
            </a:pPr>
            <a:r>
              <a:rPr lang="en-US" sz="3600"/>
              <a:t>The Euclidean Algorithm </a:t>
            </a:r>
            <a:endParaRPr lang="en-CA" sz="3600"/>
          </a:p>
        </p:txBody>
      </p:sp>
      <p:sp>
        <p:nvSpPr>
          <p:cNvPr id="202755" name="Rectangle 3"/>
          <p:cNvSpPr>
            <a:spLocks noGrp="1" noChangeArrowheads="1"/>
          </p:cNvSpPr>
          <p:nvPr>
            <p:ph type="body" idx="1"/>
          </p:nvPr>
        </p:nvSpPr>
        <p:spPr>
          <a:xfrm>
            <a:off x="228600" y="1143000"/>
            <a:ext cx="8686800" cy="4953000"/>
          </a:xfrm>
        </p:spPr>
        <p:txBody>
          <a:bodyPr/>
          <a:lstStyle/>
          <a:p>
            <a:pPr marL="0" indent="0" eaLnBrk="1" hangingPunct="1">
              <a:lnSpc>
                <a:spcPct val="90000"/>
              </a:lnSpc>
              <a:spcBef>
                <a:spcPct val="0"/>
              </a:spcBef>
              <a:defRPr/>
            </a:pPr>
            <a:r>
              <a:rPr lang="en-US" sz="2800" dirty="0">
                <a:sym typeface="Symbol" pitchFamily="18" charset="2"/>
              </a:rPr>
              <a:t>In </a:t>
            </a:r>
            <a:r>
              <a:rPr lang="en-US" sz="2800" b="1" dirty="0" err="1">
                <a:solidFill>
                  <a:srgbClr val="00FFFF"/>
                </a:solidFill>
                <a:sym typeface="Symbol" pitchFamily="18" charset="2"/>
              </a:rPr>
              <a:t>pseudocode</a:t>
            </a:r>
            <a:r>
              <a:rPr lang="en-US" sz="2800" dirty="0">
                <a:sym typeface="Symbol" pitchFamily="18" charset="2"/>
              </a:rPr>
              <a:t>, the algorithm can be implemented as follows: </a:t>
            </a:r>
          </a:p>
          <a:p>
            <a:pPr marL="0" indent="0" eaLnBrk="1" hangingPunct="1">
              <a:lnSpc>
                <a:spcPct val="90000"/>
              </a:lnSpc>
              <a:spcBef>
                <a:spcPct val="0"/>
              </a:spcBef>
              <a:defRPr/>
            </a:pPr>
            <a:endParaRPr lang="en-US" sz="2800" dirty="0">
              <a:sym typeface="Symbol" pitchFamily="18" charset="2"/>
            </a:endParaRPr>
          </a:p>
          <a:p>
            <a:pPr marL="0" indent="0" eaLnBrk="1" hangingPunct="1">
              <a:lnSpc>
                <a:spcPct val="90000"/>
              </a:lnSpc>
              <a:spcBef>
                <a:spcPct val="0"/>
              </a:spcBef>
              <a:defRPr/>
            </a:pPr>
            <a:r>
              <a:rPr lang="en-US" sz="2800" b="1" dirty="0">
                <a:sym typeface="Symbol" pitchFamily="18" charset="2"/>
              </a:rPr>
              <a:t>procedure</a:t>
            </a:r>
            <a:r>
              <a:rPr lang="en-US" sz="2800" dirty="0">
                <a:sym typeface="Symbol" pitchFamily="18" charset="2"/>
              </a:rPr>
              <a:t> </a:t>
            </a:r>
            <a:r>
              <a:rPr lang="en-US" sz="2800" dirty="0" err="1">
                <a:sym typeface="Symbol" pitchFamily="18" charset="2"/>
              </a:rPr>
              <a:t>gcd</a:t>
            </a:r>
            <a:r>
              <a:rPr lang="en-US" sz="2800" dirty="0">
                <a:sym typeface="Symbol" pitchFamily="18" charset="2"/>
              </a:rPr>
              <a:t>(a, b: positive integers)</a:t>
            </a:r>
          </a:p>
          <a:p>
            <a:pPr marL="0" indent="0" eaLnBrk="1" hangingPunct="1">
              <a:lnSpc>
                <a:spcPct val="90000"/>
              </a:lnSpc>
              <a:spcBef>
                <a:spcPct val="0"/>
              </a:spcBef>
              <a:defRPr/>
            </a:pPr>
            <a:r>
              <a:rPr lang="en-US" sz="2800" dirty="0">
                <a:sym typeface="Symbol" pitchFamily="18" charset="2"/>
              </a:rPr>
              <a:t>x := a</a:t>
            </a:r>
          </a:p>
          <a:p>
            <a:pPr marL="0" indent="0" eaLnBrk="1" hangingPunct="1">
              <a:lnSpc>
                <a:spcPct val="90000"/>
              </a:lnSpc>
              <a:spcBef>
                <a:spcPct val="0"/>
              </a:spcBef>
              <a:defRPr/>
            </a:pPr>
            <a:r>
              <a:rPr lang="en-US" sz="2800" dirty="0">
                <a:sym typeface="Symbol" pitchFamily="18" charset="2"/>
              </a:rPr>
              <a:t>y := b</a:t>
            </a:r>
          </a:p>
          <a:p>
            <a:pPr marL="0" indent="0" eaLnBrk="1" hangingPunct="1">
              <a:lnSpc>
                <a:spcPct val="90000"/>
              </a:lnSpc>
              <a:spcBef>
                <a:spcPct val="0"/>
              </a:spcBef>
              <a:defRPr/>
            </a:pPr>
            <a:r>
              <a:rPr lang="en-US" sz="2800" b="1" dirty="0">
                <a:sym typeface="Symbol" pitchFamily="18" charset="2"/>
              </a:rPr>
              <a:t>while</a:t>
            </a:r>
            <a:r>
              <a:rPr lang="en-US" sz="2800" dirty="0">
                <a:sym typeface="Symbol" pitchFamily="18" charset="2"/>
              </a:rPr>
              <a:t> y  0</a:t>
            </a:r>
          </a:p>
          <a:p>
            <a:pPr marL="0" indent="0" eaLnBrk="1" hangingPunct="1">
              <a:lnSpc>
                <a:spcPct val="90000"/>
              </a:lnSpc>
              <a:spcBef>
                <a:spcPct val="0"/>
              </a:spcBef>
              <a:defRPr/>
            </a:pPr>
            <a:r>
              <a:rPr lang="en-US" sz="2800" b="1" dirty="0">
                <a:sym typeface="Symbol" pitchFamily="18" charset="2"/>
              </a:rPr>
              <a:t>begin</a:t>
            </a:r>
          </a:p>
          <a:p>
            <a:pPr marL="0" indent="0" eaLnBrk="1" hangingPunct="1">
              <a:lnSpc>
                <a:spcPct val="90000"/>
              </a:lnSpc>
              <a:spcBef>
                <a:spcPct val="0"/>
              </a:spcBef>
              <a:defRPr/>
            </a:pPr>
            <a:r>
              <a:rPr lang="en-US" sz="2800" dirty="0">
                <a:sym typeface="Symbol" pitchFamily="18" charset="2"/>
              </a:rPr>
              <a:t>	r := x </a:t>
            </a:r>
            <a:r>
              <a:rPr lang="en-US" sz="2800" b="1" dirty="0">
                <a:sym typeface="Symbol" pitchFamily="18" charset="2"/>
              </a:rPr>
              <a:t>mod</a:t>
            </a:r>
            <a:r>
              <a:rPr lang="en-US" sz="2800" dirty="0">
                <a:sym typeface="Symbol" pitchFamily="18" charset="2"/>
              </a:rPr>
              <a:t> y</a:t>
            </a:r>
          </a:p>
          <a:p>
            <a:pPr marL="0" indent="0" eaLnBrk="1" hangingPunct="1">
              <a:lnSpc>
                <a:spcPct val="90000"/>
              </a:lnSpc>
              <a:spcBef>
                <a:spcPct val="0"/>
              </a:spcBef>
              <a:defRPr/>
            </a:pPr>
            <a:r>
              <a:rPr lang="en-US" sz="2800" dirty="0">
                <a:sym typeface="Symbol" pitchFamily="18" charset="2"/>
              </a:rPr>
              <a:t>	x := y</a:t>
            </a:r>
          </a:p>
          <a:p>
            <a:pPr marL="0" indent="0" eaLnBrk="1" hangingPunct="1">
              <a:lnSpc>
                <a:spcPct val="90000"/>
              </a:lnSpc>
              <a:spcBef>
                <a:spcPct val="0"/>
              </a:spcBef>
              <a:defRPr/>
            </a:pPr>
            <a:r>
              <a:rPr lang="en-US" sz="2800" dirty="0">
                <a:sym typeface="Symbol" pitchFamily="18" charset="2"/>
              </a:rPr>
              <a:t>	y := r</a:t>
            </a:r>
          </a:p>
          <a:p>
            <a:pPr marL="0" indent="0" eaLnBrk="1" hangingPunct="1">
              <a:lnSpc>
                <a:spcPct val="90000"/>
              </a:lnSpc>
              <a:spcBef>
                <a:spcPct val="0"/>
              </a:spcBef>
              <a:defRPr/>
            </a:pPr>
            <a:r>
              <a:rPr lang="en-US" sz="2800" b="1" dirty="0">
                <a:sym typeface="Symbol" pitchFamily="18" charset="2"/>
              </a:rPr>
              <a:t>end</a:t>
            </a:r>
            <a:r>
              <a:rPr lang="en-US" sz="2800" dirty="0">
                <a:sym typeface="Symbol" pitchFamily="18" charset="2"/>
              </a:rPr>
              <a:t> </a:t>
            </a:r>
            <a:r>
              <a:rPr lang="en-US" sz="2800" dirty="0">
                <a:solidFill>
                  <a:srgbClr val="66FF33"/>
                </a:solidFill>
                <a:sym typeface="Symbol" pitchFamily="18" charset="2"/>
              </a:rPr>
              <a:t>{x is </a:t>
            </a:r>
            <a:r>
              <a:rPr lang="en-US" sz="2800" dirty="0" err="1">
                <a:solidFill>
                  <a:srgbClr val="66FF33"/>
                </a:solidFill>
                <a:sym typeface="Symbol" pitchFamily="18" charset="2"/>
              </a:rPr>
              <a:t>gcd</a:t>
            </a:r>
            <a:r>
              <a:rPr lang="en-US" sz="2800" dirty="0">
                <a:solidFill>
                  <a:srgbClr val="66FF33"/>
                </a:solidFill>
                <a:sym typeface="Symbol" pitchFamily="18" charset="2"/>
              </a:rPr>
              <a:t>(a, b)}</a:t>
            </a:r>
            <a:r>
              <a:rPr lang="en-US" sz="2800" dirty="0">
                <a:sym typeface="Symbol" pitchFamily="18" charset="2"/>
              </a:rPr>
              <a:t> </a:t>
            </a:r>
          </a:p>
        </p:txBody>
      </p:sp>
    </p:spTree>
    <p:extLst>
      <p:ext uri="{BB962C8B-B14F-4D97-AF65-F5344CB8AC3E}">
        <p14:creationId xmlns:p14="http://schemas.microsoft.com/office/powerpoint/2010/main" val="390001020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685800" y="152400"/>
            <a:ext cx="7772400" cy="762000"/>
          </a:xfrm>
        </p:spPr>
        <p:txBody>
          <a:bodyPr/>
          <a:lstStyle/>
          <a:p>
            <a:pPr eaLnBrk="1" hangingPunct="1">
              <a:defRPr/>
            </a:pPr>
            <a:r>
              <a:rPr lang="en-US" sz="3600"/>
              <a:t>Representations of Integers</a:t>
            </a:r>
            <a:endParaRPr lang="en-CA" sz="3600"/>
          </a:p>
        </p:txBody>
      </p:sp>
      <p:sp>
        <p:nvSpPr>
          <p:cNvPr id="203779" name="Rectangle 3"/>
          <p:cNvSpPr>
            <a:spLocks noGrp="1" noChangeArrowheads="1"/>
          </p:cNvSpPr>
          <p:nvPr>
            <p:ph type="body" idx="1"/>
          </p:nvPr>
        </p:nvSpPr>
        <p:spPr>
          <a:xfrm>
            <a:off x="228600" y="1143000"/>
            <a:ext cx="8686800" cy="4953000"/>
          </a:xfrm>
        </p:spPr>
        <p:txBody>
          <a:bodyPr/>
          <a:lstStyle/>
          <a:p>
            <a:pPr marL="0" indent="0" eaLnBrk="1" hangingPunct="1">
              <a:lnSpc>
                <a:spcPct val="90000"/>
              </a:lnSpc>
              <a:spcBef>
                <a:spcPct val="0"/>
              </a:spcBef>
              <a:defRPr/>
            </a:pPr>
            <a:r>
              <a:rPr lang="en-US" sz="2800" dirty="0">
                <a:sym typeface="Symbol" pitchFamily="18" charset="2"/>
              </a:rPr>
              <a:t>Let b be a positive integer greater than 1.</a:t>
            </a:r>
            <a:br>
              <a:rPr lang="en-US" sz="2800" dirty="0">
                <a:sym typeface="Symbol" pitchFamily="18" charset="2"/>
              </a:rPr>
            </a:br>
            <a:r>
              <a:rPr lang="en-US" sz="2800" dirty="0">
                <a:sym typeface="Symbol" pitchFamily="18" charset="2"/>
              </a:rPr>
              <a:t>Then if n is a positive integer, it can be expressed </a:t>
            </a:r>
            <a:r>
              <a:rPr lang="en-US" sz="2800" b="1" dirty="0">
                <a:solidFill>
                  <a:srgbClr val="00FFFF"/>
                </a:solidFill>
                <a:sym typeface="Symbol" pitchFamily="18" charset="2"/>
              </a:rPr>
              <a:t>uniquely</a:t>
            </a:r>
            <a:r>
              <a:rPr lang="en-US" sz="2800" dirty="0">
                <a:sym typeface="Symbol" pitchFamily="18" charset="2"/>
              </a:rPr>
              <a:t> in the form:</a:t>
            </a:r>
          </a:p>
          <a:p>
            <a:pPr marL="0" indent="0" eaLnBrk="1" hangingPunct="1">
              <a:lnSpc>
                <a:spcPct val="90000"/>
              </a:lnSpc>
              <a:spcBef>
                <a:spcPct val="0"/>
              </a:spcBef>
              <a:defRPr/>
            </a:pPr>
            <a:endParaRPr lang="en-US" sz="2800" dirty="0">
              <a:sym typeface="Symbol" pitchFamily="18" charset="2"/>
            </a:endParaRPr>
          </a:p>
          <a:p>
            <a:pPr marL="0" indent="0" eaLnBrk="1" hangingPunct="1">
              <a:lnSpc>
                <a:spcPct val="90000"/>
              </a:lnSpc>
              <a:spcBef>
                <a:spcPct val="0"/>
              </a:spcBef>
              <a:defRPr/>
            </a:pPr>
            <a:r>
              <a:rPr lang="en-US" sz="2800" dirty="0">
                <a:sym typeface="Symbol" pitchFamily="18" charset="2"/>
              </a:rPr>
              <a:t>n = </a:t>
            </a:r>
            <a:r>
              <a:rPr lang="en-US" sz="2800" dirty="0" err="1">
                <a:sym typeface="Symbol" pitchFamily="18" charset="2"/>
              </a:rPr>
              <a:t>a</a:t>
            </a:r>
            <a:r>
              <a:rPr lang="en-US" sz="2800" baseline="-25000" dirty="0" err="1">
                <a:sym typeface="Symbol" pitchFamily="18" charset="2"/>
              </a:rPr>
              <a:t>k</a:t>
            </a:r>
            <a:r>
              <a:rPr lang="en-US" sz="2800" dirty="0" err="1">
                <a:sym typeface="Symbol" pitchFamily="18" charset="2"/>
              </a:rPr>
              <a:t>b</a:t>
            </a:r>
            <a:r>
              <a:rPr lang="en-US" sz="2800" baseline="30000" dirty="0" err="1">
                <a:sym typeface="Symbol" pitchFamily="18" charset="2"/>
              </a:rPr>
              <a:t>k</a:t>
            </a:r>
            <a:r>
              <a:rPr lang="en-US" sz="2800" dirty="0">
                <a:sym typeface="Symbol" pitchFamily="18" charset="2"/>
              </a:rPr>
              <a:t> + a</a:t>
            </a:r>
            <a:r>
              <a:rPr lang="en-US" sz="2800" baseline="-25000" dirty="0">
                <a:sym typeface="Symbol" pitchFamily="18" charset="2"/>
              </a:rPr>
              <a:t>k-1</a:t>
            </a:r>
            <a:r>
              <a:rPr lang="en-US" sz="2800" dirty="0">
                <a:sym typeface="Symbol" pitchFamily="18" charset="2"/>
              </a:rPr>
              <a:t>b</a:t>
            </a:r>
            <a:r>
              <a:rPr lang="en-US" sz="2800" baseline="30000" dirty="0">
                <a:sym typeface="Symbol" pitchFamily="18" charset="2"/>
              </a:rPr>
              <a:t>k-1</a:t>
            </a:r>
            <a:r>
              <a:rPr lang="en-US" sz="2800" dirty="0">
                <a:sym typeface="Symbol" pitchFamily="18" charset="2"/>
              </a:rPr>
              <a:t> + … + a</a:t>
            </a:r>
            <a:r>
              <a:rPr lang="en-US" sz="2800" baseline="-25000" dirty="0">
                <a:sym typeface="Symbol" pitchFamily="18" charset="2"/>
              </a:rPr>
              <a:t>1</a:t>
            </a:r>
            <a:r>
              <a:rPr lang="en-US" sz="2800" dirty="0">
                <a:sym typeface="Symbol" pitchFamily="18" charset="2"/>
              </a:rPr>
              <a:t>b + a</a:t>
            </a:r>
            <a:r>
              <a:rPr lang="en-US" sz="2800" baseline="-25000" dirty="0">
                <a:sym typeface="Symbol" pitchFamily="18" charset="2"/>
              </a:rPr>
              <a:t>0</a:t>
            </a:r>
            <a:r>
              <a:rPr lang="en-US" sz="2800" dirty="0">
                <a:sym typeface="Symbol" pitchFamily="18" charset="2"/>
              </a:rPr>
              <a:t>,</a:t>
            </a:r>
          </a:p>
          <a:p>
            <a:pPr marL="0" indent="0" eaLnBrk="1" hangingPunct="1">
              <a:lnSpc>
                <a:spcPct val="90000"/>
              </a:lnSpc>
              <a:spcBef>
                <a:spcPct val="0"/>
              </a:spcBef>
              <a:defRPr/>
            </a:pPr>
            <a:endParaRPr lang="en-US" sz="2800" dirty="0">
              <a:sym typeface="Symbol" pitchFamily="18" charset="2"/>
            </a:endParaRPr>
          </a:p>
          <a:p>
            <a:pPr marL="0" indent="0" eaLnBrk="1" hangingPunct="1">
              <a:lnSpc>
                <a:spcPct val="90000"/>
              </a:lnSpc>
              <a:spcBef>
                <a:spcPct val="0"/>
              </a:spcBef>
              <a:defRPr/>
            </a:pPr>
            <a:r>
              <a:rPr lang="en-US" sz="2800" dirty="0">
                <a:sym typeface="Symbol" pitchFamily="18" charset="2"/>
              </a:rPr>
              <a:t>where k is a nonnegative integer,</a:t>
            </a:r>
          </a:p>
          <a:p>
            <a:pPr marL="0" indent="0" eaLnBrk="1" hangingPunct="1">
              <a:lnSpc>
                <a:spcPct val="90000"/>
              </a:lnSpc>
              <a:spcBef>
                <a:spcPct val="0"/>
              </a:spcBef>
              <a:defRPr/>
            </a:pPr>
            <a:r>
              <a:rPr lang="en-US" sz="2800" dirty="0">
                <a:sym typeface="Symbol" pitchFamily="18" charset="2"/>
              </a:rPr>
              <a:t>a</a:t>
            </a:r>
            <a:r>
              <a:rPr lang="en-US" sz="2800" baseline="-25000" dirty="0">
                <a:sym typeface="Symbol" pitchFamily="18" charset="2"/>
              </a:rPr>
              <a:t>0</a:t>
            </a:r>
            <a:r>
              <a:rPr lang="en-US" sz="2800" dirty="0">
                <a:sym typeface="Symbol" pitchFamily="18" charset="2"/>
              </a:rPr>
              <a:t>, a</a:t>
            </a:r>
            <a:r>
              <a:rPr lang="en-US" sz="2800" baseline="-25000" dirty="0">
                <a:sym typeface="Symbol" pitchFamily="18" charset="2"/>
              </a:rPr>
              <a:t>1</a:t>
            </a:r>
            <a:r>
              <a:rPr lang="en-US" sz="2800" dirty="0">
                <a:sym typeface="Symbol" pitchFamily="18" charset="2"/>
              </a:rPr>
              <a:t>, …, </a:t>
            </a:r>
            <a:r>
              <a:rPr lang="en-US" sz="2800" dirty="0" err="1">
                <a:sym typeface="Symbol" pitchFamily="18" charset="2"/>
              </a:rPr>
              <a:t>a</a:t>
            </a:r>
            <a:r>
              <a:rPr lang="en-US" sz="2800" baseline="-25000" dirty="0" err="1">
                <a:sym typeface="Symbol" pitchFamily="18" charset="2"/>
              </a:rPr>
              <a:t>k</a:t>
            </a:r>
            <a:r>
              <a:rPr lang="en-US" sz="2800" dirty="0">
                <a:sym typeface="Symbol" pitchFamily="18" charset="2"/>
              </a:rPr>
              <a:t> are nonnegative integers less than b,</a:t>
            </a:r>
          </a:p>
          <a:p>
            <a:pPr marL="0" indent="0" eaLnBrk="1" hangingPunct="1">
              <a:lnSpc>
                <a:spcPct val="90000"/>
              </a:lnSpc>
              <a:spcBef>
                <a:spcPct val="0"/>
              </a:spcBef>
              <a:defRPr/>
            </a:pPr>
            <a:r>
              <a:rPr lang="en-US" sz="2800" dirty="0">
                <a:sym typeface="Symbol" pitchFamily="18" charset="2"/>
              </a:rPr>
              <a:t>and </a:t>
            </a:r>
            <a:r>
              <a:rPr lang="en-US" sz="2800" dirty="0" err="1">
                <a:sym typeface="Symbol" pitchFamily="18" charset="2"/>
              </a:rPr>
              <a:t>a</a:t>
            </a:r>
            <a:r>
              <a:rPr lang="en-US" sz="2800" baseline="-25000" dirty="0" err="1">
                <a:sym typeface="Symbol" pitchFamily="18" charset="2"/>
              </a:rPr>
              <a:t>k</a:t>
            </a:r>
            <a:r>
              <a:rPr lang="en-US" sz="2800" dirty="0">
                <a:sym typeface="Symbol" pitchFamily="18" charset="2"/>
              </a:rPr>
              <a:t>  0.</a:t>
            </a:r>
          </a:p>
          <a:p>
            <a:pPr marL="0" indent="0" eaLnBrk="1" hangingPunct="1">
              <a:lnSpc>
                <a:spcPct val="90000"/>
              </a:lnSpc>
              <a:spcBef>
                <a:spcPct val="0"/>
              </a:spcBef>
              <a:defRPr/>
            </a:pPr>
            <a:endParaRPr lang="en-US" sz="2800" dirty="0">
              <a:sym typeface="Symbol" pitchFamily="18" charset="2"/>
            </a:endParaRPr>
          </a:p>
          <a:p>
            <a:pPr marL="0" indent="0" eaLnBrk="1" hangingPunct="1">
              <a:lnSpc>
                <a:spcPct val="90000"/>
              </a:lnSpc>
              <a:spcBef>
                <a:spcPct val="0"/>
              </a:spcBef>
              <a:defRPr/>
            </a:pPr>
            <a:r>
              <a:rPr lang="en-US" sz="2800" b="1" dirty="0">
                <a:solidFill>
                  <a:srgbClr val="00FFFF"/>
                </a:solidFill>
                <a:sym typeface="Symbol" pitchFamily="18" charset="2"/>
              </a:rPr>
              <a:t>Example for b=10:</a:t>
            </a:r>
          </a:p>
          <a:p>
            <a:pPr marL="0" indent="0" eaLnBrk="1" hangingPunct="1">
              <a:lnSpc>
                <a:spcPct val="90000"/>
              </a:lnSpc>
              <a:spcBef>
                <a:spcPct val="0"/>
              </a:spcBef>
              <a:defRPr/>
            </a:pPr>
            <a:endParaRPr lang="en-US" sz="900" dirty="0">
              <a:sym typeface="Symbol" pitchFamily="18" charset="2"/>
            </a:endParaRPr>
          </a:p>
          <a:p>
            <a:pPr marL="0" indent="0" eaLnBrk="1" hangingPunct="1">
              <a:lnSpc>
                <a:spcPct val="90000"/>
              </a:lnSpc>
              <a:spcBef>
                <a:spcPct val="0"/>
              </a:spcBef>
              <a:defRPr/>
            </a:pPr>
            <a:r>
              <a:rPr lang="en-US" sz="2800" dirty="0">
                <a:sym typeface="Symbol" pitchFamily="18" charset="2"/>
              </a:rPr>
              <a:t>859 = 810</a:t>
            </a:r>
            <a:r>
              <a:rPr lang="en-US" sz="2800" baseline="30000" dirty="0">
                <a:sym typeface="Symbol" pitchFamily="18" charset="2"/>
              </a:rPr>
              <a:t>2</a:t>
            </a:r>
            <a:r>
              <a:rPr lang="en-US" sz="2800" dirty="0">
                <a:sym typeface="Symbol" pitchFamily="18" charset="2"/>
              </a:rPr>
              <a:t> + 510</a:t>
            </a:r>
            <a:r>
              <a:rPr lang="en-US" sz="2800" baseline="30000" dirty="0">
                <a:sym typeface="Symbol" pitchFamily="18" charset="2"/>
              </a:rPr>
              <a:t>1</a:t>
            </a:r>
            <a:r>
              <a:rPr lang="en-US" sz="2800" dirty="0">
                <a:sym typeface="Symbol" pitchFamily="18" charset="2"/>
              </a:rPr>
              <a:t> + 910</a:t>
            </a:r>
            <a:r>
              <a:rPr lang="en-US" sz="2800" baseline="30000" dirty="0">
                <a:sym typeface="Symbol" pitchFamily="18" charset="2"/>
              </a:rPr>
              <a:t>0</a:t>
            </a:r>
            <a:endParaRPr lang="en-US" sz="2800" dirty="0">
              <a:sym typeface="Symbol" pitchFamily="18" charset="2"/>
            </a:endParaRPr>
          </a:p>
        </p:txBody>
      </p:sp>
    </p:spTree>
    <p:extLst>
      <p:ext uri="{BB962C8B-B14F-4D97-AF65-F5344CB8AC3E}">
        <p14:creationId xmlns:p14="http://schemas.microsoft.com/office/powerpoint/2010/main" val="18466326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3446463" y="457200"/>
            <a:ext cx="22510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Modus Tollens</a:t>
            </a:r>
          </a:p>
        </p:txBody>
      </p:sp>
      <p:sp>
        <p:nvSpPr>
          <p:cNvPr id="99331" name="Text Box 3"/>
          <p:cNvSpPr txBox="1">
            <a:spLocks noChangeArrowheads="1"/>
          </p:cNvSpPr>
          <p:nvPr/>
        </p:nvSpPr>
        <p:spPr bwMode="auto">
          <a:xfrm>
            <a:off x="1787525" y="1184275"/>
            <a:ext cx="14128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A5002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p then q.</a:t>
            </a:r>
          </a:p>
          <a:p>
            <a:r>
              <a:rPr lang="en-US" altLang="zh-TW"/>
              <a:t>~q</a:t>
            </a:r>
          </a:p>
          <a:p>
            <a:r>
              <a:rPr lang="en-US" altLang="zh-TW"/>
              <a:t>~p</a:t>
            </a:r>
          </a:p>
        </p:txBody>
      </p:sp>
      <p:graphicFrame>
        <p:nvGraphicFramePr>
          <p:cNvPr id="99332" name="Group 4"/>
          <p:cNvGraphicFramePr>
            <a:graphicFrameLocks noGrp="1"/>
          </p:cNvGraphicFramePr>
          <p:nvPr/>
        </p:nvGraphicFramePr>
        <p:xfrm>
          <a:off x="1981200" y="3124200"/>
          <a:ext cx="5105400" cy="2590800"/>
        </p:xfrm>
        <a:graphic>
          <a:graphicData uri="http://schemas.openxmlformats.org/drawingml/2006/table">
            <a:tbl>
              <a:tblPr/>
              <a:tblGrid>
                <a:gridCol w="1020763">
                  <a:extLst>
                    <a:ext uri="{9D8B030D-6E8A-4147-A177-3AD203B41FA5}">
                      <a16:colId xmlns:a16="http://schemas.microsoft.com/office/drawing/2014/main" val="20000"/>
                    </a:ext>
                  </a:extLst>
                </a:gridCol>
                <a:gridCol w="1022350">
                  <a:extLst>
                    <a:ext uri="{9D8B030D-6E8A-4147-A177-3AD203B41FA5}">
                      <a16:colId xmlns:a16="http://schemas.microsoft.com/office/drawing/2014/main" val="20001"/>
                    </a:ext>
                  </a:extLst>
                </a:gridCol>
                <a:gridCol w="1019175">
                  <a:extLst>
                    <a:ext uri="{9D8B030D-6E8A-4147-A177-3AD203B41FA5}">
                      <a16:colId xmlns:a16="http://schemas.microsoft.com/office/drawing/2014/main" val="20002"/>
                    </a:ext>
                  </a:extLst>
                </a:gridCol>
                <a:gridCol w="1022350">
                  <a:extLst>
                    <a:ext uri="{9D8B030D-6E8A-4147-A177-3AD203B41FA5}">
                      <a16:colId xmlns:a16="http://schemas.microsoft.com/office/drawing/2014/main" val="20003"/>
                    </a:ext>
                  </a:extLst>
                </a:gridCol>
                <a:gridCol w="1020762">
                  <a:extLst>
                    <a:ext uri="{9D8B030D-6E8A-4147-A177-3AD203B41FA5}">
                      <a16:colId xmlns:a16="http://schemas.microsoft.com/office/drawing/2014/main" val="20004"/>
                    </a:ext>
                  </a:extLst>
                </a:gridCol>
              </a:tblGrid>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r>
                        <a:rPr kumimoji="1" lang="en-US" altLang="zh-TW" sz="2800" b="0" i="0" u="none" strike="noStrike" cap="none" normalizeH="0" baseline="0">
                          <a:ln>
                            <a:noFill/>
                          </a:ln>
                          <a:solidFill>
                            <a:schemeClr val="tx1"/>
                          </a:solidFill>
                          <a:effectLst/>
                          <a:latin typeface="Arial" charset="0"/>
                          <a:ea typeface="新細明體" pitchFamily="18" charset="-120"/>
                          <a:cs typeface="Arial"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68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68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9370" name="Text Box 42"/>
          <p:cNvSpPr txBox="1">
            <a:spLocks noChangeArrowheads="1"/>
          </p:cNvSpPr>
          <p:nvPr/>
        </p:nvSpPr>
        <p:spPr bwMode="auto">
          <a:xfrm>
            <a:off x="1676400" y="6100763"/>
            <a:ext cx="5235729" cy="369332"/>
          </a:xfrm>
          <a:prstGeom prst="rect">
            <a:avLst/>
          </a:prstGeom>
          <a:solidFill>
            <a:srgbClr val="CCE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Modus </a:t>
            </a:r>
            <a:r>
              <a:rPr lang="en-US" altLang="zh-TW" dirty="0" err="1"/>
              <a:t>tollens</a:t>
            </a:r>
            <a:r>
              <a:rPr lang="en-US" altLang="zh-TW" dirty="0"/>
              <a:t> is Latin for “method of denying”.</a:t>
            </a:r>
          </a:p>
        </p:txBody>
      </p:sp>
      <p:pic>
        <p:nvPicPr>
          <p:cNvPr id="99371" name="Picture 43"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1828800"/>
            <a:ext cx="228600"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72" name="Rectangle 44"/>
          <p:cNvSpPr>
            <a:spLocks noChangeArrowheads="1"/>
          </p:cNvSpPr>
          <p:nvPr/>
        </p:nvSpPr>
        <p:spPr bwMode="auto">
          <a:xfrm>
            <a:off x="4191000" y="5257800"/>
            <a:ext cx="2743200" cy="381000"/>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73" name="AutoShape 45"/>
          <p:cNvSpPr>
            <a:spLocks/>
          </p:cNvSpPr>
          <p:nvPr/>
        </p:nvSpPr>
        <p:spPr bwMode="auto">
          <a:xfrm rot="16200000">
            <a:off x="4914900" y="2019300"/>
            <a:ext cx="304800" cy="1752600"/>
          </a:xfrm>
          <a:prstGeom prst="rightBrace">
            <a:avLst>
              <a:gd name="adj1" fmla="val 4791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74" name="Text Box 46"/>
          <p:cNvSpPr txBox="1">
            <a:spLocks noChangeArrowheads="1"/>
          </p:cNvSpPr>
          <p:nvPr/>
        </p:nvSpPr>
        <p:spPr bwMode="auto">
          <a:xfrm>
            <a:off x="4343400" y="2403475"/>
            <a:ext cx="1465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assumptions</a:t>
            </a:r>
          </a:p>
        </p:txBody>
      </p:sp>
      <p:sp>
        <p:nvSpPr>
          <p:cNvPr id="99375" name="Text Box 47"/>
          <p:cNvSpPr txBox="1">
            <a:spLocks noChangeArrowheads="1"/>
          </p:cNvSpPr>
          <p:nvPr/>
        </p:nvSpPr>
        <p:spPr bwMode="auto">
          <a:xfrm>
            <a:off x="6096000" y="2438400"/>
            <a:ext cx="1254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conclusion</a:t>
            </a:r>
          </a:p>
        </p:txBody>
      </p:sp>
      <p:sp>
        <p:nvSpPr>
          <p:cNvPr id="99377" name="Rectangle 49"/>
          <p:cNvSpPr>
            <a:spLocks noChangeArrowheads="1"/>
          </p:cNvSpPr>
          <p:nvPr/>
        </p:nvSpPr>
        <p:spPr bwMode="auto">
          <a:xfrm>
            <a:off x="1371600" y="1143000"/>
            <a:ext cx="1828800" cy="990600"/>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99379" name="Picture 51" descr="txp_fig"/>
          <p:cNvPicPr>
            <a:picLocks noChangeAspect="1" noChangeArrowheads="1"/>
          </p:cNvPicPr>
          <p:nvPr>
            <p:custDataLst>
              <p:tags r:id="rId2"/>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1828800"/>
            <a:ext cx="228600"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80" name="Rectangle 52"/>
          <p:cNvSpPr>
            <a:spLocks noChangeArrowheads="1"/>
          </p:cNvSpPr>
          <p:nvPr/>
        </p:nvSpPr>
        <p:spPr bwMode="auto">
          <a:xfrm>
            <a:off x="3429000" y="1143000"/>
            <a:ext cx="4267200" cy="990600"/>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81" name="Text Box 53"/>
          <p:cNvSpPr txBox="1">
            <a:spLocks noChangeArrowheads="1"/>
          </p:cNvSpPr>
          <p:nvPr/>
        </p:nvSpPr>
        <p:spPr bwMode="auto">
          <a:xfrm>
            <a:off x="3886200" y="1217613"/>
            <a:ext cx="348364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If Bandh, then class cancelled.</a:t>
            </a:r>
          </a:p>
          <a:p>
            <a:r>
              <a:rPr lang="en-US" altLang="zh-TW" dirty="0"/>
              <a:t>Class not cancelled.</a:t>
            </a:r>
          </a:p>
          <a:p>
            <a:r>
              <a:rPr lang="en-US" altLang="zh-TW" dirty="0"/>
              <a:t>No Bandh.</a:t>
            </a:r>
          </a:p>
        </p:txBody>
      </p:sp>
    </p:spTree>
    <p:extLst>
      <p:ext uri="{BB962C8B-B14F-4D97-AF65-F5344CB8AC3E}">
        <p14:creationId xmlns:p14="http://schemas.microsoft.com/office/powerpoint/2010/main" val="2331937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3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3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93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3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3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3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37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9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70" grpId="0" animBg="1"/>
      <p:bldP spid="99372" grpId="0" animBg="1"/>
      <p:bldP spid="99373" grpId="0" animBg="1"/>
      <p:bldP spid="99374" grpId="0"/>
      <p:bldP spid="99375" grpId="0"/>
      <p:bldP spid="99380" grpId="0" animBg="1"/>
      <p:bldP spid="99381" grpId="0"/>
    </p:bldLst>
  </p:timing>
</p:sld>
</file>

<file path=ppt/slides/slide5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685800" y="152400"/>
            <a:ext cx="7772400" cy="762000"/>
          </a:xfrm>
        </p:spPr>
        <p:txBody>
          <a:bodyPr/>
          <a:lstStyle/>
          <a:p>
            <a:pPr eaLnBrk="1" hangingPunct="1">
              <a:defRPr/>
            </a:pPr>
            <a:r>
              <a:rPr lang="en-US" sz="3600"/>
              <a:t>Representations of Integers</a:t>
            </a:r>
            <a:endParaRPr lang="en-CA" sz="3600"/>
          </a:p>
        </p:txBody>
      </p:sp>
      <p:sp>
        <p:nvSpPr>
          <p:cNvPr id="204803" name="Rectangle 3"/>
          <p:cNvSpPr>
            <a:spLocks noGrp="1" noChangeArrowheads="1"/>
          </p:cNvSpPr>
          <p:nvPr>
            <p:ph type="body" idx="1"/>
          </p:nvPr>
        </p:nvSpPr>
        <p:spPr>
          <a:xfrm>
            <a:off x="228600" y="1371600"/>
            <a:ext cx="8915400" cy="4724400"/>
          </a:xfrm>
        </p:spPr>
        <p:txBody>
          <a:bodyPr/>
          <a:lstStyle/>
          <a:p>
            <a:pPr marL="0" indent="0" eaLnBrk="1" hangingPunct="1">
              <a:spcBef>
                <a:spcPct val="0"/>
              </a:spcBef>
              <a:defRPr/>
            </a:pPr>
            <a:r>
              <a:rPr lang="en-US" sz="2800" b="1" dirty="0">
                <a:solidFill>
                  <a:srgbClr val="00FFFF"/>
                </a:solidFill>
                <a:sym typeface="Symbol" pitchFamily="18" charset="2"/>
              </a:rPr>
              <a:t>Example for b=2 (binary expansion):</a:t>
            </a:r>
          </a:p>
          <a:p>
            <a:pPr marL="0" indent="0" eaLnBrk="1" hangingPunct="1">
              <a:spcBef>
                <a:spcPct val="0"/>
              </a:spcBef>
              <a:defRPr/>
            </a:pPr>
            <a:endParaRPr lang="en-US" sz="900" dirty="0">
              <a:sym typeface="Symbol" pitchFamily="18" charset="2"/>
            </a:endParaRPr>
          </a:p>
          <a:p>
            <a:pPr marL="0" indent="0" eaLnBrk="1" hangingPunct="1">
              <a:spcBef>
                <a:spcPct val="0"/>
              </a:spcBef>
              <a:defRPr/>
            </a:pPr>
            <a:r>
              <a:rPr lang="en-US" sz="2800" dirty="0">
                <a:sym typeface="Symbol" pitchFamily="18" charset="2"/>
              </a:rPr>
              <a:t>(10110)</a:t>
            </a:r>
            <a:r>
              <a:rPr lang="en-US" sz="2800" baseline="-25000" dirty="0">
                <a:sym typeface="Symbol" pitchFamily="18" charset="2"/>
              </a:rPr>
              <a:t>2</a:t>
            </a:r>
            <a:r>
              <a:rPr lang="en-US" sz="2800" dirty="0">
                <a:sym typeface="Symbol" pitchFamily="18" charset="2"/>
              </a:rPr>
              <a:t> = 12</a:t>
            </a:r>
            <a:r>
              <a:rPr lang="en-US" sz="2800" baseline="30000" dirty="0">
                <a:sym typeface="Symbol" pitchFamily="18" charset="2"/>
              </a:rPr>
              <a:t>4</a:t>
            </a:r>
            <a:r>
              <a:rPr lang="en-US" sz="2800" dirty="0">
                <a:sym typeface="Symbol" pitchFamily="18" charset="2"/>
              </a:rPr>
              <a:t> + 12</a:t>
            </a:r>
            <a:r>
              <a:rPr lang="en-US" sz="2800" baseline="30000" dirty="0">
                <a:sym typeface="Symbol" pitchFamily="18" charset="2"/>
              </a:rPr>
              <a:t>2</a:t>
            </a:r>
            <a:r>
              <a:rPr lang="en-US" sz="2800" dirty="0">
                <a:sym typeface="Symbol" pitchFamily="18" charset="2"/>
              </a:rPr>
              <a:t> + 12</a:t>
            </a:r>
            <a:r>
              <a:rPr lang="en-US" sz="2800" baseline="30000" dirty="0">
                <a:sym typeface="Symbol" pitchFamily="18" charset="2"/>
              </a:rPr>
              <a:t>1</a:t>
            </a:r>
            <a:r>
              <a:rPr lang="en-US" sz="2800" dirty="0">
                <a:sym typeface="Symbol" pitchFamily="18" charset="2"/>
              </a:rPr>
              <a:t> = (22)</a:t>
            </a:r>
            <a:r>
              <a:rPr lang="en-US" sz="2800" baseline="-25000" dirty="0">
                <a:sym typeface="Symbol" pitchFamily="18" charset="2"/>
              </a:rPr>
              <a:t>10</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b="1" dirty="0">
                <a:solidFill>
                  <a:srgbClr val="00FFFF"/>
                </a:solidFill>
                <a:sym typeface="Symbol" pitchFamily="18" charset="2"/>
              </a:rPr>
              <a:t>Example for b=16 (hexadecimal expansion):</a:t>
            </a:r>
          </a:p>
          <a:p>
            <a:pPr marL="0" indent="0" eaLnBrk="1" hangingPunct="1">
              <a:spcBef>
                <a:spcPct val="0"/>
              </a:spcBef>
              <a:defRPr/>
            </a:pPr>
            <a:endParaRPr lang="en-US" sz="800" b="1" dirty="0">
              <a:solidFill>
                <a:srgbClr val="00FFFF"/>
              </a:solidFill>
              <a:sym typeface="Symbol" pitchFamily="18" charset="2"/>
            </a:endParaRPr>
          </a:p>
          <a:p>
            <a:pPr marL="0" indent="0" eaLnBrk="1" hangingPunct="1">
              <a:spcBef>
                <a:spcPct val="0"/>
              </a:spcBef>
              <a:defRPr/>
            </a:pPr>
            <a:r>
              <a:rPr lang="en-US" sz="2800" dirty="0">
                <a:solidFill>
                  <a:srgbClr val="00FFFF"/>
                </a:solidFill>
                <a:sym typeface="Symbol" pitchFamily="18" charset="2"/>
              </a:rPr>
              <a:t>(we use letters A to F to indicate numbers 10 to 15)</a:t>
            </a:r>
          </a:p>
          <a:p>
            <a:pPr marL="0" indent="0" eaLnBrk="1" hangingPunct="1">
              <a:spcBef>
                <a:spcPct val="0"/>
              </a:spcBef>
              <a:defRPr/>
            </a:pPr>
            <a:endParaRPr lang="en-US" sz="800" b="1" dirty="0">
              <a:solidFill>
                <a:srgbClr val="00FFFF"/>
              </a:solidFill>
              <a:sym typeface="Symbol" pitchFamily="18" charset="2"/>
            </a:endParaRPr>
          </a:p>
          <a:p>
            <a:pPr marL="0" indent="0" eaLnBrk="1" hangingPunct="1">
              <a:spcBef>
                <a:spcPct val="0"/>
              </a:spcBef>
              <a:defRPr/>
            </a:pPr>
            <a:r>
              <a:rPr lang="en-US" sz="2800" dirty="0">
                <a:sym typeface="Symbol" pitchFamily="18" charset="2"/>
              </a:rPr>
              <a:t>(3A0F)</a:t>
            </a:r>
            <a:r>
              <a:rPr lang="en-US" sz="2800" baseline="-25000" dirty="0">
                <a:sym typeface="Symbol" pitchFamily="18" charset="2"/>
              </a:rPr>
              <a:t>16</a:t>
            </a:r>
            <a:r>
              <a:rPr lang="en-US" sz="2800" dirty="0">
                <a:sym typeface="Symbol" pitchFamily="18" charset="2"/>
              </a:rPr>
              <a:t> = 316</a:t>
            </a:r>
            <a:r>
              <a:rPr lang="en-US" sz="2800" baseline="30000" dirty="0">
                <a:sym typeface="Symbol" pitchFamily="18" charset="2"/>
              </a:rPr>
              <a:t>3</a:t>
            </a:r>
            <a:r>
              <a:rPr lang="en-US" sz="2800" dirty="0">
                <a:sym typeface="Symbol" pitchFamily="18" charset="2"/>
              </a:rPr>
              <a:t> + 1016</a:t>
            </a:r>
            <a:r>
              <a:rPr lang="en-US" sz="2800" baseline="30000" dirty="0">
                <a:sym typeface="Symbol" pitchFamily="18" charset="2"/>
              </a:rPr>
              <a:t>2</a:t>
            </a:r>
            <a:r>
              <a:rPr lang="en-US" sz="2800" dirty="0">
                <a:sym typeface="Symbol" pitchFamily="18" charset="2"/>
              </a:rPr>
              <a:t> + 1516</a:t>
            </a:r>
            <a:r>
              <a:rPr lang="en-US" sz="2800" baseline="30000" dirty="0">
                <a:sym typeface="Symbol" pitchFamily="18" charset="2"/>
              </a:rPr>
              <a:t>0</a:t>
            </a:r>
            <a:r>
              <a:rPr lang="en-US" sz="2800" dirty="0">
                <a:sym typeface="Symbol" pitchFamily="18" charset="2"/>
              </a:rPr>
              <a:t> = (14863)</a:t>
            </a:r>
            <a:r>
              <a:rPr lang="en-US" sz="2800" baseline="-25000" dirty="0">
                <a:sym typeface="Symbol" pitchFamily="18" charset="2"/>
              </a:rPr>
              <a:t>10</a:t>
            </a:r>
          </a:p>
          <a:p>
            <a:pPr marL="0" indent="0" eaLnBrk="1" hangingPunct="1">
              <a:spcBef>
                <a:spcPct val="0"/>
              </a:spcBef>
              <a:defRPr/>
            </a:pPr>
            <a:r>
              <a:rPr lang="en-US" sz="2800" dirty="0">
                <a:sym typeface="Symbol" pitchFamily="18" charset="2"/>
              </a:rPr>
              <a:t>  </a:t>
            </a:r>
          </a:p>
        </p:txBody>
      </p:sp>
    </p:spTree>
    <p:extLst>
      <p:ext uri="{BB962C8B-B14F-4D97-AF65-F5344CB8AC3E}">
        <p14:creationId xmlns:p14="http://schemas.microsoft.com/office/powerpoint/2010/main" val="808844238"/>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685800" y="0"/>
            <a:ext cx="7772400" cy="762000"/>
          </a:xfrm>
        </p:spPr>
        <p:txBody>
          <a:bodyPr/>
          <a:lstStyle/>
          <a:p>
            <a:pPr eaLnBrk="1" hangingPunct="1">
              <a:defRPr/>
            </a:pPr>
            <a:r>
              <a:rPr lang="en-US" sz="3600"/>
              <a:t>Representations of Integers</a:t>
            </a:r>
            <a:endParaRPr lang="en-CA" sz="3600"/>
          </a:p>
        </p:txBody>
      </p:sp>
      <p:sp>
        <p:nvSpPr>
          <p:cNvPr id="205827" name="Rectangle 3"/>
          <p:cNvSpPr>
            <a:spLocks noGrp="1" noChangeArrowheads="1"/>
          </p:cNvSpPr>
          <p:nvPr>
            <p:ph type="body" idx="1"/>
          </p:nvPr>
        </p:nvSpPr>
        <p:spPr>
          <a:xfrm>
            <a:off x="228600" y="762000"/>
            <a:ext cx="8915400" cy="5562600"/>
          </a:xfrm>
        </p:spPr>
        <p:txBody>
          <a:bodyPr/>
          <a:lstStyle/>
          <a:p>
            <a:pPr marL="0" indent="0" eaLnBrk="1" hangingPunct="1">
              <a:lnSpc>
                <a:spcPct val="90000"/>
              </a:lnSpc>
              <a:spcBef>
                <a:spcPct val="0"/>
              </a:spcBef>
              <a:defRPr/>
            </a:pPr>
            <a:r>
              <a:rPr lang="en-US" sz="2800" dirty="0">
                <a:sym typeface="Symbol" pitchFamily="18" charset="2"/>
              </a:rPr>
              <a:t>How can we construct the base b expansion of an integer n?</a:t>
            </a:r>
          </a:p>
          <a:p>
            <a:pPr marL="0" indent="0" eaLnBrk="1" hangingPunct="1">
              <a:lnSpc>
                <a:spcPct val="90000"/>
              </a:lnSpc>
              <a:spcBef>
                <a:spcPct val="0"/>
              </a:spcBef>
              <a:defRPr/>
            </a:pPr>
            <a:endParaRPr lang="en-US" sz="900" dirty="0">
              <a:sym typeface="Symbol" pitchFamily="18" charset="2"/>
            </a:endParaRPr>
          </a:p>
          <a:p>
            <a:pPr marL="0" indent="0" eaLnBrk="1" hangingPunct="1">
              <a:lnSpc>
                <a:spcPct val="90000"/>
              </a:lnSpc>
              <a:spcBef>
                <a:spcPct val="0"/>
              </a:spcBef>
              <a:defRPr/>
            </a:pPr>
            <a:r>
              <a:rPr lang="en-US" sz="2800" dirty="0">
                <a:sym typeface="Symbol" pitchFamily="18" charset="2"/>
              </a:rPr>
              <a:t>First, divide n by b to obtain a quotient q</a:t>
            </a:r>
            <a:r>
              <a:rPr lang="en-US" sz="2800" baseline="-25000" dirty="0">
                <a:sym typeface="Symbol" pitchFamily="18" charset="2"/>
              </a:rPr>
              <a:t>0</a:t>
            </a:r>
            <a:r>
              <a:rPr lang="en-US" sz="2800" dirty="0">
                <a:sym typeface="Symbol" pitchFamily="18" charset="2"/>
              </a:rPr>
              <a:t> and remainder a</a:t>
            </a:r>
            <a:r>
              <a:rPr lang="en-US" sz="2800" baseline="-25000" dirty="0">
                <a:sym typeface="Symbol" pitchFamily="18" charset="2"/>
              </a:rPr>
              <a:t>0</a:t>
            </a:r>
            <a:r>
              <a:rPr lang="en-US" sz="2800" dirty="0">
                <a:sym typeface="Symbol" pitchFamily="18" charset="2"/>
              </a:rPr>
              <a:t>, that is,</a:t>
            </a:r>
          </a:p>
          <a:p>
            <a:pPr marL="0" indent="0" eaLnBrk="1" hangingPunct="1">
              <a:lnSpc>
                <a:spcPct val="90000"/>
              </a:lnSpc>
              <a:spcBef>
                <a:spcPct val="0"/>
              </a:spcBef>
              <a:defRPr/>
            </a:pPr>
            <a:endParaRPr lang="en-US" sz="900" dirty="0">
              <a:sym typeface="Symbol" pitchFamily="18" charset="2"/>
            </a:endParaRPr>
          </a:p>
          <a:p>
            <a:pPr marL="0" indent="0" eaLnBrk="1" hangingPunct="1">
              <a:lnSpc>
                <a:spcPct val="90000"/>
              </a:lnSpc>
              <a:spcBef>
                <a:spcPct val="0"/>
              </a:spcBef>
              <a:defRPr/>
            </a:pPr>
            <a:r>
              <a:rPr lang="en-US" sz="2800" dirty="0">
                <a:solidFill>
                  <a:srgbClr val="00FFFF"/>
                </a:solidFill>
                <a:sym typeface="Symbol" pitchFamily="18" charset="2"/>
              </a:rPr>
              <a:t>n = bq</a:t>
            </a:r>
            <a:r>
              <a:rPr lang="en-US" sz="2800" baseline="-25000" dirty="0">
                <a:solidFill>
                  <a:srgbClr val="00FFFF"/>
                </a:solidFill>
                <a:sym typeface="Symbol" pitchFamily="18" charset="2"/>
              </a:rPr>
              <a:t>0</a:t>
            </a:r>
            <a:r>
              <a:rPr lang="en-US" sz="2800" dirty="0">
                <a:solidFill>
                  <a:srgbClr val="00FFFF"/>
                </a:solidFill>
                <a:sym typeface="Symbol" pitchFamily="18" charset="2"/>
              </a:rPr>
              <a:t> + a</a:t>
            </a:r>
            <a:r>
              <a:rPr lang="en-US" sz="2800" baseline="-25000" dirty="0">
                <a:solidFill>
                  <a:srgbClr val="00FFFF"/>
                </a:solidFill>
                <a:sym typeface="Symbol" pitchFamily="18" charset="2"/>
              </a:rPr>
              <a:t>0</a:t>
            </a:r>
            <a:r>
              <a:rPr lang="en-US" sz="2800" dirty="0">
                <a:solidFill>
                  <a:srgbClr val="00FFFF"/>
                </a:solidFill>
                <a:sym typeface="Symbol" pitchFamily="18" charset="2"/>
              </a:rPr>
              <a:t>, where 0  a</a:t>
            </a:r>
            <a:r>
              <a:rPr lang="en-US" sz="2800" baseline="-25000" dirty="0">
                <a:solidFill>
                  <a:srgbClr val="00FFFF"/>
                </a:solidFill>
                <a:sym typeface="Symbol" pitchFamily="18" charset="2"/>
              </a:rPr>
              <a:t>0</a:t>
            </a:r>
            <a:r>
              <a:rPr lang="en-US" sz="2800" dirty="0">
                <a:solidFill>
                  <a:srgbClr val="00FFFF"/>
                </a:solidFill>
                <a:sym typeface="Symbol" pitchFamily="18" charset="2"/>
              </a:rPr>
              <a:t> &lt; b.</a:t>
            </a:r>
          </a:p>
          <a:p>
            <a:pPr marL="0" indent="0" eaLnBrk="1" hangingPunct="1">
              <a:lnSpc>
                <a:spcPct val="90000"/>
              </a:lnSpc>
              <a:spcBef>
                <a:spcPct val="0"/>
              </a:spcBef>
              <a:defRPr/>
            </a:pPr>
            <a:endParaRPr lang="en-US" sz="900" dirty="0">
              <a:solidFill>
                <a:srgbClr val="00FFFF"/>
              </a:solidFill>
              <a:sym typeface="Symbol" pitchFamily="18" charset="2"/>
            </a:endParaRPr>
          </a:p>
          <a:p>
            <a:pPr marL="0" indent="0" eaLnBrk="1" hangingPunct="1">
              <a:lnSpc>
                <a:spcPct val="90000"/>
              </a:lnSpc>
              <a:spcBef>
                <a:spcPct val="0"/>
              </a:spcBef>
              <a:defRPr/>
            </a:pPr>
            <a:r>
              <a:rPr lang="en-US" sz="2800" dirty="0">
                <a:sym typeface="Symbol" pitchFamily="18" charset="2"/>
              </a:rPr>
              <a:t>The remainder a</a:t>
            </a:r>
            <a:r>
              <a:rPr lang="en-US" sz="2800" baseline="-25000" dirty="0">
                <a:sym typeface="Symbol" pitchFamily="18" charset="2"/>
              </a:rPr>
              <a:t>0</a:t>
            </a:r>
            <a:r>
              <a:rPr lang="en-US" sz="2800" dirty="0">
                <a:sym typeface="Symbol" pitchFamily="18" charset="2"/>
              </a:rPr>
              <a:t> is the rightmost digit in the base b expansion of n.</a:t>
            </a:r>
          </a:p>
          <a:p>
            <a:pPr marL="0" indent="0" eaLnBrk="1" hangingPunct="1">
              <a:lnSpc>
                <a:spcPct val="90000"/>
              </a:lnSpc>
              <a:spcBef>
                <a:spcPct val="0"/>
              </a:spcBef>
              <a:defRPr/>
            </a:pPr>
            <a:endParaRPr lang="en-US" sz="900" dirty="0">
              <a:sym typeface="Symbol" pitchFamily="18" charset="2"/>
            </a:endParaRPr>
          </a:p>
          <a:p>
            <a:pPr marL="0" indent="0" eaLnBrk="1" hangingPunct="1">
              <a:lnSpc>
                <a:spcPct val="90000"/>
              </a:lnSpc>
              <a:spcBef>
                <a:spcPct val="0"/>
              </a:spcBef>
              <a:defRPr/>
            </a:pPr>
            <a:r>
              <a:rPr lang="en-US" sz="2800" dirty="0">
                <a:sym typeface="Symbol" pitchFamily="18" charset="2"/>
              </a:rPr>
              <a:t>Next, divide q</a:t>
            </a:r>
            <a:r>
              <a:rPr lang="en-US" sz="2800" baseline="-25000" dirty="0">
                <a:sym typeface="Symbol" pitchFamily="18" charset="2"/>
              </a:rPr>
              <a:t>0</a:t>
            </a:r>
            <a:r>
              <a:rPr lang="en-US" sz="2800" dirty="0">
                <a:sym typeface="Symbol" pitchFamily="18" charset="2"/>
              </a:rPr>
              <a:t> by b to obtain:</a:t>
            </a:r>
          </a:p>
          <a:p>
            <a:pPr marL="0" indent="0" eaLnBrk="1" hangingPunct="1">
              <a:lnSpc>
                <a:spcPct val="90000"/>
              </a:lnSpc>
              <a:spcBef>
                <a:spcPct val="0"/>
              </a:spcBef>
              <a:defRPr/>
            </a:pPr>
            <a:endParaRPr lang="en-US" sz="900" dirty="0">
              <a:sym typeface="Symbol" pitchFamily="18" charset="2"/>
            </a:endParaRPr>
          </a:p>
          <a:p>
            <a:pPr marL="0" indent="0" eaLnBrk="1" hangingPunct="1">
              <a:lnSpc>
                <a:spcPct val="90000"/>
              </a:lnSpc>
              <a:spcBef>
                <a:spcPct val="0"/>
              </a:spcBef>
              <a:defRPr/>
            </a:pPr>
            <a:r>
              <a:rPr lang="en-US" sz="2800" dirty="0">
                <a:solidFill>
                  <a:srgbClr val="00FFFF"/>
                </a:solidFill>
                <a:sym typeface="Symbol" pitchFamily="18" charset="2"/>
              </a:rPr>
              <a:t>q</a:t>
            </a:r>
            <a:r>
              <a:rPr lang="en-US" sz="2800" baseline="-25000" dirty="0">
                <a:solidFill>
                  <a:srgbClr val="00FFFF"/>
                </a:solidFill>
                <a:sym typeface="Symbol" pitchFamily="18" charset="2"/>
              </a:rPr>
              <a:t>0</a:t>
            </a:r>
            <a:r>
              <a:rPr lang="en-US" sz="2800" dirty="0">
                <a:solidFill>
                  <a:srgbClr val="00FFFF"/>
                </a:solidFill>
                <a:sym typeface="Symbol" pitchFamily="18" charset="2"/>
              </a:rPr>
              <a:t> = bq</a:t>
            </a:r>
            <a:r>
              <a:rPr lang="en-US" sz="2800" baseline="-25000" dirty="0">
                <a:solidFill>
                  <a:srgbClr val="00FFFF"/>
                </a:solidFill>
                <a:sym typeface="Symbol" pitchFamily="18" charset="2"/>
              </a:rPr>
              <a:t>1</a:t>
            </a:r>
            <a:r>
              <a:rPr lang="en-US" sz="2800" dirty="0">
                <a:solidFill>
                  <a:srgbClr val="00FFFF"/>
                </a:solidFill>
                <a:sym typeface="Symbol" pitchFamily="18" charset="2"/>
              </a:rPr>
              <a:t> + a</a:t>
            </a:r>
            <a:r>
              <a:rPr lang="en-US" sz="2800" baseline="-25000" dirty="0">
                <a:solidFill>
                  <a:srgbClr val="00FFFF"/>
                </a:solidFill>
                <a:sym typeface="Symbol" pitchFamily="18" charset="2"/>
              </a:rPr>
              <a:t>1</a:t>
            </a:r>
            <a:r>
              <a:rPr lang="en-US" sz="2800" dirty="0">
                <a:solidFill>
                  <a:srgbClr val="00FFFF"/>
                </a:solidFill>
                <a:sym typeface="Symbol" pitchFamily="18" charset="2"/>
              </a:rPr>
              <a:t>, where 0  a</a:t>
            </a:r>
            <a:r>
              <a:rPr lang="en-US" sz="2800" baseline="-25000" dirty="0">
                <a:solidFill>
                  <a:srgbClr val="00FFFF"/>
                </a:solidFill>
                <a:sym typeface="Symbol" pitchFamily="18" charset="2"/>
              </a:rPr>
              <a:t>1</a:t>
            </a:r>
            <a:r>
              <a:rPr lang="en-US" sz="2800" dirty="0">
                <a:solidFill>
                  <a:srgbClr val="00FFFF"/>
                </a:solidFill>
                <a:sym typeface="Symbol" pitchFamily="18" charset="2"/>
              </a:rPr>
              <a:t> &lt; b.</a:t>
            </a:r>
          </a:p>
          <a:p>
            <a:pPr marL="0" indent="0" eaLnBrk="1" hangingPunct="1">
              <a:lnSpc>
                <a:spcPct val="90000"/>
              </a:lnSpc>
              <a:spcBef>
                <a:spcPct val="0"/>
              </a:spcBef>
              <a:defRPr/>
            </a:pPr>
            <a:endParaRPr lang="en-US" sz="900" dirty="0">
              <a:solidFill>
                <a:srgbClr val="00FFFF"/>
              </a:solidFill>
              <a:sym typeface="Symbol" pitchFamily="18" charset="2"/>
            </a:endParaRPr>
          </a:p>
          <a:p>
            <a:pPr marL="0" indent="0" eaLnBrk="1" hangingPunct="1">
              <a:lnSpc>
                <a:spcPct val="90000"/>
              </a:lnSpc>
              <a:spcBef>
                <a:spcPct val="0"/>
              </a:spcBef>
              <a:defRPr/>
            </a:pPr>
            <a:r>
              <a:rPr lang="en-US" sz="2800" dirty="0">
                <a:sym typeface="Symbol" pitchFamily="18" charset="2"/>
              </a:rPr>
              <a:t>a</a:t>
            </a:r>
            <a:r>
              <a:rPr lang="en-US" sz="2800" baseline="-25000" dirty="0">
                <a:sym typeface="Symbol" pitchFamily="18" charset="2"/>
              </a:rPr>
              <a:t>1</a:t>
            </a:r>
            <a:r>
              <a:rPr lang="en-US" sz="2800" dirty="0">
                <a:sym typeface="Symbol" pitchFamily="18" charset="2"/>
              </a:rPr>
              <a:t> is the second digit from the right in the base b expansion of n. Continue this process until you obtain a quotient equal to zero.</a:t>
            </a:r>
          </a:p>
        </p:txBody>
      </p:sp>
    </p:spTree>
    <p:extLst>
      <p:ext uri="{BB962C8B-B14F-4D97-AF65-F5344CB8AC3E}">
        <p14:creationId xmlns:p14="http://schemas.microsoft.com/office/powerpoint/2010/main" val="19222685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685800" y="0"/>
            <a:ext cx="7772400" cy="914400"/>
          </a:xfrm>
        </p:spPr>
        <p:txBody>
          <a:bodyPr/>
          <a:lstStyle/>
          <a:p>
            <a:pPr eaLnBrk="1" hangingPunct="1">
              <a:defRPr/>
            </a:pPr>
            <a:r>
              <a:rPr lang="en-US" sz="3600"/>
              <a:t>Representations of Integers</a:t>
            </a:r>
            <a:endParaRPr lang="en-CA" sz="3600"/>
          </a:p>
        </p:txBody>
      </p:sp>
      <p:sp>
        <p:nvSpPr>
          <p:cNvPr id="206851" name="Rectangle 3"/>
          <p:cNvSpPr>
            <a:spLocks noGrp="1" noChangeArrowheads="1"/>
          </p:cNvSpPr>
          <p:nvPr>
            <p:ph type="body" idx="1"/>
          </p:nvPr>
        </p:nvSpPr>
        <p:spPr>
          <a:xfrm>
            <a:off x="228600" y="1066800"/>
            <a:ext cx="8915400" cy="5257800"/>
          </a:xfrm>
        </p:spPr>
        <p:txBody>
          <a:bodyPr/>
          <a:lstStyle/>
          <a:p>
            <a:pPr marL="0" indent="0" eaLnBrk="1" hangingPunct="1">
              <a:spcBef>
                <a:spcPct val="0"/>
              </a:spcBef>
              <a:defRPr/>
            </a:pPr>
            <a:r>
              <a:rPr lang="en-US" sz="2800" b="1" dirty="0">
                <a:solidFill>
                  <a:srgbClr val="00FFFF"/>
                </a:solidFill>
                <a:sym typeface="Symbol" pitchFamily="18" charset="2"/>
              </a:rPr>
              <a:t>Example:</a:t>
            </a:r>
            <a:r>
              <a:rPr lang="en-US" sz="2800" dirty="0">
                <a:sym typeface="Symbol" pitchFamily="18" charset="2"/>
              </a:rPr>
              <a:t> </a:t>
            </a:r>
            <a:br>
              <a:rPr lang="en-US" sz="2800" dirty="0">
                <a:sym typeface="Symbol" pitchFamily="18" charset="2"/>
              </a:rPr>
            </a:br>
            <a:r>
              <a:rPr lang="en-US" sz="2800" dirty="0">
                <a:sym typeface="Symbol" pitchFamily="18" charset="2"/>
              </a:rPr>
              <a:t>What is the base 8 expansion of (12345)</a:t>
            </a:r>
            <a:r>
              <a:rPr lang="en-US" sz="2800" baseline="-25000" dirty="0">
                <a:sym typeface="Symbol" pitchFamily="18" charset="2"/>
              </a:rPr>
              <a:t>10  </a:t>
            </a:r>
            <a:r>
              <a:rPr lang="en-US" sz="2800" dirty="0">
                <a:sym typeface="Symbol" pitchFamily="18" charset="2"/>
              </a:rPr>
              <a:t>?</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First, divide 12345 by 8:</a:t>
            </a:r>
          </a:p>
          <a:p>
            <a:pPr marL="0" indent="0" eaLnBrk="1" hangingPunct="1">
              <a:spcBef>
                <a:spcPct val="0"/>
              </a:spcBef>
              <a:defRPr/>
            </a:pPr>
            <a:r>
              <a:rPr lang="en-US" sz="2800" dirty="0">
                <a:sym typeface="Symbol" pitchFamily="18" charset="2"/>
              </a:rPr>
              <a:t>12345 = 81543 + 1</a:t>
            </a:r>
          </a:p>
          <a:p>
            <a:pPr marL="0" indent="0" eaLnBrk="1" hangingPunct="1">
              <a:spcBef>
                <a:spcPct val="0"/>
              </a:spcBef>
              <a:defRPr/>
            </a:pPr>
            <a:endParaRPr lang="en-US" sz="1600" dirty="0">
              <a:sym typeface="Symbol" pitchFamily="18" charset="2"/>
            </a:endParaRPr>
          </a:p>
          <a:p>
            <a:pPr marL="0" indent="0" eaLnBrk="1" hangingPunct="1">
              <a:spcBef>
                <a:spcPct val="0"/>
              </a:spcBef>
              <a:defRPr/>
            </a:pPr>
            <a:r>
              <a:rPr lang="en-US" sz="2800" dirty="0">
                <a:sym typeface="Symbol" pitchFamily="18" charset="2"/>
              </a:rPr>
              <a:t>1543 = 8192 + 7</a:t>
            </a:r>
          </a:p>
          <a:p>
            <a:pPr marL="0" indent="0" eaLnBrk="1" hangingPunct="1">
              <a:spcBef>
                <a:spcPct val="0"/>
              </a:spcBef>
              <a:defRPr/>
            </a:pPr>
            <a:r>
              <a:rPr lang="en-US" sz="2800" dirty="0">
                <a:sym typeface="Symbol" pitchFamily="18" charset="2"/>
              </a:rPr>
              <a:t>192 = 824 + 0</a:t>
            </a:r>
          </a:p>
          <a:p>
            <a:pPr marL="0" indent="0" eaLnBrk="1" hangingPunct="1">
              <a:spcBef>
                <a:spcPct val="0"/>
              </a:spcBef>
              <a:defRPr/>
            </a:pPr>
            <a:r>
              <a:rPr lang="en-US" sz="2800" dirty="0">
                <a:sym typeface="Symbol" pitchFamily="18" charset="2"/>
              </a:rPr>
              <a:t>24 = 83 + 0</a:t>
            </a:r>
          </a:p>
          <a:p>
            <a:pPr marL="0" indent="0" eaLnBrk="1" hangingPunct="1">
              <a:spcBef>
                <a:spcPct val="0"/>
              </a:spcBef>
              <a:defRPr/>
            </a:pPr>
            <a:r>
              <a:rPr lang="en-US" sz="2800" dirty="0">
                <a:sym typeface="Symbol" pitchFamily="18" charset="2"/>
              </a:rPr>
              <a:t>3 = 80 + 3</a:t>
            </a:r>
          </a:p>
          <a:p>
            <a:pPr marL="0" indent="0" eaLnBrk="1" hangingPunct="1">
              <a:spcBef>
                <a:spcPct val="0"/>
              </a:spcBef>
              <a:defRPr/>
            </a:pPr>
            <a:endParaRPr lang="en-US" sz="1600" dirty="0">
              <a:sym typeface="Symbol" pitchFamily="18" charset="2"/>
            </a:endParaRPr>
          </a:p>
          <a:p>
            <a:pPr marL="0" indent="0" eaLnBrk="1" hangingPunct="1">
              <a:spcBef>
                <a:spcPct val="0"/>
              </a:spcBef>
              <a:defRPr/>
            </a:pPr>
            <a:r>
              <a:rPr lang="en-US" sz="2800" dirty="0">
                <a:solidFill>
                  <a:srgbClr val="00FFFF"/>
                </a:solidFill>
                <a:sym typeface="Symbol" pitchFamily="18" charset="2"/>
              </a:rPr>
              <a:t>The result is: (12345)</a:t>
            </a:r>
            <a:r>
              <a:rPr lang="en-US" sz="2800" baseline="-25000" dirty="0">
                <a:solidFill>
                  <a:srgbClr val="00FFFF"/>
                </a:solidFill>
                <a:sym typeface="Symbol" pitchFamily="18" charset="2"/>
              </a:rPr>
              <a:t>10</a:t>
            </a:r>
            <a:r>
              <a:rPr lang="en-US" sz="2800" dirty="0">
                <a:solidFill>
                  <a:srgbClr val="00FFFF"/>
                </a:solidFill>
                <a:sym typeface="Symbol" pitchFamily="18" charset="2"/>
              </a:rPr>
              <a:t> = (30071)</a:t>
            </a:r>
            <a:r>
              <a:rPr lang="en-US" sz="2800" baseline="-25000" dirty="0">
                <a:solidFill>
                  <a:srgbClr val="00FFFF"/>
                </a:solidFill>
                <a:sym typeface="Symbol" pitchFamily="18" charset="2"/>
              </a:rPr>
              <a:t>8</a:t>
            </a:r>
            <a:r>
              <a:rPr lang="en-US" sz="2800" dirty="0">
                <a:solidFill>
                  <a:srgbClr val="00FFFF"/>
                </a:solidFill>
                <a:sym typeface="Symbol" pitchFamily="18" charset="2"/>
              </a:rPr>
              <a:t>.</a:t>
            </a:r>
            <a:r>
              <a:rPr lang="en-US" sz="2800" dirty="0">
                <a:sym typeface="Symbol" pitchFamily="18" charset="2"/>
              </a:rPr>
              <a:t> </a:t>
            </a:r>
          </a:p>
        </p:txBody>
      </p:sp>
    </p:spTree>
    <p:extLst>
      <p:ext uri="{BB962C8B-B14F-4D97-AF65-F5344CB8AC3E}">
        <p14:creationId xmlns:p14="http://schemas.microsoft.com/office/powerpoint/2010/main" val="2207024913"/>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685800" y="0"/>
            <a:ext cx="7772400" cy="914400"/>
          </a:xfrm>
        </p:spPr>
        <p:txBody>
          <a:bodyPr/>
          <a:lstStyle/>
          <a:p>
            <a:pPr eaLnBrk="1" hangingPunct="1">
              <a:defRPr/>
            </a:pPr>
            <a:r>
              <a:rPr lang="en-US" sz="3600"/>
              <a:t>Representations of Integers</a:t>
            </a:r>
            <a:endParaRPr lang="en-CA" sz="3600"/>
          </a:p>
        </p:txBody>
      </p:sp>
      <p:sp>
        <p:nvSpPr>
          <p:cNvPr id="207875" name="Rectangle 3"/>
          <p:cNvSpPr>
            <a:spLocks noGrp="1" noChangeArrowheads="1"/>
          </p:cNvSpPr>
          <p:nvPr>
            <p:ph type="body" idx="1"/>
          </p:nvPr>
        </p:nvSpPr>
        <p:spPr>
          <a:xfrm>
            <a:off x="228600" y="1066800"/>
            <a:ext cx="8915400" cy="5257800"/>
          </a:xfrm>
        </p:spPr>
        <p:txBody>
          <a:bodyPr/>
          <a:lstStyle/>
          <a:p>
            <a:pPr marL="0" indent="0" eaLnBrk="1" hangingPunct="1">
              <a:spcBef>
                <a:spcPct val="0"/>
              </a:spcBef>
              <a:defRPr/>
            </a:pPr>
            <a:r>
              <a:rPr lang="en-US" sz="2800" b="1" dirty="0">
                <a:sym typeface="Symbol" pitchFamily="18" charset="2"/>
              </a:rPr>
              <a:t>procedure </a:t>
            </a:r>
            <a:r>
              <a:rPr lang="en-US" sz="2800" dirty="0" err="1">
                <a:sym typeface="Symbol" pitchFamily="18" charset="2"/>
              </a:rPr>
              <a:t>base_b_expansion</a:t>
            </a:r>
            <a:r>
              <a:rPr lang="en-US" sz="2800" dirty="0">
                <a:sym typeface="Symbol" pitchFamily="18" charset="2"/>
              </a:rPr>
              <a:t>(n, b: positive integers)</a:t>
            </a:r>
          </a:p>
          <a:p>
            <a:pPr marL="0" indent="0" eaLnBrk="1" hangingPunct="1">
              <a:spcBef>
                <a:spcPct val="0"/>
              </a:spcBef>
              <a:defRPr/>
            </a:pPr>
            <a:r>
              <a:rPr lang="en-US" sz="2800" dirty="0">
                <a:sym typeface="Symbol" pitchFamily="18" charset="2"/>
              </a:rPr>
              <a:t>q := n</a:t>
            </a:r>
          </a:p>
          <a:p>
            <a:pPr marL="0" indent="0" eaLnBrk="1" hangingPunct="1">
              <a:spcBef>
                <a:spcPct val="0"/>
              </a:spcBef>
              <a:defRPr/>
            </a:pPr>
            <a:r>
              <a:rPr lang="en-US" sz="2800" dirty="0">
                <a:sym typeface="Symbol" pitchFamily="18" charset="2"/>
              </a:rPr>
              <a:t>k := 0</a:t>
            </a:r>
          </a:p>
          <a:p>
            <a:pPr marL="0" indent="0" eaLnBrk="1" hangingPunct="1">
              <a:spcBef>
                <a:spcPct val="0"/>
              </a:spcBef>
              <a:defRPr/>
            </a:pPr>
            <a:r>
              <a:rPr lang="en-US" sz="2800" b="1" dirty="0">
                <a:sym typeface="Symbol" pitchFamily="18" charset="2"/>
              </a:rPr>
              <a:t>while</a:t>
            </a:r>
            <a:r>
              <a:rPr lang="en-US" sz="2800" dirty="0">
                <a:sym typeface="Symbol" pitchFamily="18" charset="2"/>
              </a:rPr>
              <a:t> q  0</a:t>
            </a:r>
          </a:p>
          <a:p>
            <a:pPr marL="0" indent="0" eaLnBrk="1" hangingPunct="1">
              <a:spcBef>
                <a:spcPct val="0"/>
              </a:spcBef>
              <a:defRPr/>
            </a:pPr>
            <a:r>
              <a:rPr lang="en-US" sz="2800" b="1" dirty="0">
                <a:sym typeface="Symbol" pitchFamily="18" charset="2"/>
              </a:rPr>
              <a:t>begin</a:t>
            </a:r>
          </a:p>
          <a:p>
            <a:pPr marL="0" indent="0" eaLnBrk="1" hangingPunct="1">
              <a:spcBef>
                <a:spcPct val="0"/>
              </a:spcBef>
              <a:defRPr/>
            </a:pPr>
            <a:r>
              <a:rPr lang="en-US" sz="2800" dirty="0">
                <a:sym typeface="Symbol" pitchFamily="18" charset="2"/>
              </a:rPr>
              <a:t>	</a:t>
            </a:r>
            <a:r>
              <a:rPr lang="en-US" sz="2800" dirty="0" err="1">
                <a:sym typeface="Symbol" pitchFamily="18" charset="2"/>
              </a:rPr>
              <a:t>a</a:t>
            </a:r>
            <a:r>
              <a:rPr lang="en-US" sz="2800" baseline="-25000" dirty="0" err="1">
                <a:sym typeface="Symbol" pitchFamily="18" charset="2"/>
              </a:rPr>
              <a:t>k</a:t>
            </a:r>
            <a:r>
              <a:rPr lang="en-US" sz="2800" dirty="0">
                <a:sym typeface="Symbol" pitchFamily="18" charset="2"/>
              </a:rPr>
              <a:t> := q mod b</a:t>
            </a:r>
          </a:p>
          <a:p>
            <a:pPr marL="0" indent="0" eaLnBrk="1" hangingPunct="1">
              <a:spcBef>
                <a:spcPct val="0"/>
              </a:spcBef>
              <a:defRPr/>
            </a:pPr>
            <a:r>
              <a:rPr lang="en-US" sz="2800" dirty="0">
                <a:sym typeface="Symbol" pitchFamily="18" charset="2"/>
              </a:rPr>
              <a:t>	q := q/b</a:t>
            </a:r>
          </a:p>
          <a:p>
            <a:pPr marL="0" indent="0" eaLnBrk="1" hangingPunct="1">
              <a:spcBef>
                <a:spcPct val="0"/>
              </a:spcBef>
              <a:defRPr/>
            </a:pPr>
            <a:r>
              <a:rPr lang="en-US" sz="2800" dirty="0">
                <a:sym typeface="Symbol" pitchFamily="18" charset="2"/>
              </a:rPr>
              <a:t>	k := k + 1</a:t>
            </a:r>
          </a:p>
          <a:p>
            <a:pPr marL="0" indent="0" eaLnBrk="1" hangingPunct="1">
              <a:spcBef>
                <a:spcPct val="0"/>
              </a:spcBef>
              <a:defRPr/>
            </a:pPr>
            <a:r>
              <a:rPr lang="en-US" sz="2800" b="1" dirty="0">
                <a:sym typeface="Symbol" pitchFamily="18" charset="2"/>
              </a:rPr>
              <a:t>end</a:t>
            </a:r>
            <a:r>
              <a:rPr lang="en-US" sz="2800" dirty="0">
                <a:sym typeface="Symbol" pitchFamily="18" charset="2"/>
              </a:rPr>
              <a:t> </a:t>
            </a:r>
          </a:p>
          <a:p>
            <a:pPr marL="0" indent="0" eaLnBrk="1" hangingPunct="1">
              <a:spcBef>
                <a:spcPct val="0"/>
              </a:spcBef>
              <a:defRPr/>
            </a:pPr>
            <a:r>
              <a:rPr lang="en-US" sz="2800" dirty="0">
                <a:solidFill>
                  <a:srgbClr val="66FF33"/>
                </a:solidFill>
                <a:sym typeface="Symbol" pitchFamily="18" charset="2"/>
              </a:rPr>
              <a:t>{the base b expansion of n is (a</a:t>
            </a:r>
            <a:r>
              <a:rPr lang="en-US" sz="2800" baseline="-25000" dirty="0">
                <a:solidFill>
                  <a:srgbClr val="66FF33"/>
                </a:solidFill>
                <a:sym typeface="Symbol" pitchFamily="18" charset="2"/>
              </a:rPr>
              <a:t>k-1</a:t>
            </a:r>
            <a:r>
              <a:rPr lang="en-US" sz="2800" dirty="0">
                <a:solidFill>
                  <a:srgbClr val="66FF33"/>
                </a:solidFill>
                <a:sym typeface="Symbol" pitchFamily="18" charset="2"/>
              </a:rPr>
              <a:t> … a</a:t>
            </a:r>
            <a:r>
              <a:rPr lang="en-US" sz="2800" baseline="-25000" dirty="0">
                <a:solidFill>
                  <a:srgbClr val="66FF33"/>
                </a:solidFill>
                <a:sym typeface="Symbol" pitchFamily="18" charset="2"/>
              </a:rPr>
              <a:t>1</a:t>
            </a:r>
            <a:r>
              <a:rPr lang="en-US" sz="2800" dirty="0">
                <a:solidFill>
                  <a:srgbClr val="66FF33"/>
                </a:solidFill>
                <a:sym typeface="Symbol" pitchFamily="18" charset="2"/>
              </a:rPr>
              <a:t>a</a:t>
            </a:r>
            <a:r>
              <a:rPr lang="en-US" sz="2800" baseline="-25000" dirty="0">
                <a:solidFill>
                  <a:srgbClr val="66FF33"/>
                </a:solidFill>
                <a:sym typeface="Symbol" pitchFamily="18" charset="2"/>
              </a:rPr>
              <a:t>0</a:t>
            </a:r>
            <a:r>
              <a:rPr lang="en-US" sz="2800" dirty="0">
                <a:solidFill>
                  <a:srgbClr val="66FF33"/>
                </a:solidFill>
                <a:sym typeface="Symbol" pitchFamily="18" charset="2"/>
              </a:rPr>
              <a:t>)</a:t>
            </a:r>
            <a:r>
              <a:rPr lang="en-US" sz="2800" baseline="-25000" dirty="0">
                <a:solidFill>
                  <a:srgbClr val="66FF33"/>
                </a:solidFill>
                <a:sym typeface="Symbol" pitchFamily="18" charset="2"/>
              </a:rPr>
              <a:t>b </a:t>
            </a:r>
            <a:r>
              <a:rPr lang="en-US" sz="2800" dirty="0">
                <a:solidFill>
                  <a:srgbClr val="66FF33"/>
                </a:solidFill>
                <a:sym typeface="Symbol" pitchFamily="18" charset="2"/>
              </a:rPr>
              <a:t>}</a:t>
            </a:r>
          </a:p>
        </p:txBody>
      </p:sp>
    </p:spTree>
    <p:extLst>
      <p:ext uri="{BB962C8B-B14F-4D97-AF65-F5344CB8AC3E}">
        <p14:creationId xmlns:p14="http://schemas.microsoft.com/office/powerpoint/2010/main" val="2716403021"/>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685800" y="0"/>
            <a:ext cx="7772400" cy="914400"/>
          </a:xfrm>
        </p:spPr>
        <p:txBody>
          <a:bodyPr/>
          <a:lstStyle/>
          <a:p>
            <a:pPr eaLnBrk="1" hangingPunct="1">
              <a:defRPr/>
            </a:pPr>
            <a:r>
              <a:rPr lang="en-US" sz="3600"/>
              <a:t>Addition of Integers</a:t>
            </a:r>
            <a:endParaRPr lang="en-CA" sz="3600"/>
          </a:p>
        </p:txBody>
      </p:sp>
      <p:sp>
        <p:nvSpPr>
          <p:cNvPr id="208899" name="Rectangle 3"/>
          <p:cNvSpPr>
            <a:spLocks noGrp="1" noChangeArrowheads="1"/>
          </p:cNvSpPr>
          <p:nvPr>
            <p:ph type="body" idx="1"/>
          </p:nvPr>
        </p:nvSpPr>
        <p:spPr>
          <a:xfrm>
            <a:off x="228600" y="1066800"/>
            <a:ext cx="8686800" cy="5257800"/>
          </a:xfrm>
        </p:spPr>
        <p:txBody>
          <a:bodyPr/>
          <a:lstStyle/>
          <a:p>
            <a:pPr marL="0" indent="0" eaLnBrk="1" hangingPunct="1">
              <a:lnSpc>
                <a:spcPct val="90000"/>
              </a:lnSpc>
              <a:spcBef>
                <a:spcPct val="0"/>
              </a:spcBef>
              <a:defRPr/>
            </a:pPr>
            <a:r>
              <a:rPr lang="en-US" sz="2800" dirty="0">
                <a:sym typeface="Symbol" pitchFamily="18" charset="2"/>
              </a:rPr>
              <a:t>Let a = (a</a:t>
            </a:r>
            <a:r>
              <a:rPr lang="en-US" sz="2800" baseline="-25000" dirty="0">
                <a:sym typeface="Symbol" pitchFamily="18" charset="2"/>
              </a:rPr>
              <a:t>n-1</a:t>
            </a:r>
            <a:r>
              <a:rPr lang="en-US" sz="2800" dirty="0">
                <a:sym typeface="Symbol" pitchFamily="18" charset="2"/>
              </a:rPr>
              <a:t>a</a:t>
            </a:r>
            <a:r>
              <a:rPr lang="en-US" sz="2800" baseline="-25000" dirty="0">
                <a:sym typeface="Symbol" pitchFamily="18" charset="2"/>
              </a:rPr>
              <a:t>n-2</a:t>
            </a:r>
            <a:r>
              <a:rPr lang="en-US" sz="2800" dirty="0">
                <a:sym typeface="Symbol" pitchFamily="18" charset="2"/>
              </a:rPr>
              <a:t>…a</a:t>
            </a:r>
            <a:r>
              <a:rPr lang="en-US" sz="2800" baseline="-25000" dirty="0">
                <a:sym typeface="Symbol" pitchFamily="18" charset="2"/>
              </a:rPr>
              <a:t>1</a:t>
            </a:r>
            <a:r>
              <a:rPr lang="en-US" sz="2800" dirty="0">
                <a:sym typeface="Symbol" pitchFamily="18" charset="2"/>
              </a:rPr>
              <a:t>a</a:t>
            </a:r>
            <a:r>
              <a:rPr lang="en-US" sz="2800" baseline="-25000" dirty="0">
                <a:sym typeface="Symbol" pitchFamily="18" charset="2"/>
              </a:rPr>
              <a:t>0</a:t>
            </a:r>
            <a:r>
              <a:rPr lang="en-US" sz="2800" dirty="0">
                <a:sym typeface="Symbol" pitchFamily="18" charset="2"/>
              </a:rPr>
              <a:t>)</a:t>
            </a:r>
            <a:r>
              <a:rPr lang="en-US" sz="2800" baseline="-25000" dirty="0">
                <a:sym typeface="Symbol" pitchFamily="18" charset="2"/>
              </a:rPr>
              <a:t>2</a:t>
            </a:r>
            <a:r>
              <a:rPr lang="en-US" sz="2800" dirty="0">
                <a:sym typeface="Symbol" pitchFamily="18" charset="2"/>
              </a:rPr>
              <a:t>, b = (b</a:t>
            </a:r>
            <a:r>
              <a:rPr lang="en-US" sz="2800" baseline="-25000" dirty="0">
                <a:sym typeface="Symbol" pitchFamily="18" charset="2"/>
              </a:rPr>
              <a:t>n-1</a:t>
            </a:r>
            <a:r>
              <a:rPr lang="en-US" sz="2800" dirty="0">
                <a:sym typeface="Symbol" pitchFamily="18" charset="2"/>
              </a:rPr>
              <a:t>b</a:t>
            </a:r>
            <a:r>
              <a:rPr lang="en-US" sz="2800" baseline="-25000" dirty="0">
                <a:sym typeface="Symbol" pitchFamily="18" charset="2"/>
              </a:rPr>
              <a:t>n-2</a:t>
            </a:r>
            <a:r>
              <a:rPr lang="en-US" sz="2800" dirty="0">
                <a:sym typeface="Symbol" pitchFamily="18" charset="2"/>
              </a:rPr>
              <a:t>…b</a:t>
            </a:r>
            <a:r>
              <a:rPr lang="en-US" sz="2800" baseline="-25000" dirty="0">
                <a:sym typeface="Symbol" pitchFamily="18" charset="2"/>
              </a:rPr>
              <a:t>1</a:t>
            </a:r>
            <a:r>
              <a:rPr lang="en-US" sz="2800" dirty="0">
                <a:sym typeface="Symbol" pitchFamily="18" charset="2"/>
              </a:rPr>
              <a:t>b</a:t>
            </a:r>
            <a:r>
              <a:rPr lang="en-US" sz="2800" baseline="-25000" dirty="0">
                <a:sym typeface="Symbol" pitchFamily="18" charset="2"/>
              </a:rPr>
              <a:t>0</a:t>
            </a:r>
            <a:r>
              <a:rPr lang="en-US" sz="2800" dirty="0">
                <a:sym typeface="Symbol" pitchFamily="18" charset="2"/>
              </a:rPr>
              <a:t>)</a:t>
            </a:r>
            <a:r>
              <a:rPr lang="en-US" sz="2800" baseline="-25000" dirty="0">
                <a:sym typeface="Symbol" pitchFamily="18" charset="2"/>
              </a:rPr>
              <a:t>2.</a:t>
            </a:r>
          </a:p>
          <a:p>
            <a:pPr marL="0" indent="0" eaLnBrk="1" hangingPunct="1">
              <a:lnSpc>
                <a:spcPct val="90000"/>
              </a:lnSpc>
              <a:spcBef>
                <a:spcPct val="0"/>
              </a:spcBef>
              <a:defRPr/>
            </a:pPr>
            <a:endParaRPr lang="en-US" sz="1600" baseline="-25000" dirty="0">
              <a:sym typeface="Symbol" pitchFamily="18" charset="2"/>
            </a:endParaRPr>
          </a:p>
          <a:p>
            <a:pPr marL="0" indent="0" eaLnBrk="1" hangingPunct="1">
              <a:lnSpc>
                <a:spcPct val="90000"/>
              </a:lnSpc>
              <a:spcBef>
                <a:spcPct val="0"/>
              </a:spcBef>
              <a:defRPr/>
            </a:pPr>
            <a:r>
              <a:rPr lang="en-US" sz="2800" dirty="0">
                <a:sym typeface="Symbol" pitchFamily="18" charset="2"/>
              </a:rPr>
              <a:t>How can we add these two binary numbers?</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First, add their rightmost bits:</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a</a:t>
            </a:r>
            <a:r>
              <a:rPr lang="en-US" sz="2800" baseline="-25000" dirty="0">
                <a:sym typeface="Symbol" pitchFamily="18" charset="2"/>
              </a:rPr>
              <a:t>0</a:t>
            </a:r>
            <a:r>
              <a:rPr lang="en-US" sz="2800" dirty="0">
                <a:sym typeface="Symbol" pitchFamily="18" charset="2"/>
              </a:rPr>
              <a:t> + b</a:t>
            </a:r>
            <a:r>
              <a:rPr lang="en-US" sz="2800" baseline="-25000" dirty="0">
                <a:sym typeface="Symbol" pitchFamily="18" charset="2"/>
              </a:rPr>
              <a:t>0</a:t>
            </a:r>
            <a:r>
              <a:rPr lang="en-US" sz="2800" dirty="0">
                <a:sym typeface="Symbol" pitchFamily="18" charset="2"/>
              </a:rPr>
              <a:t> = c</a:t>
            </a:r>
            <a:r>
              <a:rPr lang="en-US" sz="2800" baseline="-25000" dirty="0">
                <a:sym typeface="Symbol" pitchFamily="18" charset="2"/>
              </a:rPr>
              <a:t>0</a:t>
            </a:r>
            <a:r>
              <a:rPr lang="en-US" sz="2800" dirty="0">
                <a:sym typeface="Symbol" pitchFamily="18" charset="2"/>
              </a:rPr>
              <a:t>2 + s</a:t>
            </a:r>
            <a:r>
              <a:rPr lang="en-US" sz="2800" baseline="-25000" dirty="0">
                <a:sym typeface="Symbol" pitchFamily="18" charset="2"/>
              </a:rPr>
              <a:t>0</a:t>
            </a:r>
            <a:r>
              <a:rPr lang="en-US" sz="2800" dirty="0">
                <a:sym typeface="Symbol" pitchFamily="18" charset="2"/>
              </a:rPr>
              <a:t>,</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where s</a:t>
            </a:r>
            <a:r>
              <a:rPr lang="en-US" sz="2800" baseline="-25000" dirty="0">
                <a:sym typeface="Symbol" pitchFamily="18" charset="2"/>
              </a:rPr>
              <a:t>0</a:t>
            </a:r>
            <a:r>
              <a:rPr lang="en-US" sz="2800" dirty="0">
                <a:sym typeface="Symbol" pitchFamily="18" charset="2"/>
              </a:rPr>
              <a:t> is the </a:t>
            </a:r>
            <a:r>
              <a:rPr lang="en-US" sz="2800" b="1" dirty="0">
                <a:solidFill>
                  <a:srgbClr val="00FFFF"/>
                </a:solidFill>
                <a:sym typeface="Symbol" pitchFamily="18" charset="2"/>
              </a:rPr>
              <a:t>rightmost bit</a:t>
            </a:r>
            <a:r>
              <a:rPr lang="en-US" sz="2800" dirty="0">
                <a:sym typeface="Symbol" pitchFamily="18" charset="2"/>
              </a:rPr>
              <a:t> in the binary expansion of a + b, and c</a:t>
            </a:r>
            <a:r>
              <a:rPr lang="en-US" sz="2800" baseline="-25000" dirty="0">
                <a:sym typeface="Symbol" pitchFamily="18" charset="2"/>
              </a:rPr>
              <a:t>0</a:t>
            </a:r>
            <a:r>
              <a:rPr lang="en-US" sz="2800" dirty="0">
                <a:sym typeface="Symbol" pitchFamily="18" charset="2"/>
              </a:rPr>
              <a:t> is the </a:t>
            </a:r>
            <a:r>
              <a:rPr lang="en-US" sz="2800" b="1" dirty="0">
                <a:solidFill>
                  <a:srgbClr val="00FFFF"/>
                </a:solidFill>
                <a:sym typeface="Symbol" pitchFamily="18" charset="2"/>
              </a:rPr>
              <a:t>carry</a:t>
            </a:r>
            <a:r>
              <a:rPr lang="en-US" sz="2800" dirty="0">
                <a:sym typeface="Symbol" pitchFamily="18" charset="2"/>
              </a:rPr>
              <a:t>.</a:t>
            </a:r>
          </a:p>
          <a:p>
            <a:pPr marL="0" indent="0" eaLnBrk="1" hangingPunct="1">
              <a:lnSpc>
                <a:spcPct val="90000"/>
              </a:lnSpc>
              <a:spcBef>
                <a:spcPct val="0"/>
              </a:spcBef>
              <a:defRPr/>
            </a:pPr>
            <a:endParaRPr lang="en-US" sz="1600" dirty="0">
              <a:sym typeface="Symbol" pitchFamily="18" charset="2"/>
            </a:endParaRPr>
          </a:p>
          <a:p>
            <a:pPr marL="0" indent="0" eaLnBrk="1" hangingPunct="1">
              <a:lnSpc>
                <a:spcPct val="90000"/>
              </a:lnSpc>
              <a:spcBef>
                <a:spcPct val="0"/>
              </a:spcBef>
              <a:defRPr/>
            </a:pPr>
            <a:r>
              <a:rPr lang="en-US" sz="2800" dirty="0">
                <a:sym typeface="Symbol" pitchFamily="18" charset="2"/>
              </a:rPr>
              <a:t>Then, add the next pair of bits and the carry:</a:t>
            </a:r>
          </a:p>
          <a:p>
            <a:pPr marL="0" indent="0" eaLnBrk="1" hangingPunct="1">
              <a:lnSpc>
                <a:spcPct val="90000"/>
              </a:lnSpc>
              <a:spcBef>
                <a:spcPct val="0"/>
              </a:spcBef>
              <a:defRPr/>
            </a:pPr>
            <a:endParaRPr lang="en-US" sz="900" dirty="0">
              <a:sym typeface="Symbol" pitchFamily="18" charset="2"/>
            </a:endParaRPr>
          </a:p>
          <a:p>
            <a:pPr marL="0" indent="0" eaLnBrk="1" hangingPunct="1">
              <a:lnSpc>
                <a:spcPct val="90000"/>
              </a:lnSpc>
              <a:spcBef>
                <a:spcPct val="0"/>
              </a:spcBef>
              <a:defRPr/>
            </a:pPr>
            <a:r>
              <a:rPr lang="en-US" sz="2800" dirty="0">
                <a:sym typeface="Symbol" pitchFamily="18" charset="2"/>
              </a:rPr>
              <a:t>a</a:t>
            </a:r>
            <a:r>
              <a:rPr lang="en-US" sz="2800" baseline="-25000" dirty="0">
                <a:sym typeface="Symbol" pitchFamily="18" charset="2"/>
              </a:rPr>
              <a:t>1</a:t>
            </a:r>
            <a:r>
              <a:rPr lang="en-US" sz="2800" dirty="0">
                <a:sym typeface="Symbol" pitchFamily="18" charset="2"/>
              </a:rPr>
              <a:t> + b</a:t>
            </a:r>
            <a:r>
              <a:rPr lang="en-US" sz="2800" baseline="-25000" dirty="0">
                <a:sym typeface="Symbol" pitchFamily="18" charset="2"/>
              </a:rPr>
              <a:t>1 </a:t>
            </a:r>
            <a:r>
              <a:rPr lang="en-US" sz="2800" dirty="0">
                <a:sym typeface="Symbol" pitchFamily="18" charset="2"/>
              </a:rPr>
              <a:t>+ c</a:t>
            </a:r>
            <a:r>
              <a:rPr lang="en-US" sz="2800" baseline="-25000" dirty="0">
                <a:sym typeface="Symbol" pitchFamily="18" charset="2"/>
              </a:rPr>
              <a:t>0</a:t>
            </a:r>
            <a:r>
              <a:rPr lang="en-US" sz="2800" dirty="0">
                <a:sym typeface="Symbol" pitchFamily="18" charset="2"/>
              </a:rPr>
              <a:t> = c</a:t>
            </a:r>
            <a:r>
              <a:rPr lang="en-US" sz="2800" baseline="-25000" dirty="0">
                <a:sym typeface="Symbol" pitchFamily="18" charset="2"/>
              </a:rPr>
              <a:t>1</a:t>
            </a:r>
            <a:r>
              <a:rPr lang="en-US" sz="2800" dirty="0">
                <a:sym typeface="Symbol" pitchFamily="18" charset="2"/>
              </a:rPr>
              <a:t>2 + s</a:t>
            </a:r>
            <a:r>
              <a:rPr lang="en-US" sz="2800" baseline="-25000" dirty="0">
                <a:sym typeface="Symbol" pitchFamily="18" charset="2"/>
              </a:rPr>
              <a:t>1</a:t>
            </a:r>
            <a:r>
              <a:rPr lang="en-US" sz="2800" dirty="0">
                <a:sym typeface="Symbol" pitchFamily="18" charset="2"/>
              </a:rPr>
              <a:t>,</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where s</a:t>
            </a:r>
            <a:r>
              <a:rPr lang="en-US" sz="2800" baseline="-25000" dirty="0">
                <a:sym typeface="Symbol" pitchFamily="18" charset="2"/>
              </a:rPr>
              <a:t>1</a:t>
            </a:r>
            <a:r>
              <a:rPr lang="en-US" sz="2800" dirty="0">
                <a:sym typeface="Symbol" pitchFamily="18" charset="2"/>
              </a:rPr>
              <a:t> is the </a:t>
            </a:r>
            <a:r>
              <a:rPr lang="en-US" sz="2800" b="1" dirty="0">
                <a:solidFill>
                  <a:srgbClr val="00FFFF"/>
                </a:solidFill>
                <a:sym typeface="Symbol" pitchFamily="18" charset="2"/>
              </a:rPr>
              <a:t>next bit</a:t>
            </a:r>
            <a:r>
              <a:rPr lang="en-US" sz="2800" dirty="0">
                <a:sym typeface="Symbol" pitchFamily="18" charset="2"/>
              </a:rPr>
              <a:t> in the binary expansion of a + b, and c</a:t>
            </a:r>
            <a:r>
              <a:rPr lang="en-US" sz="2800" baseline="-25000" dirty="0">
                <a:sym typeface="Symbol" pitchFamily="18" charset="2"/>
              </a:rPr>
              <a:t>1</a:t>
            </a:r>
            <a:r>
              <a:rPr lang="en-US" sz="2800" dirty="0">
                <a:sym typeface="Symbol" pitchFamily="18" charset="2"/>
              </a:rPr>
              <a:t> is the carry.</a:t>
            </a:r>
          </a:p>
        </p:txBody>
      </p:sp>
    </p:spTree>
    <p:extLst>
      <p:ext uri="{BB962C8B-B14F-4D97-AF65-F5344CB8AC3E}">
        <p14:creationId xmlns:p14="http://schemas.microsoft.com/office/powerpoint/2010/main" val="119436956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685800" y="0"/>
            <a:ext cx="7772400" cy="914400"/>
          </a:xfrm>
        </p:spPr>
        <p:txBody>
          <a:bodyPr/>
          <a:lstStyle/>
          <a:p>
            <a:pPr eaLnBrk="1" hangingPunct="1">
              <a:defRPr/>
            </a:pPr>
            <a:r>
              <a:rPr lang="en-US" sz="3600"/>
              <a:t>Addition of Integers</a:t>
            </a:r>
            <a:endParaRPr lang="en-CA" sz="3600"/>
          </a:p>
        </p:txBody>
      </p:sp>
      <p:sp>
        <p:nvSpPr>
          <p:cNvPr id="209923" name="Rectangle 3"/>
          <p:cNvSpPr>
            <a:spLocks noGrp="1" noChangeArrowheads="1"/>
          </p:cNvSpPr>
          <p:nvPr>
            <p:ph type="body" idx="1"/>
          </p:nvPr>
        </p:nvSpPr>
        <p:spPr>
          <a:xfrm>
            <a:off x="228600" y="1676400"/>
            <a:ext cx="8686800" cy="4648200"/>
          </a:xfrm>
        </p:spPr>
        <p:txBody>
          <a:bodyPr/>
          <a:lstStyle/>
          <a:p>
            <a:pPr marL="0" indent="0" eaLnBrk="1" hangingPunct="1">
              <a:spcBef>
                <a:spcPct val="0"/>
              </a:spcBef>
              <a:defRPr/>
            </a:pPr>
            <a:r>
              <a:rPr lang="en-US" sz="2800" dirty="0">
                <a:sym typeface="Symbol" pitchFamily="18" charset="2"/>
              </a:rPr>
              <a:t>Continue this process until you obtain c</a:t>
            </a:r>
            <a:r>
              <a:rPr lang="en-US" sz="2800" baseline="-25000" dirty="0">
                <a:sym typeface="Symbol" pitchFamily="18" charset="2"/>
              </a:rPr>
              <a:t>n-1</a:t>
            </a:r>
            <a:r>
              <a:rPr lang="en-US" sz="2800" dirty="0">
                <a:sym typeface="Symbol" pitchFamily="18" charset="2"/>
              </a:rPr>
              <a:t>.</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The leading bit of the sum is </a:t>
            </a:r>
            <a:r>
              <a:rPr lang="en-US" sz="2800" dirty="0" err="1">
                <a:sym typeface="Symbol" pitchFamily="18" charset="2"/>
              </a:rPr>
              <a:t>s</a:t>
            </a:r>
            <a:r>
              <a:rPr lang="en-US" sz="2800" baseline="-25000" dirty="0" err="1">
                <a:sym typeface="Symbol" pitchFamily="18" charset="2"/>
              </a:rPr>
              <a:t>n</a:t>
            </a:r>
            <a:r>
              <a:rPr lang="en-US" sz="2800" dirty="0">
                <a:sym typeface="Symbol" pitchFamily="18" charset="2"/>
              </a:rPr>
              <a:t> = c</a:t>
            </a:r>
            <a:r>
              <a:rPr lang="en-US" sz="2800" baseline="-25000" dirty="0">
                <a:sym typeface="Symbol" pitchFamily="18" charset="2"/>
              </a:rPr>
              <a:t>n-1</a:t>
            </a:r>
            <a:r>
              <a:rPr lang="en-US" sz="2800" dirty="0">
                <a:sym typeface="Symbol" pitchFamily="18" charset="2"/>
              </a:rPr>
              <a:t>.</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The result is:</a:t>
            </a:r>
          </a:p>
          <a:p>
            <a:pPr marL="0" indent="0" eaLnBrk="1" hangingPunct="1">
              <a:spcBef>
                <a:spcPct val="0"/>
              </a:spcBef>
              <a:defRPr/>
            </a:pPr>
            <a:endParaRPr lang="en-US" sz="800" dirty="0">
              <a:sym typeface="Symbol" pitchFamily="18" charset="2"/>
            </a:endParaRPr>
          </a:p>
          <a:p>
            <a:pPr marL="0" indent="0" eaLnBrk="1" hangingPunct="1">
              <a:spcBef>
                <a:spcPct val="0"/>
              </a:spcBef>
              <a:defRPr/>
            </a:pPr>
            <a:r>
              <a:rPr lang="en-US" sz="2800" dirty="0">
                <a:sym typeface="Symbol" pitchFamily="18" charset="2"/>
              </a:rPr>
              <a:t>a + b = (s</a:t>
            </a:r>
            <a:r>
              <a:rPr lang="en-US" sz="2800" baseline="-25000" dirty="0">
                <a:sym typeface="Symbol" pitchFamily="18" charset="2"/>
              </a:rPr>
              <a:t>n</a:t>
            </a:r>
            <a:r>
              <a:rPr lang="en-US" sz="2800" dirty="0">
                <a:sym typeface="Symbol" pitchFamily="18" charset="2"/>
              </a:rPr>
              <a:t>s</a:t>
            </a:r>
            <a:r>
              <a:rPr lang="en-US" sz="2800" baseline="-25000" dirty="0">
                <a:sym typeface="Symbol" pitchFamily="18" charset="2"/>
              </a:rPr>
              <a:t>n-1</a:t>
            </a:r>
            <a:r>
              <a:rPr lang="en-US" sz="2800" dirty="0">
                <a:sym typeface="Symbol" pitchFamily="18" charset="2"/>
              </a:rPr>
              <a:t>…s</a:t>
            </a:r>
            <a:r>
              <a:rPr lang="en-US" sz="2800" baseline="-25000" dirty="0">
                <a:sym typeface="Symbol" pitchFamily="18" charset="2"/>
              </a:rPr>
              <a:t>1</a:t>
            </a:r>
            <a:r>
              <a:rPr lang="en-US" sz="2800" dirty="0">
                <a:sym typeface="Symbol" pitchFamily="18" charset="2"/>
              </a:rPr>
              <a:t>s</a:t>
            </a:r>
            <a:r>
              <a:rPr lang="en-US" sz="2800" baseline="-25000" dirty="0">
                <a:sym typeface="Symbol" pitchFamily="18" charset="2"/>
              </a:rPr>
              <a:t>0</a:t>
            </a:r>
            <a:r>
              <a:rPr lang="en-US" sz="2800" dirty="0">
                <a:sym typeface="Symbol" pitchFamily="18" charset="2"/>
              </a:rPr>
              <a:t>)</a:t>
            </a:r>
            <a:r>
              <a:rPr lang="en-US" sz="2800" baseline="-25000" dirty="0">
                <a:sym typeface="Symbol" pitchFamily="18" charset="2"/>
              </a:rPr>
              <a:t>2</a:t>
            </a:r>
          </a:p>
          <a:p>
            <a:pPr marL="0" indent="0" eaLnBrk="1" hangingPunct="1">
              <a:spcBef>
                <a:spcPct val="0"/>
              </a:spcBef>
              <a:defRPr/>
            </a:pPr>
            <a:endParaRPr lang="en-US" sz="2800" baseline="-25000" dirty="0">
              <a:sym typeface="Symbol" pitchFamily="18" charset="2"/>
            </a:endParaRPr>
          </a:p>
          <a:p>
            <a:pPr marL="0" indent="0" eaLnBrk="1" hangingPunct="1">
              <a:spcBef>
                <a:spcPct val="0"/>
              </a:spcBef>
              <a:defRPr/>
            </a:pPr>
            <a:endParaRPr lang="en-US" sz="2800" baseline="-25000" dirty="0">
              <a:sym typeface="Symbol" pitchFamily="18" charset="2"/>
            </a:endParaRPr>
          </a:p>
          <a:p>
            <a:pPr marL="0" indent="0" eaLnBrk="1" hangingPunct="1">
              <a:spcBef>
                <a:spcPct val="0"/>
              </a:spcBef>
              <a:defRPr/>
            </a:pPr>
            <a:endParaRPr lang="en-US" sz="2800" baseline="-25000" dirty="0">
              <a:sym typeface="Symbol" pitchFamily="18" charset="2"/>
            </a:endParaRPr>
          </a:p>
        </p:txBody>
      </p:sp>
    </p:spTree>
    <p:extLst>
      <p:ext uri="{BB962C8B-B14F-4D97-AF65-F5344CB8AC3E}">
        <p14:creationId xmlns:p14="http://schemas.microsoft.com/office/powerpoint/2010/main" val="60167195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685800" y="0"/>
            <a:ext cx="7772400" cy="914400"/>
          </a:xfrm>
        </p:spPr>
        <p:txBody>
          <a:bodyPr/>
          <a:lstStyle/>
          <a:p>
            <a:pPr eaLnBrk="1" hangingPunct="1">
              <a:defRPr/>
            </a:pPr>
            <a:r>
              <a:rPr lang="en-US" sz="3600"/>
              <a:t>Addition of Integers</a:t>
            </a:r>
            <a:endParaRPr lang="en-CA" sz="3600"/>
          </a:p>
        </p:txBody>
      </p:sp>
      <p:sp>
        <p:nvSpPr>
          <p:cNvPr id="210947" name="Rectangle 3"/>
          <p:cNvSpPr>
            <a:spLocks noGrp="1" noChangeArrowheads="1"/>
          </p:cNvSpPr>
          <p:nvPr>
            <p:ph type="body" idx="1"/>
          </p:nvPr>
        </p:nvSpPr>
        <p:spPr>
          <a:xfrm>
            <a:off x="228600" y="990600"/>
            <a:ext cx="8686800" cy="5334000"/>
          </a:xfrm>
        </p:spPr>
        <p:txBody>
          <a:bodyPr/>
          <a:lstStyle/>
          <a:p>
            <a:pPr marL="0" indent="0" eaLnBrk="1" hangingPunct="1">
              <a:spcBef>
                <a:spcPct val="0"/>
              </a:spcBef>
              <a:defRPr/>
            </a:pPr>
            <a:r>
              <a:rPr lang="en-US" sz="2800" b="1" dirty="0">
                <a:solidFill>
                  <a:srgbClr val="00FFFF"/>
                </a:solidFill>
                <a:sym typeface="Symbol" pitchFamily="18" charset="2"/>
              </a:rPr>
              <a:t>Example:</a:t>
            </a:r>
          </a:p>
          <a:p>
            <a:pPr marL="0" indent="0" eaLnBrk="1" hangingPunct="1">
              <a:spcBef>
                <a:spcPct val="0"/>
              </a:spcBef>
              <a:defRPr/>
            </a:pPr>
            <a:r>
              <a:rPr lang="en-US" sz="2800" dirty="0">
                <a:sym typeface="Symbol" pitchFamily="18" charset="2"/>
              </a:rPr>
              <a:t>Add a = (1110)</a:t>
            </a:r>
            <a:r>
              <a:rPr lang="en-US" sz="2800" baseline="-25000" dirty="0">
                <a:sym typeface="Symbol" pitchFamily="18" charset="2"/>
              </a:rPr>
              <a:t>2</a:t>
            </a:r>
            <a:r>
              <a:rPr lang="en-US" sz="2800" dirty="0">
                <a:sym typeface="Symbol" pitchFamily="18" charset="2"/>
              </a:rPr>
              <a:t> and b = (1011)</a:t>
            </a:r>
            <a:r>
              <a:rPr lang="en-US" sz="2800" baseline="-25000" dirty="0">
                <a:sym typeface="Symbol" pitchFamily="18" charset="2"/>
              </a:rPr>
              <a:t>2</a:t>
            </a:r>
            <a:r>
              <a:rPr lang="en-US" sz="2800" dirty="0">
                <a:sym typeface="Symbol" pitchFamily="18" charset="2"/>
              </a:rPr>
              <a:t>.</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a</a:t>
            </a:r>
            <a:r>
              <a:rPr lang="en-US" sz="2800" baseline="-25000" dirty="0">
                <a:sym typeface="Symbol" pitchFamily="18" charset="2"/>
              </a:rPr>
              <a:t>0</a:t>
            </a:r>
            <a:r>
              <a:rPr lang="en-US" sz="2800" dirty="0">
                <a:sym typeface="Symbol" pitchFamily="18" charset="2"/>
              </a:rPr>
              <a:t> + b</a:t>
            </a:r>
            <a:r>
              <a:rPr lang="en-US" sz="2800" baseline="-25000" dirty="0">
                <a:sym typeface="Symbol" pitchFamily="18" charset="2"/>
              </a:rPr>
              <a:t>0</a:t>
            </a:r>
            <a:r>
              <a:rPr lang="en-US" sz="2800" dirty="0">
                <a:sym typeface="Symbol" pitchFamily="18" charset="2"/>
              </a:rPr>
              <a:t> = 0 + 1 = 02 + 1, so that c</a:t>
            </a:r>
            <a:r>
              <a:rPr lang="en-US" sz="2800" baseline="-25000" dirty="0">
                <a:sym typeface="Symbol" pitchFamily="18" charset="2"/>
              </a:rPr>
              <a:t>0</a:t>
            </a:r>
            <a:r>
              <a:rPr lang="en-US" sz="2800" dirty="0">
                <a:sym typeface="Symbol" pitchFamily="18" charset="2"/>
              </a:rPr>
              <a:t> = 0 and s</a:t>
            </a:r>
            <a:r>
              <a:rPr lang="en-US" sz="2800" baseline="-25000" dirty="0">
                <a:sym typeface="Symbol" pitchFamily="18" charset="2"/>
              </a:rPr>
              <a:t>0</a:t>
            </a:r>
            <a:r>
              <a:rPr lang="en-US" sz="2800" dirty="0">
                <a:sym typeface="Symbol" pitchFamily="18" charset="2"/>
              </a:rPr>
              <a:t> = 1.</a:t>
            </a:r>
          </a:p>
          <a:p>
            <a:pPr marL="0" indent="0" eaLnBrk="1" hangingPunct="1">
              <a:spcBef>
                <a:spcPct val="0"/>
              </a:spcBef>
              <a:defRPr/>
            </a:pPr>
            <a:endParaRPr lang="en-US" sz="900" dirty="0">
              <a:sym typeface="Symbol" pitchFamily="18" charset="2"/>
            </a:endParaRPr>
          </a:p>
          <a:p>
            <a:pPr marL="0" indent="0" eaLnBrk="1" hangingPunct="1">
              <a:spcBef>
                <a:spcPct val="0"/>
              </a:spcBef>
              <a:defRPr/>
            </a:pPr>
            <a:r>
              <a:rPr lang="en-US" sz="2800" dirty="0">
                <a:sym typeface="Symbol" pitchFamily="18" charset="2"/>
              </a:rPr>
              <a:t>a</a:t>
            </a:r>
            <a:r>
              <a:rPr lang="en-US" sz="2800" baseline="-25000" dirty="0">
                <a:sym typeface="Symbol" pitchFamily="18" charset="2"/>
              </a:rPr>
              <a:t>1</a:t>
            </a:r>
            <a:r>
              <a:rPr lang="en-US" sz="2800" dirty="0">
                <a:sym typeface="Symbol" pitchFamily="18" charset="2"/>
              </a:rPr>
              <a:t> + b</a:t>
            </a:r>
            <a:r>
              <a:rPr lang="en-US" sz="2800" baseline="-25000" dirty="0">
                <a:sym typeface="Symbol" pitchFamily="18" charset="2"/>
              </a:rPr>
              <a:t>1 </a:t>
            </a:r>
            <a:r>
              <a:rPr lang="en-US" sz="2800" dirty="0">
                <a:sym typeface="Symbol" pitchFamily="18" charset="2"/>
              </a:rPr>
              <a:t>+ c</a:t>
            </a:r>
            <a:r>
              <a:rPr lang="en-US" sz="2800" baseline="-25000" dirty="0">
                <a:sym typeface="Symbol" pitchFamily="18" charset="2"/>
              </a:rPr>
              <a:t>0</a:t>
            </a:r>
            <a:r>
              <a:rPr lang="en-US" sz="2800" dirty="0">
                <a:sym typeface="Symbol" pitchFamily="18" charset="2"/>
              </a:rPr>
              <a:t> = 1 + 1 + 0 = 12 + 0, so c</a:t>
            </a:r>
            <a:r>
              <a:rPr lang="en-US" sz="2800" baseline="-25000" dirty="0">
                <a:sym typeface="Symbol" pitchFamily="18" charset="2"/>
              </a:rPr>
              <a:t>1</a:t>
            </a:r>
            <a:r>
              <a:rPr lang="en-US" sz="2800" dirty="0">
                <a:sym typeface="Symbol" pitchFamily="18" charset="2"/>
              </a:rPr>
              <a:t> = 1 and s</a:t>
            </a:r>
            <a:r>
              <a:rPr lang="en-US" sz="2800" baseline="-25000" dirty="0">
                <a:sym typeface="Symbol" pitchFamily="18" charset="2"/>
              </a:rPr>
              <a:t>1</a:t>
            </a:r>
            <a:r>
              <a:rPr lang="en-US" sz="2800" dirty="0">
                <a:sym typeface="Symbol" pitchFamily="18" charset="2"/>
              </a:rPr>
              <a:t> = 0.</a:t>
            </a:r>
          </a:p>
          <a:p>
            <a:pPr marL="0" indent="0" eaLnBrk="1" hangingPunct="1">
              <a:spcBef>
                <a:spcPct val="0"/>
              </a:spcBef>
              <a:defRPr/>
            </a:pPr>
            <a:endParaRPr lang="en-US" sz="800" dirty="0">
              <a:sym typeface="Symbol" pitchFamily="18" charset="2"/>
            </a:endParaRPr>
          </a:p>
          <a:p>
            <a:pPr marL="0" indent="0" eaLnBrk="1" hangingPunct="1">
              <a:spcBef>
                <a:spcPct val="0"/>
              </a:spcBef>
              <a:defRPr/>
            </a:pPr>
            <a:r>
              <a:rPr lang="en-US" sz="2800" dirty="0">
                <a:sym typeface="Symbol" pitchFamily="18" charset="2"/>
              </a:rPr>
              <a:t>a</a:t>
            </a:r>
            <a:r>
              <a:rPr lang="en-US" sz="2800" baseline="-25000" dirty="0">
                <a:sym typeface="Symbol" pitchFamily="18" charset="2"/>
              </a:rPr>
              <a:t>2</a:t>
            </a:r>
            <a:r>
              <a:rPr lang="en-US" sz="2800" dirty="0">
                <a:sym typeface="Symbol" pitchFamily="18" charset="2"/>
              </a:rPr>
              <a:t> + b</a:t>
            </a:r>
            <a:r>
              <a:rPr lang="en-US" sz="2800" baseline="-25000" dirty="0">
                <a:sym typeface="Symbol" pitchFamily="18" charset="2"/>
              </a:rPr>
              <a:t>2 </a:t>
            </a:r>
            <a:r>
              <a:rPr lang="en-US" sz="2800" dirty="0">
                <a:sym typeface="Symbol" pitchFamily="18" charset="2"/>
              </a:rPr>
              <a:t>+ c</a:t>
            </a:r>
            <a:r>
              <a:rPr lang="en-US" sz="2800" baseline="-25000" dirty="0">
                <a:sym typeface="Symbol" pitchFamily="18" charset="2"/>
              </a:rPr>
              <a:t>1</a:t>
            </a:r>
            <a:r>
              <a:rPr lang="en-US" sz="2800" dirty="0">
                <a:sym typeface="Symbol" pitchFamily="18" charset="2"/>
              </a:rPr>
              <a:t> = 1 + 0 + 1 = 12 + 0, so c</a:t>
            </a:r>
            <a:r>
              <a:rPr lang="en-US" sz="2800" baseline="-25000" dirty="0">
                <a:sym typeface="Symbol" pitchFamily="18" charset="2"/>
              </a:rPr>
              <a:t>2</a:t>
            </a:r>
            <a:r>
              <a:rPr lang="en-US" sz="2800" dirty="0">
                <a:sym typeface="Symbol" pitchFamily="18" charset="2"/>
              </a:rPr>
              <a:t> = 1 and s</a:t>
            </a:r>
            <a:r>
              <a:rPr lang="en-US" sz="2800" baseline="-25000" dirty="0">
                <a:sym typeface="Symbol" pitchFamily="18" charset="2"/>
              </a:rPr>
              <a:t>2</a:t>
            </a:r>
            <a:r>
              <a:rPr lang="en-US" sz="2800" dirty="0">
                <a:sym typeface="Symbol" pitchFamily="18" charset="2"/>
              </a:rPr>
              <a:t> = 0.</a:t>
            </a:r>
          </a:p>
          <a:p>
            <a:pPr marL="0" indent="0" eaLnBrk="1" hangingPunct="1">
              <a:spcBef>
                <a:spcPct val="0"/>
              </a:spcBef>
              <a:defRPr/>
            </a:pPr>
            <a:endParaRPr lang="en-US" sz="800" dirty="0">
              <a:sym typeface="Symbol" pitchFamily="18" charset="2"/>
            </a:endParaRPr>
          </a:p>
          <a:p>
            <a:pPr marL="0" indent="0" eaLnBrk="1" hangingPunct="1">
              <a:spcBef>
                <a:spcPct val="0"/>
              </a:spcBef>
              <a:defRPr/>
            </a:pPr>
            <a:r>
              <a:rPr lang="en-US" sz="2800" dirty="0">
                <a:sym typeface="Symbol" pitchFamily="18" charset="2"/>
              </a:rPr>
              <a:t>a</a:t>
            </a:r>
            <a:r>
              <a:rPr lang="en-US" sz="2800" baseline="-25000" dirty="0">
                <a:sym typeface="Symbol" pitchFamily="18" charset="2"/>
              </a:rPr>
              <a:t>3</a:t>
            </a:r>
            <a:r>
              <a:rPr lang="en-US" sz="2800" dirty="0">
                <a:sym typeface="Symbol" pitchFamily="18" charset="2"/>
              </a:rPr>
              <a:t> + b</a:t>
            </a:r>
            <a:r>
              <a:rPr lang="en-US" sz="2800" baseline="-25000" dirty="0">
                <a:sym typeface="Symbol" pitchFamily="18" charset="2"/>
              </a:rPr>
              <a:t>3 </a:t>
            </a:r>
            <a:r>
              <a:rPr lang="en-US" sz="2800" dirty="0">
                <a:sym typeface="Symbol" pitchFamily="18" charset="2"/>
              </a:rPr>
              <a:t>+ c</a:t>
            </a:r>
            <a:r>
              <a:rPr lang="en-US" sz="2800" baseline="-25000" dirty="0">
                <a:sym typeface="Symbol" pitchFamily="18" charset="2"/>
              </a:rPr>
              <a:t>2</a:t>
            </a:r>
            <a:r>
              <a:rPr lang="en-US" sz="2800" dirty="0">
                <a:sym typeface="Symbol" pitchFamily="18" charset="2"/>
              </a:rPr>
              <a:t> = 1 + 1 + 1 = 12 + 1, so c</a:t>
            </a:r>
            <a:r>
              <a:rPr lang="en-US" sz="2800" baseline="-25000" dirty="0">
                <a:sym typeface="Symbol" pitchFamily="18" charset="2"/>
              </a:rPr>
              <a:t>3</a:t>
            </a:r>
            <a:r>
              <a:rPr lang="en-US" sz="2800" dirty="0">
                <a:sym typeface="Symbol" pitchFamily="18" charset="2"/>
              </a:rPr>
              <a:t> = 1 and s</a:t>
            </a:r>
            <a:r>
              <a:rPr lang="en-US" sz="2800" baseline="-25000" dirty="0">
                <a:sym typeface="Symbol" pitchFamily="18" charset="2"/>
              </a:rPr>
              <a:t>3</a:t>
            </a:r>
            <a:r>
              <a:rPr lang="en-US" sz="2800" dirty="0">
                <a:sym typeface="Symbol" pitchFamily="18" charset="2"/>
              </a:rPr>
              <a:t> = 1.</a:t>
            </a:r>
          </a:p>
          <a:p>
            <a:pPr marL="0" indent="0" eaLnBrk="1" hangingPunct="1">
              <a:spcBef>
                <a:spcPct val="0"/>
              </a:spcBef>
              <a:defRPr/>
            </a:pPr>
            <a:endParaRPr lang="en-US" sz="800" dirty="0">
              <a:sym typeface="Symbol" pitchFamily="18" charset="2"/>
            </a:endParaRPr>
          </a:p>
          <a:p>
            <a:pPr marL="0" indent="0" eaLnBrk="1" hangingPunct="1">
              <a:spcBef>
                <a:spcPct val="0"/>
              </a:spcBef>
              <a:defRPr/>
            </a:pPr>
            <a:r>
              <a:rPr lang="en-US" sz="2800" dirty="0">
                <a:sym typeface="Symbol" pitchFamily="18" charset="2"/>
              </a:rPr>
              <a:t>s</a:t>
            </a:r>
            <a:r>
              <a:rPr lang="en-US" sz="2800" baseline="-25000" dirty="0">
                <a:sym typeface="Symbol" pitchFamily="18" charset="2"/>
              </a:rPr>
              <a:t>4</a:t>
            </a:r>
            <a:r>
              <a:rPr lang="en-US" sz="2800" dirty="0">
                <a:sym typeface="Symbol" pitchFamily="18" charset="2"/>
              </a:rPr>
              <a:t> = c</a:t>
            </a:r>
            <a:r>
              <a:rPr lang="en-US" sz="2800" baseline="-25000" dirty="0">
                <a:sym typeface="Symbol" pitchFamily="18" charset="2"/>
              </a:rPr>
              <a:t>3</a:t>
            </a:r>
            <a:r>
              <a:rPr lang="en-US" sz="2800" dirty="0">
                <a:sym typeface="Symbol" pitchFamily="18" charset="2"/>
              </a:rPr>
              <a:t> = 1.</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Therefore, s = a + b = (11001)</a:t>
            </a:r>
            <a:r>
              <a:rPr lang="en-US" sz="2800" baseline="-25000" dirty="0">
                <a:sym typeface="Symbol" pitchFamily="18" charset="2"/>
              </a:rPr>
              <a:t>2</a:t>
            </a:r>
            <a:r>
              <a:rPr lang="en-US" sz="2800" dirty="0">
                <a:sym typeface="Symbol" pitchFamily="18" charset="2"/>
              </a:rPr>
              <a:t>.</a:t>
            </a:r>
          </a:p>
          <a:p>
            <a:pPr marL="0" indent="0" eaLnBrk="1" hangingPunct="1">
              <a:spcBef>
                <a:spcPct val="0"/>
              </a:spcBef>
              <a:defRPr/>
            </a:pPr>
            <a:endParaRPr lang="en-US" sz="2800" baseline="-25000" dirty="0">
              <a:sym typeface="Symbol" pitchFamily="18" charset="2"/>
            </a:endParaRPr>
          </a:p>
        </p:txBody>
      </p:sp>
    </p:spTree>
    <p:extLst>
      <p:ext uri="{BB962C8B-B14F-4D97-AF65-F5344CB8AC3E}">
        <p14:creationId xmlns:p14="http://schemas.microsoft.com/office/powerpoint/2010/main" val="2528111008"/>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685800" y="0"/>
            <a:ext cx="7772400" cy="914400"/>
          </a:xfrm>
        </p:spPr>
        <p:txBody>
          <a:bodyPr/>
          <a:lstStyle/>
          <a:p>
            <a:pPr eaLnBrk="1" hangingPunct="1">
              <a:defRPr/>
            </a:pPr>
            <a:r>
              <a:rPr lang="en-US" sz="3600"/>
              <a:t>Addition of Integers</a:t>
            </a:r>
            <a:endParaRPr lang="en-CA" sz="3600"/>
          </a:p>
        </p:txBody>
      </p:sp>
      <p:sp>
        <p:nvSpPr>
          <p:cNvPr id="211971" name="Rectangle 3"/>
          <p:cNvSpPr>
            <a:spLocks noGrp="1" noChangeArrowheads="1"/>
          </p:cNvSpPr>
          <p:nvPr>
            <p:ph type="body" idx="1"/>
          </p:nvPr>
        </p:nvSpPr>
        <p:spPr>
          <a:xfrm>
            <a:off x="228600" y="1066800"/>
            <a:ext cx="8686800" cy="2133600"/>
          </a:xfrm>
        </p:spPr>
        <p:txBody>
          <a:bodyPr/>
          <a:lstStyle/>
          <a:p>
            <a:pPr marL="0" indent="0" eaLnBrk="1" hangingPunct="1">
              <a:lnSpc>
                <a:spcPct val="90000"/>
              </a:lnSpc>
              <a:spcBef>
                <a:spcPct val="0"/>
              </a:spcBef>
              <a:defRPr/>
            </a:pPr>
            <a:r>
              <a:rPr lang="en-US" sz="2800" dirty="0">
                <a:sym typeface="Symbol" pitchFamily="18" charset="2"/>
              </a:rPr>
              <a:t>How do we (humans) add two integers?</a:t>
            </a:r>
          </a:p>
          <a:p>
            <a:pPr marL="0" indent="0" eaLnBrk="1" hangingPunct="1">
              <a:lnSpc>
                <a:spcPct val="90000"/>
              </a:lnSpc>
              <a:spcBef>
                <a:spcPct val="0"/>
              </a:spcBef>
              <a:defRPr/>
            </a:pPr>
            <a:endParaRPr lang="en-US" sz="2800" dirty="0">
              <a:sym typeface="Symbol" pitchFamily="18" charset="2"/>
            </a:endParaRPr>
          </a:p>
          <a:p>
            <a:pPr marL="0" indent="0" eaLnBrk="1" hangingPunct="1">
              <a:lnSpc>
                <a:spcPct val="90000"/>
              </a:lnSpc>
              <a:spcBef>
                <a:spcPct val="0"/>
              </a:spcBef>
              <a:defRPr/>
            </a:pPr>
            <a:endParaRPr lang="en-US" sz="2800" dirty="0">
              <a:sym typeface="Symbol" pitchFamily="18" charset="2"/>
            </a:endParaRPr>
          </a:p>
          <a:p>
            <a:pPr marL="0" indent="0" eaLnBrk="1" hangingPunct="1">
              <a:lnSpc>
                <a:spcPct val="90000"/>
              </a:lnSpc>
              <a:spcBef>
                <a:spcPct val="0"/>
              </a:spcBef>
              <a:defRPr/>
            </a:pPr>
            <a:r>
              <a:rPr lang="en-US" sz="2800" dirty="0">
                <a:sym typeface="Symbol" pitchFamily="18" charset="2"/>
              </a:rPr>
              <a:t>Example:        	</a:t>
            </a:r>
            <a:r>
              <a:rPr lang="en-US" sz="2800" dirty="0">
                <a:solidFill>
                  <a:srgbClr val="00FFFF"/>
                </a:solidFill>
                <a:sym typeface="Symbol" pitchFamily="18" charset="2"/>
              </a:rPr>
              <a:t>7583</a:t>
            </a:r>
            <a:br>
              <a:rPr lang="en-US" sz="2800" dirty="0">
                <a:solidFill>
                  <a:srgbClr val="00FFFF"/>
                </a:solidFill>
                <a:sym typeface="Symbol" pitchFamily="18" charset="2"/>
              </a:rPr>
            </a:br>
            <a:r>
              <a:rPr lang="en-US" sz="2800" dirty="0">
                <a:solidFill>
                  <a:srgbClr val="00FFFF"/>
                </a:solidFill>
                <a:sym typeface="Symbol" pitchFamily="18" charset="2"/>
              </a:rPr>
              <a:t>		      +	4932</a:t>
            </a:r>
            <a:r>
              <a:rPr lang="en-US" sz="2800" dirty="0">
                <a:sym typeface="Symbol" pitchFamily="18" charset="2"/>
              </a:rPr>
              <a:t>                             </a:t>
            </a:r>
          </a:p>
        </p:txBody>
      </p:sp>
      <p:sp>
        <p:nvSpPr>
          <p:cNvPr id="211972" name="Line 4"/>
          <p:cNvSpPr>
            <a:spLocks noChangeShapeType="1"/>
          </p:cNvSpPr>
          <p:nvPr/>
        </p:nvSpPr>
        <p:spPr bwMode="auto">
          <a:xfrm>
            <a:off x="2590800" y="3124200"/>
            <a:ext cx="1600200" cy="0"/>
          </a:xfrm>
          <a:prstGeom prst="line">
            <a:avLst/>
          </a:prstGeom>
          <a:noFill/>
          <a:ln w="25400">
            <a:solidFill>
              <a:srgbClr val="00FFFF"/>
            </a:solidFill>
            <a:round/>
            <a:headEnd/>
            <a:tailEnd/>
          </a:ln>
          <a:effectLst/>
        </p:spPr>
        <p:txBody>
          <a:bodyPr/>
          <a:lstStyle/>
          <a:p>
            <a:pPr>
              <a:defRPr/>
            </a:pPr>
            <a:endParaRPr lang="en-US"/>
          </a:p>
        </p:txBody>
      </p:sp>
      <p:sp>
        <p:nvSpPr>
          <p:cNvPr id="211973" name="Text Box 5"/>
          <p:cNvSpPr txBox="1">
            <a:spLocks noChangeArrowheads="1"/>
          </p:cNvSpPr>
          <p:nvPr/>
        </p:nvSpPr>
        <p:spPr bwMode="auto">
          <a:xfrm>
            <a:off x="3581400" y="32004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5</a:t>
            </a:r>
          </a:p>
        </p:txBody>
      </p:sp>
      <p:sp>
        <p:nvSpPr>
          <p:cNvPr id="211974" name="Text Box 6"/>
          <p:cNvSpPr txBox="1">
            <a:spLocks noChangeArrowheads="1"/>
          </p:cNvSpPr>
          <p:nvPr/>
        </p:nvSpPr>
        <p:spPr bwMode="auto">
          <a:xfrm>
            <a:off x="3352800" y="32004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1</a:t>
            </a:r>
          </a:p>
        </p:txBody>
      </p:sp>
      <p:sp>
        <p:nvSpPr>
          <p:cNvPr id="211975" name="Text Box 7"/>
          <p:cNvSpPr txBox="1">
            <a:spLocks noChangeArrowheads="1"/>
          </p:cNvSpPr>
          <p:nvPr/>
        </p:nvSpPr>
        <p:spPr bwMode="auto">
          <a:xfrm>
            <a:off x="3124200" y="32004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5</a:t>
            </a:r>
          </a:p>
        </p:txBody>
      </p:sp>
      <p:sp>
        <p:nvSpPr>
          <p:cNvPr id="211976" name="Text Box 8"/>
          <p:cNvSpPr txBox="1">
            <a:spLocks noChangeArrowheads="1"/>
          </p:cNvSpPr>
          <p:nvPr/>
        </p:nvSpPr>
        <p:spPr bwMode="auto">
          <a:xfrm>
            <a:off x="2895600" y="32004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2</a:t>
            </a:r>
          </a:p>
        </p:txBody>
      </p:sp>
      <p:sp>
        <p:nvSpPr>
          <p:cNvPr id="211977" name="Text Box 9"/>
          <p:cNvSpPr txBox="1">
            <a:spLocks noChangeArrowheads="1"/>
          </p:cNvSpPr>
          <p:nvPr/>
        </p:nvSpPr>
        <p:spPr bwMode="auto">
          <a:xfrm>
            <a:off x="2667000" y="32004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1</a:t>
            </a:r>
          </a:p>
        </p:txBody>
      </p:sp>
      <p:sp>
        <p:nvSpPr>
          <p:cNvPr id="211978" name="Text Box 10"/>
          <p:cNvSpPr txBox="1">
            <a:spLocks noChangeArrowheads="1"/>
          </p:cNvSpPr>
          <p:nvPr/>
        </p:nvSpPr>
        <p:spPr bwMode="auto">
          <a:xfrm>
            <a:off x="3162300" y="17907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FF3300"/>
                </a:solidFill>
                <a:effectLst>
                  <a:outerShdw blurRad="38100" dist="38100" dir="2700000" algn="tl">
                    <a:srgbClr val="000000"/>
                  </a:outerShdw>
                </a:effectLst>
              </a:rPr>
              <a:t>1</a:t>
            </a:r>
          </a:p>
        </p:txBody>
      </p:sp>
      <p:sp>
        <p:nvSpPr>
          <p:cNvPr id="211979" name="Text Box 11"/>
          <p:cNvSpPr txBox="1">
            <a:spLocks noChangeArrowheads="1"/>
          </p:cNvSpPr>
          <p:nvPr/>
        </p:nvSpPr>
        <p:spPr bwMode="auto">
          <a:xfrm>
            <a:off x="2946400" y="17907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FF3300"/>
                </a:solidFill>
                <a:effectLst>
                  <a:outerShdw blurRad="38100" dist="38100" dir="2700000" algn="tl">
                    <a:srgbClr val="000000"/>
                  </a:outerShdw>
                </a:effectLst>
              </a:rPr>
              <a:t>1</a:t>
            </a:r>
          </a:p>
        </p:txBody>
      </p:sp>
      <p:sp>
        <p:nvSpPr>
          <p:cNvPr id="211980" name="Text Box 12"/>
          <p:cNvSpPr txBox="1">
            <a:spLocks noChangeArrowheads="1"/>
          </p:cNvSpPr>
          <p:nvPr/>
        </p:nvSpPr>
        <p:spPr bwMode="auto">
          <a:xfrm>
            <a:off x="2705100" y="17907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FF3300"/>
                </a:solidFill>
                <a:effectLst>
                  <a:outerShdw blurRad="38100" dist="38100" dir="2700000" algn="tl">
                    <a:srgbClr val="000000"/>
                  </a:outerShdw>
                </a:effectLst>
              </a:rPr>
              <a:t>1</a:t>
            </a:r>
          </a:p>
        </p:txBody>
      </p:sp>
      <p:sp>
        <p:nvSpPr>
          <p:cNvPr id="211981" name="Text Box 13"/>
          <p:cNvSpPr txBox="1">
            <a:spLocks noChangeArrowheads="1"/>
          </p:cNvSpPr>
          <p:nvPr/>
        </p:nvSpPr>
        <p:spPr bwMode="auto">
          <a:xfrm>
            <a:off x="3962400" y="1752600"/>
            <a:ext cx="1600200" cy="519113"/>
          </a:xfrm>
          <a:prstGeom prst="rect">
            <a:avLst/>
          </a:prstGeom>
          <a:noFill/>
          <a:ln w="19050">
            <a:noFill/>
            <a:miter lim="800000"/>
            <a:headEnd/>
            <a:tailEnd/>
          </a:ln>
          <a:effectLst/>
        </p:spPr>
        <p:txBody>
          <a:bodyPr>
            <a:spAutoFit/>
          </a:bodyPr>
          <a:lstStyle/>
          <a:p>
            <a:pPr>
              <a:spcBef>
                <a:spcPct val="50000"/>
              </a:spcBef>
              <a:defRPr/>
            </a:pPr>
            <a:r>
              <a:rPr lang="en-US">
                <a:solidFill>
                  <a:srgbClr val="FF3300"/>
                </a:solidFill>
                <a:effectLst>
                  <a:outerShdw blurRad="38100" dist="38100" dir="2700000" algn="tl">
                    <a:srgbClr val="000000"/>
                  </a:outerShdw>
                </a:effectLst>
              </a:rPr>
              <a:t>carry</a:t>
            </a:r>
          </a:p>
        </p:txBody>
      </p:sp>
      <p:sp>
        <p:nvSpPr>
          <p:cNvPr id="211982" name="Text Box 14"/>
          <p:cNvSpPr txBox="1">
            <a:spLocks noChangeArrowheads="1"/>
          </p:cNvSpPr>
          <p:nvPr/>
        </p:nvSpPr>
        <p:spPr bwMode="auto">
          <a:xfrm>
            <a:off x="228600" y="4191000"/>
            <a:ext cx="6553200" cy="946150"/>
          </a:xfrm>
          <a:prstGeom prst="rect">
            <a:avLst/>
          </a:prstGeom>
          <a:noFill/>
          <a:ln w="19050">
            <a:noFill/>
            <a:miter lim="800000"/>
            <a:headEnd/>
            <a:tailEnd/>
          </a:ln>
          <a:effectLst/>
        </p:spPr>
        <p:txBody>
          <a:bodyPr>
            <a:spAutoFit/>
          </a:bodyPr>
          <a:lstStyle/>
          <a:p>
            <a:pPr algn="l">
              <a:spcBef>
                <a:spcPct val="50000"/>
              </a:spcBef>
              <a:defRPr/>
            </a:pPr>
            <a:r>
              <a:rPr lang="en-US">
                <a:effectLst>
                  <a:outerShdw blurRad="38100" dist="38100" dir="2700000" algn="tl">
                    <a:srgbClr val="000000"/>
                  </a:outerShdw>
                </a:effectLst>
              </a:rPr>
              <a:t>Binary expansions:            </a:t>
            </a:r>
            <a:r>
              <a:rPr lang="en-US" sz="1400">
                <a:effectLst>
                  <a:outerShdw blurRad="38100" dist="38100" dir="2700000" algn="tl">
                    <a:srgbClr val="000000"/>
                  </a:outerShdw>
                </a:effectLst>
              </a:rPr>
              <a:t> </a:t>
            </a:r>
            <a:r>
              <a:rPr lang="en-US">
                <a:effectLst>
                  <a:outerShdw blurRad="38100" dist="38100" dir="2700000" algn="tl">
                    <a:srgbClr val="000000"/>
                  </a:outerShdw>
                </a:effectLst>
              </a:rPr>
              <a:t> </a:t>
            </a:r>
            <a:r>
              <a:rPr lang="en-US">
                <a:solidFill>
                  <a:srgbClr val="00FFFF"/>
                </a:solidFill>
                <a:effectLst>
                  <a:outerShdw blurRad="38100" dist="38100" dir="2700000" algn="tl">
                    <a:srgbClr val="000000"/>
                  </a:outerShdw>
                </a:effectLst>
              </a:rPr>
              <a:t>(1011)</a:t>
            </a:r>
            <a:r>
              <a:rPr lang="en-US" baseline="-25000">
                <a:solidFill>
                  <a:srgbClr val="00FFFF"/>
                </a:solidFill>
                <a:effectLst>
                  <a:outerShdw blurRad="38100" dist="38100" dir="2700000" algn="tl">
                    <a:srgbClr val="000000"/>
                  </a:outerShdw>
                </a:effectLst>
              </a:rPr>
              <a:t>2</a:t>
            </a:r>
            <a:br>
              <a:rPr lang="en-US">
                <a:solidFill>
                  <a:srgbClr val="00FFFF"/>
                </a:solidFill>
                <a:effectLst>
                  <a:outerShdw blurRad="38100" dist="38100" dir="2700000" algn="tl">
                    <a:srgbClr val="000000"/>
                  </a:outerShdw>
                </a:effectLst>
              </a:rPr>
            </a:br>
            <a:r>
              <a:rPr lang="en-US">
                <a:solidFill>
                  <a:srgbClr val="00FFFF"/>
                </a:solidFill>
                <a:effectLst>
                  <a:outerShdw blurRad="38100" dist="38100" dir="2700000" algn="tl">
                    <a:srgbClr val="000000"/>
                  </a:outerShdw>
                </a:effectLst>
              </a:rPr>
              <a:t>                                       +</a:t>
            </a:r>
            <a:r>
              <a:rPr lang="en-US" sz="2000">
                <a:solidFill>
                  <a:srgbClr val="00FFFF"/>
                </a:solidFill>
                <a:effectLst>
                  <a:outerShdw blurRad="38100" dist="38100" dir="2700000" algn="tl">
                    <a:srgbClr val="000000"/>
                  </a:outerShdw>
                </a:effectLst>
              </a:rPr>
              <a:t>  </a:t>
            </a:r>
            <a:r>
              <a:rPr lang="en-US">
                <a:solidFill>
                  <a:srgbClr val="00FFFF"/>
                </a:solidFill>
                <a:effectLst>
                  <a:outerShdw blurRad="38100" dist="38100" dir="2700000" algn="tl">
                    <a:srgbClr val="000000"/>
                  </a:outerShdw>
                </a:effectLst>
              </a:rPr>
              <a:t>(1010)</a:t>
            </a:r>
            <a:r>
              <a:rPr lang="en-US" baseline="-25000">
                <a:solidFill>
                  <a:srgbClr val="00FFFF"/>
                </a:solidFill>
                <a:effectLst>
                  <a:outerShdw blurRad="38100" dist="38100" dir="2700000" algn="tl">
                    <a:srgbClr val="000000"/>
                  </a:outerShdw>
                </a:effectLst>
              </a:rPr>
              <a:t>2</a:t>
            </a:r>
          </a:p>
        </p:txBody>
      </p:sp>
      <p:sp>
        <p:nvSpPr>
          <p:cNvPr id="211983" name="Line 15"/>
          <p:cNvSpPr>
            <a:spLocks noChangeShapeType="1"/>
          </p:cNvSpPr>
          <p:nvPr/>
        </p:nvSpPr>
        <p:spPr bwMode="auto">
          <a:xfrm>
            <a:off x="4343400" y="5257800"/>
            <a:ext cx="1905000" cy="0"/>
          </a:xfrm>
          <a:prstGeom prst="line">
            <a:avLst/>
          </a:prstGeom>
          <a:noFill/>
          <a:ln w="25400">
            <a:solidFill>
              <a:srgbClr val="00FFFF"/>
            </a:solidFill>
            <a:round/>
            <a:headEnd/>
            <a:tailEnd/>
          </a:ln>
          <a:effectLst/>
        </p:spPr>
        <p:txBody>
          <a:bodyPr/>
          <a:lstStyle/>
          <a:p>
            <a:pPr>
              <a:defRPr/>
            </a:pPr>
            <a:endParaRPr lang="en-US"/>
          </a:p>
        </p:txBody>
      </p:sp>
      <p:sp>
        <p:nvSpPr>
          <p:cNvPr id="211984" name="Text Box 16"/>
          <p:cNvSpPr txBox="1">
            <a:spLocks noChangeArrowheads="1"/>
          </p:cNvSpPr>
          <p:nvPr/>
        </p:nvSpPr>
        <p:spPr bwMode="auto">
          <a:xfrm>
            <a:off x="5372100" y="53340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1</a:t>
            </a:r>
          </a:p>
        </p:txBody>
      </p:sp>
      <p:sp>
        <p:nvSpPr>
          <p:cNvPr id="211985" name="Text Box 17"/>
          <p:cNvSpPr txBox="1">
            <a:spLocks noChangeArrowheads="1"/>
          </p:cNvSpPr>
          <p:nvPr/>
        </p:nvSpPr>
        <p:spPr bwMode="auto">
          <a:xfrm>
            <a:off x="5181600" y="53340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0</a:t>
            </a:r>
          </a:p>
        </p:txBody>
      </p:sp>
      <p:sp>
        <p:nvSpPr>
          <p:cNvPr id="211986" name="Text Box 18"/>
          <p:cNvSpPr txBox="1">
            <a:spLocks noChangeArrowheads="1"/>
          </p:cNvSpPr>
          <p:nvPr/>
        </p:nvSpPr>
        <p:spPr bwMode="auto">
          <a:xfrm>
            <a:off x="6172200" y="3759200"/>
            <a:ext cx="1600200" cy="519113"/>
          </a:xfrm>
          <a:prstGeom prst="rect">
            <a:avLst/>
          </a:prstGeom>
          <a:noFill/>
          <a:ln w="19050">
            <a:noFill/>
            <a:miter lim="800000"/>
            <a:headEnd/>
            <a:tailEnd/>
          </a:ln>
          <a:effectLst/>
        </p:spPr>
        <p:txBody>
          <a:bodyPr>
            <a:spAutoFit/>
          </a:bodyPr>
          <a:lstStyle/>
          <a:p>
            <a:pPr>
              <a:spcBef>
                <a:spcPct val="50000"/>
              </a:spcBef>
              <a:defRPr/>
            </a:pPr>
            <a:r>
              <a:rPr lang="en-US">
                <a:solidFill>
                  <a:srgbClr val="FF3300"/>
                </a:solidFill>
                <a:effectLst>
                  <a:outerShdw blurRad="38100" dist="38100" dir="2700000" algn="tl">
                    <a:srgbClr val="000000"/>
                  </a:outerShdw>
                </a:effectLst>
              </a:rPr>
              <a:t>carry</a:t>
            </a:r>
          </a:p>
        </p:txBody>
      </p:sp>
      <p:sp>
        <p:nvSpPr>
          <p:cNvPr id="211987" name="Text Box 19"/>
          <p:cNvSpPr txBox="1">
            <a:spLocks noChangeArrowheads="1"/>
          </p:cNvSpPr>
          <p:nvPr/>
        </p:nvSpPr>
        <p:spPr bwMode="auto">
          <a:xfrm>
            <a:off x="4978400" y="37719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FF3300"/>
                </a:solidFill>
                <a:effectLst>
                  <a:outerShdw blurRad="38100" dist="38100" dir="2700000" algn="tl">
                    <a:srgbClr val="000000"/>
                  </a:outerShdw>
                </a:effectLst>
              </a:rPr>
              <a:t>1</a:t>
            </a:r>
          </a:p>
        </p:txBody>
      </p:sp>
      <p:sp>
        <p:nvSpPr>
          <p:cNvPr id="211988" name="Text Box 20"/>
          <p:cNvSpPr txBox="1">
            <a:spLocks noChangeArrowheads="1"/>
          </p:cNvSpPr>
          <p:nvPr/>
        </p:nvSpPr>
        <p:spPr bwMode="auto">
          <a:xfrm>
            <a:off x="4953000" y="53340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1</a:t>
            </a:r>
          </a:p>
        </p:txBody>
      </p:sp>
      <p:sp>
        <p:nvSpPr>
          <p:cNvPr id="211989" name="Text Box 21"/>
          <p:cNvSpPr txBox="1">
            <a:spLocks noChangeArrowheads="1"/>
          </p:cNvSpPr>
          <p:nvPr/>
        </p:nvSpPr>
        <p:spPr bwMode="auto">
          <a:xfrm>
            <a:off x="4762500" y="53340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0</a:t>
            </a:r>
          </a:p>
        </p:txBody>
      </p:sp>
      <p:sp>
        <p:nvSpPr>
          <p:cNvPr id="211990" name="Text Box 22"/>
          <p:cNvSpPr txBox="1">
            <a:spLocks noChangeArrowheads="1"/>
          </p:cNvSpPr>
          <p:nvPr/>
        </p:nvSpPr>
        <p:spPr bwMode="auto">
          <a:xfrm>
            <a:off x="4597400" y="37719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FF3300"/>
                </a:solidFill>
                <a:effectLst>
                  <a:outerShdw blurRad="38100" dist="38100" dir="2700000" algn="tl">
                    <a:srgbClr val="000000"/>
                  </a:outerShdw>
                </a:effectLst>
              </a:rPr>
              <a:t>1</a:t>
            </a:r>
          </a:p>
        </p:txBody>
      </p:sp>
      <p:sp>
        <p:nvSpPr>
          <p:cNvPr id="211991" name="Text Box 23"/>
          <p:cNvSpPr txBox="1">
            <a:spLocks noChangeArrowheads="1"/>
          </p:cNvSpPr>
          <p:nvPr/>
        </p:nvSpPr>
        <p:spPr bwMode="auto">
          <a:xfrm>
            <a:off x="4572000" y="5334000"/>
            <a:ext cx="457200" cy="519113"/>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1</a:t>
            </a:r>
          </a:p>
        </p:txBody>
      </p:sp>
      <p:grpSp>
        <p:nvGrpSpPr>
          <p:cNvPr id="2" name="Group 24"/>
          <p:cNvGrpSpPr>
            <a:grpSpLocks/>
          </p:cNvGrpSpPr>
          <p:nvPr/>
        </p:nvGrpSpPr>
        <p:grpSpPr bwMode="auto">
          <a:xfrm>
            <a:off x="4419600" y="5334000"/>
            <a:ext cx="1828800" cy="519113"/>
            <a:chOff x="2784" y="3360"/>
            <a:chExt cx="1152" cy="327"/>
          </a:xfrm>
        </p:grpSpPr>
        <p:sp>
          <p:nvSpPr>
            <p:cNvPr id="211993" name="Text Box 25"/>
            <p:cNvSpPr txBox="1">
              <a:spLocks noChangeArrowheads="1"/>
            </p:cNvSpPr>
            <p:nvPr/>
          </p:nvSpPr>
          <p:spPr bwMode="auto">
            <a:xfrm>
              <a:off x="2784" y="3360"/>
              <a:ext cx="288" cy="327"/>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a:t>
              </a:r>
            </a:p>
          </p:txBody>
        </p:sp>
        <p:sp>
          <p:nvSpPr>
            <p:cNvPr id="211994" name="Text Box 26"/>
            <p:cNvSpPr txBox="1">
              <a:spLocks noChangeArrowheads="1"/>
            </p:cNvSpPr>
            <p:nvPr/>
          </p:nvSpPr>
          <p:spPr bwMode="auto">
            <a:xfrm>
              <a:off x="3456" y="3360"/>
              <a:ext cx="480" cy="327"/>
            </a:xfrm>
            <a:prstGeom prst="rect">
              <a:avLst/>
            </a:prstGeom>
            <a:noFill/>
            <a:ln w="19050">
              <a:noFill/>
              <a:miter lim="800000"/>
              <a:headEnd/>
              <a:tailEnd/>
            </a:ln>
            <a:effectLst/>
          </p:spPr>
          <p:txBody>
            <a:bodyPr>
              <a:spAutoFit/>
            </a:bodyPr>
            <a:lstStyle/>
            <a:p>
              <a:pPr>
                <a:spcBef>
                  <a:spcPct val="50000"/>
                </a:spcBef>
                <a:defRPr/>
              </a:pPr>
              <a:r>
                <a:rPr lang="en-US">
                  <a:solidFill>
                    <a:srgbClr val="00FFFF"/>
                  </a:solidFill>
                  <a:effectLst>
                    <a:outerShdw blurRad="38100" dist="38100" dir="2700000" algn="tl">
                      <a:srgbClr val="000000"/>
                    </a:outerShdw>
                  </a:effectLst>
                </a:rPr>
                <a:t>)</a:t>
              </a:r>
              <a:r>
                <a:rPr lang="en-US" baseline="-25000">
                  <a:solidFill>
                    <a:srgbClr val="00FFFF"/>
                  </a:solidFill>
                  <a:effectLst>
                    <a:outerShdw blurRad="38100" dist="38100" dir="2700000" algn="tl">
                      <a:srgbClr val="000000"/>
                    </a:outerShdw>
                  </a:effectLst>
                </a:rPr>
                <a:t>2</a:t>
              </a:r>
            </a:p>
          </p:txBody>
        </p:sp>
      </p:grpSp>
    </p:spTree>
    <p:extLst>
      <p:ext uri="{BB962C8B-B14F-4D97-AF65-F5344CB8AC3E}">
        <p14:creationId xmlns:p14="http://schemas.microsoft.com/office/powerpoint/2010/main" val="452886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 calcmode="lin" valueType="num">
                                      <p:cBhvr additive="base">
                                        <p:cTn id="7" dur="500" fill="hold"/>
                                        <p:tgtEl>
                                          <p:spTgt spid="21197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11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1971">
                                            <p:txEl>
                                              <p:pRg st="3" end="3"/>
                                            </p:txEl>
                                          </p:spTgt>
                                        </p:tgtEl>
                                        <p:attrNameLst>
                                          <p:attrName>style.visibility</p:attrName>
                                        </p:attrNameLst>
                                      </p:cBhvr>
                                      <p:to>
                                        <p:strVal val="visible"/>
                                      </p:to>
                                    </p:set>
                                    <p:anim calcmode="lin" valueType="num">
                                      <p:cBhvr additive="base">
                                        <p:cTn id="13" dur="500" fill="hold"/>
                                        <p:tgtEl>
                                          <p:spTgt spid="211971">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119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nodeType="clickEffect">
                                  <p:stCondLst>
                                    <p:cond delay="0"/>
                                  </p:stCondLst>
                                  <p:childTnLst>
                                    <p:set>
                                      <p:cBhvr>
                                        <p:cTn id="18" dur="1" fill="hold">
                                          <p:stCondLst>
                                            <p:cond delay="0"/>
                                          </p:stCondLst>
                                        </p:cTn>
                                        <p:tgtEl>
                                          <p:spTgt spid="211972"/>
                                        </p:tgtEl>
                                        <p:attrNameLst>
                                          <p:attrName>style.visibility</p:attrName>
                                        </p:attrNameLst>
                                      </p:cBhvr>
                                      <p:to>
                                        <p:strVal val="visible"/>
                                      </p:to>
                                    </p:set>
                                    <p:anim calcmode="lin" valueType="num">
                                      <p:cBhvr>
                                        <p:cTn id="19" dur="500" fill="hold"/>
                                        <p:tgtEl>
                                          <p:spTgt spid="211972"/>
                                        </p:tgtEl>
                                        <p:attrNameLst>
                                          <p:attrName>ppt_w</p:attrName>
                                        </p:attrNameLst>
                                      </p:cBhvr>
                                      <p:tavLst>
                                        <p:tav tm="0">
                                          <p:val>
                                            <p:fltVal val="0"/>
                                          </p:val>
                                        </p:tav>
                                        <p:tav tm="100000">
                                          <p:val>
                                            <p:strVal val="#ppt_w"/>
                                          </p:val>
                                        </p:tav>
                                      </p:tavLst>
                                    </p:anim>
                                    <p:anim calcmode="lin" valueType="num">
                                      <p:cBhvr>
                                        <p:cTn id="20" dur="500" fill="hold"/>
                                        <p:tgtEl>
                                          <p:spTgt spid="211972"/>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1973"/>
                                        </p:tgtEl>
                                        <p:attrNameLst>
                                          <p:attrName>style.visibility</p:attrName>
                                        </p:attrNameLst>
                                      </p:cBhvr>
                                      <p:to>
                                        <p:strVal val="visible"/>
                                      </p:to>
                                    </p:set>
                                    <p:anim calcmode="lin" valueType="num">
                                      <p:cBhvr additive="base">
                                        <p:cTn id="25" dur="500" fill="hold"/>
                                        <p:tgtEl>
                                          <p:spTgt spid="211973"/>
                                        </p:tgtEl>
                                        <p:attrNameLst>
                                          <p:attrName>ppt_x</p:attrName>
                                        </p:attrNameLst>
                                      </p:cBhvr>
                                      <p:tavLst>
                                        <p:tav tm="0">
                                          <p:val>
                                            <p:strVal val="#ppt_x"/>
                                          </p:val>
                                        </p:tav>
                                        <p:tav tm="100000">
                                          <p:val>
                                            <p:strVal val="#ppt_x"/>
                                          </p:val>
                                        </p:tav>
                                      </p:tavLst>
                                    </p:anim>
                                    <p:anim calcmode="lin" valueType="num">
                                      <p:cBhvr additive="base">
                                        <p:cTn id="26" dur="500" fill="hold"/>
                                        <p:tgtEl>
                                          <p:spTgt spid="21197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1974"/>
                                        </p:tgtEl>
                                        <p:attrNameLst>
                                          <p:attrName>style.visibility</p:attrName>
                                        </p:attrNameLst>
                                      </p:cBhvr>
                                      <p:to>
                                        <p:strVal val="visible"/>
                                      </p:to>
                                    </p:set>
                                    <p:anim calcmode="lin" valueType="num">
                                      <p:cBhvr additive="base">
                                        <p:cTn id="31" dur="500" fill="hold"/>
                                        <p:tgtEl>
                                          <p:spTgt spid="211974"/>
                                        </p:tgtEl>
                                        <p:attrNameLst>
                                          <p:attrName>ppt_x</p:attrName>
                                        </p:attrNameLst>
                                      </p:cBhvr>
                                      <p:tavLst>
                                        <p:tav tm="0">
                                          <p:val>
                                            <p:strVal val="#ppt_x"/>
                                          </p:val>
                                        </p:tav>
                                        <p:tav tm="100000">
                                          <p:val>
                                            <p:strVal val="#ppt_x"/>
                                          </p:val>
                                        </p:tav>
                                      </p:tavLst>
                                    </p:anim>
                                    <p:anim calcmode="lin" valueType="num">
                                      <p:cBhvr additive="base">
                                        <p:cTn id="32" dur="500" fill="hold"/>
                                        <p:tgtEl>
                                          <p:spTgt spid="21197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211978"/>
                                        </p:tgtEl>
                                        <p:attrNameLst>
                                          <p:attrName>style.visibility</p:attrName>
                                        </p:attrNameLst>
                                      </p:cBhvr>
                                      <p:to>
                                        <p:strVal val="visible"/>
                                      </p:to>
                                    </p:set>
                                    <p:anim calcmode="lin" valueType="num">
                                      <p:cBhvr additive="base">
                                        <p:cTn id="37" dur="500" fill="hold"/>
                                        <p:tgtEl>
                                          <p:spTgt spid="211978"/>
                                        </p:tgtEl>
                                        <p:attrNameLst>
                                          <p:attrName>ppt_x</p:attrName>
                                        </p:attrNameLst>
                                      </p:cBhvr>
                                      <p:tavLst>
                                        <p:tav tm="0">
                                          <p:val>
                                            <p:strVal val="#ppt_x"/>
                                          </p:val>
                                        </p:tav>
                                        <p:tav tm="100000">
                                          <p:val>
                                            <p:strVal val="#ppt_x"/>
                                          </p:val>
                                        </p:tav>
                                      </p:tavLst>
                                    </p:anim>
                                    <p:anim calcmode="lin" valueType="num">
                                      <p:cBhvr additive="base">
                                        <p:cTn id="38" dur="500" fill="hold"/>
                                        <p:tgtEl>
                                          <p:spTgt spid="211978"/>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11981"/>
                                        </p:tgtEl>
                                        <p:attrNameLst>
                                          <p:attrName>style.visibility</p:attrName>
                                        </p:attrNameLst>
                                      </p:cBhvr>
                                      <p:to>
                                        <p:strVal val="visible"/>
                                      </p:to>
                                    </p:set>
                                    <p:anim calcmode="lin" valueType="num">
                                      <p:cBhvr additive="base">
                                        <p:cTn id="43" dur="500" fill="hold"/>
                                        <p:tgtEl>
                                          <p:spTgt spid="211981"/>
                                        </p:tgtEl>
                                        <p:attrNameLst>
                                          <p:attrName>ppt_x</p:attrName>
                                        </p:attrNameLst>
                                      </p:cBhvr>
                                      <p:tavLst>
                                        <p:tav tm="0">
                                          <p:val>
                                            <p:strVal val="1+#ppt_w/2"/>
                                          </p:val>
                                        </p:tav>
                                        <p:tav tm="100000">
                                          <p:val>
                                            <p:strVal val="#ppt_x"/>
                                          </p:val>
                                        </p:tav>
                                      </p:tavLst>
                                    </p:anim>
                                    <p:anim calcmode="lin" valueType="num">
                                      <p:cBhvr additive="base">
                                        <p:cTn id="44" dur="500" fill="hold"/>
                                        <p:tgtEl>
                                          <p:spTgt spid="211981"/>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11975"/>
                                        </p:tgtEl>
                                        <p:attrNameLst>
                                          <p:attrName>style.visibility</p:attrName>
                                        </p:attrNameLst>
                                      </p:cBhvr>
                                      <p:to>
                                        <p:strVal val="visible"/>
                                      </p:to>
                                    </p:set>
                                    <p:anim calcmode="lin" valueType="num">
                                      <p:cBhvr additive="base">
                                        <p:cTn id="49" dur="500" fill="hold"/>
                                        <p:tgtEl>
                                          <p:spTgt spid="211975"/>
                                        </p:tgtEl>
                                        <p:attrNameLst>
                                          <p:attrName>ppt_x</p:attrName>
                                        </p:attrNameLst>
                                      </p:cBhvr>
                                      <p:tavLst>
                                        <p:tav tm="0">
                                          <p:val>
                                            <p:strVal val="#ppt_x"/>
                                          </p:val>
                                        </p:tav>
                                        <p:tav tm="100000">
                                          <p:val>
                                            <p:strVal val="#ppt_x"/>
                                          </p:val>
                                        </p:tav>
                                      </p:tavLst>
                                    </p:anim>
                                    <p:anim calcmode="lin" valueType="num">
                                      <p:cBhvr additive="base">
                                        <p:cTn id="50" dur="500" fill="hold"/>
                                        <p:tgtEl>
                                          <p:spTgt spid="211975"/>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211979"/>
                                        </p:tgtEl>
                                        <p:attrNameLst>
                                          <p:attrName>style.visibility</p:attrName>
                                        </p:attrNameLst>
                                      </p:cBhvr>
                                      <p:to>
                                        <p:strVal val="visible"/>
                                      </p:to>
                                    </p:set>
                                    <p:anim calcmode="lin" valueType="num">
                                      <p:cBhvr additive="base">
                                        <p:cTn id="55" dur="500" fill="hold"/>
                                        <p:tgtEl>
                                          <p:spTgt spid="211979"/>
                                        </p:tgtEl>
                                        <p:attrNameLst>
                                          <p:attrName>ppt_x</p:attrName>
                                        </p:attrNameLst>
                                      </p:cBhvr>
                                      <p:tavLst>
                                        <p:tav tm="0">
                                          <p:val>
                                            <p:strVal val="#ppt_x"/>
                                          </p:val>
                                        </p:tav>
                                        <p:tav tm="100000">
                                          <p:val>
                                            <p:strVal val="#ppt_x"/>
                                          </p:val>
                                        </p:tav>
                                      </p:tavLst>
                                    </p:anim>
                                    <p:anim calcmode="lin" valueType="num">
                                      <p:cBhvr additive="base">
                                        <p:cTn id="56" dur="500" fill="hold"/>
                                        <p:tgtEl>
                                          <p:spTgt spid="211979"/>
                                        </p:tgtEl>
                                        <p:attrNameLst>
                                          <p:attrName>ppt_y</p:attrName>
                                        </p:attrNameLst>
                                      </p:cBhvr>
                                      <p:tavLst>
                                        <p:tav tm="0">
                                          <p:val>
                                            <p:strVal val="0-#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11976"/>
                                        </p:tgtEl>
                                        <p:attrNameLst>
                                          <p:attrName>style.visibility</p:attrName>
                                        </p:attrNameLst>
                                      </p:cBhvr>
                                      <p:to>
                                        <p:strVal val="visible"/>
                                      </p:to>
                                    </p:set>
                                    <p:anim calcmode="lin" valueType="num">
                                      <p:cBhvr additive="base">
                                        <p:cTn id="61" dur="500" fill="hold"/>
                                        <p:tgtEl>
                                          <p:spTgt spid="211976"/>
                                        </p:tgtEl>
                                        <p:attrNameLst>
                                          <p:attrName>ppt_x</p:attrName>
                                        </p:attrNameLst>
                                      </p:cBhvr>
                                      <p:tavLst>
                                        <p:tav tm="0">
                                          <p:val>
                                            <p:strVal val="#ppt_x"/>
                                          </p:val>
                                        </p:tav>
                                        <p:tav tm="100000">
                                          <p:val>
                                            <p:strVal val="#ppt_x"/>
                                          </p:val>
                                        </p:tav>
                                      </p:tavLst>
                                    </p:anim>
                                    <p:anim calcmode="lin" valueType="num">
                                      <p:cBhvr additive="base">
                                        <p:cTn id="62" dur="500" fill="hold"/>
                                        <p:tgtEl>
                                          <p:spTgt spid="211976"/>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211980"/>
                                        </p:tgtEl>
                                        <p:attrNameLst>
                                          <p:attrName>style.visibility</p:attrName>
                                        </p:attrNameLst>
                                      </p:cBhvr>
                                      <p:to>
                                        <p:strVal val="visible"/>
                                      </p:to>
                                    </p:set>
                                    <p:anim calcmode="lin" valueType="num">
                                      <p:cBhvr additive="base">
                                        <p:cTn id="67" dur="500" fill="hold"/>
                                        <p:tgtEl>
                                          <p:spTgt spid="211980"/>
                                        </p:tgtEl>
                                        <p:attrNameLst>
                                          <p:attrName>ppt_x</p:attrName>
                                        </p:attrNameLst>
                                      </p:cBhvr>
                                      <p:tavLst>
                                        <p:tav tm="0">
                                          <p:val>
                                            <p:strVal val="#ppt_x"/>
                                          </p:val>
                                        </p:tav>
                                        <p:tav tm="100000">
                                          <p:val>
                                            <p:strVal val="#ppt_x"/>
                                          </p:val>
                                        </p:tav>
                                      </p:tavLst>
                                    </p:anim>
                                    <p:anim calcmode="lin" valueType="num">
                                      <p:cBhvr additive="base">
                                        <p:cTn id="68" dur="500" fill="hold"/>
                                        <p:tgtEl>
                                          <p:spTgt spid="211980"/>
                                        </p:tgtEl>
                                        <p:attrNameLst>
                                          <p:attrName>ppt_y</p:attrName>
                                        </p:attrNameLst>
                                      </p:cBhvr>
                                      <p:tavLst>
                                        <p:tav tm="0">
                                          <p:val>
                                            <p:strVal val="0-#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11977"/>
                                        </p:tgtEl>
                                        <p:attrNameLst>
                                          <p:attrName>style.visibility</p:attrName>
                                        </p:attrNameLst>
                                      </p:cBhvr>
                                      <p:to>
                                        <p:strVal val="visible"/>
                                      </p:to>
                                    </p:set>
                                    <p:anim calcmode="lin" valueType="num">
                                      <p:cBhvr additive="base">
                                        <p:cTn id="73" dur="500" fill="hold"/>
                                        <p:tgtEl>
                                          <p:spTgt spid="211977"/>
                                        </p:tgtEl>
                                        <p:attrNameLst>
                                          <p:attrName>ppt_x</p:attrName>
                                        </p:attrNameLst>
                                      </p:cBhvr>
                                      <p:tavLst>
                                        <p:tav tm="0">
                                          <p:val>
                                            <p:strVal val="#ppt_x"/>
                                          </p:val>
                                        </p:tav>
                                        <p:tav tm="100000">
                                          <p:val>
                                            <p:strVal val="#ppt_x"/>
                                          </p:val>
                                        </p:tav>
                                      </p:tavLst>
                                    </p:anim>
                                    <p:anim calcmode="lin" valueType="num">
                                      <p:cBhvr additive="base">
                                        <p:cTn id="74" dur="500" fill="hold"/>
                                        <p:tgtEl>
                                          <p:spTgt spid="211977"/>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11982"/>
                                        </p:tgtEl>
                                        <p:attrNameLst>
                                          <p:attrName>style.visibility</p:attrName>
                                        </p:attrNameLst>
                                      </p:cBhvr>
                                      <p:to>
                                        <p:strVal val="visible"/>
                                      </p:to>
                                    </p:set>
                                    <p:anim calcmode="lin" valueType="num">
                                      <p:cBhvr additive="base">
                                        <p:cTn id="79" dur="500" fill="hold"/>
                                        <p:tgtEl>
                                          <p:spTgt spid="211982"/>
                                        </p:tgtEl>
                                        <p:attrNameLst>
                                          <p:attrName>ppt_x</p:attrName>
                                        </p:attrNameLst>
                                      </p:cBhvr>
                                      <p:tavLst>
                                        <p:tav tm="0">
                                          <p:val>
                                            <p:strVal val="0-#ppt_w/2"/>
                                          </p:val>
                                        </p:tav>
                                        <p:tav tm="100000">
                                          <p:val>
                                            <p:strVal val="#ppt_x"/>
                                          </p:val>
                                        </p:tav>
                                      </p:tavLst>
                                    </p:anim>
                                    <p:anim calcmode="lin" valueType="num">
                                      <p:cBhvr additive="base">
                                        <p:cTn id="80" dur="500" fill="hold"/>
                                        <p:tgtEl>
                                          <p:spTgt spid="211982"/>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0" fill="hold" nodeType="clickEffect">
                                  <p:stCondLst>
                                    <p:cond delay="0"/>
                                  </p:stCondLst>
                                  <p:childTnLst>
                                    <p:set>
                                      <p:cBhvr>
                                        <p:cTn id="84" dur="1" fill="hold">
                                          <p:stCondLst>
                                            <p:cond delay="0"/>
                                          </p:stCondLst>
                                        </p:cTn>
                                        <p:tgtEl>
                                          <p:spTgt spid="211983"/>
                                        </p:tgtEl>
                                        <p:attrNameLst>
                                          <p:attrName>style.visibility</p:attrName>
                                        </p:attrNameLst>
                                      </p:cBhvr>
                                      <p:to>
                                        <p:strVal val="visible"/>
                                      </p:to>
                                    </p:set>
                                    <p:anim calcmode="lin" valueType="num">
                                      <p:cBhvr>
                                        <p:cTn id="85" dur="500" fill="hold"/>
                                        <p:tgtEl>
                                          <p:spTgt spid="211983"/>
                                        </p:tgtEl>
                                        <p:attrNameLst>
                                          <p:attrName>ppt_w</p:attrName>
                                        </p:attrNameLst>
                                      </p:cBhvr>
                                      <p:tavLst>
                                        <p:tav tm="0">
                                          <p:val>
                                            <p:fltVal val="0"/>
                                          </p:val>
                                        </p:tav>
                                        <p:tav tm="100000">
                                          <p:val>
                                            <p:strVal val="#ppt_w"/>
                                          </p:val>
                                        </p:tav>
                                      </p:tavLst>
                                    </p:anim>
                                    <p:anim calcmode="lin" valueType="num">
                                      <p:cBhvr>
                                        <p:cTn id="86" dur="500" fill="hold"/>
                                        <p:tgtEl>
                                          <p:spTgt spid="211983"/>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11984"/>
                                        </p:tgtEl>
                                        <p:attrNameLst>
                                          <p:attrName>style.visibility</p:attrName>
                                        </p:attrNameLst>
                                      </p:cBhvr>
                                      <p:to>
                                        <p:strVal val="visible"/>
                                      </p:to>
                                    </p:set>
                                    <p:anim calcmode="lin" valueType="num">
                                      <p:cBhvr additive="base">
                                        <p:cTn id="91" dur="500" fill="hold"/>
                                        <p:tgtEl>
                                          <p:spTgt spid="211984"/>
                                        </p:tgtEl>
                                        <p:attrNameLst>
                                          <p:attrName>ppt_x</p:attrName>
                                        </p:attrNameLst>
                                      </p:cBhvr>
                                      <p:tavLst>
                                        <p:tav tm="0">
                                          <p:val>
                                            <p:strVal val="#ppt_x"/>
                                          </p:val>
                                        </p:tav>
                                        <p:tav tm="100000">
                                          <p:val>
                                            <p:strVal val="#ppt_x"/>
                                          </p:val>
                                        </p:tav>
                                      </p:tavLst>
                                    </p:anim>
                                    <p:anim calcmode="lin" valueType="num">
                                      <p:cBhvr additive="base">
                                        <p:cTn id="92" dur="500" fill="hold"/>
                                        <p:tgtEl>
                                          <p:spTgt spid="211984"/>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1985"/>
                                        </p:tgtEl>
                                        <p:attrNameLst>
                                          <p:attrName>style.visibility</p:attrName>
                                        </p:attrNameLst>
                                      </p:cBhvr>
                                      <p:to>
                                        <p:strVal val="visible"/>
                                      </p:to>
                                    </p:set>
                                    <p:anim calcmode="lin" valueType="num">
                                      <p:cBhvr additive="base">
                                        <p:cTn id="97" dur="500" fill="hold"/>
                                        <p:tgtEl>
                                          <p:spTgt spid="211985"/>
                                        </p:tgtEl>
                                        <p:attrNameLst>
                                          <p:attrName>ppt_x</p:attrName>
                                        </p:attrNameLst>
                                      </p:cBhvr>
                                      <p:tavLst>
                                        <p:tav tm="0">
                                          <p:val>
                                            <p:strVal val="#ppt_x"/>
                                          </p:val>
                                        </p:tav>
                                        <p:tav tm="100000">
                                          <p:val>
                                            <p:strVal val="#ppt_x"/>
                                          </p:val>
                                        </p:tav>
                                      </p:tavLst>
                                    </p:anim>
                                    <p:anim calcmode="lin" valueType="num">
                                      <p:cBhvr additive="base">
                                        <p:cTn id="98" dur="500" fill="hold"/>
                                        <p:tgtEl>
                                          <p:spTgt spid="211985"/>
                                        </p:tgtEl>
                                        <p:attrNameLst>
                                          <p:attrName>ppt_y</p:attrName>
                                        </p:attrNameLst>
                                      </p:cBhvr>
                                      <p:tavLst>
                                        <p:tav tm="0">
                                          <p:val>
                                            <p:strVal val="1+#ppt_h/2"/>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211987"/>
                                        </p:tgtEl>
                                        <p:attrNameLst>
                                          <p:attrName>style.visibility</p:attrName>
                                        </p:attrNameLst>
                                      </p:cBhvr>
                                      <p:to>
                                        <p:strVal val="visible"/>
                                      </p:to>
                                    </p:set>
                                    <p:anim calcmode="lin" valueType="num">
                                      <p:cBhvr additive="base">
                                        <p:cTn id="103" dur="500" fill="hold"/>
                                        <p:tgtEl>
                                          <p:spTgt spid="211987"/>
                                        </p:tgtEl>
                                        <p:attrNameLst>
                                          <p:attrName>ppt_x</p:attrName>
                                        </p:attrNameLst>
                                      </p:cBhvr>
                                      <p:tavLst>
                                        <p:tav tm="0">
                                          <p:val>
                                            <p:strVal val="#ppt_x"/>
                                          </p:val>
                                        </p:tav>
                                        <p:tav tm="100000">
                                          <p:val>
                                            <p:strVal val="#ppt_x"/>
                                          </p:val>
                                        </p:tav>
                                      </p:tavLst>
                                    </p:anim>
                                    <p:anim calcmode="lin" valueType="num">
                                      <p:cBhvr additive="base">
                                        <p:cTn id="104" dur="500" fill="hold"/>
                                        <p:tgtEl>
                                          <p:spTgt spid="211987"/>
                                        </p:tgtEl>
                                        <p:attrNameLst>
                                          <p:attrName>ppt_y</p:attrName>
                                        </p:attrNameLst>
                                      </p:cBhvr>
                                      <p:tavLst>
                                        <p:tav tm="0">
                                          <p:val>
                                            <p:strVal val="0-#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2" fill="hold" grpId="0" nodeType="clickEffect">
                                  <p:stCondLst>
                                    <p:cond delay="0"/>
                                  </p:stCondLst>
                                  <p:childTnLst>
                                    <p:set>
                                      <p:cBhvr>
                                        <p:cTn id="108" dur="1" fill="hold">
                                          <p:stCondLst>
                                            <p:cond delay="0"/>
                                          </p:stCondLst>
                                        </p:cTn>
                                        <p:tgtEl>
                                          <p:spTgt spid="211986"/>
                                        </p:tgtEl>
                                        <p:attrNameLst>
                                          <p:attrName>style.visibility</p:attrName>
                                        </p:attrNameLst>
                                      </p:cBhvr>
                                      <p:to>
                                        <p:strVal val="visible"/>
                                      </p:to>
                                    </p:set>
                                    <p:anim calcmode="lin" valueType="num">
                                      <p:cBhvr additive="base">
                                        <p:cTn id="109" dur="500" fill="hold"/>
                                        <p:tgtEl>
                                          <p:spTgt spid="211986"/>
                                        </p:tgtEl>
                                        <p:attrNameLst>
                                          <p:attrName>ppt_x</p:attrName>
                                        </p:attrNameLst>
                                      </p:cBhvr>
                                      <p:tavLst>
                                        <p:tav tm="0">
                                          <p:val>
                                            <p:strVal val="1+#ppt_w/2"/>
                                          </p:val>
                                        </p:tav>
                                        <p:tav tm="100000">
                                          <p:val>
                                            <p:strVal val="#ppt_x"/>
                                          </p:val>
                                        </p:tav>
                                      </p:tavLst>
                                    </p:anim>
                                    <p:anim calcmode="lin" valueType="num">
                                      <p:cBhvr additive="base">
                                        <p:cTn id="110" dur="500" fill="hold"/>
                                        <p:tgtEl>
                                          <p:spTgt spid="211986"/>
                                        </p:tgtEl>
                                        <p:attrNameLst>
                                          <p:attrName>ppt_y</p:attrName>
                                        </p:attrNameLst>
                                      </p:cBhvr>
                                      <p:tavLst>
                                        <p:tav tm="0">
                                          <p:val>
                                            <p:strVal val="#ppt_y"/>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11988"/>
                                        </p:tgtEl>
                                        <p:attrNameLst>
                                          <p:attrName>style.visibility</p:attrName>
                                        </p:attrNameLst>
                                      </p:cBhvr>
                                      <p:to>
                                        <p:strVal val="visible"/>
                                      </p:to>
                                    </p:set>
                                    <p:anim calcmode="lin" valueType="num">
                                      <p:cBhvr additive="base">
                                        <p:cTn id="115" dur="500" fill="hold"/>
                                        <p:tgtEl>
                                          <p:spTgt spid="211988"/>
                                        </p:tgtEl>
                                        <p:attrNameLst>
                                          <p:attrName>ppt_x</p:attrName>
                                        </p:attrNameLst>
                                      </p:cBhvr>
                                      <p:tavLst>
                                        <p:tav tm="0">
                                          <p:val>
                                            <p:strVal val="#ppt_x"/>
                                          </p:val>
                                        </p:tav>
                                        <p:tav tm="100000">
                                          <p:val>
                                            <p:strVal val="#ppt_x"/>
                                          </p:val>
                                        </p:tav>
                                      </p:tavLst>
                                    </p:anim>
                                    <p:anim calcmode="lin" valueType="num">
                                      <p:cBhvr additive="base">
                                        <p:cTn id="116" dur="500" fill="hold"/>
                                        <p:tgtEl>
                                          <p:spTgt spid="211988"/>
                                        </p:tgtEl>
                                        <p:attrNameLst>
                                          <p:attrName>ppt_y</p:attrName>
                                        </p:attrNameLst>
                                      </p:cBhvr>
                                      <p:tavLst>
                                        <p:tav tm="0">
                                          <p:val>
                                            <p:strVal val="1+#ppt_h/2"/>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11989"/>
                                        </p:tgtEl>
                                        <p:attrNameLst>
                                          <p:attrName>style.visibility</p:attrName>
                                        </p:attrNameLst>
                                      </p:cBhvr>
                                      <p:to>
                                        <p:strVal val="visible"/>
                                      </p:to>
                                    </p:set>
                                    <p:anim calcmode="lin" valueType="num">
                                      <p:cBhvr additive="base">
                                        <p:cTn id="121" dur="500" fill="hold"/>
                                        <p:tgtEl>
                                          <p:spTgt spid="211989"/>
                                        </p:tgtEl>
                                        <p:attrNameLst>
                                          <p:attrName>ppt_x</p:attrName>
                                        </p:attrNameLst>
                                      </p:cBhvr>
                                      <p:tavLst>
                                        <p:tav tm="0">
                                          <p:val>
                                            <p:strVal val="#ppt_x"/>
                                          </p:val>
                                        </p:tav>
                                        <p:tav tm="100000">
                                          <p:val>
                                            <p:strVal val="#ppt_x"/>
                                          </p:val>
                                        </p:tav>
                                      </p:tavLst>
                                    </p:anim>
                                    <p:anim calcmode="lin" valueType="num">
                                      <p:cBhvr additive="base">
                                        <p:cTn id="122" dur="500" fill="hold"/>
                                        <p:tgtEl>
                                          <p:spTgt spid="211989"/>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1" fill="hold" grpId="0" nodeType="clickEffect">
                                  <p:stCondLst>
                                    <p:cond delay="0"/>
                                  </p:stCondLst>
                                  <p:childTnLst>
                                    <p:set>
                                      <p:cBhvr>
                                        <p:cTn id="126" dur="1" fill="hold">
                                          <p:stCondLst>
                                            <p:cond delay="0"/>
                                          </p:stCondLst>
                                        </p:cTn>
                                        <p:tgtEl>
                                          <p:spTgt spid="211990"/>
                                        </p:tgtEl>
                                        <p:attrNameLst>
                                          <p:attrName>style.visibility</p:attrName>
                                        </p:attrNameLst>
                                      </p:cBhvr>
                                      <p:to>
                                        <p:strVal val="visible"/>
                                      </p:to>
                                    </p:set>
                                    <p:anim calcmode="lin" valueType="num">
                                      <p:cBhvr additive="base">
                                        <p:cTn id="127" dur="500" fill="hold"/>
                                        <p:tgtEl>
                                          <p:spTgt spid="211990"/>
                                        </p:tgtEl>
                                        <p:attrNameLst>
                                          <p:attrName>ppt_x</p:attrName>
                                        </p:attrNameLst>
                                      </p:cBhvr>
                                      <p:tavLst>
                                        <p:tav tm="0">
                                          <p:val>
                                            <p:strVal val="#ppt_x"/>
                                          </p:val>
                                        </p:tav>
                                        <p:tav tm="100000">
                                          <p:val>
                                            <p:strVal val="#ppt_x"/>
                                          </p:val>
                                        </p:tav>
                                      </p:tavLst>
                                    </p:anim>
                                    <p:anim calcmode="lin" valueType="num">
                                      <p:cBhvr additive="base">
                                        <p:cTn id="128" dur="500" fill="hold"/>
                                        <p:tgtEl>
                                          <p:spTgt spid="211990"/>
                                        </p:tgtEl>
                                        <p:attrNameLst>
                                          <p:attrName>ppt_y</p:attrName>
                                        </p:attrNameLst>
                                      </p:cBhvr>
                                      <p:tavLst>
                                        <p:tav tm="0">
                                          <p:val>
                                            <p:strVal val="0-#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11991"/>
                                        </p:tgtEl>
                                        <p:attrNameLst>
                                          <p:attrName>style.visibility</p:attrName>
                                        </p:attrNameLst>
                                      </p:cBhvr>
                                      <p:to>
                                        <p:strVal val="visible"/>
                                      </p:to>
                                    </p:set>
                                    <p:anim calcmode="lin" valueType="num">
                                      <p:cBhvr additive="base">
                                        <p:cTn id="133" dur="500" fill="hold"/>
                                        <p:tgtEl>
                                          <p:spTgt spid="211991"/>
                                        </p:tgtEl>
                                        <p:attrNameLst>
                                          <p:attrName>ppt_x</p:attrName>
                                        </p:attrNameLst>
                                      </p:cBhvr>
                                      <p:tavLst>
                                        <p:tav tm="0">
                                          <p:val>
                                            <p:strVal val="#ppt_x"/>
                                          </p:val>
                                        </p:tav>
                                        <p:tav tm="100000">
                                          <p:val>
                                            <p:strVal val="#ppt_x"/>
                                          </p:val>
                                        </p:tav>
                                      </p:tavLst>
                                    </p:anim>
                                    <p:anim calcmode="lin" valueType="num">
                                      <p:cBhvr additive="base">
                                        <p:cTn id="134" dur="500" fill="hold"/>
                                        <p:tgtEl>
                                          <p:spTgt spid="211991"/>
                                        </p:tgtEl>
                                        <p:attrNameLst>
                                          <p:attrName>ppt_y</p:attrName>
                                        </p:attrNameLst>
                                      </p:cBhvr>
                                      <p:tavLst>
                                        <p:tav tm="0">
                                          <p:val>
                                            <p:strVal val="1+#ppt_h/2"/>
                                          </p:val>
                                        </p:tav>
                                        <p:tav tm="100000">
                                          <p:val>
                                            <p:strVal val="#ppt_y"/>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4" fill="hold" nodeType="clickEffect">
                                  <p:stCondLst>
                                    <p:cond delay="0"/>
                                  </p:stCondLst>
                                  <p:childTnLst>
                                    <p:set>
                                      <p:cBhvr>
                                        <p:cTn id="138" dur="1" fill="hold">
                                          <p:stCondLst>
                                            <p:cond delay="0"/>
                                          </p:stCondLst>
                                        </p:cTn>
                                        <p:tgtEl>
                                          <p:spTgt spid="2"/>
                                        </p:tgtEl>
                                        <p:attrNameLst>
                                          <p:attrName>style.visibility</p:attrName>
                                        </p:attrNameLst>
                                      </p:cBhvr>
                                      <p:to>
                                        <p:strVal val="visible"/>
                                      </p:to>
                                    </p:set>
                                    <p:anim calcmode="lin" valueType="num">
                                      <p:cBhvr additive="base">
                                        <p:cTn id="139" dur="500" fill="hold"/>
                                        <p:tgtEl>
                                          <p:spTgt spid="2"/>
                                        </p:tgtEl>
                                        <p:attrNameLst>
                                          <p:attrName>ppt_x</p:attrName>
                                        </p:attrNameLst>
                                      </p:cBhvr>
                                      <p:tavLst>
                                        <p:tav tm="0">
                                          <p:val>
                                            <p:strVal val="#ppt_x"/>
                                          </p:val>
                                        </p:tav>
                                        <p:tav tm="100000">
                                          <p:val>
                                            <p:strVal val="#ppt_x"/>
                                          </p:val>
                                        </p:tav>
                                      </p:tavLst>
                                    </p:anim>
                                    <p:anim calcmode="lin" valueType="num">
                                      <p:cBhvr additive="base">
                                        <p:cTn id="1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utoUpdateAnimBg="0"/>
      <p:bldP spid="211973" grpId="0" autoUpdateAnimBg="0"/>
      <p:bldP spid="211974" grpId="0" autoUpdateAnimBg="0"/>
      <p:bldP spid="211975" grpId="0" autoUpdateAnimBg="0"/>
      <p:bldP spid="211976" grpId="0" autoUpdateAnimBg="0"/>
      <p:bldP spid="211977" grpId="0" autoUpdateAnimBg="0"/>
      <p:bldP spid="211978" grpId="0" autoUpdateAnimBg="0"/>
      <p:bldP spid="211979" grpId="0" autoUpdateAnimBg="0"/>
      <p:bldP spid="211980" grpId="0" autoUpdateAnimBg="0"/>
      <p:bldP spid="211981" grpId="0" autoUpdateAnimBg="0"/>
      <p:bldP spid="211982" grpId="0" autoUpdateAnimBg="0"/>
      <p:bldP spid="211984" grpId="0" autoUpdateAnimBg="0"/>
      <p:bldP spid="211985" grpId="0" autoUpdateAnimBg="0"/>
      <p:bldP spid="211986" grpId="0" autoUpdateAnimBg="0"/>
      <p:bldP spid="211987" grpId="0" autoUpdateAnimBg="0"/>
      <p:bldP spid="211988" grpId="0" autoUpdateAnimBg="0"/>
      <p:bldP spid="211989" grpId="0" autoUpdateAnimBg="0"/>
      <p:bldP spid="211990" grpId="0" autoUpdateAnimBg="0"/>
      <p:bldP spid="211991" grpId="0" autoUpdateAnimBg="0"/>
    </p:bldLst>
  </p:timing>
</p:sld>
</file>

<file path=ppt/slides/slide5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685800" y="0"/>
            <a:ext cx="7772400" cy="914400"/>
          </a:xfrm>
        </p:spPr>
        <p:txBody>
          <a:bodyPr/>
          <a:lstStyle/>
          <a:p>
            <a:pPr eaLnBrk="1" hangingPunct="1">
              <a:defRPr/>
            </a:pPr>
            <a:r>
              <a:rPr lang="en-US" sz="3600"/>
              <a:t>Addition of Integers</a:t>
            </a:r>
            <a:endParaRPr lang="en-CA" sz="3600"/>
          </a:p>
        </p:txBody>
      </p:sp>
      <p:sp>
        <p:nvSpPr>
          <p:cNvPr id="212995" name="Rectangle 3"/>
          <p:cNvSpPr>
            <a:spLocks noGrp="1" noChangeArrowheads="1"/>
          </p:cNvSpPr>
          <p:nvPr>
            <p:ph type="body" idx="1"/>
          </p:nvPr>
        </p:nvSpPr>
        <p:spPr>
          <a:xfrm>
            <a:off x="228600" y="1066800"/>
            <a:ext cx="8686800" cy="5257800"/>
          </a:xfrm>
        </p:spPr>
        <p:txBody>
          <a:bodyPr/>
          <a:lstStyle/>
          <a:p>
            <a:pPr marL="0" indent="0" eaLnBrk="1" hangingPunct="1">
              <a:lnSpc>
                <a:spcPct val="90000"/>
              </a:lnSpc>
              <a:spcBef>
                <a:spcPct val="0"/>
              </a:spcBef>
              <a:defRPr/>
            </a:pPr>
            <a:r>
              <a:rPr lang="en-US" sz="2800" dirty="0">
                <a:sym typeface="Symbol" pitchFamily="18" charset="2"/>
              </a:rPr>
              <a:t>Let a = (a</a:t>
            </a:r>
            <a:r>
              <a:rPr lang="en-US" sz="2800" baseline="-25000" dirty="0">
                <a:sym typeface="Symbol" pitchFamily="18" charset="2"/>
              </a:rPr>
              <a:t>n-1</a:t>
            </a:r>
            <a:r>
              <a:rPr lang="en-US" sz="2800" dirty="0">
                <a:sym typeface="Symbol" pitchFamily="18" charset="2"/>
              </a:rPr>
              <a:t>a</a:t>
            </a:r>
            <a:r>
              <a:rPr lang="en-US" sz="2800" baseline="-25000" dirty="0">
                <a:sym typeface="Symbol" pitchFamily="18" charset="2"/>
              </a:rPr>
              <a:t>n-2</a:t>
            </a:r>
            <a:r>
              <a:rPr lang="en-US" sz="2800" dirty="0">
                <a:sym typeface="Symbol" pitchFamily="18" charset="2"/>
              </a:rPr>
              <a:t>…a</a:t>
            </a:r>
            <a:r>
              <a:rPr lang="en-US" sz="2800" baseline="-25000" dirty="0">
                <a:sym typeface="Symbol" pitchFamily="18" charset="2"/>
              </a:rPr>
              <a:t>1</a:t>
            </a:r>
            <a:r>
              <a:rPr lang="en-US" sz="2800" dirty="0">
                <a:sym typeface="Symbol" pitchFamily="18" charset="2"/>
              </a:rPr>
              <a:t>a</a:t>
            </a:r>
            <a:r>
              <a:rPr lang="en-US" sz="2800" baseline="-25000" dirty="0">
                <a:sym typeface="Symbol" pitchFamily="18" charset="2"/>
              </a:rPr>
              <a:t>0</a:t>
            </a:r>
            <a:r>
              <a:rPr lang="en-US" sz="2800" dirty="0">
                <a:sym typeface="Symbol" pitchFamily="18" charset="2"/>
              </a:rPr>
              <a:t>)</a:t>
            </a:r>
            <a:r>
              <a:rPr lang="en-US" sz="2800" baseline="-25000" dirty="0">
                <a:sym typeface="Symbol" pitchFamily="18" charset="2"/>
              </a:rPr>
              <a:t>2</a:t>
            </a:r>
            <a:r>
              <a:rPr lang="en-US" sz="2800" dirty="0">
                <a:sym typeface="Symbol" pitchFamily="18" charset="2"/>
              </a:rPr>
              <a:t>, b = (b</a:t>
            </a:r>
            <a:r>
              <a:rPr lang="en-US" sz="2800" baseline="-25000" dirty="0">
                <a:sym typeface="Symbol" pitchFamily="18" charset="2"/>
              </a:rPr>
              <a:t>n-1</a:t>
            </a:r>
            <a:r>
              <a:rPr lang="en-US" sz="2800" dirty="0">
                <a:sym typeface="Symbol" pitchFamily="18" charset="2"/>
              </a:rPr>
              <a:t>b</a:t>
            </a:r>
            <a:r>
              <a:rPr lang="en-US" sz="2800" baseline="-25000" dirty="0">
                <a:sym typeface="Symbol" pitchFamily="18" charset="2"/>
              </a:rPr>
              <a:t>n-2</a:t>
            </a:r>
            <a:r>
              <a:rPr lang="en-US" sz="2800" dirty="0">
                <a:sym typeface="Symbol" pitchFamily="18" charset="2"/>
              </a:rPr>
              <a:t>…b</a:t>
            </a:r>
            <a:r>
              <a:rPr lang="en-US" sz="2800" baseline="-25000" dirty="0">
                <a:sym typeface="Symbol" pitchFamily="18" charset="2"/>
              </a:rPr>
              <a:t>1</a:t>
            </a:r>
            <a:r>
              <a:rPr lang="en-US" sz="2800" dirty="0">
                <a:sym typeface="Symbol" pitchFamily="18" charset="2"/>
              </a:rPr>
              <a:t>b</a:t>
            </a:r>
            <a:r>
              <a:rPr lang="en-US" sz="2800" baseline="-25000" dirty="0">
                <a:sym typeface="Symbol" pitchFamily="18" charset="2"/>
              </a:rPr>
              <a:t>0</a:t>
            </a:r>
            <a:r>
              <a:rPr lang="en-US" sz="2800" dirty="0">
                <a:sym typeface="Symbol" pitchFamily="18" charset="2"/>
              </a:rPr>
              <a:t>)</a:t>
            </a:r>
            <a:r>
              <a:rPr lang="en-US" sz="2800" baseline="-25000" dirty="0">
                <a:sym typeface="Symbol" pitchFamily="18" charset="2"/>
              </a:rPr>
              <a:t>2.</a:t>
            </a:r>
          </a:p>
          <a:p>
            <a:pPr marL="0" indent="0" eaLnBrk="1" hangingPunct="1">
              <a:lnSpc>
                <a:spcPct val="90000"/>
              </a:lnSpc>
              <a:spcBef>
                <a:spcPct val="0"/>
              </a:spcBef>
              <a:defRPr/>
            </a:pPr>
            <a:endParaRPr lang="en-US" sz="1600" baseline="-25000" dirty="0">
              <a:sym typeface="Symbol" pitchFamily="18" charset="2"/>
            </a:endParaRPr>
          </a:p>
          <a:p>
            <a:pPr marL="0" indent="0" eaLnBrk="1" hangingPunct="1">
              <a:lnSpc>
                <a:spcPct val="90000"/>
              </a:lnSpc>
              <a:spcBef>
                <a:spcPct val="0"/>
              </a:spcBef>
              <a:defRPr/>
            </a:pPr>
            <a:r>
              <a:rPr lang="en-US" sz="2800" dirty="0">
                <a:sym typeface="Symbol" pitchFamily="18" charset="2"/>
              </a:rPr>
              <a:t>How can we </a:t>
            </a:r>
            <a:r>
              <a:rPr lang="en-US" sz="2800" b="1" dirty="0">
                <a:solidFill>
                  <a:srgbClr val="00FFFF"/>
                </a:solidFill>
                <a:sym typeface="Symbol" pitchFamily="18" charset="2"/>
              </a:rPr>
              <a:t>algorithmically </a:t>
            </a:r>
            <a:r>
              <a:rPr lang="en-US" sz="2800" dirty="0">
                <a:sym typeface="Symbol" pitchFamily="18" charset="2"/>
              </a:rPr>
              <a:t>add these two binary numbers?</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First, add their rightmost bits:</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a</a:t>
            </a:r>
            <a:r>
              <a:rPr lang="en-US" sz="2800" baseline="-25000" dirty="0">
                <a:sym typeface="Symbol" pitchFamily="18" charset="2"/>
              </a:rPr>
              <a:t>0</a:t>
            </a:r>
            <a:r>
              <a:rPr lang="en-US" sz="2800" dirty="0">
                <a:sym typeface="Symbol" pitchFamily="18" charset="2"/>
              </a:rPr>
              <a:t> + b</a:t>
            </a:r>
            <a:r>
              <a:rPr lang="en-US" sz="2800" baseline="-25000" dirty="0">
                <a:sym typeface="Symbol" pitchFamily="18" charset="2"/>
              </a:rPr>
              <a:t>0</a:t>
            </a:r>
            <a:r>
              <a:rPr lang="en-US" sz="2800" dirty="0">
                <a:sym typeface="Symbol" pitchFamily="18" charset="2"/>
              </a:rPr>
              <a:t> = c</a:t>
            </a:r>
            <a:r>
              <a:rPr lang="en-US" sz="2800" baseline="-25000" dirty="0">
                <a:sym typeface="Symbol" pitchFamily="18" charset="2"/>
              </a:rPr>
              <a:t>0</a:t>
            </a:r>
            <a:r>
              <a:rPr lang="en-US" sz="2800" dirty="0">
                <a:sym typeface="Symbol" pitchFamily="18" charset="2"/>
              </a:rPr>
              <a:t>2 + s</a:t>
            </a:r>
            <a:r>
              <a:rPr lang="en-US" sz="2800" baseline="-25000" dirty="0">
                <a:sym typeface="Symbol" pitchFamily="18" charset="2"/>
              </a:rPr>
              <a:t>0</a:t>
            </a:r>
            <a:r>
              <a:rPr lang="en-US" sz="2800" dirty="0">
                <a:sym typeface="Symbol" pitchFamily="18" charset="2"/>
              </a:rPr>
              <a:t>,</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where s</a:t>
            </a:r>
            <a:r>
              <a:rPr lang="en-US" sz="2800" baseline="-25000" dirty="0">
                <a:sym typeface="Symbol" pitchFamily="18" charset="2"/>
              </a:rPr>
              <a:t>0</a:t>
            </a:r>
            <a:r>
              <a:rPr lang="en-US" sz="2800" dirty="0">
                <a:sym typeface="Symbol" pitchFamily="18" charset="2"/>
              </a:rPr>
              <a:t> is the </a:t>
            </a:r>
            <a:r>
              <a:rPr lang="en-US" sz="2800" b="1" dirty="0">
                <a:solidFill>
                  <a:srgbClr val="00FFFF"/>
                </a:solidFill>
                <a:sym typeface="Symbol" pitchFamily="18" charset="2"/>
              </a:rPr>
              <a:t>rightmost bit</a:t>
            </a:r>
            <a:r>
              <a:rPr lang="en-US" sz="2800" dirty="0">
                <a:sym typeface="Symbol" pitchFamily="18" charset="2"/>
              </a:rPr>
              <a:t> in the binary expansion of a + b, and c</a:t>
            </a:r>
            <a:r>
              <a:rPr lang="en-US" sz="2800" baseline="-25000" dirty="0">
                <a:sym typeface="Symbol" pitchFamily="18" charset="2"/>
              </a:rPr>
              <a:t>0</a:t>
            </a:r>
            <a:r>
              <a:rPr lang="en-US" sz="2800" dirty="0">
                <a:sym typeface="Symbol" pitchFamily="18" charset="2"/>
              </a:rPr>
              <a:t> is the </a:t>
            </a:r>
            <a:r>
              <a:rPr lang="en-US" sz="2800" b="1" dirty="0">
                <a:solidFill>
                  <a:srgbClr val="00FFFF"/>
                </a:solidFill>
                <a:sym typeface="Symbol" pitchFamily="18" charset="2"/>
              </a:rPr>
              <a:t>carry</a:t>
            </a:r>
            <a:r>
              <a:rPr lang="en-US" sz="2800" dirty="0">
                <a:sym typeface="Symbol" pitchFamily="18" charset="2"/>
              </a:rPr>
              <a:t>.</a:t>
            </a:r>
          </a:p>
          <a:p>
            <a:pPr marL="0" indent="0" eaLnBrk="1" hangingPunct="1">
              <a:lnSpc>
                <a:spcPct val="90000"/>
              </a:lnSpc>
              <a:spcBef>
                <a:spcPct val="0"/>
              </a:spcBef>
              <a:defRPr/>
            </a:pPr>
            <a:endParaRPr lang="en-US" sz="1600" dirty="0">
              <a:sym typeface="Symbol" pitchFamily="18" charset="2"/>
            </a:endParaRPr>
          </a:p>
          <a:p>
            <a:pPr marL="0" indent="0" eaLnBrk="1" hangingPunct="1">
              <a:lnSpc>
                <a:spcPct val="90000"/>
              </a:lnSpc>
              <a:spcBef>
                <a:spcPct val="0"/>
              </a:spcBef>
              <a:defRPr/>
            </a:pPr>
            <a:r>
              <a:rPr lang="en-US" sz="2800" dirty="0">
                <a:sym typeface="Symbol" pitchFamily="18" charset="2"/>
              </a:rPr>
              <a:t>Then, add the next pair of bits and the carry:</a:t>
            </a:r>
          </a:p>
          <a:p>
            <a:pPr marL="0" indent="0" eaLnBrk="1" hangingPunct="1">
              <a:lnSpc>
                <a:spcPct val="90000"/>
              </a:lnSpc>
              <a:spcBef>
                <a:spcPct val="0"/>
              </a:spcBef>
              <a:defRPr/>
            </a:pPr>
            <a:endParaRPr lang="en-US" sz="900" dirty="0">
              <a:sym typeface="Symbol" pitchFamily="18" charset="2"/>
            </a:endParaRPr>
          </a:p>
          <a:p>
            <a:pPr marL="0" indent="0" eaLnBrk="1" hangingPunct="1">
              <a:lnSpc>
                <a:spcPct val="90000"/>
              </a:lnSpc>
              <a:spcBef>
                <a:spcPct val="0"/>
              </a:spcBef>
              <a:defRPr/>
            </a:pPr>
            <a:r>
              <a:rPr lang="en-US" sz="2800" dirty="0">
                <a:sym typeface="Symbol" pitchFamily="18" charset="2"/>
              </a:rPr>
              <a:t>a</a:t>
            </a:r>
            <a:r>
              <a:rPr lang="en-US" sz="2800" baseline="-25000" dirty="0">
                <a:sym typeface="Symbol" pitchFamily="18" charset="2"/>
              </a:rPr>
              <a:t>1</a:t>
            </a:r>
            <a:r>
              <a:rPr lang="en-US" sz="2800" dirty="0">
                <a:sym typeface="Symbol" pitchFamily="18" charset="2"/>
              </a:rPr>
              <a:t> + b</a:t>
            </a:r>
            <a:r>
              <a:rPr lang="en-US" sz="2800" baseline="-25000" dirty="0">
                <a:sym typeface="Symbol" pitchFamily="18" charset="2"/>
              </a:rPr>
              <a:t>1 </a:t>
            </a:r>
            <a:r>
              <a:rPr lang="en-US" sz="2800" dirty="0">
                <a:sym typeface="Symbol" pitchFamily="18" charset="2"/>
              </a:rPr>
              <a:t>+ c</a:t>
            </a:r>
            <a:r>
              <a:rPr lang="en-US" sz="2800" baseline="-25000" dirty="0">
                <a:sym typeface="Symbol" pitchFamily="18" charset="2"/>
              </a:rPr>
              <a:t>0</a:t>
            </a:r>
            <a:r>
              <a:rPr lang="en-US" sz="2800" dirty="0">
                <a:sym typeface="Symbol" pitchFamily="18" charset="2"/>
              </a:rPr>
              <a:t> = c</a:t>
            </a:r>
            <a:r>
              <a:rPr lang="en-US" sz="2800" baseline="-25000" dirty="0">
                <a:sym typeface="Symbol" pitchFamily="18" charset="2"/>
              </a:rPr>
              <a:t>1</a:t>
            </a:r>
            <a:r>
              <a:rPr lang="en-US" sz="2800" dirty="0">
                <a:sym typeface="Symbol" pitchFamily="18" charset="2"/>
              </a:rPr>
              <a:t>2 + s</a:t>
            </a:r>
            <a:r>
              <a:rPr lang="en-US" sz="2800" baseline="-25000" dirty="0">
                <a:sym typeface="Symbol" pitchFamily="18" charset="2"/>
              </a:rPr>
              <a:t>1</a:t>
            </a:r>
            <a:r>
              <a:rPr lang="en-US" sz="2800" dirty="0">
                <a:sym typeface="Symbol" pitchFamily="18" charset="2"/>
              </a:rPr>
              <a:t>,</a:t>
            </a:r>
          </a:p>
          <a:p>
            <a:pPr marL="0" indent="0" eaLnBrk="1" hangingPunct="1">
              <a:lnSpc>
                <a:spcPct val="90000"/>
              </a:lnSpc>
              <a:spcBef>
                <a:spcPct val="0"/>
              </a:spcBef>
              <a:defRPr/>
            </a:pPr>
            <a:endParaRPr lang="en-US" sz="800" dirty="0">
              <a:sym typeface="Symbol" pitchFamily="18" charset="2"/>
            </a:endParaRPr>
          </a:p>
          <a:p>
            <a:pPr marL="0" indent="0" eaLnBrk="1" hangingPunct="1">
              <a:lnSpc>
                <a:spcPct val="90000"/>
              </a:lnSpc>
              <a:spcBef>
                <a:spcPct val="0"/>
              </a:spcBef>
              <a:defRPr/>
            </a:pPr>
            <a:r>
              <a:rPr lang="en-US" sz="2800" dirty="0">
                <a:sym typeface="Symbol" pitchFamily="18" charset="2"/>
              </a:rPr>
              <a:t>where s</a:t>
            </a:r>
            <a:r>
              <a:rPr lang="en-US" sz="2800" baseline="-25000" dirty="0">
                <a:sym typeface="Symbol" pitchFamily="18" charset="2"/>
              </a:rPr>
              <a:t>1</a:t>
            </a:r>
            <a:r>
              <a:rPr lang="en-US" sz="2800" dirty="0">
                <a:sym typeface="Symbol" pitchFamily="18" charset="2"/>
              </a:rPr>
              <a:t> is the </a:t>
            </a:r>
            <a:r>
              <a:rPr lang="en-US" sz="2800" b="1" dirty="0">
                <a:solidFill>
                  <a:srgbClr val="00FFFF"/>
                </a:solidFill>
                <a:sym typeface="Symbol" pitchFamily="18" charset="2"/>
              </a:rPr>
              <a:t>next bit</a:t>
            </a:r>
            <a:r>
              <a:rPr lang="en-US" sz="2800" dirty="0">
                <a:sym typeface="Symbol" pitchFamily="18" charset="2"/>
              </a:rPr>
              <a:t> in the binary expansion of a + b, and c</a:t>
            </a:r>
            <a:r>
              <a:rPr lang="en-US" sz="2800" baseline="-25000" dirty="0">
                <a:sym typeface="Symbol" pitchFamily="18" charset="2"/>
              </a:rPr>
              <a:t>1</a:t>
            </a:r>
            <a:r>
              <a:rPr lang="en-US" sz="2800" dirty="0">
                <a:sym typeface="Symbol" pitchFamily="18" charset="2"/>
              </a:rPr>
              <a:t> is the carry.</a:t>
            </a:r>
          </a:p>
        </p:txBody>
      </p:sp>
    </p:spTree>
    <p:extLst>
      <p:ext uri="{BB962C8B-B14F-4D97-AF65-F5344CB8AC3E}">
        <p14:creationId xmlns:p14="http://schemas.microsoft.com/office/powerpoint/2010/main" val="1856661894"/>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685800" y="0"/>
            <a:ext cx="7772400" cy="914400"/>
          </a:xfrm>
        </p:spPr>
        <p:txBody>
          <a:bodyPr/>
          <a:lstStyle/>
          <a:p>
            <a:pPr eaLnBrk="1" hangingPunct="1">
              <a:defRPr/>
            </a:pPr>
            <a:r>
              <a:rPr lang="en-US" sz="3600"/>
              <a:t>Addition of Integers</a:t>
            </a:r>
            <a:endParaRPr lang="en-CA" sz="3600"/>
          </a:p>
        </p:txBody>
      </p:sp>
      <p:sp>
        <p:nvSpPr>
          <p:cNvPr id="214019" name="Rectangle 3"/>
          <p:cNvSpPr>
            <a:spLocks noGrp="1" noChangeArrowheads="1"/>
          </p:cNvSpPr>
          <p:nvPr>
            <p:ph type="body" idx="1"/>
          </p:nvPr>
        </p:nvSpPr>
        <p:spPr>
          <a:xfrm>
            <a:off x="228600" y="1676400"/>
            <a:ext cx="8686800" cy="4648200"/>
          </a:xfrm>
        </p:spPr>
        <p:txBody>
          <a:bodyPr/>
          <a:lstStyle/>
          <a:p>
            <a:pPr marL="0" indent="0" eaLnBrk="1" hangingPunct="1">
              <a:spcBef>
                <a:spcPct val="0"/>
              </a:spcBef>
              <a:defRPr/>
            </a:pPr>
            <a:r>
              <a:rPr lang="en-US" sz="2800" dirty="0">
                <a:sym typeface="Symbol" pitchFamily="18" charset="2"/>
              </a:rPr>
              <a:t>Continue this process until you obtain c</a:t>
            </a:r>
            <a:r>
              <a:rPr lang="en-US" sz="2800" baseline="-25000" dirty="0">
                <a:sym typeface="Symbol" pitchFamily="18" charset="2"/>
              </a:rPr>
              <a:t>n-1</a:t>
            </a:r>
            <a:r>
              <a:rPr lang="en-US" sz="2800" dirty="0">
                <a:sym typeface="Symbol" pitchFamily="18" charset="2"/>
              </a:rPr>
              <a:t>.</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The leading bit of the sum is </a:t>
            </a:r>
            <a:r>
              <a:rPr lang="en-US" sz="2800" dirty="0" err="1">
                <a:sym typeface="Symbol" pitchFamily="18" charset="2"/>
              </a:rPr>
              <a:t>s</a:t>
            </a:r>
            <a:r>
              <a:rPr lang="en-US" sz="2800" baseline="-25000" dirty="0" err="1">
                <a:sym typeface="Symbol" pitchFamily="18" charset="2"/>
              </a:rPr>
              <a:t>n</a:t>
            </a:r>
            <a:r>
              <a:rPr lang="en-US" sz="2800" dirty="0">
                <a:sym typeface="Symbol" pitchFamily="18" charset="2"/>
              </a:rPr>
              <a:t> = c</a:t>
            </a:r>
            <a:r>
              <a:rPr lang="en-US" sz="2800" baseline="-25000" dirty="0">
                <a:sym typeface="Symbol" pitchFamily="18" charset="2"/>
              </a:rPr>
              <a:t>n-1</a:t>
            </a:r>
            <a:r>
              <a:rPr lang="en-US" sz="2800" dirty="0">
                <a:sym typeface="Symbol" pitchFamily="18" charset="2"/>
              </a:rPr>
              <a:t>.</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The result is:</a:t>
            </a:r>
          </a:p>
          <a:p>
            <a:pPr marL="0" indent="0" eaLnBrk="1" hangingPunct="1">
              <a:spcBef>
                <a:spcPct val="0"/>
              </a:spcBef>
              <a:defRPr/>
            </a:pPr>
            <a:endParaRPr lang="en-US" sz="800" dirty="0">
              <a:sym typeface="Symbol" pitchFamily="18" charset="2"/>
            </a:endParaRPr>
          </a:p>
          <a:p>
            <a:pPr marL="0" indent="0" eaLnBrk="1" hangingPunct="1">
              <a:spcBef>
                <a:spcPct val="0"/>
              </a:spcBef>
              <a:defRPr/>
            </a:pPr>
            <a:r>
              <a:rPr lang="en-US" sz="2800" dirty="0">
                <a:sym typeface="Symbol" pitchFamily="18" charset="2"/>
              </a:rPr>
              <a:t>a + b = (s</a:t>
            </a:r>
            <a:r>
              <a:rPr lang="en-US" sz="2800" baseline="-25000" dirty="0">
                <a:sym typeface="Symbol" pitchFamily="18" charset="2"/>
              </a:rPr>
              <a:t>n</a:t>
            </a:r>
            <a:r>
              <a:rPr lang="en-US" sz="2800" dirty="0">
                <a:sym typeface="Symbol" pitchFamily="18" charset="2"/>
              </a:rPr>
              <a:t>s</a:t>
            </a:r>
            <a:r>
              <a:rPr lang="en-US" sz="2800" baseline="-25000" dirty="0">
                <a:sym typeface="Symbol" pitchFamily="18" charset="2"/>
              </a:rPr>
              <a:t>n-1</a:t>
            </a:r>
            <a:r>
              <a:rPr lang="en-US" sz="2800" dirty="0">
                <a:sym typeface="Symbol" pitchFamily="18" charset="2"/>
              </a:rPr>
              <a:t>…s</a:t>
            </a:r>
            <a:r>
              <a:rPr lang="en-US" sz="2800" baseline="-25000" dirty="0">
                <a:sym typeface="Symbol" pitchFamily="18" charset="2"/>
              </a:rPr>
              <a:t>1</a:t>
            </a:r>
            <a:r>
              <a:rPr lang="en-US" sz="2800" dirty="0">
                <a:sym typeface="Symbol" pitchFamily="18" charset="2"/>
              </a:rPr>
              <a:t>s</a:t>
            </a:r>
            <a:r>
              <a:rPr lang="en-US" sz="2800" baseline="-25000" dirty="0">
                <a:sym typeface="Symbol" pitchFamily="18" charset="2"/>
              </a:rPr>
              <a:t>0</a:t>
            </a:r>
            <a:r>
              <a:rPr lang="en-US" sz="2800" dirty="0">
                <a:sym typeface="Symbol" pitchFamily="18" charset="2"/>
              </a:rPr>
              <a:t>)</a:t>
            </a:r>
            <a:r>
              <a:rPr lang="en-US" sz="2800" baseline="-25000" dirty="0">
                <a:sym typeface="Symbol" pitchFamily="18" charset="2"/>
              </a:rPr>
              <a:t>2</a:t>
            </a:r>
          </a:p>
          <a:p>
            <a:pPr marL="0" indent="0" eaLnBrk="1" hangingPunct="1">
              <a:spcBef>
                <a:spcPct val="0"/>
              </a:spcBef>
              <a:defRPr/>
            </a:pPr>
            <a:endParaRPr lang="en-US" sz="2800" baseline="-25000" dirty="0">
              <a:sym typeface="Symbol" pitchFamily="18" charset="2"/>
            </a:endParaRPr>
          </a:p>
          <a:p>
            <a:pPr marL="0" indent="0" eaLnBrk="1" hangingPunct="1">
              <a:spcBef>
                <a:spcPct val="0"/>
              </a:spcBef>
              <a:defRPr/>
            </a:pPr>
            <a:endParaRPr lang="en-US" sz="2800" baseline="-25000" dirty="0">
              <a:sym typeface="Symbol" pitchFamily="18" charset="2"/>
            </a:endParaRPr>
          </a:p>
          <a:p>
            <a:pPr marL="0" indent="0" eaLnBrk="1" hangingPunct="1">
              <a:spcBef>
                <a:spcPct val="0"/>
              </a:spcBef>
              <a:defRPr/>
            </a:pPr>
            <a:endParaRPr lang="en-US" sz="2800" baseline="-25000" dirty="0">
              <a:sym typeface="Symbol" pitchFamily="18" charset="2"/>
            </a:endParaRPr>
          </a:p>
        </p:txBody>
      </p:sp>
    </p:spTree>
    <p:extLst>
      <p:ext uri="{BB962C8B-B14F-4D97-AF65-F5344CB8AC3E}">
        <p14:creationId xmlns:p14="http://schemas.microsoft.com/office/powerpoint/2010/main" val="2321824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2"/>
          <p:cNvGraphicFramePr>
            <a:graphicFrameLocks noChangeAspect="1"/>
          </p:cNvGraphicFramePr>
          <p:nvPr/>
        </p:nvGraphicFramePr>
        <p:xfrm>
          <a:off x="762000" y="5410200"/>
          <a:ext cx="4724400" cy="1052513"/>
        </p:xfrm>
        <a:graphic>
          <a:graphicData uri="http://schemas.openxmlformats.org/presentationml/2006/ole">
            <mc:AlternateContent xmlns:mc="http://schemas.openxmlformats.org/markup-compatibility/2006">
              <mc:Choice xmlns:v="urn:schemas-microsoft-com:vml" Requires="v">
                <p:oleObj name="Equation" r:id="rId2" imgW="1879560" imgH="419040" progId="Equation.DSMT4">
                  <p:embed/>
                </p:oleObj>
              </mc:Choice>
              <mc:Fallback>
                <p:oleObj name="Equation" r:id="rId2" imgW="1879560" imgH="419040" progId="Equation.DSMT4">
                  <p:embed/>
                  <p:pic>
                    <p:nvPicPr>
                      <p:cNvPr id="7680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410200"/>
                        <a:ext cx="4724400" cy="105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03" name="Text Box 3"/>
          <p:cNvSpPr txBox="1">
            <a:spLocks noChangeArrowheads="1"/>
          </p:cNvSpPr>
          <p:nvPr/>
        </p:nvSpPr>
        <p:spPr bwMode="auto">
          <a:xfrm>
            <a:off x="3625850" y="457200"/>
            <a:ext cx="183673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Equivalence</a:t>
            </a:r>
          </a:p>
        </p:txBody>
      </p:sp>
      <p:sp>
        <p:nvSpPr>
          <p:cNvPr id="76804" name="Text Box 4"/>
          <p:cNvSpPr txBox="1">
            <a:spLocks noChangeArrowheads="1"/>
          </p:cNvSpPr>
          <p:nvPr/>
        </p:nvSpPr>
        <p:spPr bwMode="auto">
          <a:xfrm>
            <a:off x="685800" y="1392238"/>
            <a:ext cx="7772400" cy="305593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bg2"/>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0" lang="en-US" altLang="en-US"/>
              <a:t>A student is trying to prove that propositions </a:t>
            </a:r>
            <a:r>
              <a:rPr kumimoji="0" lang="en-US" altLang="en-US" i="1"/>
              <a:t>P</a:t>
            </a:r>
            <a:r>
              <a:rPr kumimoji="0" lang="en-US" altLang="en-US"/>
              <a:t>, </a:t>
            </a:r>
            <a:r>
              <a:rPr kumimoji="0" lang="en-US" altLang="en-US" i="1"/>
              <a:t>Q</a:t>
            </a:r>
            <a:r>
              <a:rPr kumimoji="0" lang="en-US" altLang="en-US"/>
              <a:t>, and </a:t>
            </a:r>
            <a:r>
              <a:rPr kumimoji="0" lang="en-US" altLang="en-US" i="1"/>
              <a:t>R</a:t>
            </a:r>
            <a:r>
              <a:rPr kumimoji="0" lang="en-US" altLang="en-US"/>
              <a:t> are all true. </a:t>
            </a:r>
          </a:p>
          <a:p>
            <a:pPr>
              <a:lnSpc>
                <a:spcPct val="140000"/>
              </a:lnSpc>
            </a:pPr>
            <a:r>
              <a:rPr kumimoji="0" lang="en-US" altLang="en-US"/>
              <a:t>She proceeds as follows. </a:t>
            </a:r>
          </a:p>
          <a:p>
            <a:pPr>
              <a:lnSpc>
                <a:spcPct val="140000"/>
              </a:lnSpc>
            </a:pPr>
            <a:r>
              <a:rPr kumimoji="0" lang="en-US" altLang="en-US"/>
              <a:t>First, she proves three facts:</a:t>
            </a:r>
          </a:p>
          <a:p>
            <a:pPr lvl="1">
              <a:lnSpc>
                <a:spcPct val="140000"/>
              </a:lnSpc>
              <a:buFontTx/>
              <a:buChar char="•"/>
            </a:pPr>
            <a:r>
              <a:rPr kumimoji="0" lang="en-US" altLang="en-US"/>
              <a:t> </a:t>
            </a:r>
            <a:r>
              <a:rPr kumimoji="0" lang="en-US" altLang="en-US" i="1"/>
              <a:t>P</a:t>
            </a:r>
            <a:r>
              <a:rPr kumimoji="0" lang="en-US" altLang="en-US"/>
              <a:t> implies </a:t>
            </a:r>
            <a:r>
              <a:rPr kumimoji="0" lang="en-US" altLang="en-US" i="1"/>
              <a:t>Q</a:t>
            </a:r>
          </a:p>
          <a:p>
            <a:pPr lvl="1">
              <a:lnSpc>
                <a:spcPct val="140000"/>
              </a:lnSpc>
              <a:buFontTx/>
              <a:buChar char="•"/>
            </a:pPr>
            <a:r>
              <a:rPr kumimoji="0" lang="en-US" altLang="en-US"/>
              <a:t> Q implies </a:t>
            </a:r>
            <a:r>
              <a:rPr kumimoji="0" lang="en-US" altLang="en-US" i="1"/>
              <a:t>R</a:t>
            </a:r>
          </a:p>
          <a:p>
            <a:pPr lvl="1">
              <a:lnSpc>
                <a:spcPct val="140000"/>
              </a:lnSpc>
              <a:buFontTx/>
              <a:buChar char="•"/>
            </a:pPr>
            <a:r>
              <a:rPr kumimoji="0" lang="en-US" altLang="en-US"/>
              <a:t> </a:t>
            </a:r>
            <a:r>
              <a:rPr kumimoji="0" lang="en-US" altLang="en-US" i="1"/>
              <a:t>R</a:t>
            </a:r>
            <a:r>
              <a:rPr kumimoji="0" lang="en-US" altLang="en-US"/>
              <a:t> implies </a:t>
            </a:r>
            <a:r>
              <a:rPr kumimoji="0" lang="en-US" altLang="en-US" i="1"/>
              <a:t>P</a:t>
            </a:r>
            <a:r>
              <a:rPr kumimoji="0" lang="en-US" altLang="en-US"/>
              <a:t>.</a:t>
            </a:r>
          </a:p>
          <a:p>
            <a:pPr>
              <a:lnSpc>
                <a:spcPct val="140000"/>
              </a:lnSpc>
            </a:pPr>
            <a:r>
              <a:rPr kumimoji="0" lang="en-US" altLang="en-US"/>
              <a:t>Then she concludes,</a:t>
            </a:r>
          </a:p>
          <a:p>
            <a:pPr>
              <a:lnSpc>
                <a:spcPct val="140000"/>
              </a:lnSpc>
            </a:pPr>
            <a:r>
              <a:rPr kumimoji="0" lang="en-US" altLang="en-US"/>
              <a:t>      ``Thus  </a:t>
            </a:r>
            <a:r>
              <a:rPr kumimoji="0" lang="en-US" altLang="en-US" i="1"/>
              <a:t>P, Q</a:t>
            </a:r>
            <a:r>
              <a:rPr kumimoji="0" lang="en-US" altLang="en-US"/>
              <a:t>, and </a:t>
            </a:r>
            <a:r>
              <a:rPr kumimoji="0" lang="en-US" altLang="en-US" i="1"/>
              <a:t>R</a:t>
            </a:r>
            <a:r>
              <a:rPr kumimoji="0" lang="en-US" altLang="en-US"/>
              <a:t> are all true.''</a:t>
            </a:r>
          </a:p>
        </p:txBody>
      </p:sp>
      <p:sp>
        <p:nvSpPr>
          <p:cNvPr id="76805" name="Text Box 5"/>
          <p:cNvSpPr txBox="1">
            <a:spLocks noChangeArrowheads="1"/>
          </p:cNvSpPr>
          <p:nvPr/>
        </p:nvSpPr>
        <p:spPr bwMode="auto">
          <a:xfrm>
            <a:off x="746125" y="4805363"/>
            <a:ext cx="2290763" cy="376237"/>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Proposed argument:</a:t>
            </a:r>
          </a:p>
        </p:txBody>
      </p:sp>
      <p:sp>
        <p:nvSpPr>
          <p:cNvPr id="76806" name="Text Box 6"/>
          <p:cNvSpPr txBox="1">
            <a:spLocks noChangeArrowheads="1"/>
          </p:cNvSpPr>
          <p:nvPr/>
        </p:nvSpPr>
        <p:spPr bwMode="auto">
          <a:xfrm>
            <a:off x="6883400" y="5562600"/>
            <a:ext cx="1346200" cy="376238"/>
          </a:xfrm>
          <a:prstGeom prst="rect">
            <a:avLst/>
          </a:prstGeom>
          <a:solidFill>
            <a:srgbClr val="CCE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Is it valid?</a:t>
            </a:r>
          </a:p>
        </p:txBody>
      </p:sp>
      <p:sp>
        <p:nvSpPr>
          <p:cNvPr id="76807" name="Text Box 7"/>
          <p:cNvSpPr txBox="1">
            <a:spLocks noChangeArrowheads="1"/>
          </p:cNvSpPr>
          <p:nvPr/>
        </p:nvSpPr>
        <p:spPr bwMode="auto">
          <a:xfrm>
            <a:off x="5394325" y="4841875"/>
            <a:ext cx="1363663" cy="376238"/>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assumption</a:t>
            </a:r>
          </a:p>
        </p:txBody>
      </p:sp>
      <p:sp>
        <p:nvSpPr>
          <p:cNvPr id="76808" name="Text Box 8"/>
          <p:cNvSpPr txBox="1">
            <a:spLocks noChangeArrowheads="1"/>
          </p:cNvSpPr>
          <p:nvPr/>
        </p:nvSpPr>
        <p:spPr bwMode="auto">
          <a:xfrm>
            <a:off x="5410200" y="6248400"/>
            <a:ext cx="1263650" cy="376238"/>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conclusion</a:t>
            </a:r>
          </a:p>
        </p:txBody>
      </p:sp>
      <p:sp>
        <p:nvSpPr>
          <p:cNvPr id="76809" name="Line 9"/>
          <p:cNvSpPr>
            <a:spLocks noChangeShapeType="1"/>
          </p:cNvSpPr>
          <p:nvPr/>
        </p:nvSpPr>
        <p:spPr bwMode="auto">
          <a:xfrm flipH="1">
            <a:off x="4953000" y="5029200"/>
            <a:ext cx="381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810" name="Line 10"/>
          <p:cNvSpPr>
            <a:spLocks noChangeShapeType="1"/>
          </p:cNvSpPr>
          <p:nvPr/>
        </p:nvSpPr>
        <p:spPr bwMode="auto">
          <a:xfrm flipH="1" flipV="1">
            <a:off x="4267200" y="6248400"/>
            <a:ext cx="11430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02654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80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80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80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804">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680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804">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80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680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8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80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8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81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animBg="1"/>
      <p:bldP spid="76806" grpId="0" animBg="1"/>
      <p:bldP spid="76807" grpId="0" animBg="1"/>
      <p:bldP spid="76808" grpId="0" animBg="1"/>
      <p:bldP spid="76809" grpId="0" animBg="1"/>
      <p:bldP spid="76810" grpId="0" animBg="1"/>
    </p:bldLst>
  </p:timing>
</p:sld>
</file>

<file path=ppt/slides/slide5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5800" y="0"/>
            <a:ext cx="7772400" cy="914400"/>
          </a:xfrm>
        </p:spPr>
        <p:txBody>
          <a:bodyPr/>
          <a:lstStyle/>
          <a:p>
            <a:pPr eaLnBrk="1" hangingPunct="1">
              <a:defRPr/>
            </a:pPr>
            <a:r>
              <a:rPr lang="en-US" sz="3600"/>
              <a:t>Addition of Integers</a:t>
            </a:r>
            <a:endParaRPr lang="en-CA" sz="3600"/>
          </a:p>
        </p:txBody>
      </p:sp>
      <p:sp>
        <p:nvSpPr>
          <p:cNvPr id="215043" name="Rectangle 3"/>
          <p:cNvSpPr>
            <a:spLocks noGrp="1" noChangeArrowheads="1"/>
          </p:cNvSpPr>
          <p:nvPr>
            <p:ph type="body" idx="1"/>
          </p:nvPr>
        </p:nvSpPr>
        <p:spPr>
          <a:xfrm>
            <a:off x="228600" y="990600"/>
            <a:ext cx="8686800" cy="5334000"/>
          </a:xfrm>
        </p:spPr>
        <p:txBody>
          <a:bodyPr/>
          <a:lstStyle/>
          <a:p>
            <a:pPr marL="0" indent="0" eaLnBrk="1" hangingPunct="1">
              <a:spcBef>
                <a:spcPct val="0"/>
              </a:spcBef>
              <a:defRPr/>
            </a:pPr>
            <a:r>
              <a:rPr lang="en-US" sz="2800" b="1" dirty="0">
                <a:solidFill>
                  <a:srgbClr val="00FFFF"/>
                </a:solidFill>
                <a:sym typeface="Symbol" pitchFamily="18" charset="2"/>
              </a:rPr>
              <a:t>Example:</a:t>
            </a:r>
          </a:p>
          <a:p>
            <a:pPr marL="0" indent="0" eaLnBrk="1" hangingPunct="1">
              <a:spcBef>
                <a:spcPct val="0"/>
              </a:spcBef>
              <a:defRPr/>
            </a:pPr>
            <a:r>
              <a:rPr lang="en-US" sz="2800" dirty="0">
                <a:sym typeface="Symbol" pitchFamily="18" charset="2"/>
              </a:rPr>
              <a:t>Add a = (1110)</a:t>
            </a:r>
            <a:r>
              <a:rPr lang="en-US" sz="2800" baseline="-25000" dirty="0">
                <a:sym typeface="Symbol" pitchFamily="18" charset="2"/>
              </a:rPr>
              <a:t>2</a:t>
            </a:r>
            <a:r>
              <a:rPr lang="en-US" sz="2800" dirty="0">
                <a:sym typeface="Symbol" pitchFamily="18" charset="2"/>
              </a:rPr>
              <a:t> and b = (1011)</a:t>
            </a:r>
            <a:r>
              <a:rPr lang="en-US" sz="2800" baseline="-25000" dirty="0">
                <a:sym typeface="Symbol" pitchFamily="18" charset="2"/>
              </a:rPr>
              <a:t>2</a:t>
            </a:r>
            <a:r>
              <a:rPr lang="en-US" sz="2800" dirty="0">
                <a:sym typeface="Symbol" pitchFamily="18" charset="2"/>
              </a:rPr>
              <a:t>.</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a</a:t>
            </a:r>
            <a:r>
              <a:rPr lang="en-US" sz="2800" baseline="-25000" dirty="0">
                <a:sym typeface="Symbol" pitchFamily="18" charset="2"/>
              </a:rPr>
              <a:t>0</a:t>
            </a:r>
            <a:r>
              <a:rPr lang="en-US" sz="2800" dirty="0">
                <a:sym typeface="Symbol" pitchFamily="18" charset="2"/>
              </a:rPr>
              <a:t> + b</a:t>
            </a:r>
            <a:r>
              <a:rPr lang="en-US" sz="2800" baseline="-25000" dirty="0">
                <a:sym typeface="Symbol" pitchFamily="18" charset="2"/>
              </a:rPr>
              <a:t>0</a:t>
            </a:r>
            <a:r>
              <a:rPr lang="en-US" sz="2800" dirty="0">
                <a:sym typeface="Symbol" pitchFamily="18" charset="2"/>
              </a:rPr>
              <a:t> = 0 + 1 = 02 + 1, so that c</a:t>
            </a:r>
            <a:r>
              <a:rPr lang="en-US" sz="2800" baseline="-25000" dirty="0">
                <a:sym typeface="Symbol" pitchFamily="18" charset="2"/>
              </a:rPr>
              <a:t>0</a:t>
            </a:r>
            <a:r>
              <a:rPr lang="en-US" sz="2800" dirty="0">
                <a:sym typeface="Symbol" pitchFamily="18" charset="2"/>
              </a:rPr>
              <a:t> = 0 and s</a:t>
            </a:r>
            <a:r>
              <a:rPr lang="en-US" sz="2800" baseline="-25000" dirty="0">
                <a:sym typeface="Symbol" pitchFamily="18" charset="2"/>
              </a:rPr>
              <a:t>0</a:t>
            </a:r>
            <a:r>
              <a:rPr lang="en-US" sz="2800" dirty="0">
                <a:sym typeface="Symbol" pitchFamily="18" charset="2"/>
              </a:rPr>
              <a:t> = 1.</a:t>
            </a:r>
          </a:p>
          <a:p>
            <a:pPr marL="0" indent="0" eaLnBrk="1" hangingPunct="1">
              <a:spcBef>
                <a:spcPct val="0"/>
              </a:spcBef>
              <a:defRPr/>
            </a:pPr>
            <a:endParaRPr lang="en-US" sz="900" dirty="0">
              <a:sym typeface="Symbol" pitchFamily="18" charset="2"/>
            </a:endParaRPr>
          </a:p>
          <a:p>
            <a:pPr marL="0" indent="0" eaLnBrk="1" hangingPunct="1">
              <a:spcBef>
                <a:spcPct val="0"/>
              </a:spcBef>
              <a:defRPr/>
            </a:pPr>
            <a:r>
              <a:rPr lang="en-US" sz="2800" dirty="0">
                <a:sym typeface="Symbol" pitchFamily="18" charset="2"/>
              </a:rPr>
              <a:t>a</a:t>
            </a:r>
            <a:r>
              <a:rPr lang="en-US" sz="2800" baseline="-25000" dirty="0">
                <a:sym typeface="Symbol" pitchFamily="18" charset="2"/>
              </a:rPr>
              <a:t>1</a:t>
            </a:r>
            <a:r>
              <a:rPr lang="en-US" sz="2800" dirty="0">
                <a:sym typeface="Symbol" pitchFamily="18" charset="2"/>
              </a:rPr>
              <a:t> + b</a:t>
            </a:r>
            <a:r>
              <a:rPr lang="en-US" sz="2800" baseline="-25000" dirty="0">
                <a:sym typeface="Symbol" pitchFamily="18" charset="2"/>
              </a:rPr>
              <a:t>1 </a:t>
            </a:r>
            <a:r>
              <a:rPr lang="en-US" sz="2800" dirty="0">
                <a:sym typeface="Symbol" pitchFamily="18" charset="2"/>
              </a:rPr>
              <a:t>+ c</a:t>
            </a:r>
            <a:r>
              <a:rPr lang="en-US" sz="2800" baseline="-25000" dirty="0">
                <a:sym typeface="Symbol" pitchFamily="18" charset="2"/>
              </a:rPr>
              <a:t>0</a:t>
            </a:r>
            <a:r>
              <a:rPr lang="en-US" sz="2800" dirty="0">
                <a:sym typeface="Symbol" pitchFamily="18" charset="2"/>
              </a:rPr>
              <a:t> = 1 + 1 + 0 = 12 + 0, so c</a:t>
            </a:r>
            <a:r>
              <a:rPr lang="en-US" sz="2800" baseline="-25000" dirty="0">
                <a:sym typeface="Symbol" pitchFamily="18" charset="2"/>
              </a:rPr>
              <a:t>1</a:t>
            </a:r>
            <a:r>
              <a:rPr lang="en-US" sz="2800" dirty="0">
                <a:sym typeface="Symbol" pitchFamily="18" charset="2"/>
              </a:rPr>
              <a:t> = 1 and s</a:t>
            </a:r>
            <a:r>
              <a:rPr lang="en-US" sz="2800" baseline="-25000" dirty="0">
                <a:sym typeface="Symbol" pitchFamily="18" charset="2"/>
              </a:rPr>
              <a:t>1</a:t>
            </a:r>
            <a:r>
              <a:rPr lang="en-US" sz="2800" dirty="0">
                <a:sym typeface="Symbol" pitchFamily="18" charset="2"/>
              </a:rPr>
              <a:t> = 0.</a:t>
            </a:r>
          </a:p>
          <a:p>
            <a:pPr marL="0" indent="0" eaLnBrk="1" hangingPunct="1">
              <a:spcBef>
                <a:spcPct val="0"/>
              </a:spcBef>
              <a:defRPr/>
            </a:pPr>
            <a:endParaRPr lang="en-US" sz="800" dirty="0">
              <a:sym typeface="Symbol" pitchFamily="18" charset="2"/>
            </a:endParaRPr>
          </a:p>
          <a:p>
            <a:pPr marL="0" indent="0" eaLnBrk="1" hangingPunct="1">
              <a:spcBef>
                <a:spcPct val="0"/>
              </a:spcBef>
              <a:defRPr/>
            </a:pPr>
            <a:r>
              <a:rPr lang="en-US" sz="2800" dirty="0">
                <a:sym typeface="Symbol" pitchFamily="18" charset="2"/>
              </a:rPr>
              <a:t>a</a:t>
            </a:r>
            <a:r>
              <a:rPr lang="en-US" sz="2800" baseline="-25000" dirty="0">
                <a:sym typeface="Symbol" pitchFamily="18" charset="2"/>
              </a:rPr>
              <a:t>2</a:t>
            </a:r>
            <a:r>
              <a:rPr lang="en-US" sz="2800" dirty="0">
                <a:sym typeface="Symbol" pitchFamily="18" charset="2"/>
              </a:rPr>
              <a:t> + b</a:t>
            </a:r>
            <a:r>
              <a:rPr lang="en-US" sz="2800" baseline="-25000" dirty="0">
                <a:sym typeface="Symbol" pitchFamily="18" charset="2"/>
              </a:rPr>
              <a:t>2 </a:t>
            </a:r>
            <a:r>
              <a:rPr lang="en-US" sz="2800" dirty="0">
                <a:sym typeface="Symbol" pitchFamily="18" charset="2"/>
              </a:rPr>
              <a:t>+ c</a:t>
            </a:r>
            <a:r>
              <a:rPr lang="en-US" sz="2800" baseline="-25000" dirty="0">
                <a:sym typeface="Symbol" pitchFamily="18" charset="2"/>
              </a:rPr>
              <a:t>1</a:t>
            </a:r>
            <a:r>
              <a:rPr lang="en-US" sz="2800" dirty="0">
                <a:sym typeface="Symbol" pitchFamily="18" charset="2"/>
              </a:rPr>
              <a:t> = 1 + 0 + 1 = 12 + 0, so c</a:t>
            </a:r>
            <a:r>
              <a:rPr lang="en-US" sz="2800" baseline="-25000" dirty="0">
                <a:sym typeface="Symbol" pitchFamily="18" charset="2"/>
              </a:rPr>
              <a:t>2</a:t>
            </a:r>
            <a:r>
              <a:rPr lang="en-US" sz="2800" dirty="0">
                <a:sym typeface="Symbol" pitchFamily="18" charset="2"/>
              </a:rPr>
              <a:t> = 1 and s</a:t>
            </a:r>
            <a:r>
              <a:rPr lang="en-US" sz="2800" baseline="-25000" dirty="0">
                <a:sym typeface="Symbol" pitchFamily="18" charset="2"/>
              </a:rPr>
              <a:t>2</a:t>
            </a:r>
            <a:r>
              <a:rPr lang="en-US" sz="2800" dirty="0">
                <a:sym typeface="Symbol" pitchFamily="18" charset="2"/>
              </a:rPr>
              <a:t> = 0.</a:t>
            </a:r>
          </a:p>
          <a:p>
            <a:pPr marL="0" indent="0" eaLnBrk="1" hangingPunct="1">
              <a:spcBef>
                <a:spcPct val="0"/>
              </a:spcBef>
              <a:defRPr/>
            </a:pPr>
            <a:endParaRPr lang="en-US" sz="800" dirty="0">
              <a:sym typeface="Symbol" pitchFamily="18" charset="2"/>
            </a:endParaRPr>
          </a:p>
          <a:p>
            <a:pPr marL="0" indent="0" eaLnBrk="1" hangingPunct="1">
              <a:spcBef>
                <a:spcPct val="0"/>
              </a:spcBef>
              <a:defRPr/>
            </a:pPr>
            <a:r>
              <a:rPr lang="en-US" sz="2800" dirty="0">
                <a:sym typeface="Symbol" pitchFamily="18" charset="2"/>
              </a:rPr>
              <a:t>a</a:t>
            </a:r>
            <a:r>
              <a:rPr lang="en-US" sz="2800" baseline="-25000" dirty="0">
                <a:sym typeface="Symbol" pitchFamily="18" charset="2"/>
              </a:rPr>
              <a:t>3</a:t>
            </a:r>
            <a:r>
              <a:rPr lang="en-US" sz="2800" dirty="0">
                <a:sym typeface="Symbol" pitchFamily="18" charset="2"/>
              </a:rPr>
              <a:t> + b</a:t>
            </a:r>
            <a:r>
              <a:rPr lang="en-US" sz="2800" baseline="-25000" dirty="0">
                <a:sym typeface="Symbol" pitchFamily="18" charset="2"/>
              </a:rPr>
              <a:t>3 </a:t>
            </a:r>
            <a:r>
              <a:rPr lang="en-US" sz="2800" dirty="0">
                <a:sym typeface="Symbol" pitchFamily="18" charset="2"/>
              </a:rPr>
              <a:t>+ c</a:t>
            </a:r>
            <a:r>
              <a:rPr lang="en-US" sz="2800" baseline="-25000" dirty="0">
                <a:sym typeface="Symbol" pitchFamily="18" charset="2"/>
              </a:rPr>
              <a:t>2</a:t>
            </a:r>
            <a:r>
              <a:rPr lang="en-US" sz="2800" dirty="0">
                <a:sym typeface="Symbol" pitchFamily="18" charset="2"/>
              </a:rPr>
              <a:t> = 1 + 1 + 1 = 12 + 1, so c</a:t>
            </a:r>
            <a:r>
              <a:rPr lang="en-US" sz="2800" baseline="-25000" dirty="0">
                <a:sym typeface="Symbol" pitchFamily="18" charset="2"/>
              </a:rPr>
              <a:t>3</a:t>
            </a:r>
            <a:r>
              <a:rPr lang="en-US" sz="2800" dirty="0">
                <a:sym typeface="Symbol" pitchFamily="18" charset="2"/>
              </a:rPr>
              <a:t> = 1 and s</a:t>
            </a:r>
            <a:r>
              <a:rPr lang="en-US" sz="2800" baseline="-25000" dirty="0">
                <a:sym typeface="Symbol" pitchFamily="18" charset="2"/>
              </a:rPr>
              <a:t>3</a:t>
            </a:r>
            <a:r>
              <a:rPr lang="en-US" sz="2800" dirty="0">
                <a:sym typeface="Symbol" pitchFamily="18" charset="2"/>
              </a:rPr>
              <a:t> = 1.</a:t>
            </a:r>
          </a:p>
          <a:p>
            <a:pPr marL="0" indent="0" eaLnBrk="1" hangingPunct="1">
              <a:spcBef>
                <a:spcPct val="0"/>
              </a:spcBef>
              <a:defRPr/>
            </a:pPr>
            <a:endParaRPr lang="en-US" sz="800" dirty="0">
              <a:sym typeface="Symbol" pitchFamily="18" charset="2"/>
            </a:endParaRPr>
          </a:p>
          <a:p>
            <a:pPr marL="0" indent="0" eaLnBrk="1" hangingPunct="1">
              <a:spcBef>
                <a:spcPct val="0"/>
              </a:spcBef>
              <a:defRPr/>
            </a:pPr>
            <a:r>
              <a:rPr lang="en-US" sz="2800" dirty="0">
                <a:sym typeface="Symbol" pitchFamily="18" charset="2"/>
              </a:rPr>
              <a:t>s</a:t>
            </a:r>
            <a:r>
              <a:rPr lang="en-US" sz="2800" baseline="-25000" dirty="0">
                <a:sym typeface="Symbol" pitchFamily="18" charset="2"/>
              </a:rPr>
              <a:t>4</a:t>
            </a:r>
            <a:r>
              <a:rPr lang="en-US" sz="2800" dirty="0">
                <a:sym typeface="Symbol" pitchFamily="18" charset="2"/>
              </a:rPr>
              <a:t> = c</a:t>
            </a:r>
            <a:r>
              <a:rPr lang="en-US" sz="2800" baseline="-25000" dirty="0">
                <a:sym typeface="Symbol" pitchFamily="18" charset="2"/>
              </a:rPr>
              <a:t>3</a:t>
            </a:r>
            <a:r>
              <a:rPr lang="en-US" sz="2800" dirty="0">
                <a:sym typeface="Symbol" pitchFamily="18" charset="2"/>
              </a:rPr>
              <a:t> = 1.</a:t>
            </a:r>
          </a:p>
          <a:p>
            <a:pPr marL="0" indent="0" eaLnBrk="1" hangingPunct="1">
              <a:spcBef>
                <a:spcPct val="0"/>
              </a:spcBef>
              <a:defRPr/>
            </a:pPr>
            <a:endParaRPr lang="en-US" sz="2800" dirty="0">
              <a:sym typeface="Symbol" pitchFamily="18" charset="2"/>
            </a:endParaRPr>
          </a:p>
          <a:p>
            <a:pPr marL="0" indent="0" eaLnBrk="1" hangingPunct="1">
              <a:spcBef>
                <a:spcPct val="0"/>
              </a:spcBef>
              <a:defRPr/>
            </a:pPr>
            <a:r>
              <a:rPr lang="en-US" sz="2800" dirty="0">
                <a:sym typeface="Symbol" pitchFamily="18" charset="2"/>
              </a:rPr>
              <a:t>Therefore, s = a + b = (11001)</a:t>
            </a:r>
            <a:r>
              <a:rPr lang="en-US" sz="2800" baseline="-25000" dirty="0">
                <a:sym typeface="Symbol" pitchFamily="18" charset="2"/>
              </a:rPr>
              <a:t>2</a:t>
            </a:r>
            <a:r>
              <a:rPr lang="en-US" sz="2800" dirty="0">
                <a:sym typeface="Symbol" pitchFamily="18" charset="2"/>
              </a:rPr>
              <a:t>.</a:t>
            </a:r>
          </a:p>
          <a:p>
            <a:pPr marL="0" indent="0" eaLnBrk="1" hangingPunct="1">
              <a:spcBef>
                <a:spcPct val="0"/>
              </a:spcBef>
              <a:defRPr/>
            </a:pPr>
            <a:endParaRPr lang="en-US" sz="2800" baseline="-25000" dirty="0">
              <a:sym typeface="Symbol" pitchFamily="18" charset="2"/>
            </a:endParaRPr>
          </a:p>
        </p:txBody>
      </p:sp>
    </p:spTree>
    <p:extLst>
      <p:ext uri="{BB962C8B-B14F-4D97-AF65-F5344CB8AC3E}">
        <p14:creationId xmlns:p14="http://schemas.microsoft.com/office/powerpoint/2010/main" val="4270320106"/>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685800" y="0"/>
            <a:ext cx="7772400" cy="914400"/>
          </a:xfrm>
        </p:spPr>
        <p:txBody>
          <a:bodyPr/>
          <a:lstStyle/>
          <a:p>
            <a:pPr eaLnBrk="1" hangingPunct="1">
              <a:defRPr/>
            </a:pPr>
            <a:r>
              <a:rPr lang="en-US" sz="3600"/>
              <a:t>Addition of Integers</a:t>
            </a:r>
            <a:endParaRPr lang="en-CA" sz="3600"/>
          </a:p>
        </p:txBody>
      </p:sp>
      <p:sp>
        <p:nvSpPr>
          <p:cNvPr id="216067" name="Rectangle 3"/>
          <p:cNvSpPr>
            <a:spLocks noGrp="1" noChangeArrowheads="1"/>
          </p:cNvSpPr>
          <p:nvPr>
            <p:ph type="body" idx="1"/>
          </p:nvPr>
        </p:nvSpPr>
        <p:spPr>
          <a:xfrm>
            <a:off x="228600" y="990600"/>
            <a:ext cx="8686800" cy="5334000"/>
          </a:xfrm>
        </p:spPr>
        <p:txBody>
          <a:bodyPr/>
          <a:lstStyle/>
          <a:p>
            <a:pPr marL="0" indent="0" eaLnBrk="1" hangingPunct="1">
              <a:spcBef>
                <a:spcPct val="0"/>
              </a:spcBef>
              <a:defRPr/>
            </a:pPr>
            <a:r>
              <a:rPr lang="en-US" sz="2800" b="1" dirty="0">
                <a:solidFill>
                  <a:srgbClr val="00FFFF"/>
                </a:solidFill>
                <a:sym typeface="Symbol" pitchFamily="18" charset="2"/>
              </a:rPr>
              <a:t>procedure </a:t>
            </a:r>
            <a:r>
              <a:rPr lang="en-US" sz="2800" dirty="0">
                <a:solidFill>
                  <a:srgbClr val="00FFFF"/>
                </a:solidFill>
                <a:sym typeface="Symbol" pitchFamily="18" charset="2"/>
              </a:rPr>
              <a:t>add(a, b: positive integers)</a:t>
            </a:r>
          </a:p>
          <a:p>
            <a:pPr marL="0" indent="0" eaLnBrk="1" hangingPunct="1">
              <a:spcBef>
                <a:spcPct val="0"/>
              </a:spcBef>
              <a:defRPr/>
            </a:pPr>
            <a:r>
              <a:rPr lang="en-US" sz="2800" dirty="0">
                <a:solidFill>
                  <a:srgbClr val="00FFFF"/>
                </a:solidFill>
                <a:sym typeface="Symbol" pitchFamily="18" charset="2"/>
              </a:rPr>
              <a:t>c := 0</a:t>
            </a:r>
          </a:p>
          <a:p>
            <a:pPr marL="0" indent="0" eaLnBrk="1" hangingPunct="1">
              <a:spcBef>
                <a:spcPct val="0"/>
              </a:spcBef>
              <a:defRPr/>
            </a:pPr>
            <a:r>
              <a:rPr lang="en-US" sz="2800" dirty="0">
                <a:solidFill>
                  <a:srgbClr val="00FFFF"/>
                </a:solidFill>
                <a:sym typeface="Symbol" pitchFamily="18" charset="2"/>
              </a:rPr>
              <a:t>for j := 0 to n-1</a:t>
            </a:r>
          </a:p>
          <a:p>
            <a:pPr marL="0" indent="0" eaLnBrk="1" hangingPunct="1">
              <a:spcBef>
                <a:spcPct val="0"/>
              </a:spcBef>
              <a:defRPr/>
            </a:pPr>
            <a:r>
              <a:rPr lang="en-US" sz="2800" dirty="0">
                <a:solidFill>
                  <a:srgbClr val="00FFFF"/>
                </a:solidFill>
                <a:sym typeface="Symbol" pitchFamily="18" charset="2"/>
              </a:rPr>
              <a:t>begin</a:t>
            </a:r>
          </a:p>
          <a:p>
            <a:pPr marL="0" indent="0" eaLnBrk="1" hangingPunct="1">
              <a:spcBef>
                <a:spcPct val="0"/>
              </a:spcBef>
              <a:defRPr/>
            </a:pPr>
            <a:r>
              <a:rPr lang="en-US" sz="2800" dirty="0">
                <a:solidFill>
                  <a:srgbClr val="00FFFF"/>
                </a:solidFill>
                <a:sym typeface="Symbol" pitchFamily="18" charset="2"/>
              </a:rPr>
              <a:t>	d := (</a:t>
            </a:r>
            <a:r>
              <a:rPr lang="en-US" sz="2800" dirty="0" err="1">
                <a:solidFill>
                  <a:srgbClr val="00FFFF"/>
                </a:solidFill>
                <a:sym typeface="Symbol" pitchFamily="18" charset="2"/>
              </a:rPr>
              <a:t>a</a:t>
            </a:r>
            <a:r>
              <a:rPr lang="en-US" sz="2800" baseline="-25000" dirty="0" err="1">
                <a:solidFill>
                  <a:srgbClr val="00FFFF"/>
                </a:solidFill>
                <a:sym typeface="Symbol" pitchFamily="18" charset="2"/>
              </a:rPr>
              <a:t>j</a:t>
            </a:r>
            <a:r>
              <a:rPr lang="en-US" sz="2800" dirty="0">
                <a:solidFill>
                  <a:srgbClr val="00FFFF"/>
                </a:solidFill>
                <a:sym typeface="Symbol" pitchFamily="18" charset="2"/>
              </a:rPr>
              <a:t> + </a:t>
            </a:r>
            <a:r>
              <a:rPr lang="en-US" sz="2800" dirty="0" err="1">
                <a:solidFill>
                  <a:srgbClr val="00FFFF"/>
                </a:solidFill>
                <a:sym typeface="Symbol" pitchFamily="18" charset="2"/>
              </a:rPr>
              <a:t>b</a:t>
            </a:r>
            <a:r>
              <a:rPr lang="en-US" sz="2800" baseline="-25000" dirty="0" err="1">
                <a:solidFill>
                  <a:srgbClr val="00FFFF"/>
                </a:solidFill>
                <a:sym typeface="Symbol" pitchFamily="18" charset="2"/>
              </a:rPr>
              <a:t>j</a:t>
            </a:r>
            <a:r>
              <a:rPr lang="en-US" sz="2800" dirty="0">
                <a:solidFill>
                  <a:srgbClr val="00FFFF"/>
                </a:solidFill>
                <a:sym typeface="Symbol" pitchFamily="18" charset="2"/>
              </a:rPr>
              <a:t> + c)/2</a:t>
            </a:r>
          </a:p>
          <a:p>
            <a:pPr marL="0" indent="0" eaLnBrk="1" hangingPunct="1">
              <a:spcBef>
                <a:spcPct val="0"/>
              </a:spcBef>
              <a:defRPr/>
            </a:pPr>
            <a:r>
              <a:rPr lang="en-US" sz="2800" dirty="0">
                <a:solidFill>
                  <a:srgbClr val="00FFFF"/>
                </a:solidFill>
                <a:sym typeface="Symbol" pitchFamily="18" charset="2"/>
              </a:rPr>
              <a:t>	</a:t>
            </a:r>
            <a:r>
              <a:rPr lang="en-US" sz="2800" dirty="0" err="1">
                <a:solidFill>
                  <a:srgbClr val="00FFFF"/>
                </a:solidFill>
                <a:sym typeface="Symbol" pitchFamily="18" charset="2"/>
              </a:rPr>
              <a:t>s</a:t>
            </a:r>
            <a:r>
              <a:rPr lang="en-US" sz="2800" baseline="-25000" dirty="0" err="1">
                <a:solidFill>
                  <a:srgbClr val="00FFFF"/>
                </a:solidFill>
                <a:sym typeface="Symbol" pitchFamily="18" charset="2"/>
              </a:rPr>
              <a:t>j</a:t>
            </a:r>
            <a:r>
              <a:rPr lang="en-US" sz="2800" dirty="0">
                <a:solidFill>
                  <a:srgbClr val="00FFFF"/>
                </a:solidFill>
                <a:sym typeface="Symbol" pitchFamily="18" charset="2"/>
              </a:rPr>
              <a:t> := </a:t>
            </a:r>
            <a:r>
              <a:rPr lang="en-US" sz="2800" dirty="0" err="1">
                <a:solidFill>
                  <a:srgbClr val="00FFFF"/>
                </a:solidFill>
                <a:sym typeface="Symbol" pitchFamily="18" charset="2"/>
              </a:rPr>
              <a:t>a</a:t>
            </a:r>
            <a:r>
              <a:rPr lang="en-US" sz="2800" baseline="-25000" dirty="0" err="1">
                <a:solidFill>
                  <a:srgbClr val="00FFFF"/>
                </a:solidFill>
                <a:sym typeface="Symbol" pitchFamily="18" charset="2"/>
              </a:rPr>
              <a:t>j</a:t>
            </a:r>
            <a:r>
              <a:rPr lang="en-US" sz="2800" dirty="0">
                <a:solidFill>
                  <a:srgbClr val="00FFFF"/>
                </a:solidFill>
                <a:sym typeface="Symbol" pitchFamily="18" charset="2"/>
              </a:rPr>
              <a:t> + </a:t>
            </a:r>
            <a:r>
              <a:rPr lang="en-US" sz="2800" dirty="0" err="1">
                <a:solidFill>
                  <a:srgbClr val="00FFFF"/>
                </a:solidFill>
                <a:sym typeface="Symbol" pitchFamily="18" charset="2"/>
              </a:rPr>
              <a:t>b</a:t>
            </a:r>
            <a:r>
              <a:rPr lang="en-US" sz="2800" baseline="-25000" dirty="0" err="1">
                <a:solidFill>
                  <a:srgbClr val="00FFFF"/>
                </a:solidFill>
                <a:sym typeface="Symbol" pitchFamily="18" charset="2"/>
              </a:rPr>
              <a:t>j</a:t>
            </a:r>
            <a:r>
              <a:rPr lang="en-US" sz="2800" dirty="0">
                <a:solidFill>
                  <a:srgbClr val="00FFFF"/>
                </a:solidFill>
                <a:sym typeface="Symbol" pitchFamily="18" charset="2"/>
              </a:rPr>
              <a:t> + c – 2d</a:t>
            </a:r>
          </a:p>
          <a:p>
            <a:pPr marL="0" indent="0" eaLnBrk="1" hangingPunct="1">
              <a:spcBef>
                <a:spcPct val="0"/>
              </a:spcBef>
              <a:defRPr/>
            </a:pPr>
            <a:r>
              <a:rPr lang="en-US" sz="2800" dirty="0">
                <a:solidFill>
                  <a:srgbClr val="00FFFF"/>
                </a:solidFill>
                <a:sym typeface="Symbol" pitchFamily="18" charset="2"/>
              </a:rPr>
              <a:t>	c := d</a:t>
            </a:r>
          </a:p>
          <a:p>
            <a:pPr marL="0" indent="0" eaLnBrk="1" hangingPunct="1">
              <a:spcBef>
                <a:spcPct val="0"/>
              </a:spcBef>
              <a:defRPr/>
            </a:pPr>
            <a:r>
              <a:rPr lang="en-US" sz="2800" dirty="0">
                <a:solidFill>
                  <a:srgbClr val="00FFFF"/>
                </a:solidFill>
                <a:sym typeface="Symbol" pitchFamily="18" charset="2"/>
              </a:rPr>
              <a:t>end</a:t>
            </a:r>
          </a:p>
          <a:p>
            <a:pPr marL="0" indent="0" eaLnBrk="1" hangingPunct="1">
              <a:spcBef>
                <a:spcPct val="0"/>
              </a:spcBef>
              <a:defRPr/>
            </a:pPr>
            <a:r>
              <a:rPr lang="en-US" sz="2800" dirty="0" err="1">
                <a:solidFill>
                  <a:srgbClr val="00FFFF"/>
                </a:solidFill>
                <a:sym typeface="Symbol" pitchFamily="18" charset="2"/>
              </a:rPr>
              <a:t>s</a:t>
            </a:r>
            <a:r>
              <a:rPr lang="en-US" sz="2800" baseline="-25000" dirty="0" err="1">
                <a:solidFill>
                  <a:srgbClr val="00FFFF"/>
                </a:solidFill>
                <a:sym typeface="Symbol" pitchFamily="18" charset="2"/>
              </a:rPr>
              <a:t>n</a:t>
            </a:r>
            <a:r>
              <a:rPr lang="en-US" sz="2800" dirty="0">
                <a:solidFill>
                  <a:srgbClr val="00FFFF"/>
                </a:solidFill>
                <a:sym typeface="Symbol" pitchFamily="18" charset="2"/>
              </a:rPr>
              <a:t> := c</a:t>
            </a:r>
          </a:p>
          <a:p>
            <a:pPr marL="0" indent="0" eaLnBrk="1" hangingPunct="1">
              <a:spcBef>
                <a:spcPct val="0"/>
              </a:spcBef>
              <a:defRPr/>
            </a:pPr>
            <a:r>
              <a:rPr lang="en-US" sz="2800" dirty="0">
                <a:solidFill>
                  <a:srgbClr val="66FF33"/>
                </a:solidFill>
                <a:sym typeface="Symbol" pitchFamily="18" charset="2"/>
              </a:rPr>
              <a:t>{the binary expansion of the sum is (s</a:t>
            </a:r>
            <a:r>
              <a:rPr lang="en-US" sz="2800" baseline="-25000" dirty="0">
                <a:solidFill>
                  <a:srgbClr val="66FF33"/>
                </a:solidFill>
                <a:sym typeface="Symbol" pitchFamily="18" charset="2"/>
              </a:rPr>
              <a:t>n</a:t>
            </a:r>
            <a:r>
              <a:rPr lang="en-US" sz="2800" dirty="0">
                <a:solidFill>
                  <a:srgbClr val="66FF33"/>
                </a:solidFill>
                <a:sym typeface="Symbol" pitchFamily="18" charset="2"/>
              </a:rPr>
              <a:t>s</a:t>
            </a:r>
            <a:r>
              <a:rPr lang="en-US" sz="2800" baseline="-25000" dirty="0">
                <a:solidFill>
                  <a:srgbClr val="66FF33"/>
                </a:solidFill>
                <a:sym typeface="Symbol" pitchFamily="18" charset="2"/>
              </a:rPr>
              <a:t>n-1</a:t>
            </a:r>
            <a:r>
              <a:rPr lang="en-US" sz="2800" dirty="0">
                <a:solidFill>
                  <a:srgbClr val="66FF33"/>
                </a:solidFill>
                <a:sym typeface="Symbol" pitchFamily="18" charset="2"/>
              </a:rPr>
              <a:t>…s</a:t>
            </a:r>
            <a:r>
              <a:rPr lang="en-US" sz="2800" baseline="-25000" dirty="0">
                <a:solidFill>
                  <a:srgbClr val="66FF33"/>
                </a:solidFill>
                <a:sym typeface="Symbol" pitchFamily="18" charset="2"/>
              </a:rPr>
              <a:t>1</a:t>
            </a:r>
            <a:r>
              <a:rPr lang="en-US" sz="2800" dirty="0">
                <a:solidFill>
                  <a:srgbClr val="66FF33"/>
                </a:solidFill>
                <a:sym typeface="Symbol" pitchFamily="18" charset="2"/>
              </a:rPr>
              <a:t>s</a:t>
            </a:r>
            <a:r>
              <a:rPr lang="en-US" sz="2800" baseline="-25000" dirty="0">
                <a:solidFill>
                  <a:srgbClr val="66FF33"/>
                </a:solidFill>
                <a:sym typeface="Symbol" pitchFamily="18" charset="2"/>
              </a:rPr>
              <a:t>0</a:t>
            </a:r>
            <a:r>
              <a:rPr lang="en-US" sz="2800" dirty="0">
                <a:solidFill>
                  <a:srgbClr val="66FF33"/>
                </a:solidFill>
                <a:sym typeface="Symbol" pitchFamily="18" charset="2"/>
              </a:rPr>
              <a:t>)</a:t>
            </a:r>
            <a:r>
              <a:rPr lang="en-US" sz="2800" baseline="-25000" dirty="0">
                <a:solidFill>
                  <a:srgbClr val="66FF33"/>
                </a:solidFill>
                <a:sym typeface="Symbol" pitchFamily="18" charset="2"/>
              </a:rPr>
              <a:t>2</a:t>
            </a:r>
            <a:r>
              <a:rPr lang="en-US" sz="2800" dirty="0">
                <a:solidFill>
                  <a:srgbClr val="66FF33"/>
                </a:solidFill>
                <a:sym typeface="Symbol" pitchFamily="18" charset="2"/>
              </a:rPr>
              <a:t>}</a:t>
            </a:r>
          </a:p>
          <a:p>
            <a:pPr marL="0" indent="0" eaLnBrk="1" hangingPunct="1">
              <a:spcBef>
                <a:spcPct val="0"/>
              </a:spcBef>
              <a:defRPr/>
            </a:pPr>
            <a:endParaRPr lang="en-US" sz="2800" baseline="-25000" dirty="0">
              <a:sym typeface="Symbol" pitchFamily="18" charset="2"/>
            </a:endParaRPr>
          </a:p>
        </p:txBody>
      </p:sp>
    </p:spTree>
    <p:extLst>
      <p:ext uri="{BB962C8B-B14F-4D97-AF65-F5344CB8AC3E}">
        <p14:creationId xmlns:p14="http://schemas.microsoft.com/office/powerpoint/2010/main" val="31290895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26" name="Text Box 130"/>
          <p:cNvSpPr txBox="1">
            <a:spLocks noChangeArrowheads="1"/>
          </p:cNvSpPr>
          <p:nvPr/>
        </p:nvSpPr>
        <p:spPr bwMode="auto">
          <a:xfrm>
            <a:off x="3254375" y="457200"/>
            <a:ext cx="26130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Valid Argument?</a:t>
            </a:r>
          </a:p>
        </p:txBody>
      </p:sp>
      <p:sp>
        <p:nvSpPr>
          <p:cNvPr id="81028" name="Text Box 132"/>
          <p:cNvSpPr txBox="1">
            <a:spLocks noChangeArrowheads="1"/>
          </p:cNvSpPr>
          <p:nvPr/>
        </p:nvSpPr>
        <p:spPr bwMode="auto">
          <a:xfrm>
            <a:off x="3429000" y="2057400"/>
            <a:ext cx="1465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assumptions</a:t>
            </a:r>
          </a:p>
        </p:txBody>
      </p:sp>
      <p:sp>
        <p:nvSpPr>
          <p:cNvPr id="81029" name="Text Box 133"/>
          <p:cNvSpPr txBox="1">
            <a:spLocks noChangeArrowheads="1"/>
          </p:cNvSpPr>
          <p:nvPr/>
        </p:nvSpPr>
        <p:spPr bwMode="auto">
          <a:xfrm>
            <a:off x="6400800" y="2057400"/>
            <a:ext cx="1254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conclusion</a:t>
            </a:r>
          </a:p>
        </p:txBody>
      </p:sp>
      <p:graphicFrame>
        <p:nvGraphicFramePr>
          <p:cNvPr id="81080" name="Group 184"/>
          <p:cNvGraphicFramePr>
            <a:graphicFrameLocks noGrp="1"/>
          </p:cNvGraphicFramePr>
          <p:nvPr>
            <p:ph/>
          </p:nvPr>
        </p:nvGraphicFramePr>
        <p:xfrm>
          <a:off x="762000" y="2514600"/>
          <a:ext cx="1143000" cy="329184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063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63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63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63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63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80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63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81261" name="Group 365"/>
          <p:cNvGraphicFramePr>
            <a:graphicFrameLocks noGrp="1"/>
          </p:cNvGraphicFramePr>
          <p:nvPr/>
        </p:nvGraphicFramePr>
        <p:xfrm>
          <a:off x="2743200" y="2514600"/>
          <a:ext cx="2743200" cy="32918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28575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1800" b="0" i="0" u="none" strike="noStrike" cap="none" normalizeH="0" baseline="0">
                        <a:ln>
                          <a:noFill/>
                        </a:ln>
                        <a:solidFill>
                          <a:schemeClr val="tx1"/>
                        </a:solidFill>
                        <a:effectLst/>
                        <a:latin typeface="Arial"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1800" b="0" i="0" u="none" strike="noStrike" cap="none" normalizeH="0" baseline="0">
                        <a:ln>
                          <a:noFill/>
                        </a:ln>
                        <a:solidFill>
                          <a:schemeClr val="tx1"/>
                        </a:solidFill>
                        <a:effectLst/>
                        <a:latin typeface="Arial" charset="0"/>
                        <a:ea typeface="新細明體" pitchFamily="18" charset="-12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4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575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4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575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84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8575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4163">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575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81311" name="Group 415"/>
          <p:cNvGraphicFramePr>
            <a:graphicFrameLocks noGrp="1"/>
          </p:cNvGraphicFramePr>
          <p:nvPr/>
        </p:nvGraphicFramePr>
        <p:xfrm>
          <a:off x="6400800" y="2514600"/>
          <a:ext cx="2133600" cy="3291840"/>
        </p:xfrm>
        <a:graphic>
          <a:graphicData uri="http://schemas.openxmlformats.org/drawingml/2006/table">
            <a:tbl>
              <a:tblPr/>
              <a:tblGrid>
                <a:gridCol w="12954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tblGrid>
              <a:tr h="2682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en-US" sz="1800" b="0" i="0" u="none" strike="noStrike" cap="none" normalizeH="0" baseline="0">
                        <a:ln>
                          <a:noFill/>
                        </a:ln>
                        <a:solidFill>
                          <a:schemeClr val="tx1"/>
                        </a:solidFill>
                        <a:effectLst/>
                        <a:latin typeface="Arial" charset="0"/>
                        <a:ea typeface="新細明體" pitchFamily="18" charset="-12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OK?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82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82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2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6700">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2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82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82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82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800" b="0" i="0" u="none" strike="noStrike" cap="none" normalizeH="0" baseline="0">
                          <a:ln>
                            <a:noFill/>
                          </a:ln>
                          <a:solidFill>
                            <a:schemeClr val="tx1"/>
                          </a:solidFill>
                          <a:effectLst/>
                          <a:latin typeface="Arial" charset="0"/>
                          <a:ea typeface="新細明體" pitchFamily="18" charset="-120"/>
                        </a:rPr>
                        <a:t>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1300" name="Text Box 404"/>
          <p:cNvSpPr txBox="1">
            <a:spLocks noChangeArrowheads="1"/>
          </p:cNvSpPr>
          <p:nvPr/>
        </p:nvSpPr>
        <p:spPr bwMode="auto">
          <a:xfrm>
            <a:off x="617538" y="6137275"/>
            <a:ext cx="7993062"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To prove an argument is not valid, we just need to find a counterexample.</a:t>
            </a:r>
          </a:p>
        </p:txBody>
      </p:sp>
      <p:graphicFrame>
        <p:nvGraphicFramePr>
          <p:cNvPr id="81301" name="Object 405"/>
          <p:cNvGraphicFramePr>
            <a:graphicFrameLocks noChangeAspect="1"/>
          </p:cNvGraphicFramePr>
          <p:nvPr/>
        </p:nvGraphicFramePr>
        <p:xfrm>
          <a:off x="762000" y="1081088"/>
          <a:ext cx="4724400" cy="1052512"/>
        </p:xfrm>
        <a:graphic>
          <a:graphicData uri="http://schemas.openxmlformats.org/presentationml/2006/ole">
            <mc:AlternateContent xmlns:mc="http://schemas.openxmlformats.org/markup-compatibility/2006">
              <mc:Choice xmlns:v="urn:schemas-microsoft-com:vml" Requires="v">
                <p:oleObj name="Equation" r:id="rId7" imgW="1879560" imgH="419040" progId="Equation.DSMT4">
                  <p:embed/>
                </p:oleObj>
              </mc:Choice>
              <mc:Fallback>
                <p:oleObj name="Equation" r:id="rId7" imgW="1879560" imgH="419040" progId="Equation.DSMT4">
                  <p:embed/>
                  <p:pic>
                    <p:nvPicPr>
                      <p:cNvPr id="81301" name="Object 4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1081088"/>
                        <a:ext cx="4724400" cy="1052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302" name="Text Box 406"/>
          <p:cNvSpPr txBox="1">
            <a:spLocks noChangeArrowheads="1"/>
          </p:cNvSpPr>
          <p:nvPr/>
        </p:nvSpPr>
        <p:spPr bwMode="auto">
          <a:xfrm>
            <a:off x="6883400" y="1233488"/>
            <a:ext cx="1346200" cy="376237"/>
          </a:xfrm>
          <a:prstGeom prst="rect">
            <a:avLst/>
          </a:prstGeom>
          <a:solidFill>
            <a:srgbClr val="CCEC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Is it valid?</a:t>
            </a:r>
          </a:p>
        </p:txBody>
      </p:sp>
      <p:pic>
        <p:nvPicPr>
          <p:cNvPr id="81304" name="Picture 408"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19400" y="2616200"/>
            <a:ext cx="682625"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307" name="Picture 411"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3800" y="2616200"/>
            <a:ext cx="693738"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308" name="Picture 412"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649788" y="2638425"/>
            <a:ext cx="682625" cy="16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310" name="Picture 414"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553200" y="2616200"/>
            <a:ext cx="1012825"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312" name="Rectangle 416"/>
          <p:cNvSpPr>
            <a:spLocks noChangeArrowheads="1"/>
          </p:cNvSpPr>
          <p:nvPr/>
        </p:nvSpPr>
        <p:spPr bwMode="auto">
          <a:xfrm>
            <a:off x="6172200" y="5486400"/>
            <a:ext cx="2743200" cy="228600"/>
          </a:xfrm>
          <a:prstGeom prst="rect">
            <a:avLst/>
          </a:prstGeom>
          <a:noFill/>
          <a:ln w="2857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2320372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2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3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3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3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0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3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3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3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028" grpId="0"/>
      <p:bldP spid="81029" grpId="0"/>
      <p:bldP spid="81300" grpId="0" animBg="1"/>
      <p:bldP spid="813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3200400" y="457200"/>
            <a:ext cx="276066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Valid Arguments?</a:t>
            </a:r>
          </a:p>
        </p:txBody>
      </p:sp>
      <p:sp>
        <p:nvSpPr>
          <p:cNvPr id="100355" name="Text Box 3"/>
          <p:cNvSpPr txBox="1">
            <a:spLocks noChangeArrowheads="1"/>
          </p:cNvSpPr>
          <p:nvPr/>
        </p:nvSpPr>
        <p:spPr bwMode="auto">
          <a:xfrm>
            <a:off x="949325" y="2741613"/>
            <a:ext cx="14128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p then q.</a:t>
            </a:r>
          </a:p>
          <a:p>
            <a:r>
              <a:rPr lang="en-US" altLang="zh-TW"/>
              <a:t>q</a:t>
            </a:r>
          </a:p>
          <a:p>
            <a:r>
              <a:rPr lang="en-US" altLang="zh-TW"/>
              <a:t>p</a:t>
            </a:r>
          </a:p>
        </p:txBody>
      </p:sp>
      <p:pic>
        <p:nvPicPr>
          <p:cNvPr id="100395" name="Picture 43"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386138"/>
            <a:ext cx="228600" cy="19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98" name="Text Box 46"/>
          <p:cNvSpPr txBox="1">
            <a:spLocks noChangeArrowheads="1"/>
          </p:cNvSpPr>
          <p:nvPr/>
        </p:nvSpPr>
        <p:spPr bwMode="auto">
          <a:xfrm>
            <a:off x="2362200" y="5484813"/>
            <a:ext cx="4354513"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you are a fish, then you drink water.</a:t>
            </a:r>
          </a:p>
          <a:p>
            <a:r>
              <a:rPr lang="en-US" altLang="zh-TW"/>
              <a:t>You drink water.</a:t>
            </a:r>
          </a:p>
          <a:p>
            <a:r>
              <a:rPr lang="en-US" altLang="zh-TW"/>
              <a:t>You are a fish.</a:t>
            </a:r>
          </a:p>
        </p:txBody>
      </p:sp>
      <p:graphicFrame>
        <p:nvGraphicFramePr>
          <p:cNvPr id="100400" name="Group 48"/>
          <p:cNvGraphicFramePr>
            <a:graphicFrameLocks noGrp="1"/>
          </p:cNvGraphicFramePr>
          <p:nvPr/>
        </p:nvGraphicFramePr>
        <p:xfrm>
          <a:off x="2743200" y="1863725"/>
          <a:ext cx="5105400" cy="2590800"/>
        </p:xfrm>
        <a:graphic>
          <a:graphicData uri="http://schemas.openxmlformats.org/drawingml/2006/table">
            <a:tbl>
              <a:tblPr/>
              <a:tblGrid>
                <a:gridCol w="1020763">
                  <a:extLst>
                    <a:ext uri="{9D8B030D-6E8A-4147-A177-3AD203B41FA5}">
                      <a16:colId xmlns:a16="http://schemas.microsoft.com/office/drawing/2014/main" val="20000"/>
                    </a:ext>
                  </a:extLst>
                </a:gridCol>
                <a:gridCol w="1022350">
                  <a:extLst>
                    <a:ext uri="{9D8B030D-6E8A-4147-A177-3AD203B41FA5}">
                      <a16:colId xmlns:a16="http://schemas.microsoft.com/office/drawing/2014/main" val="20001"/>
                    </a:ext>
                  </a:extLst>
                </a:gridCol>
                <a:gridCol w="1019175">
                  <a:extLst>
                    <a:ext uri="{9D8B030D-6E8A-4147-A177-3AD203B41FA5}">
                      <a16:colId xmlns:a16="http://schemas.microsoft.com/office/drawing/2014/main" val="20002"/>
                    </a:ext>
                  </a:extLst>
                </a:gridCol>
                <a:gridCol w="1022350">
                  <a:extLst>
                    <a:ext uri="{9D8B030D-6E8A-4147-A177-3AD203B41FA5}">
                      <a16:colId xmlns:a16="http://schemas.microsoft.com/office/drawing/2014/main" val="20003"/>
                    </a:ext>
                  </a:extLst>
                </a:gridCol>
                <a:gridCol w="1020762">
                  <a:extLst>
                    <a:ext uri="{9D8B030D-6E8A-4147-A177-3AD203B41FA5}">
                      <a16:colId xmlns:a16="http://schemas.microsoft.com/office/drawing/2014/main" val="20004"/>
                    </a:ext>
                  </a:extLst>
                </a:gridCol>
              </a:tblGrid>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r>
                        <a:rPr kumimoji="1" lang="en-US" altLang="zh-TW" sz="2800" b="0" i="0" u="none" strike="noStrike" cap="none" normalizeH="0" baseline="0">
                          <a:ln>
                            <a:noFill/>
                          </a:ln>
                          <a:solidFill>
                            <a:schemeClr val="tx1"/>
                          </a:solidFill>
                          <a:effectLst/>
                          <a:latin typeface="Arial" charset="0"/>
                          <a:ea typeface="新細明體" pitchFamily="18" charset="-120"/>
                          <a:cs typeface="Arial"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68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68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0438" name="Rectangle 86"/>
          <p:cNvSpPr>
            <a:spLocks noChangeArrowheads="1"/>
          </p:cNvSpPr>
          <p:nvPr/>
        </p:nvSpPr>
        <p:spPr bwMode="auto">
          <a:xfrm>
            <a:off x="4953000" y="3505200"/>
            <a:ext cx="2743200" cy="381000"/>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39" name="AutoShape 87"/>
          <p:cNvSpPr>
            <a:spLocks/>
          </p:cNvSpPr>
          <p:nvPr/>
        </p:nvSpPr>
        <p:spPr bwMode="auto">
          <a:xfrm rot="16200000">
            <a:off x="5676900" y="758825"/>
            <a:ext cx="304800" cy="1752600"/>
          </a:xfrm>
          <a:prstGeom prst="rightBrace">
            <a:avLst>
              <a:gd name="adj1" fmla="val 4791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40" name="Text Box 88"/>
          <p:cNvSpPr txBox="1">
            <a:spLocks noChangeArrowheads="1"/>
          </p:cNvSpPr>
          <p:nvPr/>
        </p:nvSpPr>
        <p:spPr bwMode="auto">
          <a:xfrm>
            <a:off x="5105400" y="1143000"/>
            <a:ext cx="1465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assumptions</a:t>
            </a:r>
          </a:p>
        </p:txBody>
      </p:sp>
      <p:sp>
        <p:nvSpPr>
          <p:cNvPr id="100441" name="Text Box 89"/>
          <p:cNvSpPr txBox="1">
            <a:spLocks noChangeArrowheads="1"/>
          </p:cNvSpPr>
          <p:nvPr/>
        </p:nvSpPr>
        <p:spPr bwMode="auto">
          <a:xfrm>
            <a:off x="6858000" y="1177925"/>
            <a:ext cx="1254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conclusion</a:t>
            </a:r>
          </a:p>
        </p:txBody>
      </p:sp>
      <p:sp>
        <p:nvSpPr>
          <p:cNvPr id="100442" name="Text Box 90"/>
          <p:cNvSpPr txBox="1">
            <a:spLocks noChangeArrowheads="1"/>
          </p:cNvSpPr>
          <p:nvPr/>
        </p:nvSpPr>
        <p:spPr bwMode="auto">
          <a:xfrm>
            <a:off x="3505200" y="4800600"/>
            <a:ext cx="5013325" cy="376238"/>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Assumptions are true, but not the conclusion.</a:t>
            </a:r>
          </a:p>
        </p:txBody>
      </p:sp>
      <p:sp>
        <p:nvSpPr>
          <p:cNvPr id="100443" name="Line 91"/>
          <p:cNvSpPr>
            <a:spLocks noChangeShapeType="1"/>
          </p:cNvSpPr>
          <p:nvPr/>
        </p:nvSpPr>
        <p:spPr bwMode="auto">
          <a:xfrm flipV="1">
            <a:off x="6477000" y="3886200"/>
            <a:ext cx="1524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289933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39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04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4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4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4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4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4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44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0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p:bldP spid="100398" grpId="0"/>
      <p:bldP spid="100438" grpId="0" animBg="1"/>
      <p:bldP spid="100439" grpId="0" animBg="1"/>
      <p:bldP spid="100440" grpId="0"/>
      <p:bldP spid="100441" grpId="0"/>
      <p:bldP spid="100442" grpId="0" animBg="1"/>
      <p:bldP spid="10044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3200400" y="457200"/>
            <a:ext cx="276066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Valid Arguments?</a:t>
            </a:r>
          </a:p>
        </p:txBody>
      </p:sp>
      <p:sp>
        <p:nvSpPr>
          <p:cNvPr id="105477" name="Text Box 5"/>
          <p:cNvSpPr txBox="1">
            <a:spLocks noChangeArrowheads="1"/>
          </p:cNvSpPr>
          <p:nvPr/>
        </p:nvSpPr>
        <p:spPr bwMode="auto">
          <a:xfrm>
            <a:off x="949325" y="2743200"/>
            <a:ext cx="14128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p then q.</a:t>
            </a:r>
          </a:p>
          <a:p>
            <a:r>
              <a:rPr lang="en-US" altLang="zh-TW"/>
              <a:t>~p</a:t>
            </a:r>
          </a:p>
          <a:p>
            <a:r>
              <a:rPr lang="en-US" altLang="zh-TW"/>
              <a:t>~q</a:t>
            </a:r>
          </a:p>
        </p:txBody>
      </p:sp>
      <p:pic>
        <p:nvPicPr>
          <p:cNvPr id="105478" name="Picture 6"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387725"/>
            <a:ext cx="228600" cy="19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0" name="Text Box 8"/>
          <p:cNvSpPr txBox="1">
            <a:spLocks noChangeArrowheads="1"/>
          </p:cNvSpPr>
          <p:nvPr/>
        </p:nvSpPr>
        <p:spPr bwMode="auto">
          <a:xfrm>
            <a:off x="2362200" y="5410200"/>
            <a:ext cx="4354513"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you are a fish, then you drink water.</a:t>
            </a:r>
          </a:p>
          <a:p>
            <a:r>
              <a:rPr lang="en-US" altLang="zh-TW"/>
              <a:t>You are not a fish.</a:t>
            </a:r>
          </a:p>
          <a:p>
            <a:r>
              <a:rPr lang="en-US" altLang="zh-TW"/>
              <a:t>You do not drink water.</a:t>
            </a:r>
          </a:p>
        </p:txBody>
      </p:sp>
      <p:graphicFrame>
        <p:nvGraphicFramePr>
          <p:cNvPr id="105481" name="Group 9"/>
          <p:cNvGraphicFramePr>
            <a:graphicFrameLocks noGrp="1"/>
          </p:cNvGraphicFramePr>
          <p:nvPr/>
        </p:nvGraphicFramePr>
        <p:xfrm>
          <a:off x="2743200" y="1863725"/>
          <a:ext cx="5105400" cy="2590800"/>
        </p:xfrm>
        <a:graphic>
          <a:graphicData uri="http://schemas.openxmlformats.org/drawingml/2006/table">
            <a:tbl>
              <a:tblPr/>
              <a:tblGrid>
                <a:gridCol w="1020763">
                  <a:extLst>
                    <a:ext uri="{9D8B030D-6E8A-4147-A177-3AD203B41FA5}">
                      <a16:colId xmlns:a16="http://schemas.microsoft.com/office/drawing/2014/main" val="20000"/>
                    </a:ext>
                  </a:extLst>
                </a:gridCol>
                <a:gridCol w="1022350">
                  <a:extLst>
                    <a:ext uri="{9D8B030D-6E8A-4147-A177-3AD203B41FA5}">
                      <a16:colId xmlns:a16="http://schemas.microsoft.com/office/drawing/2014/main" val="20001"/>
                    </a:ext>
                  </a:extLst>
                </a:gridCol>
                <a:gridCol w="1019175">
                  <a:extLst>
                    <a:ext uri="{9D8B030D-6E8A-4147-A177-3AD203B41FA5}">
                      <a16:colId xmlns:a16="http://schemas.microsoft.com/office/drawing/2014/main" val="20002"/>
                    </a:ext>
                  </a:extLst>
                </a:gridCol>
                <a:gridCol w="1022350">
                  <a:extLst>
                    <a:ext uri="{9D8B030D-6E8A-4147-A177-3AD203B41FA5}">
                      <a16:colId xmlns:a16="http://schemas.microsoft.com/office/drawing/2014/main" val="20003"/>
                    </a:ext>
                  </a:extLst>
                </a:gridCol>
                <a:gridCol w="1020762">
                  <a:extLst>
                    <a:ext uri="{9D8B030D-6E8A-4147-A177-3AD203B41FA5}">
                      <a16:colId xmlns:a16="http://schemas.microsoft.com/office/drawing/2014/main" val="20004"/>
                    </a:ext>
                  </a:extLst>
                </a:gridCol>
              </a:tblGrid>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r>
                        <a:rPr kumimoji="1" lang="en-US" altLang="zh-TW" sz="2800" b="0" i="0" u="none" strike="noStrike" cap="none" normalizeH="0" baseline="0">
                          <a:ln>
                            <a:noFill/>
                          </a:ln>
                          <a:solidFill>
                            <a:schemeClr val="tx1"/>
                          </a:solidFill>
                          <a:effectLst/>
                          <a:latin typeface="Arial" charset="0"/>
                          <a:ea typeface="新細明體" pitchFamily="18" charset="-120"/>
                          <a:cs typeface="Arial" charset="0"/>
                        </a:rPr>
                        <a:t>→q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68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6888">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8475">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Arial" charset="0"/>
                          <a:ea typeface="新細明體" pitchFamily="18" charset="-120"/>
                        </a:defRPr>
                      </a:lvl1pPr>
                      <a:lvl2pPr>
                        <a:spcBef>
                          <a:spcPct val="20000"/>
                        </a:spcBef>
                        <a:defRPr kumimoji="1" sz="2400">
                          <a:solidFill>
                            <a:schemeClr val="tx1"/>
                          </a:solidFill>
                          <a:latin typeface="Arial" charset="0"/>
                          <a:ea typeface="新細明體" pitchFamily="18" charset="-120"/>
                        </a:defRPr>
                      </a:lvl2pPr>
                      <a:lvl3pPr>
                        <a:spcBef>
                          <a:spcPct val="20000"/>
                        </a:spcBef>
                        <a:defRPr kumimoji="1" sz="2000">
                          <a:solidFill>
                            <a:schemeClr val="tx1"/>
                          </a:solidFill>
                          <a:latin typeface="Arial" charset="0"/>
                          <a:ea typeface="新細明體" pitchFamily="18" charset="-120"/>
                        </a:defRPr>
                      </a:lvl3pPr>
                      <a:lvl4pPr>
                        <a:spcBef>
                          <a:spcPct val="20000"/>
                        </a:spcBef>
                        <a:defRPr kumimoji="1">
                          <a:solidFill>
                            <a:schemeClr val="tx1"/>
                          </a:solidFill>
                          <a:latin typeface="Arial" charset="0"/>
                          <a:ea typeface="新細明體" pitchFamily="18" charset="-120"/>
                        </a:defRPr>
                      </a:lvl4pPr>
                      <a:lvl5pPr>
                        <a:spcBef>
                          <a:spcPct val="20000"/>
                        </a:spcBef>
                        <a:defRPr kumimoji="1">
                          <a:solidFill>
                            <a:schemeClr val="tx1"/>
                          </a:solidFill>
                          <a:latin typeface="Arial" charset="0"/>
                          <a:ea typeface="新細明體" pitchFamily="18" charset="-120"/>
                        </a:defRPr>
                      </a:lvl5pPr>
                      <a:lvl6pPr fontAlgn="base">
                        <a:spcBef>
                          <a:spcPct val="20000"/>
                        </a:spcBef>
                        <a:spcAft>
                          <a:spcPct val="0"/>
                        </a:spcAft>
                        <a:defRPr kumimoji="1">
                          <a:solidFill>
                            <a:schemeClr val="tx1"/>
                          </a:solidFill>
                          <a:latin typeface="Arial" charset="0"/>
                          <a:ea typeface="新細明體" pitchFamily="18" charset="-120"/>
                        </a:defRPr>
                      </a:lvl6pPr>
                      <a:lvl7pPr fontAlgn="base">
                        <a:spcBef>
                          <a:spcPct val="20000"/>
                        </a:spcBef>
                        <a:spcAft>
                          <a:spcPct val="0"/>
                        </a:spcAft>
                        <a:defRPr kumimoji="1">
                          <a:solidFill>
                            <a:schemeClr val="tx1"/>
                          </a:solidFill>
                          <a:latin typeface="Arial" charset="0"/>
                          <a:ea typeface="新細明體" pitchFamily="18" charset="-120"/>
                        </a:defRPr>
                      </a:lvl7pPr>
                      <a:lvl8pPr fontAlgn="base">
                        <a:spcBef>
                          <a:spcPct val="20000"/>
                        </a:spcBef>
                        <a:spcAft>
                          <a:spcPct val="0"/>
                        </a:spcAft>
                        <a:defRPr kumimoji="1">
                          <a:solidFill>
                            <a:schemeClr val="tx1"/>
                          </a:solidFill>
                          <a:latin typeface="Arial" charset="0"/>
                          <a:ea typeface="新細明體" pitchFamily="18" charset="-120"/>
                        </a:defRPr>
                      </a:lvl8pPr>
                      <a:lvl9pPr fontAlgn="base">
                        <a:spcBef>
                          <a:spcPct val="20000"/>
                        </a:spcBef>
                        <a:spcAft>
                          <a:spcPct val="0"/>
                        </a:spcAft>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2800" b="0" i="0" u="none" strike="noStrike" cap="none" normalizeH="0" baseline="0">
                          <a:ln>
                            <a:noFill/>
                          </a:ln>
                          <a:solidFill>
                            <a:schemeClr val="tx1"/>
                          </a:solidFill>
                          <a:effectLst/>
                          <a:latin typeface="Arial" charset="0"/>
                          <a:ea typeface="新細明體" pitchFamily="18" charset="-12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5519" name="Rectangle 47"/>
          <p:cNvSpPr>
            <a:spLocks noChangeArrowheads="1"/>
          </p:cNvSpPr>
          <p:nvPr/>
        </p:nvSpPr>
        <p:spPr bwMode="auto">
          <a:xfrm>
            <a:off x="4953000" y="3505200"/>
            <a:ext cx="2743200" cy="381000"/>
          </a:xfrm>
          <a:prstGeom prst="rect">
            <a:avLst/>
          </a:prstGeom>
          <a:noFill/>
          <a:ln w="9525">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20" name="AutoShape 48"/>
          <p:cNvSpPr>
            <a:spLocks/>
          </p:cNvSpPr>
          <p:nvPr/>
        </p:nvSpPr>
        <p:spPr bwMode="auto">
          <a:xfrm rot="16200000">
            <a:off x="5676900" y="758825"/>
            <a:ext cx="304800" cy="1752600"/>
          </a:xfrm>
          <a:prstGeom prst="rightBrace">
            <a:avLst>
              <a:gd name="adj1" fmla="val 4791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21" name="Text Box 49"/>
          <p:cNvSpPr txBox="1">
            <a:spLocks noChangeArrowheads="1"/>
          </p:cNvSpPr>
          <p:nvPr/>
        </p:nvSpPr>
        <p:spPr bwMode="auto">
          <a:xfrm>
            <a:off x="5105400" y="1143000"/>
            <a:ext cx="1465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assumptions</a:t>
            </a:r>
          </a:p>
        </p:txBody>
      </p:sp>
      <p:sp>
        <p:nvSpPr>
          <p:cNvPr id="105522" name="Text Box 50"/>
          <p:cNvSpPr txBox="1">
            <a:spLocks noChangeArrowheads="1"/>
          </p:cNvSpPr>
          <p:nvPr/>
        </p:nvSpPr>
        <p:spPr bwMode="auto">
          <a:xfrm>
            <a:off x="6858000" y="1177925"/>
            <a:ext cx="1254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conclusion</a:t>
            </a:r>
          </a:p>
        </p:txBody>
      </p:sp>
    </p:spTree>
    <p:extLst>
      <p:ext uri="{BB962C8B-B14F-4D97-AF65-F5344CB8AC3E}">
        <p14:creationId xmlns:p14="http://schemas.microsoft.com/office/powerpoint/2010/main" val="29085891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4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54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5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5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5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5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5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p:bldP spid="105480" grpId="0"/>
      <p:bldP spid="105519" grpId="0" animBg="1"/>
      <p:bldP spid="105520" grpId="0" animBg="1"/>
      <p:bldP spid="105521" grpId="0"/>
      <p:bldP spid="10552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3756025" y="457200"/>
            <a:ext cx="15779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Exercises</a:t>
            </a:r>
          </a:p>
        </p:txBody>
      </p:sp>
      <p:pic>
        <p:nvPicPr>
          <p:cNvPr id="72714" name="Picture 10" descr="txp_fig"/>
          <p:cNvPicPr>
            <a:picLocks noChangeAspect="1" noChangeArrowheads="1"/>
          </p:cNvPicPr>
          <p:nvPr>
            <p:custDataLst>
              <p:tags r:id="rId1"/>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295400" y="1897063"/>
            <a:ext cx="3048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6" name="Picture 12" descr="txp_fig"/>
          <p:cNvPicPr>
            <a:picLocks noChangeAspect="1" noChangeArrowheads="1"/>
          </p:cNvPicPr>
          <p:nvPr>
            <p:custDataLst>
              <p:tags r:id="rId2"/>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905000" y="1244600"/>
            <a:ext cx="304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8" name="Picture 14" descr="txp_fig"/>
          <p:cNvPicPr>
            <a:picLocks noChangeAspect="1" noChangeArrowheads="1"/>
          </p:cNvPicPr>
          <p:nvPr>
            <p:custDataLst>
              <p:tags r:id="rId3"/>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1828800" y="1778000"/>
            <a:ext cx="11430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9" name="Picture 15" descr="txp_fig"/>
          <p:cNvPicPr>
            <a:picLocks noChangeAspect="1" noChangeArrowheads="1"/>
          </p:cNvPicPr>
          <p:nvPr>
            <p:custDataLst>
              <p:tags r:id="rId4"/>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5334000" y="1922463"/>
            <a:ext cx="3048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20" name="Picture 16" descr="txp_fig"/>
          <p:cNvPicPr>
            <a:picLocks noChangeAspect="1" noChangeArrowheads="1"/>
          </p:cNvPicPr>
          <p:nvPr>
            <p:custDataLst>
              <p:tags r:id="rId5"/>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5943600" y="1270000"/>
            <a:ext cx="304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22" name="Picture 18" descr="txp_fig"/>
          <p:cNvPicPr>
            <a:picLocks noChangeAspect="1" noChangeArrowheads="1"/>
          </p:cNvPicPr>
          <p:nvPr>
            <p:custDataLst>
              <p:tags r:id="rId6"/>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5867400" y="1803400"/>
            <a:ext cx="11430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23" name="Picture 19" descr="txp_fig"/>
          <p:cNvPicPr>
            <a:picLocks noChangeAspect="1" noChangeArrowheads="1"/>
          </p:cNvPicPr>
          <p:nvPr>
            <p:custDataLst>
              <p:tags r:id="rId7"/>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219200" y="3548063"/>
            <a:ext cx="3048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26" name="Picture 22" descr="txp_fig"/>
          <p:cNvPicPr>
            <a:picLocks noChangeAspect="1" noChangeArrowheads="1"/>
          </p:cNvPicPr>
          <p:nvPr>
            <p:custDataLst>
              <p:tags r:id="rId8"/>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1752600" y="2870200"/>
            <a:ext cx="11430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27" name="Picture 23" descr="txp_fig"/>
          <p:cNvPicPr>
            <a:picLocks noChangeAspect="1" noChangeArrowheads="1"/>
          </p:cNvPicPr>
          <p:nvPr>
            <p:custDataLst>
              <p:tags r:id="rId9"/>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752600" y="3479800"/>
            <a:ext cx="304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28" name="Picture 24" descr="txp_fig"/>
          <p:cNvPicPr>
            <a:picLocks noChangeAspect="1" noChangeArrowheads="1"/>
          </p:cNvPicPr>
          <p:nvPr>
            <p:custDataLst>
              <p:tags r:id="rId10"/>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5334000" y="3497263"/>
            <a:ext cx="3048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30" name="Picture 26" descr="txp_fig"/>
          <p:cNvPicPr>
            <a:picLocks noChangeAspect="1" noChangeArrowheads="1"/>
          </p:cNvPicPr>
          <p:nvPr>
            <p:custDataLst>
              <p:tags r:id="rId11"/>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5867400" y="3429000"/>
            <a:ext cx="304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31" name="Picture 27" descr="txp_fig"/>
          <p:cNvPicPr>
            <a:picLocks noChangeAspect="1" noChangeArrowheads="1"/>
          </p:cNvPicPr>
          <p:nvPr>
            <p:custDataLst>
              <p:tags r:id="rId12"/>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5867400" y="2819400"/>
            <a:ext cx="11430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32" name="Picture 28" descr="txp_fig"/>
          <p:cNvPicPr>
            <a:picLocks noChangeAspect="1" noChangeArrowheads="1"/>
          </p:cNvPicPr>
          <p:nvPr>
            <p:custDataLst>
              <p:tags r:id="rId13"/>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219200" y="5656263"/>
            <a:ext cx="3048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34" name="Picture 30" descr="txp_fig"/>
          <p:cNvPicPr>
            <a:picLocks noChangeAspect="1" noChangeArrowheads="1"/>
          </p:cNvPicPr>
          <p:nvPr>
            <p:custDataLst>
              <p:tags r:id="rId14"/>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752600" y="5588000"/>
            <a:ext cx="304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35" name="Picture 31" descr="txp_fig"/>
          <p:cNvPicPr>
            <a:picLocks noChangeAspect="1" noChangeArrowheads="1"/>
          </p:cNvPicPr>
          <p:nvPr>
            <p:custDataLst>
              <p:tags r:id="rId15"/>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1752600" y="4368800"/>
            <a:ext cx="11430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37" name="Picture 33" descr="txp_fig"/>
          <p:cNvPicPr>
            <a:picLocks noChangeAspect="1" noChangeArrowheads="1"/>
          </p:cNvPicPr>
          <p:nvPr>
            <p:custDataLst>
              <p:tags r:id="rId16"/>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1752600" y="5054600"/>
            <a:ext cx="5842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38" name="Picture 34" descr="txp_fig"/>
          <p:cNvPicPr>
            <a:picLocks noChangeAspect="1" noChangeArrowheads="1"/>
          </p:cNvPicPr>
          <p:nvPr>
            <p:custDataLst>
              <p:tags r:id="rId17"/>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5410200" y="5605463"/>
            <a:ext cx="3048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42" name="Picture 38" descr="txp_fig"/>
          <p:cNvPicPr>
            <a:picLocks noChangeAspect="1" noChangeArrowheads="1"/>
          </p:cNvPicPr>
          <p:nvPr>
            <p:custDataLst>
              <p:tags r:id="rId18"/>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5816600" y="4356100"/>
            <a:ext cx="13970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43" name="Picture 39" descr="txp_fig"/>
          <p:cNvPicPr>
            <a:picLocks noChangeAspect="1" noChangeArrowheads="1"/>
          </p:cNvPicPr>
          <p:nvPr>
            <p:custDataLst>
              <p:tags r:id="rId19"/>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5867400" y="4927600"/>
            <a:ext cx="1320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45" name="Picture 41" descr="txp_fig"/>
          <p:cNvPicPr>
            <a:picLocks noChangeAspect="1" noChangeArrowheads="1"/>
          </p:cNvPicPr>
          <p:nvPr>
            <p:custDataLst>
              <p:tags r:id="rId20"/>
            </p:custDataLst>
          </p:nvPr>
        </p:nvPicPr>
        <p:blipFill>
          <a:blip r:embed="rId29" cstate="print">
            <a:extLst>
              <a:ext uri="{28A0092B-C50C-407E-A947-70E740481C1C}">
                <a14:useLocalDpi xmlns:a14="http://schemas.microsoft.com/office/drawing/2010/main" val="0"/>
              </a:ext>
            </a:extLst>
          </a:blip>
          <a:srcRect/>
          <a:stretch>
            <a:fillRect/>
          </a:stretch>
        </p:blipFill>
        <p:spPr bwMode="auto">
          <a:xfrm>
            <a:off x="5867400" y="5537200"/>
            <a:ext cx="13716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2153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7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7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27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7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7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27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7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7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27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7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7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273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727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7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27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886700" cy="994172"/>
          </a:xfrm>
        </p:spPr>
        <p:txBody>
          <a:bodyPr/>
          <a:lstStyle/>
          <a:p>
            <a:r>
              <a:rPr lang="en-US" dirty="0">
                <a:latin typeface="Comic Sans MS" panose="030F0702030302020204" pitchFamily="66" charset="0"/>
              </a:rPr>
              <a:t>Recursive Thinking </a:t>
            </a:r>
          </a:p>
        </p:txBody>
      </p:sp>
      <p:sp>
        <p:nvSpPr>
          <p:cNvPr id="3" name="Content Placeholder 2"/>
          <p:cNvSpPr>
            <a:spLocks noGrp="1"/>
          </p:cNvSpPr>
          <p:nvPr>
            <p:ph idx="1"/>
          </p:nvPr>
        </p:nvSpPr>
        <p:spPr>
          <a:xfrm>
            <a:off x="256359" y="1590608"/>
            <a:ext cx="7886700" cy="3263504"/>
          </a:xfrm>
        </p:spPr>
        <p:txBody>
          <a:bodyPr>
            <a:noAutofit/>
          </a:bodyPr>
          <a:lstStyle/>
          <a:p>
            <a:pPr>
              <a:lnSpc>
                <a:spcPct val="170000"/>
              </a:lnSpc>
            </a:pPr>
            <a:r>
              <a:rPr lang="en-US" sz="1600" b="1" dirty="0">
                <a:solidFill>
                  <a:srgbClr val="FF0000"/>
                </a:solidFill>
                <a:latin typeface="Comic Sans MS" panose="030F0702030302020204" pitchFamily="66" charset="0"/>
              </a:rPr>
              <a:t>Recurrence relations</a:t>
            </a:r>
            <a:br>
              <a:rPr lang="en-US" sz="1600" dirty="0">
                <a:latin typeface="Comic Sans MS" panose="030F0702030302020204" pitchFamily="66" charset="0"/>
              </a:rPr>
            </a:br>
            <a:r>
              <a:rPr lang="en-US" sz="1600" dirty="0">
                <a:latin typeface="Comic Sans MS" panose="030F0702030302020204" pitchFamily="66" charset="0"/>
              </a:rPr>
              <a:t>Recursively defined sequences of numbers. e.g. Fibonacci sequence.</a:t>
            </a:r>
          </a:p>
          <a:p>
            <a:pPr>
              <a:lnSpc>
                <a:spcPct val="170000"/>
              </a:lnSpc>
            </a:pPr>
            <a:r>
              <a:rPr lang="en-US" sz="1600" b="1" dirty="0">
                <a:solidFill>
                  <a:srgbClr val="FF0000"/>
                </a:solidFill>
                <a:latin typeface="Comic Sans MS" panose="030F0702030302020204" pitchFamily="66" charset="0"/>
              </a:rPr>
              <a:t>Recursive definitions</a:t>
            </a:r>
            <a:br>
              <a:rPr lang="en-US" sz="1600" dirty="0">
                <a:latin typeface="Comic Sans MS" panose="030F0702030302020204" pitchFamily="66" charset="0"/>
              </a:rPr>
            </a:br>
            <a:r>
              <a:rPr lang="en-US" sz="1600" dirty="0">
                <a:latin typeface="Comic Sans MS" panose="030F0702030302020204" pitchFamily="66" charset="0"/>
              </a:rPr>
              <a:t>e.g. binary trees, recursive geometry/fractals</a:t>
            </a:r>
          </a:p>
          <a:p>
            <a:pPr>
              <a:lnSpc>
                <a:spcPct val="170000"/>
              </a:lnSpc>
            </a:pPr>
            <a:r>
              <a:rPr lang="en-US" sz="1600" b="1" dirty="0">
                <a:solidFill>
                  <a:srgbClr val="FF0000"/>
                </a:solidFill>
                <a:latin typeface="Comic Sans MS" panose="030F0702030302020204" pitchFamily="66" charset="0"/>
              </a:rPr>
              <a:t>Proofs by induction</a:t>
            </a:r>
            <a:br>
              <a:rPr lang="en-US" sz="1600" dirty="0">
                <a:latin typeface="Comic Sans MS" panose="030F0702030302020204" pitchFamily="66" charset="0"/>
              </a:rPr>
            </a:br>
            <a:r>
              <a:rPr lang="en-US" sz="1600" dirty="0">
                <a:latin typeface="Comic Sans MS" panose="030F0702030302020204" pitchFamily="66" charset="0"/>
              </a:rPr>
              <a:t>Prove that </a:t>
            </a:r>
            <a:r>
              <a:rPr lang="en-US" sz="1600" i="1" dirty="0">
                <a:latin typeface="Comic Sans MS" panose="030F0702030302020204" pitchFamily="66" charset="0"/>
              </a:rPr>
              <a:t>P</a:t>
            </a:r>
            <a:r>
              <a:rPr lang="en-US" sz="1600" dirty="0">
                <a:latin typeface="Comic Sans MS" panose="030F0702030302020204" pitchFamily="66" charset="0"/>
              </a:rPr>
              <a:t>(</a:t>
            </a:r>
            <a:r>
              <a:rPr lang="en-US" sz="1600" i="1" dirty="0">
                <a:latin typeface="Comic Sans MS" panose="030F0702030302020204" pitchFamily="66" charset="0"/>
              </a:rPr>
              <a:t>n</a:t>
            </a:r>
            <a:r>
              <a:rPr lang="en-US" sz="1600" dirty="0">
                <a:latin typeface="Comic Sans MS" panose="030F0702030302020204" pitchFamily="66" charset="0"/>
              </a:rPr>
              <a:t>) is true for all </a:t>
            </a:r>
            <a:r>
              <a:rPr lang="en-US" sz="1600" i="1" dirty="0">
                <a:latin typeface="Comic Sans MS" panose="030F0702030302020204" pitchFamily="66" charset="0"/>
              </a:rPr>
              <a:t>n ≥ </a:t>
            </a:r>
            <a:r>
              <a:rPr lang="en-US" sz="1600" dirty="0">
                <a:latin typeface="Comic Sans MS" panose="030F0702030302020204" pitchFamily="66" charset="0"/>
              </a:rPr>
              <a:t>0:</a:t>
            </a:r>
            <a:br>
              <a:rPr lang="en-US" sz="1600" dirty="0">
                <a:latin typeface="Comic Sans MS" panose="030F0702030302020204" pitchFamily="66" charset="0"/>
              </a:rPr>
            </a:br>
            <a:r>
              <a:rPr lang="en-US" sz="1600" dirty="0">
                <a:latin typeface="Comic Sans MS" panose="030F0702030302020204" pitchFamily="66" charset="0"/>
              </a:rPr>
              <a:t>basis: </a:t>
            </a:r>
            <a:r>
              <a:rPr lang="en-US" sz="1600" i="1" dirty="0">
                <a:latin typeface="Comic Sans MS" panose="030F0702030302020204" pitchFamily="66" charset="0"/>
              </a:rPr>
              <a:t>P</a:t>
            </a:r>
            <a:r>
              <a:rPr lang="en-US" sz="1600" dirty="0">
                <a:latin typeface="Comic Sans MS" panose="030F0702030302020204" pitchFamily="66" charset="0"/>
              </a:rPr>
              <a:t>(0) is true + induction step </a:t>
            </a:r>
            <a:r>
              <a:rPr lang="en-US" sz="1600" i="1" dirty="0">
                <a:latin typeface="Comic Sans MS" panose="030F0702030302020204" pitchFamily="66" charset="0"/>
              </a:rPr>
              <a:t>P</a:t>
            </a:r>
            <a:r>
              <a:rPr lang="en-US" sz="1600" dirty="0">
                <a:latin typeface="Comic Sans MS" panose="030F0702030302020204" pitchFamily="66" charset="0"/>
              </a:rPr>
              <a:t>(</a:t>
            </a:r>
            <a:r>
              <a:rPr lang="en-US" sz="1600" i="1" dirty="0">
                <a:latin typeface="Comic Sans MS" panose="030F0702030302020204" pitchFamily="66" charset="0"/>
              </a:rPr>
              <a:t>n</a:t>
            </a:r>
            <a:r>
              <a:rPr lang="en-US" sz="1600" dirty="0">
                <a:latin typeface="Comic Sans MS" panose="030F0702030302020204" pitchFamily="66" charset="0"/>
              </a:rPr>
              <a:t>) </a:t>
            </a:r>
            <a:r>
              <a:rPr lang="en-US" sz="1600" i="1" dirty="0">
                <a:latin typeface="Comic Sans MS" panose="030F0702030302020204" pitchFamily="66" charset="0"/>
              </a:rPr>
              <a:t>) P</a:t>
            </a:r>
            <a:r>
              <a:rPr lang="en-US" sz="1600" dirty="0">
                <a:latin typeface="Comic Sans MS" panose="030F0702030302020204" pitchFamily="66" charset="0"/>
              </a:rPr>
              <a:t>(</a:t>
            </a:r>
            <a:r>
              <a:rPr lang="en-US" sz="1600" i="1" dirty="0">
                <a:latin typeface="Comic Sans MS" panose="030F0702030302020204" pitchFamily="66" charset="0"/>
              </a:rPr>
              <a:t>n </a:t>
            </a:r>
            <a:r>
              <a:rPr lang="en-US" sz="1600" dirty="0">
                <a:latin typeface="Comic Sans MS" panose="030F0702030302020204" pitchFamily="66" charset="0"/>
              </a:rPr>
              <a:t>+ 1)</a:t>
            </a:r>
          </a:p>
          <a:p>
            <a:pPr>
              <a:lnSpc>
                <a:spcPct val="170000"/>
              </a:lnSpc>
            </a:pPr>
            <a:r>
              <a:rPr lang="en-US" sz="1600" b="1" dirty="0">
                <a:solidFill>
                  <a:srgbClr val="FF0000"/>
                </a:solidFill>
                <a:latin typeface="Comic Sans MS" panose="030F0702030302020204" pitchFamily="66" charset="0"/>
              </a:rPr>
              <a:t>Recursive data structures</a:t>
            </a:r>
            <a:br>
              <a:rPr lang="en-US" sz="1600" dirty="0">
                <a:latin typeface="Comic Sans MS" panose="030F0702030302020204" pitchFamily="66" charset="0"/>
              </a:rPr>
            </a:br>
            <a:r>
              <a:rPr lang="en-US" sz="1600" dirty="0">
                <a:latin typeface="Comic Sans MS" panose="030F0702030302020204" pitchFamily="66" charset="0"/>
              </a:rPr>
              <a:t>e.g. binary search trees</a:t>
            </a:r>
          </a:p>
          <a:p>
            <a:pPr>
              <a:lnSpc>
                <a:spcPct val="170000"/>
              </a:lnSpc>
            </a:pPr>
            <a:r>
              <a:rPr lang="en-US" sz="1600" b="1" dirty="0">
                <a:solidFill>
                  <a:srgbClr val="FF0000"/>
                </a:solidFill>
                <a:latin typeface="Comic Sans MS" panose="030F0702030302020204" pitchFamily="66" charset="0"/>
              </a:rPr>
              <a:t>Recursive algorithms</a:t>
            </a:r>
            <a:br>
              <a:rPr lang="en-US" sz="1600" dirty="0">
                <a:latin typeface="Comic Sans MS" panose="030F0702030302020204" pitchFamily="66" charset="0"/>
              </a:rPr>
            </a:br>
            <a:r>
              <a:rPr lang="en-US" sz="1600" dirty="0">
                <a:latin typeface="Comic Sans MS" panose="030F0702030302020204" pitchFamily="66" charset="0"/>
              </a:rPr>
              <a:t>e.g. binary search, </a:t>
            </a:r>
            <a:r>
              <a:rPr lang="en-US" sz="1600" dirty="0" err="1">
                <a:latin typeface="Comic Sans MS" panose="030F0702030302020204" pitchFamily="66" charset="0"/>
              </a:rPr>
              <a:t>mergesort</a:t>
            </a:r>
            <a:r>
              <a:rPr lang="en-US" sz="1600" dirty="0">
                <a:latin typeface="Comic Sans MS" panose="030F0702030302020204" pitchFamily="66" charset="0"/>
              </a:rPr>
              <a:t>, solving towers of Hanoi. </a:t>
            </a:r>
            <a:br>
              <a:rPr lang="en-US" sz="1600" dirty="0">
                <a:latin typeface="Comic Sans MS" panose="030F0702030302020204" pitchFamily="66" charset="0"/>
              </a:rPr>
            </a:br>
            <a:endParaRPr lang="en-US" sz="1600" dirty="0">
              <a:latin typeface="Comic Sans MS" panose="030F0702030302020204" pitchFamily="66" charset="0"/>
            </a:endParaRPr>
          </a:p>
        </p:txBody>
      </p:sp>
    </p:spTree>
    <p:extLst>
      <p:ext uri="{BB962C8B-B14F-4D97-AF65-F5344CB8AC3E}">
        <p14:creationId xmlns:p14="http://schemas.microsoft.com/office/powerpoint/2010/main" val="3426492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352800" y="457200"/>
            <a:ext cx="2455863"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More Exercises</a:t>
            </a:r>
          </a:p>
        </p:txBody>
      </p:sp>
      <p:pic>
        <p:nvPicPr>
          <p:cNvPr id="57373" name="Picture 29" descr="txp_fig"/>
          <p:cNvPicPr>
            <a:picLocks noChangeAspect="1" noChangeArrowheads="1"/>
          </p:cNvPicPr>
          <p:nvPr>
            <p:custDataLst>
              <p:tags r:id="rId1"/>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371600" y="2608263"/>
            <a:ext cx="3048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74" name="Picture 30" descr="txp_fig"/>
          <p:cNvPicPr>
            <a:picLocks noChangeAspect="1" noChangeArrowheads="1"/>
          </p:cNvPicPr>
          <p:nvPr>
            <p:custDataLst>
              <p:tags r:id="rId2"/>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905000" y="2540000"/>
            <a:ext cx="304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76" name="Picture 32" descr="txp_fig"/>
          <p:cNvPicPr>
            <a:picLocks noChangeAspect="1" noChangeArrowheads="1"/>
          </p:cNvPicPr>
          <p:nvPr>
            <p:custDataLst>
              <p:tags r:id="rId3"/>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600200" y="2006600"/>
            <a:ext cx="5842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77" name="Picture 33" descr="txp_fig"/>
          <p:cNvPicPr>
            <a:picLocks noChangeAspect="1" noChangeArrowheads="1"/>
          </p:cNvPicPr>
          <p:nvPr>
            <p:custDataLst>
              <p:tags r:id="rId4"/>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1625600" y="1358900"/>
            <a:ext cx="1701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78" name="Picture 34" descr="txp_fig"/>
          <p:cNvPicPr>
            <a:picLocks noChangeAspect="1" noChangeArrowheads="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876800" y="2159000"/>
            <a:ext cx="3048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81" name="Picture 37" descr="txp_fig"/>
          <p:cNvPicPr>
            <a:picLocks noChangeAspect="1" noChangeArrowheads="1"/>
          </p:cNvPicPr>
          <p:nvPr>
            <p:custDataLst>
              <p:tags r:id="rId6"/>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5410200" y="1511300"/>
            <a:ext cx="20574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82" name="Picture 38" descr="txp_fig"/>
          <p:cNvPicPr>
            <a:picLocks noChangeAspect="1" noChangeArrowheads="1"/>
          </p:cNvPicPr>
          <p:nvPr>
            <p:custDataLst>
              <p:tags r:id="rId7"/>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5410200" y="2082800"/>
            <a:ext cx="13970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83" name="Picture 39" descr="txp_fig"/>
          <p:cNvPicPr>
            <a:picLocks noChangeAspect="1" noChangeArrowheads="1"/>
          </p:cNvPicPr>
          <p:nvPr>
            <p:custDataLst>
              <p:tags r:id="rId8"/>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066800" y="4597400"/>
            <a:ext cx="3048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84" name="Picture 40" descr="txp_fig"/>
          <p:cNvPicPr>
            <a:picLocks noChangeAspect="1" noChangeArrowheads="1"/>
          </p:cNvPicPr>
          <p:nvPr>
            <p:custDataLst>
              <p:tags r:id="rId9"/>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1600200" y="3949700"/>
            <a:ext cx="20574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86" name="Picture 42" descr="txp_fig"/>
          <p:cNvPicPr>
            <a:picLocks noChangeAspect="1" noChangeArrowheads="1"/>
          </p:cNvPicPr>
          <p:nvPr>
            <p:custDataLst>
              <p:tags r:id="rId10"/>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1625600" y="4521200"/>
            <a:ext cx="13462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87" name="Picture 43" descr="txp_fig"/>
          <p:cNvPicPr>
            <a:picLocks noChangeAspect="1" noChangeArrowheads="1"/>
          </p:cNvPicPr>
          <p:nvPr>
            <p:custDataLst>
              <p:tags r:id="rId11"/>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876800" y="4533900"/>
            <a:ext cx="3048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90" name="Picture 46" descr="txp_fig"/>
          <p:cNvPicPr>
            <a:picLocks noChangeAspect="1" noChangeArrowheads="1"/>
          </p:cNvPicPr>
          <p:nvPr>
            <p:custDataLst>
              <p:tags r:id="rId12"/>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5562600" y="3873500"/>
            <a:ext cx="1752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91" name="Picture 47" descr="txp_fig"/>
          <p:cNvPicPr>
            <a:picLocks noChangeAspect="1" noChangeArrowheads="1"/>
          </p:cNvPicPr>
          <p:nvPr>
            <p:custDataLst>
              <p:tags r:id="rId13"/>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5410200" y="4495800"/>
            <a:ext cx="31877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92" name="Text Box 48"/>
          <p:cNvSpPr txBox="1">
            <a:spLocks noChangeArrowheads="1"/>
          </p:cNvSpPr>
          <p:nvPr/>
        </p:nvSpPr>
        <p:spPr bwMode="auto">
          <a:xfrm>
            <a:off x="2676525" y="5638800"/>
            <a:ext cx="3911600" cy="37623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Valid argument       True conclusion</a:t>
            </a:r>
          </a:p>
        </p:txBody>
      </p:sp>
      <p:sp>
        <p:nvSpPr>
          <p:cNvPr id="57393" name="Line 49"/>
          <p:cNvSpPr>
            <a:spLocks noChangeShapeType="1"/>
          </p:cNvSpPr>
          <p:nvPr/>
        </p:nvSpPr>
        <p:spPr bwMode="auto">
          <a:xfrm>
            <a:off x="4495800" y="57912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94" name="Line 50"/>
          <p:cNvSpPr>
            <a:spLocks noChangeShapeType="1"/>
          </p:cNvSpPr>
          <p:nvPr/>
        </p:nvSpPr>
        <p:spPr bwMode="auto">
          <a:xfrm flipH="1">
            <a:off x="4495800" y="5638800"/>
            <a:ext cx="152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95" name="Line 51"/>
          <p:cNvSpPr>
            <a:spLocks noChangeShapeType="1"/>
          </p:cNvSpPr>
          <p:nvPr/>
        </p:nvSpPr>
        <p:spPr bwMode="auto">
          <a:xfrm flipH="1" flipV="1">
            <a:off x="4419600" y="56388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96" name="Text Box 52"/>
          <p:cNvSpPr txBox="1">
            <a:spLocks noChangeArrowheads="1"/>
          </p:cNvSpPr>
          <p:nvPr/>
        </p:nvSpPr>
        <p:spPr bwMode="auto">
          <a:xfrm>
            <a:off x="2667000" y="6172200"/>
            <a:ext cx="3911600" cy="376238"/>
          </a:xfrm>
          <a:prstGeom prst="rect">
            <a:avLst/>
          </a:prstGeom>
          <a:solidFill>
            <a:srgbClr val="CC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True conclusion       Valid argument</a:t>
            </a:r>
          </a:p>
        </p:txBody>
      </p:sp>
      <p:sp>
        <p:nvSpPr>
          <p:cNvPr id="57397" name="Line 53"/>
          <p:cNvSpPr>
            <a:spLocks noChangeShapeType="1"/>
          </p:cNvSpPr>
          <p:nvPr/>
        </p:nvSpPr>
        <p:spPr bwMode="auto">
          <a:xfrm>
            <a:off x="4486275" y="6324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98" name="Line 54"/>
          <p:cNvSpPr>
            <a:spLocks noChangeShapeType="1"/>
          </p:cNvSpPr>
          <p:nvPr/>
        </p:nvSpPr>
        <p:spPr bwMode="auto">
          <a:xfrm flipH="1">
            <a:off x="4486275" y="6172200"/>
            <a:ext cx="1524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399" name="Line 55"/>
          <p:cNvSpPr>
            <a:spLocks noChangeShapeType="1"/>
          </p:cNvSpPr>
          <p:nvPr/>
        </p:nvSpPr>
        <p:spPr bwMode="auto">
          <a:xfrm flipH="1" flipV="1">
            <a:off x="4410075" y="61722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540018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3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73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38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738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3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39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3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3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3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39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3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3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3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92" grpId="0" animBg="1"/>
      <p:bldP spid="57393" grpId="0" animBg="1"/>
      <p:bldP spid="57394" grpId="0" animBg="1"/>
      <p:bldP spid="57395" grpId="0" animBg="1"/>
      <p:bldP spid="57396" grpId="0" animBg="1"/>
      <p:bldP spid="57397" grpId="0" animBg="1"/>
      <p:bldP spid="57398" grpId="0" animBg="1"/>
      <p:bldP spid="5739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3514725" y="457200"/>
            <a:ext cx="212407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Contradiction</a:t>
            </a:r>
          </a:p>
        </p:txBody>
      </p:sp>
      <p:pic>
        <p:nvPicPr>
          <p:cNvPr id="63502" name="Picture 14"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429000" y="2049463"/>
            <a:ext cx="3048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504" name="Picture 16"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962400" y="1981200"/>
            <a:ext cx="304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506" name="Picture 18"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797300" y="1409700"/>
            <a:ext cx="1701800"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507" name="Text Box 19"/>
          <p:cNvSpPr txBox="1">
            <a:spLocks noChangeArrowheads="1"/>
          </p:cNvSpPr>
          <p:nvPr/>
        </p:nvSpPr>
        <p:spPr bwMode="auto">
          <a:xfrm>
            <a:off x="1447800" y="2895600"/>
            <a:ext cx="6213475" cy="120173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If you can show that the assumption that the statement</a:t>
            </a:r>
          </a:p>
          <a:p>
            <a:pPr>
              <a:lnSpc>
                <a:spcPct val="150000"/>
              </a:lnSpc>
            </a:pPr>
            <a:r>
              <a:rPr lang="en-US" altLang="zh-TW"/>
              <a:t>p is false leads logically to a contradiction,</a:t>
            </a:r>
          </a:p>
          <a:p>
            <a:pPr>
              <a:lnSpc>
                <a:spcPct val="150000"/>
              </a:lnSpc>
            </a:pPr>
            <a:r>
              <a:rPr lang="en-US" altLang="zh-TW"/>
              <a:t>then you can conclude that p is true.</a:t>
            </a:r>
          </a:p>
        </p:txBody>
      </p:sp>
      <p:sp>
        <p:nvSpPr>
          <p:cNvPr id="63508" name="Text Box 20"/>
          <p:cNvSpPr txBox="1">
            <a:spLocks noChangeArrowheads="1"/>
          </p:cNvSpPr>
          <p:nvPr/>
        </p:nvSpPr>
        <p:spPr bwMode="auto">
          <a:xfrm>
            <a:off x="1301750" y="4724400"/>
            <a:ext cx="622959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dirty="0"/>
              <a:t>You are wearing a jacket.</a:t>
            </a:r>
          </a:p>
          <a:p>
            <a:pPr>
              <a:lnSpc>
                <a:spcPct val="150000"/>
              </a:lnSpc>
            </a:pPr>
            <a:r>
              <a:rPr lang="en-US" altLang="zh-TW" dirty="0"/>
              <a:t>If it was warm, then you would not have worn a jacket.</a:t>
            </a:r>
          </a:p>
          <a:p>
            <a:pPr>
              <a:lnSpc>
                <a:spcPct val="150000"/>
              </a:lnSpc>
            </a:pPr>
            <a:r>
              <a:rPr lang="en-US" altLang="zh-TW" dirty="0"/>
              <a:t>It is not warm.</a:t>
            </a:r>
          </a:p>
        </p:txBody>
      </p:sp>
      <p:pic>
        <p:nvPicPr>
          <p:cNvPr id="63509" name="Picture 21" descr="txp_fig"/>
          <p:cNvPicPr>
            <a:picLocks noChangeAspect="1" noChangeArrowheads="1"/>
          </p:cNvPicPr>
          <p:nvPr>
            <p:custDataLst>
              <p:tags r:id="rId4"/>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90588" y="5605463"/>
            <a:ext cx="30480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1969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5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7" grpId="0" animBg="1"/>
      <p:bldP spid="6350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3048000" y="457200"/>
            <a:ext cx="2998788"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Knights and Knaves</a:t>
            </a:r>
          </a:p>
        </p:txBody>
      </p:sp>
      <p:sp>
        <p:nvSpPr>
          <p:cNvPr id="101385" name="Text Box 9"/>
          <p:cNvSpPr txBox="1">
            <a:spLocks noChangeArrowheads="1"/>
          </p:cNvSpPr>
          <p:nvPr/>
        </p:nvSpPr>
        <p:spPr bwMode="auto">
          <a:xfrm>
            <a:off x="2266950" y="1295400"/>
            <a:ext cx="3290888"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Knights always tell the truth.</a:t>
            </a:r>
          </a:p>
          <a:p>
            <a:pPr>
              <a:lnSpc>
                <a:spcPct val="150000"/>
              </a:lnSpc>
            </a:pPr>
            <a:r>
              <a:rPr lang="en-US" altLang="zh-TW"/>
              <a:t>Knaves always lie.</a:t>
            </a:r>
          </a:p>
        </p:txBody>
      </p:sp>
      <p:sp>
        <p:nvSpPr>
          <p:cNvPr id="101386" name="Text Box 10"/>
          <p:cNvSpPr txBox="1">
            <a:spLocks noChangeArrowheads="1"/>
          </p:cNvSpPr>
          <p:nvPr/>
        </p:nvSpPr>
        <p:spPr bwMode="auto">
          <a:xfrm>
            <a:off x="1873250" y="2286000"/>
            <a:ext cx="4089400" cy="788988"/>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A says: B is a knight.</a:t>
            </a:r>
          </a:p>
          <a:p>
            <a:pPr>
              <a:lnSpc>
                <a:spcPct val="150000"/>
              </a:lnSpc>
            </a:pPr>
            <a:r>
              <a:rPr lang="en-US" altLang="zh-TW"/>
              <a:t>B says: A and I are of opposite type.</a:t>
            </a:r>
          </a:p>
        </p:txBody>
      </p:sp>
      <p:sp>
        <p:nvSpPr>
          <p:cNvPr id="101387" name="Text Box 11"/>
          <p:cNvSpPr txBox="1">
            <a:spLocks noChangeArrowheads="1"/>
          </p:cNvSpPr>
          <p:nvPr/>
        </p:nvSpPr>
        <p:spPr bwMode="auto">
          <a:xfrm>
            <a:off x="1855788" y="3429000"/>
            <a:ext cx="5849937" cy="2852738"/>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a:t>Suppose A is a knight.</a:t>
            </a:r>
          </a:p>
          <a:p>
            <a:pPr>
              <a:lnSpc>
                <a:spcPct val="150000"/>
              </a:lnSpc>
            </a:pPr>
            <a:r>
              <a:rPr lang="en-US" altLang="zh-TW"/>
              <a:t>Then B is a knight (because what A says is true).</a:t>
            </a:r>
          </a:p>
          <a:p>
            <a:pPr>
              <a:lnSpc>
                <a:spcPct val="150000"/>
              </a:lnSpc>
            </a:pPr>
            <a:r>
              <a:rPr lang="en-US" altLang="zh-TW"/>
              <a:t>Then A is a knave (because what B says is true)</a:t>
            </a:r>
          </a:p>
          <a:p>
            <a:pPr>
              <a:lnSpc>
                <a:spcPct val="150000"/>
              </a:lnSpc>
            </a:pPr>
            <a:r>
              <a:rPr lang="en-US" altLang="zh-TW"/>
              <a:t>A contradiction.</a:t>
            </a:r>
          </a:p>
          <a:p>
            <a:pPr>
              <a:lnSpc>
                <a:spcPct val="150000"/>
              </a:lnSpc>
            </a:pPr>
            <a:endParaRPr lang="en-US" altLang="zh-TW"/>
          </a:p>
          <a:p>
            <a:pPr>
              <a:lnSpc>
                <a:spcPct val="150000"/>
              </a:lnSpc>
            </a:pPr>
            <a:r>
              <a:rPr lang="en-US" altLang="zh-TW"/>
              <a:t>So A must be a knave.</a:t>
            </a:r>
          </a:p>
          <a:p>
            <a:pPr>
              <a:lnSpc>
                <a:spcPct val="150000"/>
              </a:lnSpc>
            </a:pPr>
            <a:r>
              <a:rPr lang="en-US" altLang="zh-TW"/>
              <a:t>So B must be a knave (because what A says is false). </a:t>
            </a:r>
          </a:p>
        </p:txBody>
      </p:sp>
    </p:spTree>
    <p:extLst>
      <p:ext uri="{BB962C8B-B14F-4D97-AF65-F5344CB8AC3E}">
        <p14:creationId xmlns:p14="http://schemas.microsoft.com/office/powerpoint/2010/main" val="826767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3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13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13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13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38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3352800" y="457200"/>
            <a:ext cx="24765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400" b="1">
                <a:solidFill>
                  <a:srgbClr val="003366"/>
                </a:solidFill>
              </a:rPr>
              <a:t>Quick Summary</a:t>
            </a:r>
          </a:p>
        </p:txBody>
      </p:sp>
      <p:sp>
        <p:nvSpPr>
          <p:cNvPr id="109571" name="Text Box 3"/>
          <p:cNvSpPr txBox="1">
            <a:spLocks noChangeArrowheads="1"/>
          </p:cNvSpPr>
          <p:nvPr/>
        </p:nvSpPr>
        <p:spPr bwMode="auto">
          <a:xfrm>
            <a:off x="1433513" y="1143000"/>
            <a:ext cx="6276975" cy="329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A50021"/>
              </a:buClr>
              <a:buFont typeface="Wingdings" pitchFamily="2" charset="2"/>
              <a:buChar char="n"/>
            </a:pPr>
            <a:r>
              <a:rPr lang="en-US" altLang="zh-TW"/>
              <a:t> </a:t>
            </a:r>
            <a:r>
              <a:rPr lang="en-US" altLang="zh-TW" sz="2400"/>
              <a:t>Conditional Statements</a:t>
            </a:r>
          </a:p>
          <a:p>
            <a:pPr lvl="1">
              <a:lnSpc>
                <a:spcPct val="150000"/>
              </a:lnSpc>
              <a:buClr>
                <a:srgbClr val="A50021"/>
              </a:buClr>
              <a:buFontTx/>
              <a:buChar char="•"/>
            </a:pPr>
            <a:r>
              <a:rPr lang="en-US" altLang="zh-TW" sz="2000"/>
              <a:t>	The meaning of IF and its logical forms</a:t>
            </a:r>
          </a:p>
          <a:p>
            <a:pPr lvl="1">
              <a:lnSpc>
                <a:spcPct val="150000"/>
              </a:lnSpc>
              <a:buClr>
                <a:srgbClr val="A50021"/>
              </a:buClr>
              <a:buFontTx/>
              <a:buChar char="•"/>
            </a:pPr>
            <a:r>
              <a:rPr lang="en-US" altLang="zh-TW" sz="2000"/>
              <a:t>	Contrapositive </a:t>
            </a:r>
          </a:p>
          <a:p>
            <a:pPr lvl="1">
              <a:lnSpc>
                <a:spcPct val="150000"/>
              </a:lnSpc>
              <a:buClr>
                <a:srgbClr val="A50021"/>
              </a:buClr>
              <a:buFontTx/>
              <a:buChar char="•"/>
            </a:pPr>
            <a:r>
              <a:rPr lang="en-US" altLang="zh-TW" sz="2000"/>
              <a:t>	If, only if, if and only if</a:t>
            </a:r>
          </a:p>
          <a:p>
            <a:pPr>
              <a:lnSpc>
                <a:spcPct val="150000"/>
              </a:lnSpc>
              <a:buClr>
                <a:srgbClr val="A50021"/>
              </a:buClr>
              <a:buFont typeface="Wingdings" pitchFamily="2" charset="2"/>
              <a:buChar char="n"/>
            </a:pPr>
            <a:r>
              <a:rPr lang="en-US" altLang="zh-TW"/>
              <a:t> </a:t>
            </a:r>
            <a:r>
              <a:rPr lang="en-US" altLang="zh-TW" sz="2400"/>
              <a:t>Arguments</a:t>
            </a:r>
          </a:p>
          <a:p>
            <a:pPr lvl="1">
              <a:lnSpc>
                <a:spcPct val="150000"/>
              </a:lnSpc>
              <a:buClr>
                <a:srgbClr val="A50021"/>
              </a:buClr>
              <a:buFontTx/>
              <a:buChar char="•"/>
            </a:pPr>
            <a:r>
              <a:rPr lang="en-US" altLang="zh-TW" sz="2000"/>
              <a:t>	definition of a valid argument</a:t>
            </a:r>
          </a:p>
          <a:p>
            <a:pPr lvl="1">
              <a:lnSpc>
                <a:spcPct val="150000"/>
              </a:lnSpc>
              <a:buClr>
                <a:srgbClr val="A50021"/>
              </a:buClr>
              <a:buFontTx/>
              <a:buChar char="•"/>
            </a:pPr>
            <a:r>
              <a:rPr lang="en-US" altLang="zh-TW" sz="2000"/>
              <a:t>	method of affirming, denying, contradiction</a:t>
            </a:r>
            <a:endParaRPr lang="en-US" altLang="zh-TW" sz="2400"/>
          </a:p>
        </p:txBody>
      </p:sp>
      <p:sp>
        <p:nvSpPr>
          <p:cNvPr id="109572" name="Text Box 4"/>
          <p:cNvSpPr txBox="1">
            <a:spLocks noChangeArrowheads="1"/>
          </p:cNvSpPr>
          <p:nvPr/>
        </p:nvSpPr>
        <p:spPr bwMode="auto">
          <a:xfrm>
            <a:off x="622300" y="4773613"/>
            <a:ext cx="7908925" cy="1474787"/>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kumimoji="1">
                <a:solidFill>
                  <a:schemeClr val="tx1"/>
                </a:solidFill>
                <a:latin typeface="Arial" charset="0"/>
                <a:ea typeface="新細明體" pitchFamily="18" charset="-120"/>
              </a:defRPr>
            </a:lvl1pPr>
            <a:lvl2pPr marL="800100" indent="-342900">
              <a:defRPr kumimoji="1">
                <a:solidFill>
                  <a:schemeClr val="tx1"/>
                </a:solidFill>
                <a:latin typeface="Arial" charset="0"/>
                <a:ea typeface="新細明體" pitchFamily="18" charset="-120"/>
              </a:defRPr>
            </a:lvl2pPr>
            <a:lvl3pPr marL="1257300" indent="-342900">
              <a:defRPr kumimoji="1">
                <a:solidFill>
                  <a:schemeClr val="tx1"/>
                </a:solidFill>
                <a:latin typeface="Arial" charset="0"/>
                <a:ea typeface="新細明體" pitchFamily="18" charset="-120"/>
              </a:defRPr>
            </a:lvl3pPr>
            <a:lvl4pPr marL="1714500" indent="-342900">
              <a:defRPr kumimoji="1">
                <a:solidFill>
                  <a:schemeClr val="tx1"/>
                </a:solidFill>
                <a:latin typeface="Arial" charset="0"/>
                <a:ea typeface="新細明體" pitchFamily="18" charset="-120"/>
              </a:defRPr>
            </a:lvl4pPr>
            <a:lvl5pPr marL="2171700" indent="-342900">
              <a:defRPr kumimoji="1">
                <a:solidFill>
                  <a:schemeClr val="tx1"/>
                </a:solidFill>
                <a:latin typeface="Arial" charset="0"/>
                <a:ea typeface="新細明體" pitchFamily="18" charset="-120"/>
              </a:defRPr>
            </a:lvl5pPr>
            <a:lvl6pPr marL="2628900" indent="-342900" fontAlgn="base">
              <a:spcBef>
                <a:spcPct val="0"/>
              </a:spcBef>
              <a:spcAft>
                <a:spcPct val="0"/>
              </a:spcAft>
              <a:defRPr kumimoji="1">
                <a:solidFill>
                  <a:schemeClr val="tx1"/>
                </a:solidFill>
                <a:latin typeface="Arial" charset="0"/>
                <a:ea typeface="新細明體" pitchFamily="18" charset="-120"/>
              </a:defRPr>
            </a:lvl6pPr>
            <a:lvl7pPr marL="3086100" indent="-342900" fontAlgn="base">
              <a:spcBef>
                <a:spcPct val="0"/>
              </a:spcBef>
              <a:spcAft>
                <a:spcPct val="0"/>
              </a:spcAft>
              <a:defRPr kumimoji="1">
                <a:solidFill>
                  <a:schemeClr val="tx1"/>
                </a:solidFill>
                <a:latin typeface="Arial" charset="0"/>
                <a:ea typeface="新細明體" pitchFamily="18" charset="-120"/>
              </a:defRPr>
            </a:lvl7pPr>
            <a:lvl8pPr marL="3543300" indent="-342900" fontAlgn="base">
              <a:spcBef>
                <a:spcPct val="0"/>
              </a:spcBef>
              <a:spcAft>
                <a:spcPct val="0"/>
              </a:spcAft>
              <a:defRPr kumimoji="1">
                <a:solidFill>
                  <a:schemeClr val="tx1"/>
                </a:solidFill>
                <a:latin typeface="Arial" charset="0"/>
                <a:ea typeface="新細明體" pitchFamily="18" charset="-120"/>
              </a:defRPr>
            </a:lvl8pPr>
            <a:lvl9pPr marL="4000500" indent="-342900" fontAlgn="base">
              <a:spcBef>
                <a:spcPct val="0"/>
              </a:spcBef>
              <a:spcAft>
                <a:spcPct val="0"/>
              </a:spcAft>
              <a:defRPr kumimoji="1">
                <a:solidFill>
                  <a:schemeClr val="tx1"/>
                </a:solidFill>
                <a:latin typeface="Arial" charset="0"/>
                <a:ea typeface="新細明體" pitchFamily="18" charset="-120"/>
              </a:defRPr>
            </a:lvl9pPr>
          </a:lstStyle>
          <a:p>
            <a:r>
              <a:rPr lang="en-US" altLang="zh-TW">
                <a:latin typeface="Comic Sans MS" pitchFamily="66" charset="0"/>
              </a:rPr>
              <a:t>Key points:</a:t>
            </a:r>
          </a:p>
          <a:p>
            <a:endParaRPr lang="en-US" altLang="zh-TW">
              <a:latin typeface="Comic Sans MS" pitchFamily="66" charset="0"/>
            </a:endParaRPr>
          </a:p>
          <a:p>
            <a:pPr>
              <a:buFontTx/>
              <a:buAutoNum type="arabicParenBoth"/>
            </a:pPr>
            <a:r>
              <a:rPr lang="en-US" altLang="zh-TW">
                <a:latin typeface="Comic Sans MS" pitchFamily="66" charset="0"/>
              </a:rPr>
              <a:t>Make sure you understand conditional statements and contrapositive.</a:t>
            </a:r>
          </a:p>
          <a:p>
            <a:pPr>
              <a:buFontTx/>
              <a:buAutoNum type="arabicParenBoth"/>
            </a:pPr>
            <a:endParaRPr lang="en-US" altLang="zh-TW">
              <a:latin typeface="Comic Sans MS" pitchFamily="66" charset="0"/>
            </a:endParaRPr>
          </a:p>
          <a:p>
            <a:pPr>
              <a:buFontTx/>
              <a:buAutoNum type="arabicParenBoth"/>
            </a:pPr>
            <a:r>
              <a:rPr lang="en-US" altLang="zh-TW">
                <a:latin typeface="Comic Sans MS" pitchFamily="66" charset="0"/>
              </a:rPr>
              <a:t>Make sure you can check whether an argument is valid.</a:t>
            </a:r>
          </a:p>
        </p:txBody>
      </p:sp>
    </p:spTree>
    <p:extLst>
      <p:ext uri="{BB962C8B-B14F-4D97-AF65-F5344CB8AC3E}">
        <p14:creationId xmlns:p14="http://schemas.microsoft.com/office/powerpoint/2010/main" val="1896479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Text Box 5"/>
          <p:cNvSpPr txBox="1">
            <a:spLocks noChangeArrowheads="1"/>
          </p:cNvSpPr>
          <p:nvPr/>
        </p:nvSpPr>
        <p:spPr bwMode="auto">
          <a:xfrm>
            <a:off x="1951038" y="3808413"/>
            <a:ext cx="5135562"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a:t>“The sentence below is </a:t>
            </a:r>
            <a:r>
              <a:rPr lang="en-US" altLang="en-US" sz="2800">
                <a:solidFill>
                  <a:srgbClr val="A50021"/>
                </a:solidFill>
              </a:rPr>
              <a:t>false</a:t>
            </a:r>
            <a:r>
              <a:rPr lang="en-US" altLang="en-US" sz="2800"/>
              <a:t>.”</a:t>
            </a:r>
          </a:p>
          <a:p>
            <a:endParaRPr lang="en-US" altLang="en-US" sz="2800"/>
          </a:p>
          <a:p>
            <a:r>
              <a:rPr lang="en-US" altLang="en-US" sz="2800"/>
              <a:t>“The sentence above is </a:t>
            </a:r>
            <a:r>
              <a:rPr lang="en-US" altLang="en-US" sz="2800">
                <a:solidFill>
                  <a:srgbClr val="008000"/>
                </a:solidFill>
              </a:rPr>
              <a:t>true</a:t>
            </a:r>
            <a:r>
              <a:rPr lang="en-US" altLang="en-US" sz="2800"/>
              <a:t>.”</a:t>
            </a:r>
          </a:p>
        </p:txBody>
      </p:sp>
      <p:sp>
        <p:nvSpPr>
          <p:cNvPr id="102406" name="AutoShape 6"/>
          <p:cNvSpPr>
            <a:spLocks noChangeArrowheads="1"/>
          </p:cNvSpPr>
          <p:nvPr/>
        </p:nvSpPr>
        <p:spPr bwMode="auto">
          <a:xfrm>
            <a:off x="5410200" y="990600"/>
            <a:ext cx="3276600" cy="2057400"/>
          </a:xfrm>
          <a:prstGeom prst="cloudCallout">
            <a:avLst>
              <a:gd name="adj1" fmla="val -48255"/>
              <a:gd name="adj2" fmla="val 5594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altLang="en-US"/>
          </a:p>
          <a:p>
            <a:pPr algn="ctr"/>
            <a:r>
              <a:rPr lang="en-US" altLang="en-US"/>
              <a:t>Which is true?</a:t>
            </a:r>
          </a:p>
          <a:p>
            <a:pPr algn="ctr"/>
            <a:endParaRPr lang="en-US" altLang="en-US"/>
          </a:p>
          <a:p>
            <a:pPr algn="ctr"/>
            <a:r>
              <a:rPr lang="en-US" altLang="en-US"/>
              <a:t>Which is false?</a:t>
            </a:r>
          </a:p>
        </p:txBody>
      </p:sp>
      <p:pic>
        <p:nvPicPr>
          <p:cNvPr id="10240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857250"/>
            <a:ext cx="25717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1778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lstStyle/>
          <a:p>
            <a:r>
              <a:rPr lang="en-US" altLang="zh-TW" dirty="0"/>
              <a:t>Chapter 1: The Foundations: Logic and Proofs</a:t>
            </a:r>
            <a:endParaRPr lang="zh-TW" altLang="en-US" dirty="0"/>
          </a:p>
        </p:txBody>
      </p:sp>
      <p:sp>
        <p:nvSpPr>
          <p:cNvPr id="3" name="副標題 2"/>
          <p:cNvSpPr>
            <a:spLocks noGrp="1"/>
          </p:cNvSpPr>
          <p:nvPr>
            <p:ph type="subTitle" idx="1"/>
          </p:nvPr>
        </p:nvSpPr>
        <p:spPr>
          <a:xfrm>
            <a:off x="714348" y="2285992"/>
            <a:ext cx="8001056" cy="4000528"/>
          </a:xfrm>
        </p:spPr>
        <p:txBody>
          <a:bodyPr>
            <a:normAutofit lnSpcReduction="10000"/>
          </a:bodyPr>
          <a:lstStyle/>
          <a:p>
            <a:pPr algn="just"/>
            <a:r>
              <a:rPr lang="en-US" altLang="zh-TW" dirty="0">
                <a:solidFill>
                  <a:srgbClr val="0070C0"/>
                </a:solidFill>
              </a:rPr>
              <a:t>1.1 Propositional Logic</a:t>
            </a:r>
          </a:p>
          <a:p>
            <a:pPr algn="just"/>
            <a:r>
              <a:rPr lang="en-US" altLang="zh-TW" dirty="0"/>
              <a:t>1.2 Propositional Equivalences</a:t>
            </a:r>
          </a:p>
          <a:p>
            <a:pPr algn="just"/>
            <a:r>
              <a:rPr lang="en-US" altLang="zh-TW" dirty="0"/>
              <a:t>1.3  Predicates and Quantifiers</a:t>
            </a:r>
          </a:p>
          <a:p>
            <a:pPr algn="just"/>
            <a:r>
              <a:rPr lang="en-US" altLang="zh-TW" dirty="0"/>
              <a:t>1.4 Nested Quantifiers</a:t>
            </a:r>
          </a:p>
          <a:p>
            <a:pPr algn="just"/>
            <a:r>
              <a:rPr lang="en-US" altLang="zh-TW" dirty="0"/>
              <a:t>1.5 Rules of Inference</a:t>
            </a:r>
          </a:p>
          <a:p>
            <a:pPr algn="just"/>
            <a:r>
              <a:rPr lang="en-US" altLang="zh-TW" dirty="0"/>
              <a:t>1.6 Introduction to Proofs</a:t>
            </a:r>
          </a:p>
          <a:p>
            <a:pPr algn="just"/>
            <a:r>
              <a:rPr lang="en-US" altLang="zh-TW" dirty="0"/>
              <a:t>1.7 Proof Methods and Strategy</a:t>
            </a:r>
            <a:endParaRPr lang="zh-TW" altLang="en-US"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65</a:t>
            </a:fld>
            <a:endParaRPr lang="zh-TW" altLang="en-US"/>
          </a:p>
        </p:txBody>
      </p:sp>
    </p:spTree>
    <p:extLst>
      <p:ext uri="{BB962C8B-B14F-4D97-AF65-F5344CB8AC3E}">
        <p14:creationId xmlns:p14="http://schemas.microsoft.com/office/powerpoint/2010/main" val="1488712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normAutofit/>
          </a:bodyPr>
          <a:lstStyle/>
          <a:p>
            <a:r>
              <a:rPr lang="en-US" altLang="zh-TW" dirty="0"/>
              <a:t>1.1: Propositional Logic</a:t>
            </a:r>
            <a:endParaRPr lang="zh-TW" altLang="en-US" dirty="0"/>
          </a:p>
        </p:txBody>
      </p:sp>
      <p:sp>
        <p:nvSpPr>
          <p:cNvPr id="3" name="副標題 2"/>
          <p:cNvSpPr>
            <a:spLocks noGrp="1"/>
          </p:cNvSpPr>
          <p:nvPr>
            <p:ph type="subTitle" idx="1"/>
          </p:nvPr>
        </p:nvSpPr>
        <p:spPr>
          <a:xfrm>
            <a:off x="714348" y="2285992"/>
            <a:ext cx="8001056" cy="4000528"/>
          </a:xfrm>
        </p:spPr>
        <p:txBody>
          <a:bodyPr>
            <a:normAutofit/>
          </a:bodyPr>
          <a:lstStyle/>
          <a:p>
            <a:pPr marL="742950" indent="-742950" algn="just"/>
            <a:r>
              <a:rPr lang="en-US" altLang="zh-TW" sz="4000" dirty="0"/>
              <a:t>Propositions: A </a:t>
            </a:r>
            <a:r>
              <a:rPr lang="en-US" altLang="zh-TW" sz="4000" dirty="0">
                <a:solidFill>
                  <a:schemeClr val="tx1"/>
                </a:solidFill>
              </a:rPr>
              <a:t>proposition</a:t>
            </a:r>
            <a:r>
              <a:rPr lang="en-US" altLang="zh-TW" sz="4000" dirty="0"/>
              <a:t> is a declarative sentence (that is, a sentence that declares a fact) that is either true or false, but not both.</a:t>
            </a:r>
            <a:endParaRPr lang="zh-TW" altLang="en-US" sz="4000"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66</a:t>
            </a:fld>
            <a:endParaRPr lang="zh-TW" altLang="en-US"/>
          </a:p>
        </p:txBody>
      </p:sp>
    </p:spTree>
    <p:extLst>
      <p:ext uri="{BB962C8B-B14F-4D97-AF65-F5344CB8AC3E}">
        <p14:creationId xmlns:p14="http://schemas.microsoft.com/office/powerpoint/2010/main" val="20092995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642918"/>
            <a:ext cx="8143932" cy="5643602"/>
          </a:xfrm>
        </p:spPr>
        <p:txBody>
          <a:bodyPr>
            <a:normAutofit/>
          </a:bodyPr>
          <a:lstStyle/>
          <a:p>
            <a:pPr indent="-457200" algn="just"/>
            <a:r>
              <a:rPr lang="en-US" altLang="zh-TW" sz="4000" dirty="0"/>
              <a:t>Example 1: </a:t>
            </a:r>
          </a:p>
          <a:p>
            <a:pPr indent="-457200" algn="just"/>
            <a:r>
              <a:rPr lang="en-US" altLang="zh-TW" sz="4000" dirty="0"/>
              <a:t>All the following declarative sentences are propositions: </a:t>
            </a:r>
          </a:p>
          <a:p>
            <a:pPr marL="742950" indent="-742950" algn="just">
              <a:buAutoNum type="arabicPeriod"/>
            </a:pPr>
            <a:r>
              <a:rPr lang="en-US" altLang="zh-TW" sz="4000" dirty="0">
                <a:solidFill>
                  <a:schemeClr val="bg1">
                    <a:lumMod val="50000"/>
                  </a:schemeClr>
                </a:solidFill>
              </a:rPr>
              <a:t>Washington D.C., is the capital of the USA.</a:t>
            </a:r>
          </a:p>
          <a:p>
            <a:pPr algn="just"/>
            <a:r>
              <a:rPr lang="en-US" altLang="zh-TW" sz="4000" dirty="0"/>
              <a:t>2.  Toronto is the capital of Canada</a:t>
            </a:r>
          </a:p>
          <a:p>
            <a:pPr algn="just"/>
            <a:r>
              <a:rPr lang="en-US" altLang="zh-TW" sz="4000" dirty="0"/>
              <a:t>3. 1+1=2.</a:t>
            </a:r>
          </a:p>
          <a:p>
            <a:pPr algn="just"/>
            <a:r>
              <a:rPr lang="en-US" altLang="zh-TW" sz="4000" dirty="0"/>
              <a:t>4.  2+2=3.</a:t>
            </a:r>
            <a:endParaRPr lang="zh-TW" altLang="en-US" sz="4000"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67</a:t>
            </a:fld>
            <a:endParaRPr lang="zh-TW" altLang="en-US"/>
          </a:p>
        </p:txBody>
      </p:sp>
    </p:spTree>
    <p:extLst>
      <p:ext uri="{BB962C8B-B14F-4D97-AF65-F5344CB8AC3E}">
        <p14:creationId xmlns:p14="http://schemas.microsoft.com/office/powerpoint/2010/main" val="2947382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642918"/>
            <a:ext cx="8143932" cy="5643602"/>
          </a:xfrm>
        </p:spPr>
        <p:txBody>
          <a:bodyPr>
            <a:normAutofit/>
          </a:bodyPr>
          <a:lstStyle/>
          <a:p>
            <a:pPr indent="-457200" algn="just"/>
            <a:r>
              <a:rPr lang="en-US" altLang="zh-TW" sz="4000" dirty="0"/>
              <a:t>Example 2: </a:t>
            </a:r>
          </a:p>
          <a:p>
            <a:pPr indent="-457200" algn="just"/>
            <a:r>
              <a:rPr lang="en-US" altLang="zh-TW" sz="4000" dirty="0"/>
              <a:t>Consider the following sentences. Are they propositions? </a:t>
            </a:r>
          </a:p>
          <a:p>
            <a:pPr algn="just"/>
            <a:r>
              <a:rPr lang="en-US" altLang="zh-TW" sz="4000" dirty="0"/>
              <a:t>1.  </a:t>
            </a:r>
            <a:r>
              <a:rPr lang="en-US" altLang="zh-TW" sz="4000" dirty="0">
                <a:solidFill>
                  <a:schemeClr val="tx1">
                    <a:lumMod val="50000"/>
                    <a:lumOff val="50000"/>
                  </a:schemeClr>
                </a:solidFill>
              </a:rPr>
              <a:t>What time is it?</a:t>
            </a:r>
          </a:p>
          <a:p>
            <a:pPr algn="just"/>
            <a:r>
              <a:rPr lang="en-US" altLang="zh-TW" sz="4000" dirty="0"/>
              <a:t>2.  Read this carefully.</a:t>
            </a:r>
          </a:p>
          <a:p>
            <a:pPr algn="just"/>
            <a:r>
              <a:rPr lang="en-US" altLang="zh-TW" sz="4000" dirty="0"/>
              <a:t>3.  x+1=2.</a:t>
            </a:r>
          </a:p>
          <a:p>
            <a:pPr algn="just"/>
            <a:r>
              <a:rPr lang="en-US" altLang="zh-TW" sz="4000" dirty="0"/>
              <a:t>4.  </a:t>
            </a:r>
            <a:r>
              <a:rPr lang="en-US" altLang="zh-TW" sz="4000" dirty="0" err="1"/>
              <a:t>x+y</a:t>
            </a:r>
            <a:r>
              <a:rPr lang="en-US" altLang="zh-TW" sz="4000" dirty="0"/>
              <a:t>=z</a:t>
            </a:r>
            <a:endParaRPr lang="zh-TW" altLang="en-US" sz="4000"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68</a:t>
            </a:fld>
            <a:endParaRPr lang="zh-TW" altLang="en-US"/>
          </a:p>
        </p:txBody>
      </p:sp>
    </p:spTree>
    <p:extLst>
      <p:ext uri="{BB962C8B-B14F-4D97-AF65-F5344CB8AC3E}">
        <p14:creationId xmlns:p14="http://schemas.microsoft.com/office/powerpoint/2010/main" val="3282281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642918"/>
            <a:ext cx="8143932" cy="5643602"/>
          </a:xfrm>
        </p:spPr>
        <p:txBody>
          <a:bodyPr>
            <a:normAutofit/>
          </a:bodyPr>
          <a:lstStyle/>
          <a:p>
            <a:pPr lvl="1" indent="-457200" algn="just">
              <a:buFont typeface="Arial" pitchFamily="34" charset="0"/>
              <a:buChar char="•"/>
            </a:pPr>
            <a:r>
              <a:rPr lang="en-US" altLang="zh-TW" sz="3600" dirty="0"/>
              <a:t>We use letters to denote propositional variables (or statement variables). </a:t>
            </a:r>
          </a:p>
          <a:p>
            <a:pPr lvl="1" indent="-457200" algn="just">
              <a:buFont typeface="Arial" pitchFamily="34" charset="0"/>
              <a:buChar char="•"/>
            </a:pPr>
            <a:r>
              <a:rPr lang="en-US" altLang="zh-TW" sz="3600" dirty="0"/>
              <a:t>T: the value of a proposition is true.</a:t>
            </a:r>
          </a:p>
          <a:p>
            <a:pPr lvl="1" indent="-457200" algn="just">
              <a:buFont typeface="Arial" pitchFamily="34" charset="0"/>
              <a:buChar char="•"/>
            </a:pPr>
            <a:r>
              <a:rPr lang="en-US" altLang="zh-TW" sz="3600" dirty="0"/>
              <a:t>F: the value of a proposition is false.</a:t>
            </a:r>
          </a:p>
          <a:p>
            <a:pPr lvl="1" indent="-457200" algn="just">
              <a:buFont typeface="Arial" pitchFamily="34" charset="0"/>
              <a:buChar char="•"/>
            </a:pPr>
            <a:r>
              <a:rPr lang="en-US" altLang="zh-TW" sz="3600" dirty="0"/>
              <a:t>The area of logic that deals with propositions is called the propositional calculus or propositional logic. </a:t>
            </a:r>
            <a:endParaRPr lang="zh-TW" altLang="en-US" sz="3600"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69</a:t>
            </a:fld>
            <a:endParaRPr lang="zh-TW" altLang="en-US"/>
          </a:p>
        </p:txBody>
      </p:sp>
    </p:spTree>
    <p:extLst>
      <p:ext uri="{BB962C8B-B14F-4D97-AF65-F5344CB8AC3E}">
        <p14:creationId xmlns:p14="http://schemas.microsoft.com/office/powerpoint/2010/main" val="382816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7886700" cy="994172"/>
          </a:xfrm>
        </p:spPr>
        <p:txBody>
          <a:bodyPr/>
          <a:lstStyle/>
          <a:p>
            <a:r>
              <a:rPr lang="en-US" dirty="0">
                <a:latin typeface="Comic Sans MS" panose="030F0702030302020204" pitchFamily="66" charset="0"/>
              </a:rPr>
              <a:t>Quantitative Thinking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304800" y="1328990"/>
            <a:ext cx="8229600" cy="4525963"/>
          </a:xfrm>
        </p:spPr>
        <p:txBody>
          <a:bodyPr/>
          <a:lstStyle/>
          <a:p>
            <a:pPr>
              <a:lnSpc>
                <a:spcPct val="150000"/>
              </a:lnSpc>
            </a:pPr>
            <a:r>
              <a:rPr lang="en-US" sz="2800" dirty="0">
                <a:latin typeface="Comic Sans MS" panose="030F0702030302020204" pitchFamily="66" charset="0"/>
              </a:rPr>
              <a:t>counting,</a:t>
            </a:r>
          </a:p>
          <a:p>
            <a:pPr>
              <a:lnSpc>
                <a:spcPct val="150000"/>
              </a:lnSpc>
            </a:pPr>
            <a:r>
              <a:rPr lang="en-US" sz="2800" dirty="0">
                <a:latin typeface="Comic Sans MS" panose="030F0702030302020204" pitchFamily="66" charset="0"/>
              </a:rPr>
              <a:t>combinations, permutations, arrangements,</a:t>
            </a:r>
          </a:p>
          <a:p>
            <a:pPr>
              <a:lnSpc>
                <a:spcPct val="150000"/>
              </a:lnSpc>
            </a:pPr>
            <a:r>
              <a:rPr lang="en-US" sz="2800" dirty="0">
                <a:latin typeface="Comic Sans MS" panose="030F0702030302020204" pitchFamily="66" charset="0"/>
              </a:rPr>
              <a:t>the pigeonhole principle,</a:t>
            </a:r>
          </a:p>
          <a:p>
            <a:pPr>
              <a:lnSpc>
                <a:spcPct val="150000"/>
              </a:lnSpc>
            </a:pPr>
            <a:r>
              <a:rPr lang="en-US" sz="2800" b="1" dirty="0">
                <a:latin typeface="Comic Sans MS" panose="030F0702030302020204" pitchFamily="66" charset="0"/>
              </a:rPr>
              <a:t>discrete probability,</a:t>
            </a:r>
          </a:p>
          <a:p>
            <a:pPr>
              <a:lnSpc>
                <a:spcPct val="150000"/>
              </a:lnSpc>
            </a:pPr>
            <a:r>
              <a:rPr lang="en-US" sz="2800" b="1" dirty="0">
                <a:latin typeface="Comic Sans MS" panose="030F0702030302020204" pitchFamily="66" charset="0"/>
              </a:rPr>
              <a:t>counting operations in algorithms,</a:t>
            </a:r>
          </a:p>
          <a:p>
            <a:pPr>
              <a:lnSpc>
                <a:spcPct val="150000"/>
              </a:lnSpc>
            </a:pPr>
            <a:r>
              <a:rPr lang="en-US" sz="2800" b="1" dirty="0">
                <a:latin typeface="Comic Sans MS" panose="030F0702030302020204" pitchFamily="66" charset="0"/>
              </a:rPr>
              <a:t>estimating growth of functions, big-Oh notation</a:t>
            </a:r>
            <a:r>
              <a:rPr lang="en-US" sz="2800" dirty="0">
                <a:latin typeface="Comic Sans MS" panose="030F0702030302020204" pitchFamily="66" charset="0"/>
              </a:rPr>
              <a:t> </a:t>
            </a:r>
            <a:br>
              <a:rPr lang="en-US" sz="2800" dirty="0">
                <a:latin typeface="Comic Sans MS" panose="030F0702030302020204" pitchFamily="66" charset="0"/>
              </a:rPr>
            </a:br>
            <a:endParaRPr lang="en-US" sz="2800" dirty="0">
              <a:latin typeface="Comic Sans MS" panose="030F0702030302020204" pitchFamily="66" charset="0"/>
            </a:endParaRPr>
          </a:p>
        </p:txBody>
      </p:sp>
    </p:spTree>
    <p:extLst>
      <p:ext uri="{BB962C8B-B14F-4D97-AF65-F5344CB8AC3E}">
        <p14:creationId xmlns:p14="http://schemas.microsoft.com/office/powerpoint/2010/main" val="8302391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642918"/>
            <a:ext cx="8143932" cy="5643602"/>
          </a:xfrm>
        </p:spPr>
        <p:txBody>
          <a:bodyPr>
            <a:normAutofit fontScale="85000" lnSpcReduction="20000"/>
          </a:bodyPr>
          <a:lstStyle/>
          <a:p>
            <a:pPr lvl="1" indent="-457200" algn="just"/>
            <a:r>
              <a:rPr lang="en-US" altLang="zh-TW" sz="3600" dirty="0"/>
              <a:t>Let p and q are propositions:</a:t>
            </a:r>
          </a:p>
          <a:p>
            <a:pPr lvl="1" indent="-457200" algn="just"/>
            <a:endParaRPr lang="en-US" altLang="zh-TW" sz="3600" dirty="0"/>
          </a:p>
          <a:p>
            <a:pPr lvl="1" indent="-457200" algn="just"/>
            <a:r>
              <a:rPr lang="en-US" altLang="zh-TW" sz="3600" dirty="0"/>
              <a:t>Definition 1: Negation (Not)</a:t>
            </a:r>
          </a:p>
          <a:p>
            <a:pPr lvl="1" indent="-457200" algn="just">
              <a:buFont typeface="Arial" pitchFamily="34" charset="0"/>
              <a:buChar char="•"/>
            </a:pPr>
            <a:r>
              <a:rPr lang="en-US" altLang="zh-TW" sz="3600" dirty="0"/>
              <a:t>Symbol: ¬ </a:t>
            </a:r>
          </a:p>
          <a:p>
            <a:pPr lvl="1" indent="-457200" algn="just">
              <a:buFont typeface="Arial" pitchFamily="34" charset="0"/>
              <a:buChar char="•"/>
            </a:pPr>
            <a:r>
              <a:rPr lang="en-US" altLang="zh-TW" sz="3600" dirty="0"/>
              <a:t>Statement:</a:t>
            </a:r>
            <a:r>
              <a:rPr lang="en-US" altLang="zh-TW" sz="3600" dirty="0">
                <a:solidFill>
                  <a:srgbClr val="FF0000"/>
                </a:solidFill>
              </a:rPr>
              <a:t>  </a:t>
            </a:r>
            <a:r>
              <a:rPr lang="en-US" altLang="zh-TW" sz="3600" dirty="0">
                <a:solidFill>
                  <a:schemeClr val="tx1">
                    <a:lumMod val="50000"/>
                    <a:lumOff val="50000"/>
                  </a:schemeClr>
                </a:solidFill>
              </a:rPr>
              <a:t>“it is not the case that p”. </a:t>
            </a:r>
          </a:p>
          <a:p>
            <a:pPr lvl="1" indent="-457200" algn="just"/>
            <a:endParaRPr lang="en-US" altLang="zh-TW" sz="3600" dirty="0">
              <a:solidFill>
                <a:srgbClr val="FF0000"/>
              </a:solidFill>
            </a:endParaRPr>
          </a:p>
          <a:p>
            <a:pPr lvl="1" indent="-457200" algn="just">
              <a:buFont typeface="Arial" pitchFamily="34" charset="0"/>
              <a:buChar char="•"/>
            </a:pPr>
            <a:r>
              <a:rPr lang="en-US" altLang="zh-TW" sz="3600" dirty="0"/>
              <a:t>Example:</a:t>
            </a:r>
          </a:p>
          <a:p>
            <a:pPr lvl="1" indent="-457200" algn="l"/>
            <a:r>
              <a:rPr lang="en-US" altLang="zh-TW" dirty="0"/>
              <a:t>P: I am going to town</a:t>
            </a:r>
          </a:p>
          <a:p>
            <a:pPr algn="l"/>
            <a:r>
              <a:rPr lang="en-US" altLang="zh-TW" sz="3600" dirty="0"/>
              <a:t>¬</a:t>
            </a:r>
            <a:r>
              <a:rPr lang="en-US" altLang="zh-TW" dirty="0"/>
              <a:t>P:</a:t>
            </a:r>
          </a:p>
          <a:p>
            <a:pPr algn="l"/>
            <a:r>
              <a:rPr lang="en-US" altLang="zh-TW" dirty="0"/>
              <a:t>It is not the case that I am going to town;</a:t>
            </a:r>
          </a:p>
          <a:p>
            <a:pPr algn="l"/>
            <a:r>
              <a:rPr lang="en-US" altLang="zh-TW" dirty="0"/>
              <a:t>I am </a:t>
            </a:r>
            <a:r>
              <a:rPr lang="en-US" altLang="zh-TW" dirty="0">
                <a:solidFill>
                  <a:srgbClr val="FF0000"/>
                </a:solidFill>
              </a:rPr>
              <a:t>not</a:t>
            </a:r>
            <a:r>
              <a:rPr lang="en-US" altLang="zh-TW" dirty="0"/>
              <a:t> going to town;</a:t>
            </a:r>
          </a:p>
          <a:p>
            <a:pPr algn="l"/>
            <a:r>
              <a:rPr lang="en-US" altLang="zh-TW" dirty="0"/>
              <a:t>I </a:t>
            </a:r>
            <a:r>
              <a:rPr lang="en-US" altLang="zh-TW" dirty="0" err="1"/>
              <a:t>ain’t</a:t>
            </a:r>
            <a:r>
              <a:rPr lang="en-US" altLang="zh-TW" dirty="0"/>
              <a:t> </a:t>
            </a:r>
            <a:r>
              <a:rPr lang="en-US" altLang="zh-TW" dirty="0" err="1"/>
              <a:t>goin</a:t>
            </a:r>
            <a:r>
              <a:rPr lang="en-US" altLang="zh-TW" dirty="0"/>
              <a:t>’.</a:t>
            </a:r>
            <a:endParaRPr lang="en-US" altLang="zh-TW" sz="5400"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70</a:t>
            </a:fld>
            <a:endParaRPr lang="zh-TW" altLang="en-US"/>
          </a:p>
        </p:txBody>
      </p:sp>
    </p:spTree>
    <p:extLst>
      <p:ext uri="{BB962C8B-B14F-4D97-AF65-F5344CB8AC3E}">
        <p14:creationId xmlns:p14="http://schemas.microsoft.com/office/powerpoint/2010/main" val="697105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endParaRPr lang="en-US" altLang="zh-TW" dirty="0">
              <a:ea typeface="新細明體" pitchFamily="18" charset="-120"/>
            </a:endParaRPr>
          </a:p>
        </p:txBody>
      </p:sp>
      <p:pic>
        <p:nvPicPr>
          <p:cNvPr id="196611" name="Picture 3" descr="t01_1_001"/>
          <p:cNvPicPr>
            <a:picLocks noChangeAspect="1" noChangeArrowheads="1"/>
          </p:cNvPicPr>
          <p:nvPr/>
        </p:nvPicPr>
        <p:blipFill>
          <a:blip r:embed="rId3" cstate="print"/>
          <a:srcRect t="13013"/>
          <a:stretch>
            <a:fillRect/>
          </a:stretch>
        </p:blipFill>
        <p:spPr bwMode="auto">
          <a:xfrm>
            <a:off x="838200" y="1142984"/>
            <a:ext cx="7653338" cy="5486416"/>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pPr/>
              <a:t>71</a:t>
            </a:fld>
            <a:endParaRPr lang="zh-TW" altLang="en-US"/>
          </a:p>
        </p:txBody>
      </p:sp>
    </p:spTree>
    <p:extLst>
      <p:ext uri="{BB962C8B-B14F-4D97-AF65-F5344CB8AC3E}">
        <p14:creationId xmlns:p14="http://schemas.microsoft.com/office/powerpoint/2010/main" val="2189044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642918"/>
            <a:ext cx="8143932" cy="5643602"/>
          </a:xfrm>
        </p:spPr>
        <p:txBody>
          <a:bodyPr>
            <a:normAutofit/>
          </a:bodyPr>
          <a:lstStyle/>
          <a:p>
            <a:pPr lvl="1" indent="-457200" algn="just"/>
            <a:r>
              <a:rPr lang="en-US" altLang="zh-TW" sz="3600" dirty="0"/>
              <a:t>Definition 2: </a:t>
            </a:r>
            <a:r>
              <a:rPr lang="en-US" altLang="zh-TW" b="1" dirty="0"/>
              <a:t>Conjunction (And)</a:t>
            </a:r>
          </a:p>
          <a:p>
            <a:pPr lvl="1" indent="-457200" algn="just">
              <a:buFont typeface="Arial" pitchFamily="34" charset="0"/>
              <a:buChar char="•"/>
            </a:pPr>
            <a:r>
              <a:rPr lang="en-US" altLang="zh-TW" dirty="0"/>
              <a:t>Symbol:</a:t>
            </a:r>
            <a:r>
              <a:rPr lang="en-US" altLang="zh-TW" dirty="0">
                <a:sym typeface="Symbol"/>
              </a:rPr>
              <a:t></a:t>
            </a:r>
          </a:p>
          <a:p>
            <a:pPr lvl="1" indent="-457200" algn="just">
              <a:buFont typeface="Arial" pitchFamily="34" charset="0"/>
              <a:buChar char="•"/>
            </a:pPr>
            <a:r>
              <a:rPr lang="en-US" altLang="zh-TW" dirty="0">
                <a:sym typeface="Symbol"/>
              </a:rPr>
              <a:t>The conjunction </a:t>
            </a:r>
            <a:r>
              <a:rPr lang="en-US" altLang="zh-TW" dirty="0" err="1">
                <a:sym typeface="Symbol"/>
              </a:rPr>
              <a:t>pq</a:t>
            </a:r>
            <a:r>
              <a:rPr lang="en-US" altLang="zh-TW" dirty="0">
                <a:sym typeface="Symbol"/>
              </a:rPr>
              <a:t> is true when both p and q are true and is false otherwise. </a:t>
            </a:r>
          </a:p>
          <a:p>
            <a:pPr lvl="1" indent="-457200" algn="just">
              <a:buFont typeface="Arial" pitchFamily="34" charset="0"/>
              <a:buChar char="•"/>
            </a:pPr>
            <a:endParaRPr lang="en-US" altLang="zh-TW" dirty="0">
              <a:sym typeface="Symbol"/>
            </a:endParaRPr>
          </a:p>
          <a:p>
            <a:pPr lvl="1" indent="-457200" algn="just">
              <a:buFont typeface="Arial" pitchFamily="34" charset="0"/>
              <a:buChar char="•"/>
            </a:pPr>
            <a:r>
              <a:rPr lang="en-US" altLang="zh-TW" dirty="0">
                <a:sym typeface="Symbol"/>
              </a:rPr>
              <a:t>Example:</a:t>
            </a:r>
          </a:p>
          <a:p>
            <a:pPr algn="l"/>
            <a:r>
              <a:rPr lang="en-US" altLang="zh-TW" dirty="0"/>
              <a:t>P - ‘I am going to town’</a:t>
            </a:r>
          </a:p>
          <a:p>
            <a:pPr algn="l"/>
            <a:r>
              <a:rPr lang="en-US" altLang="zh-TW" dirty="0"/>
              <a:t>Q - ‘It is going to rain’</a:t>
            </a:r>
          </a:p>
          <a:p>
            <a:pPr algn="l"/>
            <a:r>
              <a:rPr lang="en-US" altLang="zh-TW" dirty="0"/>
              <a:t>P</a:t>
            </a:r>
            <a:r>
              <a:rPr lang="en-US" altLang="zh-TW" dirty="0">
                <a:sym typeface="Symbol"/>
              </a:rPr>
              <a:t></a:t>
            </a:r>
            <a:r>
              <a:rPr lang="en-US" altLang="zh-TW" dirty="0"/>
              <a:t>Q: ‘I am going to town </a:t>
            </a:r>
            <a:r>
              <a:rPr lang="en-US" altLang="zh-TW" dirty="0">
                <a:solidFill>
                  <a:srgbClr val="FF0000"/>
                </a:solidFill>
              </a:rPr>
              <a:t>and</a:t>
            </a:r>
            <a:r>
              <a:rPr lang="en-US" altLang="zh-TW" dirty="0"/>
              <a:t> it is going to rain.’</a:t>
            </a:r>
            <a:endParaRPr lang="en-US" altLang="zh-TW" dirty="0">
              <a:sym typeface="Symbol"/>
            </a:endParaRPr>
          </a:p>
          <a:p>
            <a:pPr lvl="1" indent="-457200" algn="just"/>
            <a:endParaRPr lang="zh-TW" altLang="en-US" sz="3600" dirty="0">
              <a:solidFill>
                <a:srgbClr val="FF0000"/>
              </a:solidFill>
            </a:endParaRP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72</a:t>
            </a:fld>
            <a:endParaRPr lang="zh-TW" altLang="en-US"/>
          </a:p>
        </p:txBody>
      </p:sp>
    </p:spTree>
    <p:extLst>
      <p:ext uri="{BB962C8B-B14F-4D97-AF65-F5344CB8AC3E}">
        <p14:creationId xmlns:p14="http://schemas.microsoft.com/office/powerpoint/2010/main" val="2349668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zh-TW">
                <a:ea typeface="新細明體" pitchFamily="18" charset="-120"/>
              </a:rPr>
              <a:t>t01_1_002.jpg</a:t>
            </a:r>
          </a:p>
        </p:txBody>
      </p:sp>
      <p:pic>
        <p:nvPicPr>
          <p:cNvPr id="198659" name="Picture 3" descr="t01_1_002"/>
          <p:cNvPicPr>
            <a:picLocks noChangeAspect="1" noChangeArrowheads="1"/>
          </p:cNvPicPr>
          <p:nvPr/>
        </p:nvPicPr>
        <p:blipFill>
          <a:blip r:embed="rId3" cstate="print"/>
          <a:srcRect/>
          <a:stretch>
            <a:fillRect/>
          </a:stretch>
        </p:blipFill>
        <p:spPr bwMode="auto">
          <a:xfrm>
            <a:off x="1219200" y="228600"/>
            <a:ext cx="6781800" cy="6388100"/>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pPr/>
              <a:t>73</a:t>
            </a:fld>
            <a:endParaRPr lang="zh-TW" altLang="en-US"/>
          </a:p>
        </p:txBody>
      </p:sp>
      <p:sp>
        <p:nvSpPr>
          <p:cNvPr id="5" name="圓角矩形 4"/>
          <p:cNvSpPr/>
          <p:nvPr/>
        </p:nvSpPr>
        <p:spPr>
          <a:xfrm>
            <a:off x="1857356" y="4143380"/>
            <a:ext cx="5500726" cy="428628"/>
          </a:xfrm>
          <a:prstGeom prst="roundRect">
            <a:avLst/>
          </a:prstGeom>
          <a:no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79269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642918"/>
            <a:ext cx="8143932" cy="5643602"/>
          </a:xfrm>
        </p:spPr>
        <p:txBody>
          <a:bodyPr>
            <a:normAutofit/>
          </a:bodyPr>
          <a:lstStyle/>
          <a:p>
            <a:pPr lvl="1" indent="-457200" algn="just"/>
            <a:r>
              <a:rPr lang="en-US" altLang="zh-TW" sz="3600" dirty="0"/>
              <a:t>Definition 3: </a:t>
            </a:r>
            <a:r>
              <a:rPr lang="en-US" altLang="zh-TW" b="1" dirty="0"/>
              <a:t>Disjunction (Or)</a:t>
            </a:r>
          </a:p>
          <a:p>
            <a:pPr lvl="1" indent="-457200" algn="just">
              <a:buFont typeface="Arial" pitchFamily="34" charset="0"/>
              <a:buChar char="•"/>
            </a:pPr>
            <a:r>
              <a:rPr lang="en-US" altLang="zh-TW" dirty="0"/>
              <a:t>Symbol:</a:t>
            </a:r>
            <a:r>
              <a:rPr lang="en-US" altLang="zh-TW" dirty="0">
                <a:sym typeface="Symbol"/>
              </a:rPr>
              <a:t></a:t>
            </a:r>
          </a:p>
          <a:p>
            <a:pPr lvl="1" indent="-457200" algn="just">
              <a:buFont typeface="Arial" pitchFamily="34" charset="0"/>
              <a:buChar char="•"/>
            </a:pPr>
            <a:r>
              <a:rPr lang="en-US" altLang="zh-TW" dirty="0">
                <a:sym typeface="Symbol"/>
              </a:rPr>
              <a:t>The disjunction </a:t>
            </a:r>
            <a:r>
              <a:rPr lang="en-US" altLang="zh-TW" dirty="0" err="1">
                <a:sym typeface="Symbol"/>
              </a:rPr>
              <a:t>pq</a:t>
            </a:r>
            <a:r>
              <a:rPr lang="en-US" altLang="zh-TW" dirty="0">
                <a:sym typeface="Symbol"/>
              </a:rPr>
              <a:t> is false when both p and q are false and is true otherwise. </a:t>
            </a:r>
          </a:p>
          <a:p>
            <a:pPr lvl="1" indent="-457200" algn="just">
              <a:buFont typeface="Arial" pitchFamily="34" charset="0"/>
              <a:buChar char="•"/>
            </a:pPr>
            <a:endParaRPr lang="en-US" altLang="zh-TW" dirty="0">
              <a:sym typeface="Symbol"/>
            </a:endParaRPr>
          </a:p>
          <a:p>
            <a:pPr lvl="1" indent="-457200" algn="just">
              <a:buFont typeface="Arial" pitchFamily="34" charset="0"/>
              <a:buChar char="•"/>
            </a:pPr>
            <a:r>
              <a:rPr lang="en-US" altLang="zh-TW" dirty="0">
                <a:sym typeface="Symbol"/>
              </a:rPr>
              <a:t>Example:</a:t>
            </a:r>
          </a:p>
          <a:p>
            <a:pPr algn="l"/>
            <a:r>
              <a:rPr lang="en-US" altLang="zh-TW" dirty="0"/>
              <a:t>P - ‘I am going to town’</a:t>
            </a:r>
          </a:p>
          <a:p>
            <a:pPr algn="l"/>
            <a:r>
              <a:rPr lang="en-US" altLang="zh-TW" dirty="0"/>
              <a:t>Q - ‘It is going to rain’</a:t>
            </a:r>
          </a:p>
          <a:p>
            <a:pPr algn="l"/>
            <a:r>
              <a:rPr lang="en-US" altLang="zh-TW" dirty="0"/>
              <a:t>P</a:t>
            </a:r>
            <a:r>
              <a:rPr lang="en-US" altLang="zh-TW" dirty="0">
                <a:sym typeface="Symbol"/>
              </a:rPr>
              <a:t>  </a:t>
            </a:r>
            <a:r>
              <a:rPr lang="en-US" altLang="zh-TW" dirty="0"/>
              <a:t>Q: ‘I am going to town </a:t>
            </a:r>
            <a:r>
              <a:rPr lang="en-US" altLang="zh-TW" dirty="0">
                <a:solidFill>
                  <a:srgbClr val="FF0000"/>
                </a:solidFill>
              </a:rPr>
              <a:t>or</a:t>
            </a:r>
            <a:r>
              <a:rPr lang="en-US" altLang="zh-TW" dirty="0"/>
              <a:t> it is going to rain.’</a:t>
            </a:r>
            <a:endParaRPr lang="zh-TW" altLang="en-US" sz="3600" dirty="0">
              <a:solidFill>
                <a:srgbClr val="FF0000"/>
              </a:solidFill>
            </a:endParaRPr>
          </a:p>
        </p:txBody>
      </p:sp>
      <p:sp>
        <p:nvSpPr>
          <p:cNvPr id="5" name="投影片編號版面配置區 4"/>
          <p:cNvSpPr>
            <a:spLocks noGrp="1"/>
          </p:cNvSpPr>
          <p:nvPr>
            <p:ph type="sldNum" sz="quarter" idx="12"/>
          </p:nvPr>
        </p:nvSpPr>
        <p:spPr/>
        <p:txBody>
          <a:bodyPr/>
          <a:lstStyle/>
          <a:p>
            <a:fld id="{0ACC8BBB-9325-4EC2-B500-1C289B4AEECA}" type="slidenum">
              <a:rPr lang="zh-TW" altLang="en-US" smtClean="0"/>
              <a:pPr/>
              <a:t>74</a:t>
            </a:fld>
            <a:endParaRPr lang="zh-TW" altLang="en-US"/>
          </a:p>
        </p:txBody>
      </p:sp>
    </p:spTree>
    <p:extLst>
      <p:ext uri="{BB962C8B-B14F-4D97-AF65-F5344CB8AC3E}">
        <p14:creationId xmlns:p14="http://schemas.microsoft.com/office/powerpoint/2010/main" val="2948673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endParaRPr lang="en-US" altLang="zh-TW" dirty="0">
              <a:ea typeface="新細明體" pitchFamily="18" charset="-120"/>
            </a:endParaRPr>
          </a:p>
        </p:txBody>
      </p:sp>
      <p:pic>
        <p:nvPicPr>
          <p:cNvPr id="200707" name="Picture 3" descr="t01_1_003"/>
          <p:cNvPicPr>
            <a:picLocks noChangeAspect="1" noChangeArrowheads="1"/>
          </p:cNvPicPr>
          <p:nvPr/>
        </p:nvPicPr>
        <p:blipFill>
          <a:blip r:embed="rId3" cstate="print"/>
          <a:srcRect t="10567"/>
          <a:stretch>
            <a:fillRect/>
          </a:stretch>
        </p:blipFill>
        <p:spPr bwMode="auto">
          <a:xfrm>
            <a:off x="1219200" y="928670"/>
            <a:ext cx="6858000" cy="5776930"/>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pPr/>
              <a:t>75</a:t>
            </a:fld>
            <a:endParaRPr lang="zh-TW" altLang="en-US"/>
          </a:p>
        </p:txBody>
      </p:sp>
      <p:sp>
        <p:nvSpPr>
          <p:cNvPr id="5" name="圓角矩形 4"/>
          <p:cNvSpPr/>
          <p:nvPr/>
        </p:nvSpPr>
        <p:spPr>
          <a:xfrm>
            <a:off x="1714480" y="6000768"/>
            <a:ext cx="5500726" cy="428628"/>
          </a:xfrm>
          <a:prstGeom prst="roundRect">
            <a:avLst/>
          </a:prstGeom>
          <a:no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814615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642918"/>
            <a:ext cx="8143932" cy="5643602"/>
          </a:xfrm>
        </p:spPr>
        <p:txBody>
          <a:bodyPr>
            <a:normAutofit lnSpcReduction="10000"/>
          </a:bodyPr>
          <a:lstStyle/>
          <a:p>
            <a:pPr lvl="1" indent="-457200" algn="just"/>
            <a:r>
              <a:rPr lang="en-US" altLang="zh-TW" sz="3600" dirty="0"/>
              <a:t>Definition 4: </a:t>
            </a:r>
            <a:r>
              <a:rPr lang="en-US" altLang="zh-TW" b="1" dirty="0"/>
              <a:t>Exclusive OR</a:t>
            </a:r>
          </a:p>
          <a:p>
            <a:pPr lvl="1" indent="-457200" algn="just">
              <a:buFont typeface="Arial" pitchFamily="34" charset="0"/>
              <a:buChar char="•"/>
            </a:pPr>
            <a:r>
              <a:rPr lang="en-US" altLang="zh-TW" dirty="0"/>
              <a:t>Symbol:</a:t>
            </a:r>
            <a:r>
              <a:rPr lang="en-US" altLang="zh-TW" dirty="0">
                <a:sym typeface="Symbol"/>
              </a:rPr>
              <a:t></a:t>
            </a:r>
          </a:p>
          <a:p>
            <a:pPr lvl="1" indent="-457200" algn="just">
              <a:buFont typeface="Arial" pitchFamily="34" charset="0"/>
              <a:buChar char="•"/>
            </a:pPr>
            <a:r>
              <a:rPr lang="en-US" altLang="zh-TW" dirty="0">
                <a:sym typeface="Symbol"/>
              </a:rPr>
              <a:t>The exclusive or of p and q, denote </a:t>
            </a:r>
            <a:r>
              <a:rPr lang="en-US" altLang="zh-TW" dirty="0" err="1">
                <a:sym typeface="Symbol"/>
              </a:rPr>
              <a:t>pq</a:t>
            </a:r>
            <a:r>
              <a:rPr lang="en-US" altLang="zh-TW" dirty="0">
                <a:sym typeface="Symbol"/>
              </a:rPr>
              <a:t>, is true when exactly one of p and q is true and is false otherwise. </a:t>
            </a:r>
          </a:p>
          <a:p>
            <a:pPr lvl="1" indent="-457200" algn="just">
              <a:buFont typeface="Arial" pitchFamily="34" charset="0"/>
              <a:buChar char="•"/>
            </a:pPr>
            <a:endParaRPr lang="en-US" altLang="zh-TW" dirty="0">
              <a:sym typeface="Symbol"/>
            </a:endParaRPr>
          </a:p>
          <a:p>
            <a:pPr lvl="1" indent="-457200" algn="just">
              <a:buFont typeface="Arial" pitchFamily="34" charset="0"/>
              <a:buChar char="•"/>
            </a:pPr>
            <a:r>
              <a:rPr lang="en-US" altLang="zh-TW" dirty="0">
                <a:sym typeface="Symbol"/>
              </a:rPr>
              <a:t>Example:</a:t>
            </a:r>
          </a:p>
          <a:p>
            <a:pPr algn="l"/>
            <a:r>
              <a:rPr lang="en-US" altLang="zh-TW" dirty="0"/>
              <a:t>P - ‘I am going to town’</a:t>
            </a:r>
          </a:p>
          <a:p>
            <a:pPr algn="l"/>
            <a:r>
              <a:rPr lang="en-US" altLang="zh-TW" dirty="0"/>
              <a:t>Q - ‘It is going to rain’</a:t>
            </a:r>
          </a:p>
          <a:p>
            <a:pPr algn="l"/>
            <a:r>
              <a:rPr lang="en-US" altLang="zh-TW" dirty="0"/>
              <a:t>P</a:t>
            </a:r>
            <a:r>
              <a:rPr lang="en-US" altLang="zh-TW" dirty="0">
                <a:sym typeface="Symbol"/>
              </a:rPr>
              <a:t>  </a:t>
            </a:r>
            <a:r>
              <a:rPr lang="en-US" altLang="zh-TW" dirty="0"/>
              <a:t>Q: ‘</a:t>
            </a:r>
            <a:r>
              <a:rPr lang="en-US" altLang="zh-TW" dirty="0">
                <a:solidFill>
                  <a:srgbClr val="FF0000"/>
                </a:solidFill>
              </a:rPr>
              <a:t>Either</a:t>
            </a:r>
            <a:r>
              <a:rPr lang="en-US" altLang="zh-TW" dirty="0"/>
              <a:t> I am going to town </a:t>
            </a:r>
            <a:r>
              <a:rPr lang="en-US" altLang="zh-TW" dirty="0">
                <a:solidFill>
                  <a:srgbClr val="FF0000"/>
                </a:solidFill>
              </a:rPr>
              <a:t>or</a:t>
            </a:r>
            <a:r>
              <a:rPr lang="en-US" altLang="zh-TW" dirty="0"/>
              <a:t> it is going to rain.’</a:t>
            </a:r>
            <a:endParaRPr lang="zh-TW" altLang="en-US" sz="3600" dirty="0">
              <a:solidFill>
                <a:srgbClr val="FF0000"/>
              </a:solidFill>
            </a:endParaRPr>
          </a:p>
        </p:txBody>
      </p:sp>
      <p:sp>
        <p:nvSpPr>
          <p:cNvPr id="4" name="矩形 3"/>
          <p:cNvSpPr/>
          <p:nvPr/>
        </p:nvSpPr>
        <p:spPr>
          <a:xfrm>
            <a:off x="4409936" y="3244334"/>
            <a:ext cx="324128" cy="369332"/>
          </a:xfrm>
          <a:prstGeom prst="rect">
            <a:avLst/>
          </a:prstGeom>
        </p:spPr>
        <p:txBody>
          <a:bodyPr wrap="none">
            <a:spAutoFit/>
          </a:bodyPr>
          <a:lstStyle/>
          <a:p>
            <a:r>
              <a:rPr lang="en-US" altLang="zh-TW" dirty="0">
                <a:sym typeface="Symbol"/>
              </a:rPr>
              <a:t></a:t>
            </a:r>
            <a:endParaRPr lang="zh-TW" altLang="en-US" dirty="0"/>
          </a:p>
        </p:txBody>
      </p:sp>
      <p:sp>
        <p:nvSpPr>
          <p:cNvPr id="5" name="投影片編號版面配置區 4"/>
          <p:cNvSpPr>
            <a:spLocks noGrp="1"/>
          </p:cNvSpPr>
          <p:nvPr>
            <p:ph type="sldNum" sz="quarter" idx="12"/>
          </p:nvPr>
        </p:nvSpPr>
        <p:spPr/>
        <p:txBody>
          <a:bodyPr/>
          <a:lstStyle/>
          <a:p>
            <a:fld id="{0ACC8BBB-9325-4EC2-B500-1C289B4AEECA}" type="slidenum">
              <a:rPr lang="zh-TW" altLang="en-US" smtClean="0"/>
              <a:pPr/>
              <a:t>76</a:t>
            </a:fld>
            <a:endParaRPr lang="zh-TW" altLang="en-US"/>
          </a:p>
        </p:txBody>
      </p:sp>
    </p:spTree>
    <p:extLst>
      <p:ext uri="{BB962C8B-B14F-4D97-AF65-F5344CB8AC3E}">
        <p14:creationId xmlns:p14="http://schemas.microsoft.com/office/powerpoint/2010/main" val="3964173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endParaRPr lang="en-US" altLang="zh-TW" dirty="0">
              <a:ea typeface="新細明體" pitchFamily="18" charset="-120"/>
            </a:endParaRPr>
          </a:p>
        </p:txBody>
      </p:sp>
      <p:pic>
        <p:nvPicPr>
          <p:cNvPr id="202755" name="Picture 3" descr="t01_1_004"/>
          <p:cNvPicPr>
            <a:picLocks noChangeAspect="1" noChangeArrowheads="1"/>
          </p:cNvPicPr>
          <p:nvPr/>
        </p:nvPicPr>
        <p:blipFill>
          <a:blip r:embed="rId3" cstate="print"/>
          <a:srcRect t="11747"/>
          <a:stretch>
            <a:fillRect/>
          </a:stretch>
        </p:blipFill>
        <p:spPr bwMode="auto">
          <a:xfrm>
            <a:off x="1295400" y="928670"/>
            <a:ext cx="6858000" cy="5700730"/>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pPr/>
              <a:t>77</a:t>
            </a:fld>
            <a:endParaRPr lang="zh-TW" altLang="en-US"/>
          </a:p>
        </p:txBody>
      </p:sp>
      <p:sp>
        <p:nvSpPr>
          <p:cNvPr id="5" name="圓角矩形 4"/>
          <p:cNvSpPr/>
          <p:nvPr/>
        </p:nvSpPr>
        <p:spPr>
          <a:xfrm>
            <a:off x="1785918" y="4714884"/>
            <a:ext cx="5500726" cy="1143008"/>
          </a:xfrm>
          <a:prstGeom prst="roundRect">
            <a:avLst/>
          </a:prstGeom>
          <a:no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6654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642918"/>
            <a:ext cx="8143932" cy="5643602"/>
          </a:xfrm>
        </p:spPr>
        <p:txBody>
          <a:bodyPr>
            <a:normAutofit fontScale="92500" lnSpcReduction="10000"/>
          </a:bodyPr>
          <a:lstStyle/>
          <a:p>
            <a:pPr lvl="1" indent="-457200" algn="just"/>
            <a:r>
              <a:rPr lang="en-US" altLang="zh-TW" sz="3600" dirty="0"/>
              <a:t>Definition 5: </a:t>
            </a:r>
            <a:r>
              <a:rPr lang="en-US" altLang="zh-TW" b="1" dirty="0"/>
              <a:t>Implication </a:t>
            </a:r>
          </a:p>
          <a:p>
            <a:pPr lvl="1" indent="-457200" algn="just">
              <a:buFont typeface="Arial" pitchFamily="34" charset="0"/>
              <a:buChar char="•"/>
            </a:pPr>
            <a:r>
              <a:rPr lang="en-US" altLang="zh-TW" dirty="0"/>
              <a:t>If…. Then….</a:t>
            </a:r>
          </a:p>
          <a:p>
            <a:pPr lvl="1" indent="-457200" algn="just">
              <a:buFont typeface="Arial" pitchFamily="34" charset="0"/>
              <a:buChar char="•"/>
            </a:pPr>
            <a:r>
              <a:rPr lang="en-US" altLang="zh-TW" dirty="0"/>
              <a:t>Symbol:</a:t>
            </a:r>
            <a:r>
              <a:rPr lang="en-US" altLang="zh-TW" dirty="0">
                <a:sym typeface="Symbol"/>
              </a:rPr>
              <a:t></a:t>
            </a:r>
          </a:p>
          <a:p>
            <a:pPr lvl="1" indent="-457200" algn="just">
              <a:buFont typeface="Arial" pitchFamily="34" charset="0"/>
              <a:buChar char="•"/>
            </a:pPr>
            <a:r>
              <a:rPr lang="en-US" altLang="zh-TW" dirty="0">
                <a:sym typeface="Symbol"/>
              </a:rPr>
              <a:t>The conditional statement </a:t>
            </a:r>
            <a:r>
              <a:rPr lang="en-US" altLang="zh-TW" dirty="0" err="1">
                <a:sym typeface="Symbol"/>
              </a:rPr>
              <a:t>pq</a:t>
            </a:r>
            <a:r>
              <a:rPr lang="en-US" altLang="zh-TW" dirty="0">
                <a:sym typeface="Symbol"/>
              </a:rPr>
              <a:t> is false when p is true and q is false, and true</a:t>
            </a:r>
          </a:p>
          <a:p>
            <a:pPr lvl="1" indent="-457200" algn="just">
              <a:buFont typeface="Arial" pitchFamily="34" charset="0"/>
              <a:buChar char="•"/>
            </a:pPr>
            <a:r>
              <a:rPr lang="en-US" altLang="zh-TW" dirty="0">
                <a:sym typeface="Symbol"/>
              </a:rPr>
              <a:t>P is called the hypothesis and q is called the conclusion.</a:t>
            </a:r>
          </a:p>
          <a:p>
            <a:pPr lvl="1" indent="-457200" algn="just">
              <a:buFont typeface="Arial" pitchFamily="34" charset="0"/>
              <a:buChar char="•"/>
            </a:pPr>
            <a:r>
              <a:rPr lang="en-US" altLang="zh-TW" dirty="0">
                <a:sym typeface="Symbol"/>
              </a:rPr>
              <a:t>Example:</a:t>
            </a:r>
          </a:p>
          <a:p>
            <a:pPr algn="l"/>
            <a:r>
              <a:rPr lang="en-US" altLang="zh-TW" dirty="0"/>
              <a:t>P - ‘I am going to town’</a:t>
            </a:r>
          </a:p>
          <a:p>
            <a:pPr algn="l"/>
            <a:r>
              <a:rPr lang="en-US" altLang="zh-TW" dirty="0"/>
              <a:t>Q - ‘It is going to rain’</a:t>
            </a:r>
          </a:p>
          <a:p>
            <a:pPr algn="l"/>
            <a:r>
              <a:rPr lang="en-US" altLang="zh-TW" dirty="0"/>
              <a:t>P</a:t>
            </a:r>
            <a:r>
              <a:rPr lang="en-US" altLang="zh-TW" dirty="0">
                <a:sym typeface="Symbol"/>
              </a:rPr>
              <a:t> </a:t>
            </a:r>
            <a:r>
              <a:rPr lang="en-US" altLang="zh-TW" dirty="0"/>
              <a:t>Q: ‘</a:t>
            </a:r>
            <a:r>
              <a:rPr lang="en-US" altLang="zh-TW" dirty="0">
                <a:solidFill>
                  <a:srgbClr val="FF0000"/>
                </a:solidFill>
              </a:rPr>
              <a:t>If</a:t>
            </a:r>
            <a:r>
              <a:rPr lang="en-US" altLang="zh-TW" dirty="0"/>
              <a:t> I am going to town </a:t>
            </a:r>
            <a:r>
              <a:rPr lang="en-US" altLang="zh-TW" dirty="0">
                <a:solidFill>
                  <a:srgbClr val="FF0000"/>
                </a:solidFill>
              </a:rPr>
              <a:t>then</a:t>
            </a:r>
            <a:r>
              <a:rPr lang="en-US" altLang="zh-TW" dirty="0"/>
              <a:t> it is going to rain.’</a:t>
            </a:r>
            <a:endParaRPr lang="zh-TW" altLang="en-US" sz="3600" dirty="0">
              <a:solidFill>
                <a:srgbClr val="FF0000"/>
              </a:solidFill>
            </a:endParaRP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78</a:t>
            </a:fld>
            <a:endParaRPr lang="zh-TW" altLang="en-US"/>
          </a:p>
        </p:txBody>
      </p:sp>
    </p:spTree>
    <p:extLst>
      <p:ext uri="{BB962C8B-B14F-4D97-AF65-F5344CB8AC3E}">
        <p14:creationId xmlns:p14="http://schemas.microsoft.com/office/powerpoint/2010/main" val="325001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endParaRPr lang="en-US" altLang="zh-TW" dirty="0">
              <a:ea typeface="新細明體" pitchFamily="18" charset="-120"/>
            </a:endParaRPr>
          </a:p>
        </p:txBody>
      </p:sp>
      <p:pic>
        <p:nvPicPr>
          <p:cNvPr id="204803" name="Picture 3" descr="t01_1_005"/>
          <p:cNvPicPr>
            <a:picLocks noChangeAspect="1" noChangeArrowheads="1"/>
          </p:cNvPicPr>
          <p:nvPr/>
        </p:nvPicPr>
        <p:blipFill>
          <a:blip r:embed="rId3" cstate="print"/>
          <a:srcRect t="10979"/>
          <a:stretch>
            <a:fillRect/>
          </a:stretch>
        </p:blipFill>
        <p:spPr bwMode="auto">
          <a:xfrm>
            <a:off x="1143000" y="857232"/>
            <a:ext cx="6846888" cy="5715018"/>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pPr/>
              <a:t>79</a:t>
            </a:fld>
            <a:endParaRPr lang="zh-TW" altLang="en-US"/>
          </a:p>
        </p:txBody>
      </p:sp>
      <p:sp>
        <p:nvSpPr>
          <p:cNvPr id="5" name="圓角矩形 4"/>
          <p:cNvSpPr/>
          <p:nvPr/>
        </p:nvSpPr>
        <p:spPr>
          <a:xfrm>
            <a:off x="1643042" y="4643446"/>
            <a:ext cx="5500726" cy="428628"/>
          </a:xfrm>
          <a:prstGeom prst="roundRect">
            <a:avLst/>
          </a:prstGeom>
          <a:no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7404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04" y="304800"/>
            <a:ext cx="7886700" cy="994172"/>
          </a:xfrm>
        </p:spPr>
        <p:txBody>
          <a:bodyPr/>
          <a:lstStyle/>
          <a:p>
            <a:r>
              <a:rPr lang="en-US" dirty="0">
                <a:latin typeface="Comic Sans MS" panose="030F0702030302020204" pitchFamily="66" charset="0"/>
              </a:rPr>
              <a:t>Analytical Thinking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228600" y="1447800"/>
            <a:ext cx="8610872" cy="4731475"/>
          </a:xfrm>
        </p:spPr>
        <p:txBody>
          <a:bodyPr>
            <a:normAutofit fontScale="70000" lnSpcReduction="20000"/>
          </a:bodyPr>
          <a:lstStyle/>
          <a:p>
            <a:r>
              <a:rPr lang="en-US" dirty="0">
                <a:latin typeface="Cambria" panose="02040503050406030204" pitchFamily="18" charset="0"/>
              </a:rPr>
              <a:t>Apply previous tools to analyze problems of interest such as:</a:t>
            </a:r>
            <a:br>
              <a:rPr lang="en-US" dirty="0">
                <a:latin typeface="Cambria" panose="02040503050406030204" pitchFamily="18" charset="0"/>
              </a:rPr>
            </a:br>
            <a:endParaRPr lang="en-US" dirty="0">
              <a:latin typeface="Cambria" panose="02040503050406030204" pitchFamily="18" charset="0"/>
            </a:endParaRPr>
          </a:p>
          <a:p>
            <a:r>
              <a:rPr lang="en-US" dirty="0">
                <a:latin typeface="Cambria" panose="02040503050406030204" pitchFamily="18" charset="0"/>
              </a:rPr>
              <a:t>Writing programs that are correct. software engineering tools: testing versus verification.</a:t>
            </a:r>
            <a:br>
              <a:rPr lang="en-US" dirty="0">
                <a:latin typeface="Cambria" panose="02040503050406030204" pitchFamily="18" charset="0"/>
              </a:rPr>
            </a:br>
            <a:r>
              <a:rPr lang="en-US" dirty="0">
                <a:latin typeface="Cambria" panose="02040503050406030204" pitchFamily="18" charset="0"/>
              </a:rPr>
              <a:t>  a). loop invariants,</a:t>
            </a:r>
            <a:br>
              <a:rPr lang="en-US" dirty="0">
                <a:latin typeface="Cambria" panose="02040503050406030204" pitchFamily="18" charset="0"/>
              </a:rPr>
            </a:br>
            <a:r>
              <a:rPr lang="en-US" dirty="0">
                <a:latin typeface="Cambria" panose="02040503050406030204" pitchFamily="18" charset="0"/>
              </a:rPr>
              <a:t> b).  program correctness and verification.</a:t>
            </a:r>
          </a:p>
          <a:p>
            <a:pPr marL="0" indent="0">
              <a:buNone/>
            </a:pPr>
            <a:endParaRPr lang="en-US" dirty="0">
              <a:latin typeface="Cambria" panose="02040503050406030204" pitchFamily="18" charset="0"/>
            </a:endParaRPr>
          </a:p>
          <a:p>
            <a:r>
              <a:rPr lang="en-US" dirty="0">
                <a:latin typeface="Cambria" panose="02040503050406030204" pitchFamily="18" charset="0"/>
              </a:rPr>
              <a:t> Writing algorithms that are efficient.</a:t>
            </a:r>
            <a:br>
              <a:rPr lang="en-US" dirty="0">
                <a:latin typeface="Cambria" panose="02040503050406030204" pitchFamily="18" charset="0"/>
              </a:rPr>
            </a:br>
            <a:r>
              <a:rPr lang="en-US" dirty="0">
                <a:latin typeface="Cambria" panose="02040503050406030204" pitchFamily="18" charset="0"/>
              </a:rPr>
              <a:t>A). algorithm complexity,</a:t>
            </a:r>
            <a:br>
              <a:rPr lang="en-US" dirty="0">
                <a:latin typeface="Cambria" panose="02040503050406030204" pitchFamily="18" charset="0"/>
              </a:rPr>
            </a:br>
            <a:r>
              <a:rPr lang="en-US" dirty="0">
                <a:latin typeface="Cambria" panose="02040503050406030204" pitchFamily="18" charset="0"/>
              </a:rPr>
              <a:t>b). analysis of algorithms.</a:t>
            </a:r>
            <a:br>
              <a:rPr lang="en-US" dirty="0">
                <a:latin typeface="Cambria" panose="02040503050406030204" pitchFamily="18" charset="0"/>
              </a:rPr>
            </a:br>
            <a:endParaRPr lang="en-US" dirty="0">
              <a:latin typeface="Cambria" panose="02040503050406030204" pitchFamily="18" charset="0"/>
            </a:endParaRPr>
          </a:p>
          <a:p>
            <a:r>
              <a:rPr lang="en-US" dirty="0">
                <a:latin typeface="Cambria" panose="02040503050406030204" pitchFamily="18" charset="0"/>
              </a:rPr>
              <a:t>Question: How previous tools can be applied in each of the above</a:t>
            </a:r>
            <a:br>
              <a:rPr lang="en-US" dirty="0">
                <a:latin typeface="Cambria" panose="02040503050406030204" pitchFamily="18" charset="0"/>
              </a:rPr>
            </a:br>
            <a:r>
              <a:rPr lang="en-US" dirty="0">
                <a:latin typeface="Cambria" panose="02040503050406030204" pitchFamily="18" charset="0"/>
              </a:rPr>
              <a:t>areas?</a:t>
            </a:r>
            <a:br>
              <a:rPr lang="en-US" dirty="0">
                <a:latin typeface="Cambria" panose="02040503050406030204" pitchFamily="18" charset="0"/>
              </a:rPr>
            </a:br>
            <a:r>
              <a:rPr lang="en-US" dirty="0">
                <a:latin typeface="Cambria" panose="02040503050406030204" pitchFamily="18" charset="0"/>
              </a:rPr>
              <a:t>This question will be answered more fully by the studies in this course. </a:t>
            </a:r>
            <a:br>
              <a:rPr lang="en-US" dirty="0">
                <a:latin typeface="Cambria" panose="02040503050406030204" pitchFamily="18" charset="0"/>
              </a:rPr>
            </a:br>
            <a:endParaRPr lang="en-US" dirty="0">
              <a:latin typeface="Cambria" panose="02040503050406030204" pitchFamily="18" charset="0"/>
            </a:endParaRPr>
          </a:p>
        </p:txBody>
      </p:sp>
    </p:spTree>
    <p:extLst>
      <p:ext uri="{BB962C8B-B14F-4D97-AF65-F5344CB8AC3E}">
        <p14:creationId xmlns:p14="http://schemas.microsoft.com/office/powerpoint/2010/main" val="30660219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285728"/>
            <a:ext cx="7772400" cy="928694"/>
          </a:xfrm>
        </p:spPr>
        <p:txBody>
          <a:bodyPr/>
          <a:lstStyle/>
          <a:p>
            <a:r>
              <a:rPr lang="en-US" altLang="zh-TW" dirty="0"/>
              <a:t>Equivalent Forms</a:t>
            </a:r>
            <a:endParaRPr lang="zh-TW" altLang="en-US" dirty="0"/>
          </a:p>
        </p:txBody>
      </p:sp>
      <p:sp>
        <p:nvSpPr>
          <p:cNvPr id="3" name="副標題 2"/>
          <p:cNvSpPr>
            <a:spLocks noGrp="1"/>
          </p:cNvSpPr>
          <p:nvPr>
            <p:ph type="subTitle" idx="1"/>
          </p:nvPr>
        </p:nvSpPr>
        <p:spPr>
          <a:xfrm>
            <a:off x="714348" y="1428736"/>
            <a:ext cx="8001056" cy="4857784"/>
          </a:xfrm>
        </p:spPr>
        <p:txBody>
          <a:bodyPr>
            <a:normAutofit/>
          </a:bodyPr>
          <a:lstStyle/>
          <a:p>
            <a:r>
              <a:rPr lang="en-US" altLang="zh-TW" dirty="0"/>
              <a:t>If P, then Q</a:t>
            </a:r>
          </a:p>
          <a:p>
            <a:r>
              <a:rPr lang="en-US" altLang="zh-TW" dirty="0"/>
              <a:t>P implies Q</a:t>
            </a:r>
          </a:p>
          <a:p>
            <a:r>
              <a:rPr lang="en-US" altLang="zh-TW" dirty="0"/>
              <a:t>If P, Q</a:t>
            </a:r>
          </a:p>
          <a:p>
            <a:r>
              <a:rPr lang="en-US" altLang="zh-TW" dirty="0"/>
              <a:t>P only if Q</a:t>
            </a:r>
          </a:p>
          <a:p>
            <a:r>
              <a:rPr lang="en-US" altLang="zh-TW" dirty="0"/>
              <a:t>P is a sufficient condition for Q</a:t>
            </a:r>
          </a:p>
          <a:p>
            <a:r>
              <a:rPr lang="en-US" altLang="zh-TW" dirty="0"/>
              <a:t>Q if P</a:t>
            </a:r>
          </a:p>
          <a:p>
            <a:r>
              <a:rPr lang="en-US" altLang="zh-TW" dirty="0"/>
              <a:t>Q whenever P</a:t>
            </a:r>
          </a:p>
          <a:p>
            <a:r>
              <a:rPr lang="en-US" altLang="zh-TW" dirty="0"/>
              <a:t>Q is a necessary condition for P</a:t>
            </a:r>
            <a:endParaRPr lang="zh-TW" altLang="en-US"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80</a:t>
            </a:fld>
            <a:endParaRPr lang="zh-TW" altLang="en-US"/>
          </a:p>
        </p:txBody>
      </p:sp>
    </p:spTree>
    <p:extLst>
      <p:ext uri="{BB962C8B-B14F-4D97-AF65-F5344CB8AC3E}">
        <p14:creationId xmlns:p14="http://schemas.microsoft.com/office/powerpoint/2010/main" val="1878738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357158" y="642918"/>
            <a:ext cx="8572560" cy="5643602"/>
          </a:xfrm>
        </p:spPr>
        <p:txBody>
          <a:bodyPr>
            <a:normAutofit fontScale="92500" lnSpcReduction="20000"/>
          </a:bodyPr>
          <a:lstStyle/>
          <a:p>
            <a:pPr algn="l"/>
            <a:r>
              <a:rPr lang="en-US" altLang="zh-TW" dirty="0"/>
              <a:t>Note: The implication is false only when P is true and Q is false!</a:t>
            </a:r>
          </a:p>
          <a:p>
            <a:pPr marL="514350" indent="-514350" algn="l">
              <a:buFont typeface="Arial" pitchFamily="34" charset="0"/>
              <a:buChar char="•"/>
            </a:pPr>
            <a:r>
              <a:rPr lang="en-US" altLang="zh-TW" dirty="0"/>
              <a:t>‘If the moon is made of green cheese then I have more money than Bill Gates’ (?)</a:t>
            </a:r>
          </a:p>
          <a:p>
            <a:pPr marL="514350" indent="-514350" algn="l">
              <a:buFont typeface="Arial" pitchFamily="34" charset="0"/>
              <a:buChar char="•"/>
            </a:pPr>
            <a:r>
              <a:rPr lang="en-US" altLang="zh-TW" dirty="0"/>
              <a:t>‘If the moon is made of green cheese then I’m on welfare’ (?)</a:t>
            </a:r>
          </a:p>
          <a:p>
            <a:pPr marL="514350" indent="-514350" algn="l">
              <a:buFont typeface="Arial" pitchFamily="34" charset="0"/>
              <a:buChar char="•"/>
            </a:pPr>
            <a:r>
              <a:rPr lang="en-US" altLang="zh-TW" dirty="0"/>
              <a:t>‘If 1+1=3 then your grandma wears combat boots’ (?) </a:t>
            </a:r>
          </a:p>
          <a:p>
            <a:pPr marL="514350" indent="-514350" algn="l">
              <a:buFont typeface="Arial" pitchFamily="34" charset="0"/>
              <a:buChar char="•"/>
            </a:pPr>
            <a:r>
              <a:rPr lang="en-US" altLang="zh-TW" dirty="0"/>
              <a:t>‘If I’m wealthy then the moon is not made of green</a:t>
            </a:r>
          </a:p>
          <a:p>
            <a:pPr marL="514350" indent="-514350" algn="l"/>
            <a:r>
              <a:rPr lang="en-US" altLang="zh-TW" dirty="0"/>
              <a:t>       cheese.’ (?)</a:t>
            </a:r>
          </a:p>
          <a:p>
            <a:pPr marL="514350" indent="-514350" algn="l">
              <a:buFont typeface="Arial" pitchFamily="34" charset="0"/>
              <a:buChar char="•"/>
            </a:pPr>
            <a:r>
              <a:rPr lang="en-US" altLang="zh-TW" dirty="0"/>
              <a:t>‘If I’m not wealthy then the moon is not made of green cheese.’ </a:t>
            </a:r>
            <a:r>
              <a:rPr lang="en-US" altLang="zh-TW" sz="3500" dirty="0"/>
              <a:t>(?)</a:t>
            </a:r>
            <a:endParaRPr lang="zh-TW" altLang="en-US" sz="3500" dirty="0">
              <a:solidFill>
                <a:srgbClr val="FF0000"/>
              </a:solidFill>
            </a:endParaRP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81</a:t>
            </a:fld>
            <a:endParaRPr lang="zh-TW" altLang="en-US"/>
          </a:p>
        </p:txBody>
      </p:sp>
    </p:spTree>
    <p:extLst>
      <p:ext uri="{BB962C8B-B14F-4D97-AF65-F5344CB8AC3E}">
        <p14:creationId xmlns:p14="http://schemas.microsoft.com/office/powerpoint/2010/main" val="185972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285728"/>
            <a:ext cx="7772400" cy="928694"/>
          </a:xfrm>
        </p:spPr>
        <p:txBody>
          <a:bodyPr/>
          <a:lstStyle/>
          <a:p>
            <a:r>
              <a:rPr lang="en-US" altLang="zh-TW" b="1" dirty="0"/>
              <a:t>More terminology</a:t>
            </a:r>
            <a:endParaRPr lang="zh-TW" altLang="en-US" dirty="0"/>
          </a:p>
        </p:txBody>
      </p:sp>
      <p:sp>
        <p:nvSpPr>
          <p:cNvPr id="3" name="副標題 2"/>
          <p:cNvSpPr>
            <a:spLocks noGrp="1"/>
          </p:cNvSpPr>
          <p:nvPr>
            <p:ph type="subTitle" idx="1"/>
          </p:nvPr>
        </p:nvSpPr>
        <p:spPr>
          <a:xfrm>
            <a:off x="714348" y="1428736"/>
            <a:ext cx="8001056" cy="4857784"/>
          </a:xfrm>
        </p:spPr>
        <p:txBody>
          <a:bodyPr>
            <a:normAutofit lnSpcReduction="10000"/>
          </a:bodyPr>
          <a:lstStyle/>
          <a:p>
            <a:pPr algn="l">
              <a:buFont typeface="Arial" pitchFamily="34" charset="0"/>
              <a:buChar char="•"/>
            </a:pPr>
            <a:r>
              <a:rPr lang="en-US" altLang="zh-TW" dirty="0"/>
              <a:t>Q</a:t>
            </a:r>
            <a:r>
              <a:rPr lang="en-US" altLang="zh-TW" dirty="0">
                <a:sym typeface="Symbol"/>
              </a:rPr>
              <a:t></a:t>
            </a:r>
            <a:r>
              <a:rPr lang="en-US" altLang="zh-TW" dirty="0"/>
              <a:t>P is the </a:t>
            </a:r>
            <a:r>
              <a:rPr lang="en-US" altLang="zh-TW" b="1" dirty="0">
                <a:solidFill>
                  <a:srgbClr val="FF0000"/>
                </a:solidFill>
              </a:rPr>
              <a:t>CONVERSE</a:t>
            </a:r>
            <a:r>
              <a:rPr lang="en-US" altLang="zh-TW" b="1" dirty="0"/>
              <a:t> of P</a:t>
            </a:r>
            <a:r>
              <a:rPr lang="en-US" altLang="zh-TW" dirty="0">
                <a:sym typeface="Symbol"/>
              </a:rPr>
              <a:t>  </a:t>
            </a:r>
            <a:r>
              <a:rPr lang="en-US" altLang="zh-TW" b="1" dirty="0"/>
              <a:t>Q</a:t>
            </a:r>
          </a:p>
          <a:p>
            <a:pPr algn="l">
              <a:buFont typeface="Arial" pitchFamily="34" charset="0"/>
              <a:buChar char="•"/>
            </a:pPr>
            <a:r>
              <a:rPr lang="en-US" altLang="zh-TW" dirty="0">
                <a:sym typeface="Symbol"/>
              </a:rPr>
              <a:t>¬ </a:t>
            </a:r>
            <a:r>
              <a:rPr lang="en-US" altLang="zh-TW" i="1" dirty="0"/>
              <a:t>Q</a:t>
            </a:r>
            <a:r>
              <a:rPr lang="en-US" altLang="zh-TW" dirty="0">
                <a:sym typeface="Symbol"/>
              </a:rPr>
              <a:t>  ¬ </a:t>
            </a:r>
            <a:r>
              <a:rPr lang="en-US" altLang="zh-TW" i="1" dirty="0"/>
              <a:t>P is the </a:t>
            </a:r>
            <a:r>
              <a:rPr lang="en-US" altLang="zh-TW" b="1" i="1" dirty="0">
                <a:solidFill>
                  <a:srgbClr val="FF0000"/>
                </a:solidFill>
              </a:rPr>
              <a:t>CONTRAPOSITIVE</a:t>
            </a:r>
            <a:r>
              <a:rPr lang="en-US" altLang="zh-TW" b="1" i="1" dirty="0"/>
              <a:t> of P</a:t>
            </a:r>
            <a:r>
              <a:rPr lang="en-US" altLang="zh-TW" dirty="0">
                <a:sym typeface="Symbol"/>
              </a:rPr>
              <a:t>  </a:t>
            </a:r>
            <a:r>
              <a:rPr lang="en-US" altLang="zh-TW" b="1" i="1" dirty="0"/>
              <a:t>Q</a:t>
            </a:r>
          </a:p>
          <a:p>
            <a:pPr algn="l">
              <a:buFont typeface="Arial" pitchFamily="34" charset="0"/>
              <a:buChar char="•"/>
            </a:pPr>
            <a:r>
              <a:rPr lang="en-US" altLang="zh-TW" dirty="0">
                <a:sym typeface="Symbol"/>
              </a:rPr>
              <a:t>¬ </a:t>
            </a:r>
            <a:r>
              <a:rPr lang="en-US" altLang="zh-TW" i="1" dirty="0"/>
              <a:t>P</a:t>
            </a:r>
            <a:r>
              <a:rPr lang="en-US" altLang="zh-TW" dirty="0">
                <a:sym typeface="Symbol"/>
              </a:rPr>
              <a:t> ¬ Q</a:t>
            </a:r>
            <a:r>
              <a:rPr lang="en-US" altLang="zh-TW" i="1" dirty="0"/>
              <a:t> </a:t>
            </a:r>
            <a:r>
              <a:rPr lang="en-US" altLang="zh-TW" b="1" i="1" dirty="0"/>
              <a:t>is the </a:t>
            </a:r>
            <a:r>
              <a:rPr lang="en-US" altLang="zh-TW" b="1" i="1" dirty="0">
                <a:solidFill>
                  <a:srgbClr val="FF0000"/>
                </a:solidFill>
              </a:rPr>
              <a:t>inverse</a:t>
            </a:r>
            <a:r>
              <a:rPr lang="en-US" altLang="zh-TW" b="1" i="1" dirty="0"/>
              <a:t> of P</a:t>
            </a:r>
            <a:r>
              <a:rPr lang="en-US" altLang="zh-TW" dirty="0">
                <a:sym typeface="Symbol"/>
              </a:rPr>
              <a:t>  </a:t>
            </a:r>
            <a:r>
              <a:rPr lang="en-US" altLang="zh-TW" b="1" i="1" dirty="0"/>
              <a:t>Q</a:t>
            </a:r>
          </a:p>
          <a:p>
            <a:pPr algn="l">
              <a:buFont typeface="Arial" pitchFamily="34" charset="0"/>
              <a:buChar char="•"/>
            </a:pPr>
            <a:r>
              <a:rPr lang="en-US" altLang="zh-TW" dirty="0"/>
              <a:t>Example:</a:t>
            </a:r>
          </a:p>
          <a:p>
            <a:pPr algn="l"/>
            <a:r>
              <a:rPr lang="en-US" altLang="zh-TW" dirty="0"/>
              <a:t>Find the converse of the following statement:</a:t>
            </a:r>
          </a:p>
          <a:p>
            <a:pPr algn="l"/>
            <a:r>
              <a:rPr lang="en-US" altLang="zh-TW" dirty="0"/>
              <a:t>R: ‘Raining tomorrow is a sufficient condition for my not going to town.’</a:t>
            </a:r>
            <a:endParaRPr lang="zh-TW" altLang="en-US"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82</a:t>
            </a:fld>
            <a:endParaRPr lang="zh-TW" altLang="en-US"/>
          </a:p>
        </p:txBody>
      </p:sp>
    </p:spTree>
    <p:extLst>
      <p:ext uri="{BB962C8B-B14F-4D97-AF65-F5344CB8AC3E}">
        <p14:creationId xmlns:p14="http://schemas.microsoft.com/office/powerpoint/2010/main" val="16707574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285728"/>
            <a:ext cx="7772400" cy="928694"/>
          </a:xfrm>
        </p:spPr>
        <p:txBody>
          <a:bodyPr/>
          <a:lstStyle/>
          <a:p>
            <a:r>
              <a:rPr lang="en-US" altLang="zh-TW" b="1" dirty="0"/>
              <a:t>Procedure</a:t>
            </a:r>
            <a:endParaRPr lang="zh-TW" altLang="en-US" dirty="0"/>
          </a:p>
        </p:txBody>
      </p:sp>
      <p:sp>
        <p:nvSpPr>
          <p:cNvPr id="3" name="副標題 2"/>
          <p:cNvSpPr>
            <a:spLocks noGrp="1"/>
          </p:cNvSpPr>
          <p:nvPr>
            <p:ph type="subTitle" idx="1"/>
          </p:nvPr>
        </p:nvSpPr>
        <p:spPr>
          <a:xfrm>
            <a:off x="285720" y="1071546"/>
            <a:ext cx="8572560" cy="5214974"/>
          </a:xfrm>
        </p:spPr>
        <p:txBody>
          <a:bodyPr>
            <a:normAutofit fontScale="85000" lnSpcReduction="20000"/>
          </a:bodyPr>
          <a:lstStyle/>
          <a:p>
            <a:pPr marL="514350" indent="-514350" algn="l"/>
            <a:r>
              <a:rPr lang="en-US" altLang="zh-TW" dirty="0"/>
              <a:t>Step 1: Assign propositional variables to component propositions</a:t>
            </a:r>
          </a:p>
          <a:p>
            <a:pPr marL="514350" indent="-514350" algn="l"/>
            <a:r>
              <a:rPr lang="en-US" altLang="zh-TW" dirty="0"/>
              <a:t>        P: It will rain tomorrow</a:t>
            </a:r>
          </a:p>
          <a:p>
            <a:pPr marL="514350" indent="-514350" algn="l"/>
            <a:r>
              <a:rPr lang="en-US" altLang="zh-TW" dirty="0"/>
              <a:t>        Q: I will not go to town</a:t>
            </a:r>
          </a:p>
          <a:p>
            <a:pPr marL="514350" indent="-514350" algn="l"/>
            <a:r>
              <a:rPr lang="en-US" altLang="zh-TW" dirty="0"/>
              <a:t>Step 2: Symbolize the assertion</a:t>
            </a:r>
          </a:p>
          <a:p>
            <a:pPr marL="514350" indent="-514350" algn="l"/>
            <a:r>
              <a:rPr lang="en-US" altLang="zh-TW" dirty="0"/>
              <a:t>        R: P</a:t>
            </a:r>
            <a:r>
              <a:rPr lang="en-US" altLang="zh-TW" dirty="0">
                <a:sym typeface="Symbol"/>
              </a:rPr>
              <a:t>  </a:t>
            </a:r>
            <a:r>
              <a:rPr lang="en-US" altLang="zh-TW" dirty="0"/>
              <a:t>Q</a:t>
            </a:r>
          </a:p>
          <a:p>
            <a:pPr marL="514350" indent="-514350" algn="l"/>
            <a:r>
              <a:rPr lang="en-US" altLang="zh-TW" dirty="0"/>
              <a:t>Step 3: Symbolize the converse</a:t>
            </a:r>
          </a:p>
          <a:p>
            <a:pPr marL="514350" indent="-514350" algn="l"/>
            <a:r>
              <a:rPr lang="en-US" altLang="zh-TW" dirty="0"/>
              <a:t>        Q</a:t>
            </a:r>
            <a:r>
              <a:rPr lang="en-US" altLang="zh-TW" dirty="0">
                <a:sym typeface="Symbol"/>
              </a:rPr>
              <a:t>  </a:t>
            </a:r>
            <a:r>
              <a:rPr lang="en-US" altLang="zh-TW" dirty="0"/>
              <a:t>P</a:t>
            </a:r>
          </a:p>
          <a:p>
            <a:pPr algn="l"/>
            <a:r>
              <a:rPr lang="en-US" altLang="zh-TW" dirty="0"/>
              <a:t>Step 4: Convert the symbols back into words</a:t>
            </a:r>
          </a:p>
          <a:p>
            <a:pPr algn="l"/>
            <a:r>
              <a:rPr lang="en-US" altLang="zh-TW" dirty="0"/>
              <a:t>        ‘If I don’t go to town then it will rain tomorrow’</a:t>
            </a:r>
          </a:p>
          <a:p>
            <a:pPr algn="l"/>
            <a:endParaRPr lang="en-US" altLang="zh-TW" dirty="0"/>
          </a:p>
          <a:p>
            <a:pPr algn="l">
              <a:buFont typeface="Arial" pitchFamily="34" charset="0"/>
              <a:buChar char="•"/>
            </a:pPr>
            <a:r>
              <a:rPr lang="en-US" altLang="zh-TW" dirty="0"/>
              <a:t> Homework: </a:t>
            </a:r>
            <a:r>
              <a:rPr lang="en-US" altLang="zh-TW"/>
              <a:t>Find inverse </a:t>
            </a:r>
            <a:r>
              <a:rPr lang="en-US" altLang="zh-TW" dirty="0"/>
              <a:t>and </a:t>
            </a:r>
            <a:r>
              <a:rPr lang="en-US" altLang="zh-TW" dirty="0" err="1"/>
              <a:t>contrapositive</a:t>
            </a:r>
            <a:r>
              <a:rPr lang="en-US" altLang="zh-TW" dirty="0"/>
              <a:t> of statements above.</a:t>
            </a:r>
          </a:p>
          <a:p>
            <a:pPr algn="l"/>
            <a:endParaRPr lang="en-US" altLang="zh-TW"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83</a:t>
            </a:fld>
            <a:endParaRPr lang="zh-TW" altLang="en-US"/>
          </a:p>
        </p:txBody>
      </p:sp>
    </p:spTree>
    <p:extLst>
      <p:ext uri="{BB962C8B-B14F-4D97-AF65-F5344CB8AC3E}">
        <p14:creationId xmlns:p14="http://schemas.microsoft.com/office/powerpoint/2010/main" val="1096767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642918"/>
            <a:ext cx="8143932" cy="5643602"/>
          </a:xfrm>
        </p:spPr>
        <p:txBody>
          <a:bodyPr>
            <a:normAutofit fontScale="92500" lnSpcReduction="20000"/>
          </a:bodyPr>
          <a:lstStyle/>
          <a:p>
            <a:pPr lvl="1" indent="-457200" algn="just"/>
            <a:r>
              <a:rPr lang="en-US" altLang="zh-TW" sz="3600" dirty="0"/>
              <a:t>Definition 6: </a:t>
            </a:r>
            <a:r>
              <a:rPr lang="en-US" altLang="zh-TW" b="1" dirty="0" err="1"/>
              <a:t>Biconditional</a:t>
            </a:r>
            <a:endParaRPr lang="en-US" altLang="zh-TW" b="1" dirty="0"/>
          </a:p>
          <a:p>
            <a:pPr lvl="1" indent="-457200" algn="just">
              <a:buFont typeface="Arial" pitchFamily="34" charset="0"/>
              <a:buChar char="•"/>
            </a:pPr>
            <a:r>
              <a:rPr lang="en-US" altLang="zh-TW" dirty="0"/>
              <a:t>‘if and only if’, ‘</a:t>
            </a:r>
            <a:r>
              <a:rPr lang="en-US" altLang="zh-TW" dirty="0" err="1"/>
              <a:t>iff</a:t>
            </a:r>
            <a:r>
              <a:rPr lang="en-US" altLang="zh-TW" dirty="0"/>
              <a:t>’ </a:t>
            </a:r>
          </a:p>
          <a:p>
            <a:pPr lvl="1" indent="-457200" algn="just">
              <a:buFont typeface="Arial" pitchFamily="34" charset="0"/>
              <a:buChar char="•"/>
            </a:pPr>
            <a:r>
              <a:rPr lang="en-US" altLang="zh-TW" dirty="0"/>
              <a:t>Symbol:</a:t>
            </a:r>
            <a:r>
              <a:rPr lang="en-US" altLang="zh-TW" dirty="0">
                <a:sym typeface="Symbol"/>
              </a:rPr>
              <a:t></a:t>
            </a:r>
          </a:p>
          <a:p>
            <a:pPr lvl="1" indent="-457200" algn="just">
              <a:buFont typeface="Arial" pitchFamily="34" charset="0"/>
              <a:buChar char="•"/>
            </a:pPr>
            <a:r>
              <a:rPr lang="en-US" altLang="zh-TW" dirty="0">
                <a:sym typeface="Symbol"/>
              </a:rPr>
              <a:t>The </a:t>
            </a:r>
            <a:r>
              <a:rPr lang="en-US" altLang="zh-TW" dirty="0" err="1">
                <a:sym typeface="Symbol"/>
              </a:rPr>
              <a:t>biconditional</a:t>
            </a:r>
            <a:r>
              <a:rPr lang="en-US" altLang="zh-TW" dirty="0">
                <a:sym typeface="Symbol"/>
              </a:rPr>
              <a:t> statement </a:t>
            </a:r>
            <a:r>
              <a:rPr lang="en-US" altLang="zh-TW" dirty="0" err="1">
                <a:sym typeface="Symbol"/>
              </a:rPr>
              <a:t>pq</a:t>
            </a:r>
            <a:r>
              <a:rPr lang="en-US" altLang="zh-TW" dirty="0">
                <a:sym typeface="Symbol"/>
              </a:rPr>
              <a:t> is true when p and q have the same truth value, and is false otherwise. </a:t>
            </a:r>
          </a:p>
          <a:p>
            <a:pPr lvl="1" indent="-457200" algn="just">
              <a:buFont typeface="Arial" pitchFamily="34" charset="0"/>
              <a:buChar char="•"/>
            </a:pPr>
            <a:r>
              <a:rPr lang="en-US" altLang="zh-TW" dirty="0" err="1">
                <a:sym typeface="Symbol"/>
              </a:rPr>
              <a:t>Biconditional</a:t>
            </a:r>
            <a:r>
              <a:rPr lang="en-US" altLang="zh-TW" dirty="0">
                <a:sym typeface="Symbol"/>
              </a:rPr>
              <a:t> statements are also called bi-implications.</a:t>
            </a:r>
          </a:p>
          <a:p>
            <a:pPr lvl="1" indent="-457200" algn="just">
              <a:buFont typeface="Arial" pitchFamily="34" charset="0"/>
              <a:buChar char="•"/>
            </a:pPr>
            <a:r>
              <a:rPr lang="en-US" altLang="zh-TW" dirty="0">
                <a:sym typeface="Symbol"/>
              </a:rPr>
              <a:t>Example:</a:t>
            </a:r>
          </a:p>
          <a:p>
            <a:pPr algn="l"/>
            <a:r>
              <a:rPr lang="en-US" altLang="zh-TW" dirty="0"/>
              <a:t>P - ‘I am going to town’</a:t>
            </a:r>
          </a:p>
          <a:p>
            <a:pPr algn="l"/>
            <a:r>
              <a:rPr lang="en-US" altLang="zh-TW" dirty="0"/>
              <a:t>Q - ‘It is going to rain’</a:t>
            </a:r>
          </a:p>
          <a:p>
            <a:pPr algn="l"/>
            <a:r>
              <a:rPr lang="en-US" altLang="zh-TW" dirty="0"/>
              <a:t>P</a:t>
            </a:r>
            <a:r>
              <a:rPr lang="en-US" altLang="zh-TW" dirty="0">
                <a:sym typeface="Symbol"/>
              </a:rPr>
              <a:t> </a:t>
            </a:r>
            <a:r>
              <a:rPr lang="en-US" altLang="zh-TW" dirty="0"/>
              <a:t>Q: ‘I am going to town </a:t>
            </a:r>
            <a:r>
              <a:rPr lang="en-US" altLang="zh-TW" dirty="0">
                <a:solidFill>
                  <a:srgbClr val="FF0000"/>
                </a:solidFill>
              </a:rPr>
              <a:t>if and only if </a:t>
            </a:r>
            <a:r>
              <a:rPr lang="en-US" altLang="zh-TW" dirty="0"/>
              <a:t>it is going to rain.’</a:t>
            </a:r>
            <a:endParaRPr lang="zh-TW" altLang="en-US" sz="3600" dirty="0">
              <a:solidFill>
                <a:srgbClr val="FF0000"/>
              </a:solidFill>
            </a:endParaRP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84</a:t>
            </a:fld>
            <a:endParaRPr lang="zh-TW" altLang="en-US"/>
          </a:p>
        </p:txBody>
      </p:sp>
    </p:spTree>
    <p:extLst>
      <p:ext uri="{BB962C8B-B14F-4D97-AF65-F5344CB8AC3E}">
        <p14:creationId xmlns:p14="http://schemas.microsoft.com/office/powerpoint/2010/main" val="2854200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endParaRPr lang="en-US" altLang="zh-TW" dirty="0">
              <a:ea typeface="新細明體" pitchFamily="18" charset="-120"/>
            </a:endParaRPr>
          </a:p>
        </p:txBody>
      </p:sp>
      <p:pic>
        <p:nvPicPr>
          <p:cNvPr id="206851" name="Picture 3" descr="t01_1_006"/>
          <p:cNvPicPr>
            <a:picLocks noChangeAspect="1" noChangeArrowheads="1"/>
          </p:cNvPicPr>
          <p:nvPr/>
        </p:nvPicPr>
        <p:blipFill>
          <a:blip r:embed="rId3" cstate="print"/>
          <a:srcRect t="11815"/>
          <a:stretch>
            <a:fillRect/>
          </a:stretch>
        </p:blipFill>
        <p:spPr bwMode="auto">
          <a:xfrm>
            <a:off x="533400" y="1071546"/>
            <a:ext cx="8305800" cy="5722954"/>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pPr/>
              <a:t>85</a:t>
            </a:fld>
            <a:endParaRPr lang="zh-TW" altLang="en-US"/>
          </a:p>
        </p:txBody>
      </p:sp>
      <p:sp>
        <p:nvSpPr>
          <p:cNvPr id="5" name="圓角矩形 4"/>
          <p:cNvSpPr/>
          <p:nvPr/>
        </p:nvSpPr>
        <p:spPr>
          <a:xfrm>
            <a:off x="1285852" y="4000504"/>
            <a:ext cx="6286544" cy="428628"/>
          </a:xfrm>
          <a:prstGeom prst="roundRect">
            <a:avLst/>
          </a:prstGeom>
          <a:no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p:nvSpPr>
        <p:spPr>
          <a:xfrm>
            <a:off x="1357290" y="6000768"/>
            <a:ext cx="6143668" cy="428628"/>
          </a:xfrm>
          <a:prstGeom prst="roundRect">
            <a:avLst/>
          </a:prstGeom>
          <a:no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848914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285728"/>
            <a:ext cx="7772400" cy="928694"/>
          </a:xfrm>
        </p:spPr>
        <p:txBody>
          <a:bodyPr/>
          <a:lstStyle/>
          <a:p>
            <a:r>
              <a:rPr lang="en-US" altLang="zh-TW" b="1" dirty="0"/>
              <a:t>Translating English</a:t>
            </a:r>
            <a:endParaRPr lang="zh-TW" altLang="en-US" dirty="0"/>
          </a:p>
        </p:txBody>
      </p:sp>
      <p:sp>
        <p:nvSpPr>
          <p:cNvPr id="3" name="副標題 2"/>
          <p:cNvSpPr>
            <a:spLocks noGrp="1"/>
          </p:cNvSpPr>
          <p:nvPr>
            <p:ph type="subTitle" idx="1"/>
          </p:nvPr>
        </p:nvSpPr>
        <p:spPr>
          <a:xfrm>
            <a:off x="285720" y="1071546"/>
            <a:ext cx="8572560" cy="5214974"/>
          </a:xfrm>
        </p:spPr>
        <p:txBody>
          <a:bodyPr>
            <a:normAutofit fontScale="92500" lnSpcReduction="10000"/>
          </a:bodyPr>
          <a:lstStyle/>
          <a:p>
            <a:pPr algn="l">
              <a:buFont typeface="Arial" pitchFamily="34" charset="0"/>
              <a:buChar char="•"/>
            </a:pPr>
            <a:r>
              <a:rPr lang="en-US" altLang="zh-TW" dirty="0"/>
              <a:t>Breaking assertions into component propositions - look for the logical operators!</a:t>
            </a:r>
          </a:p>
          <a:p>
            <a:pPr algn="l">
              <a:buFont typeface="Arial" pitchFamily="34" charset="0"/>
              <a:buChar char="•"/>
            </a:pPr>
            <a:r>
              <a:rPr lang="en-US" altLang="zh-TW" dirty="0"/>
              <a:t>Example:</a:t>
            </a:r>
          </a:p>
          <a:p>
            <a:pPr algn="l"/>
            <a:r>
              <a:rPr lang="en-US" altLang="zh-TW" dirty="0"/>
              <a:t>‘If I go to </a:t>
            </a:r>
            <a:r>
              <a:rPr lang="en-US" altLang="zh-TW" dirty="0" err="1"/>
              <a:t>Harry’s</a:t>
            </a:r>
            <a:r>
              <a:rPr lang="en-US" altLang="zh-TW" dirty="0"/>
              <a:t> or go to the country I will not go</a:t>
            </a:r>
          </a:p>
          <a:p>
            <a:pPr algn="l"/>
            <a:r>
              <a:rPr lang="en-US" altLang="zh-TW" dirty="0"/>
              <a:t>shopping.’</a:t>
            </a:r>
          </a:p>
          <a:p>
            <a:pPr algn="l"/>
            <a:r>
              <a:rPr lang="en-US" altLang="zh-TW" dirty="0"/>
              <a:t>P: I go to </a:t>
            </a:r>
            <a:r>
              <a:rPr lang="en-US" altLang="zh-TW" dirty="0" err="1"/>
              <a:t>Harry’s</a:t>
            </a:r>
            <a:endParaRPr lang="en-US" altLang="zh-TW" dirty="0"/>
          </a:p>
          <a:p>
            <a:pPr algn="l"/>
            <a:r>
              <a:rPr lang="en-US" altLang="zh-TW" dirty="0"/>
              <a:t>Q: I go to the country</a:t>
            </a:r>
          </a:p>
          <a:p>
            <a:pPr algn="l"/>
            <a:r>
              <a:rPr lang="en-US" altLang="zh-TW" dirty="0"/>
              <a:t>R: I will go shopping</a:t>
            </a:r>
          </a:p>
          <a:p>
            <a:pPr algn="l"/>
            <a:r>
              <a:rPr lang="en-US" altLang="zh-TW" dirty="0"/>
              <a:t>If......P......or.....Q.....then....not.....R</a:t>
            </a:r>
          </a:p>
          <a:p>
            <a:pPr algn="l"/>
            <a:r>
              <a:rPr lang="en-US" altLang="zh-TW" dirty="0"/>
              <a:t>(</a:t>
            </a:r>
            <a:r>
              <a:rPr lang="en-US" altLang="zh-TW" i="1" dirty="0"/>
              <a:t>P </a:t>
            </a:r>
            <a:r>
              <a:rPr lang="en-US" altLang="zh-TW" i="1" dirty="0">
                <a:sym typeface="Symbol"/>
              </a:rPr>
              <a:t></a:t>
            </a:r>
            <a:r>
              <a:rPr lang="en-US" altLang="zh-TW" i="1" dirty="0"/>
              <a:t>Q)</a:t>
            </a:r>
            <a:r>
              <a:rPr lang="en-US" altLang="zh-TW" i="1" dirty="0">
                <a:sym typeface="Symbol"/>
              </a:rPr>
              <a:t>  ¬ </a:t>
            </a:r>
            <a:r>
              <a:rPr lang="en-US" altLang="zh-TW" i="1" dirty="0"/>
              <a:t>R</a:t>
            </a:r>
            <a:endParaRPr lang="en-US" altLang="zh-TW"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86</a:t>
            </a:fld>
            <a:endParaRPr lang="zh-TW" altLang="en-US"/>
          </a:p>
        </p:txBody>
      </p:sp>
    </p:spTree>
    <p:extLst>
      <p:ext uri="{BB962C8B-B14F-4D97-AF65-F5344CB8AC3E}">
        <p14:creationId xmlns:p14="http://schemas.microsoft.com/office/powerpoint/2010/main" val="34819291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285728"/>
            <a:ext cx="7772400" cy="928694"/>
          </a:xfrm>
        </p:spPr>
        <p:txBody>
          <a:bodyPr/>
          <a:lstStyle/>
          <a:p>
            <a:r>
              <a:rPr lang="en-US" altLang="zh-TW" b="1" dirty="0"/>
              <a:t>Constructing a truth table</a:t>
            </a:r>
            <a:endParaRPr lang="zh-TW" altLang="en-US" dirty="0"/>
          </a:p>
        </p:txBody>
      </p:sp>
      <p:sp>
        <p:nvSpPr>
          <p:cNvPr id="3" name="副標題 2"/>
          <p:cNvSpPr>
            <a:spLocks noGrp="1"/>
          </p:cNvSpPr>
          <p:nvPr>
            <p:ph type="subTitle" idx="1"/>
          </p:nvPr>
        </p:nvSpPr>
        <p:spPr>
          <a:xfrm>
            <a:off x="285720" y="1071546"/>
            <a:ext cx="8572560" cy="5214974"/>
          </a:xfrm>
        </p:spPr>
        <p:txBody>
          <a:bodyPr>
            <a:normAutofit/>
          </a:bodyPr>
          <a:lstStyle/>
          <a:p>
            <a:pPr marL="514350" indent="-514350" algn="l">
              <a:buFont typeface="+mj-lt"/>
              <a:buAutoNum type="arabicPeriod"/>
            </a:pPr>
            <a:r>
              <a:rPr lang="en-US" altLang="zh-TW" dirty="0"/>
              <a:t>one column for each propositional variable</a:t>
            </a:r>
          </a:p>
          <a:p>
            <a:pPr marL="514350" indent="-514350" algn="l">
              <a:buFont typeface="+mj-lt"/>
              <a:buAutoNum type="arabicPeriod"/>
            </a:pPr>
            <a:r>
              <a:rPr lang="en-US" altLang="zh-TW" dirty="0"/>
              <a:t>one for the compound proposition</a:t>
            </a:r>
          </a:p>
          <a:p>
            <a:pPr marL="514350" indent="-514350" algn="l">
              <a:buFont typeface="+mj-lt"/>
              <a:buAutoNum type="arabicPeriod"/>
            </a:pPr>
            <a:r>
              <a:rPr lang="en-US" altLang="zh-TW" dirty="0"/>
              <a:t>count in binary</a:t>
            </a:r>
          </a:p>
          <a:p>
            <a:pPr marL="514350" indent="-514350" algn="l">
              <a:buFont typeface="+mj-lt"/>
              <a:buAutoNum type="arabicPeriod"/>
            </a:pPr>
            <a:r>
              <a:rPr lang="en-US" altLang="zh-TW" dirty="0"/>
              <a:t>n propositional variables = 2</a:t>
            </a:r>
            <a:r>
              <a:rPr lang="en-US" altLang="zh-TW" i="1" baseline="30000" dirty="0"/>
              <a:t>n</a:t>
            </a:r>
            <a:r>
              <a:rPr lang="en-US" altLang="zh-TW" i="1" dirty="0"/>
              <a:t> rows</a:t>
            </a:r>
          </a:p>
          <a:p>
            <a:pPr marL="514350" indent="-514350" algn="l"/>
            <a:endParaRPr lang="en-US" altLang="zh-TW" i="1" dirty="0"/>
          </a:p>
          <a:p>
            <a:pPr marL="514350" indent="-514350" algn="l">
              <a:buFont typeface="Arial" pitchFamily="34" charset="0"/>
              <a:buChar char="•"/>
            </a:pPr>
            <a:r>
              <a:rPr lang="en-US" altLang="zh-TW" i="1" dirty="0"/>
              <a:t>Construct the truth table for </a:t>
            </a:r>
          </a:p>
          <a:p>
            <a:pPr marL="514350" indent="-514350" algn="l"/>
            <a:r>
              <a:rPr lang="en-US" altLang="zh-TW" i="1" dirty="0"/>
              <a:t>       </a:t>
            </a:r>
            <a:r>
              <a:rPr lang="en-US" altLang="zh-TW" dirty="0"/>
              <a:t>(</a:t>
            </a:r>
            <a:r>
              <a:rPr lang="en-US" altLang="zh-TW" i="1" dirty="0"/>
              <a:t>P </a:t>
            </a:r>
            <a:r>
              <a:rPr lang="en-US" altLang="zh-TW" i="1" dirty="0">
                <a:sym typeface="Symbol"/>
              </a:rPr>
              <a:t> ¬ </a:t>
            </a:r>
            <a:r>
              <a:rPr lang="en-US" altLang="zh-TW" i="1" dirty="0"/>
              <a:t>Q)</a:t>
            </a:r>
            <a:r>
              <a:rPr lang="en-US" altLang="zh-TW" i="1" dirty="0">
                <a:sym typeface="Symbol"/>
              </a:rPr>
              <a:t>  (PQ)</a:t>
            </a:r>
          </a:p>
          <a:p>
            <a:pPr marL="514350" indent="-514350" algn="l">
              <a:buFont typeface="Arial" pitchFamily="34" charset="0"/>
              <a:buChar char="•"/>
            </a:pPr>
            <a:r>
              <a:rPr lang="en-US" altLang="zh-TW" i="1" dirty="0">
                <a:sym typeface="Symbol"/>
              </a:rPr>
              <a:t>HW: Construct the truth table for </a:t>
            </a:r>
            <a:r>
              <a:rPr lang="en-US" altLang="zh-TW" dirty="0"/>
              <a:t>(</a:t>
            </a:r>
            <a:r>
              <a:rPr lang="en-US" altLang="zh-TW" i="1" dirty="0"/>
              <a:t>P </a:t>
            </a:r>
            <a:r>
              <a:rPr lang="en-US" altLang="zh-TW" i="1" dirty="0">
                <a:sym typeface="Symbol"/>
              </a:rPr>
              <a:t></a:t>
            </a:r>
            <a:r>
              <a:rPr lang="en-US" altLang="zh-TW" i="1" dirty="0"/>
              <a:t>Q)</a:t>
            </a:r>
            <a:r>
              <a:rPr lang="en-US" altLang="zh-TW" i="1" dirty="0">
                <a:sym typeface="Symbol"/>
              </a:rPr>
              <a:t>  ¬ </a:t>
            </a:r>
            <a:r>
              <a:rPr lang="en-US" altLang="zh-TW" i="1" dirty="0"/>
              <a:t>R</a:t>
            </a:r>
            <a:endParaRPr lang="en-US" altLang="zh-TW" dirty="0"/>
          </a:p>
          <a:p>
            <a:pPr marL="514350" indent="-514350" algn="l">
              <a:buFont typeface="Arial" pitchFamily="34" charset="0"/>
              <a:buChar char="•"/>
            </a:pPr>
            <a:endParaRPr lang="en-US" altLang="zh-TW"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87</a:t>
            </a:fld>
            <a:endParaRPr lang="zh-TW" altLang="en-US"/>
          </a:p>
        </p:txBody>
      </p:sp>
    </p:spTree>
    <p:extLst>
      <p:ext uri="{BB962C8B-B14F-4D97-AF65-F5344CB8AC3E}">
        <p14:creationId xmlns:p14="http://schemas.microsoft.com/office/powerpoint/2010/main" val="10732951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endParaRPr lang="en-US" altLang="zh-TW" dirty="0">
              <a:ea typeface="新細明體" pitchFamily="18" charset="-120"/>
            </a:endParaRP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88</a:t>
            </a:fld>
            <a:endParaRPr lang="zh-TW" altLang="en-US"/>
          </a:p>
        </p:txBody>
      </p:sp>
      <p:pic>
        <p:nvPicPr>
          <p:cNvPr id="5" name="Picture 3" descr="t01_1_007"/>
          <p:cNvPicPr>
            <a:picLocks noChangeAspect="1" noChangeArrowheads="1"/>
          </p:cNvPicPr>
          <p:nvPr/>
        </p:nvPicPr>
        <p:blipFill>
          <a:blip r:embed="rId3" cstate="print"/>
          <a:srcRect t="10172"/>
          <a:stretch>
            <a:fillRect/>
          </a:stretch>
        </p:blipFill>
        <p:spPr bwMode="auto">
          <a:xfrm>
            <a:off x="14288" y="2000240"/>
            <a:ext cx="9117012" cy="3224223"/>
          </a:xfrm>
          <a:prstGeom prst="rect">
            <a:avLst/>
          </a:prstGeom>
          <a:noFill/>
          <a:ln w="9525">
            <a:noFill/>
            <a:miter lim="800000"/>
            <a:headEnd/>
            <a:tailEnd/>
          </a:ln>
          <a:effectLst/>
        </p:spPr>
      </p:pic>
      <p:sp>
        <p:nvSpPr>
          <p:cNvPr id="6" name="圓角矩形 5"/>
          <p:cNvSpPr/>
          <p:nvPr/>
        </p:nvSpPr>
        <p:spPr>
          <a:xfrm>
            <a:off x="6215074" y="2786058"/>
            <a:ext cx="2714644" cy="24288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404462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r>
              <a:rPr lang="en-US" altLang="zh-TW">
                <a:ea typeface="新細明體" pitchFamily="18" charset="-120"/>
              </a:rPr>
              <a:t>t01_1_008.jpg</a:t>
            </a:r>
          </a:p>
        </p:txBody>
      </p:sp>
      <p:pic>
        <p:nvPicPr>
          <p:cNvPr id="210947" name="Picture 3" descr="t01_1_008"/>
          <p:cNvPicPr>
            <a:picLocks noChangeAspect="1" noChangeArrowheads="1"/>
          </p:cNvPicPr>
          <p:nvPr/>
        </p:nvPicPr>
        <p:blipFill>
          <a:blip r:embed="rId3" cstate="print"/>
          <a:srcRect t="9240"/>
          <a:stretch>
            <a:fillRect/>
          </a:stretch>
        </p:blipFill>
        <p:spPr bwMode="auto">
          <a:xfrm>
            <a:off x="1142976" y="161714"/>
            <a:ext cx="6397649" cy="6686762"/>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pPr/>
              <a:t>89</a:t>
            </a:fld>
            <a:endParaRPr lang="zh-TW" altLang="en-US"/>
          </a:p>
        </p:txBody>
      </p:sp>
    </p:spTree>
    <p:extLst>
      <p:ext uri="{BB962C8B-B14F-4D97-AF65-F5344CB8AC3E}">
        <p14:creationId xmlns:p14="http://schemas.microsoft.com/office/powerpoint/2010/main" val="3756606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7886700" cy="994172"/>
          </a:xfrm>
        </p:spPr>
        <p:txBody>
          <a:bodyPr/>
          <a:lstStyle/>
          <a:p>
            <a:r>
              <a:rPr lang="en-US" dirty="0">
                <a:latin typeface="Comic Sans MS" panose="030F0702030302020204" pitchFamily="66" charset="0"/>
              </a:rPr>
              <a:t>Applied Thinking </a:t>
            </a:r>
            <a:br>
              <a:rPr lang="en-US" dirty="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228600" y="1371600"/>
            <a:ext cx="8763000" cy="3263504"/>
          </a:xfrm>
        </p:spPr>
        <p:txBody>
          <a:bodyPr/>
          <a:lstStyle/>
          <a:p>
            <a:r>
              <a:rPr lang="en-US" sz="2300" dirty="0">
                <a:latin typeface="Comic Sans MS" panose="030F0702030302020204" pitchFamily="66" charset="0"/>
              </a:rPr>
              <a:t>Making the bridge between the mathematical tools and problems we need to solve.</a:t>
            </a:r>
            <a:br>
              <a:rPr lang="en-US" sz="2300" dirty="0">
                <a:latin typeface="Comic Sans MS" panose="030F0702030302020204" pitchFamily="66" charset="0"/>
              </a:rPr>
            </a:br>
            <a:r>
              <a:rPr lang="en-US" sz="2300" dirty="0">
                <a:latin typeface="Comic Sans MS" panose="030F0702030302020204" pitchFamily="66" charset="0"/>
              </a:rPr>
              <a:t>   A). problem solving skills</a:t>
            </a:r>
            <a:br>
              <a:rPr lang="en-US" sz="2300" dirty="0">
                <a:latin typeface="Comic Sans MS" panose="030F0702030302020204" pitchFamily="66" charset="0"/>
              </a:rPr>
            </a:br>
            <a:r>
              <a:rPr lang="en-US" sz="2300" dirty="0">
                <a:latin typeface="Comic Sans MS" panose="030F0702030302020204" pitchFamily="66" charset="0"/>
              </a:rPr>
              <a:t>  b). Modelling</a:t>
            </a:r>
          </a:p>
          <a:p>
            <a:endParaRPr lang="en-US" sz="2300" dirty="0">
              <a:latin typeface="Comic Sans MS" panose="030F0702030302020204" pitchFamily="66" charset="0"/>
            </a:endParaRPr>
          </a:p>
          <a:p>
            <a:r>
              <a:rPr lang="en-US" sz="2300" dirty="0">
                <a:latin typeface="Comic Sans MS" panose="030F0702030302020204" pitchFamily="66" charset="0"/>
              </a:rPr>
              <a:t>Before using tools we need to learn the language and methods.</a:t>
            </a:r>
          </a:p>
          <a:p>
            <a:endParaRPr lang="en-US" sz="2300" dirty="0">
              <a:latin typeface="Comic Sans MS" panose="030F0702030302020204" pitchFamily="66" charset="0"/>
            </a:endParaRPr>
          </a:p>
          <a:p>
            <a:r>
              <a:rPr lang="en-US" sz="2300" dirty="0">
                <a:latin typeface="Comic Sans MS" panose="030F0702030302020204" pitchFamily="66" charset="0"/>
              </a:rPr>
              <a:t>A lot of the course will focus on acquiring the mathematical skills.</a:t>
            </a:r>
            <a:br>
              <a:rPr lang="en-US" sz="2300" dirty="0">
                <a:latin typeface="Comic Sans MS" panose="030F0702030302020204" pitchFamily="66" charset="0"/>
              </a:rPr>
            </a:br>
            <a:r>
              <a:rPr lang="en-US" sz="2300" dirty="0">
                <a:latin typeface="Comic Sans MS" panose="030F0702030302020204" pitchFamily="66" charset="0"/>
              </a:rPr>
              <a:t>But we don’t want to lose sight of their use in applications. </a:t>
            </a:r>
            <a:br>
              <a:rPr lang="en-US" sz="2300" dirty="0">
                <a:latin typeface="Comic Sans MS" panose="030F0702030302020204" pitchFamily="66" charset="0"/>
              </a:rPr>
            </a:br>
            <a:endParaRPr lang="en-US" sz="2300" dirty="0">
              <a:latin typeface="Comic Sans MS" panose="030F0702030302020204" pitchFamily="66" charset="0"/>
            </a:endParaRPr>
          </a:p>
        </p:txBody>
      </p:sp>
    </p:spTree>
    <p:extLst>
      <p:ext uri="{BB962C8B-B14F-4D97-AF65-F5344CB8AC3E}">
        <p14:creationId xmlns:p14="http://schemas.microsoft.com/office/powerpoint/2010/main" val="22739173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642918"/>
            <a:ext cx="8143932" cy="5643602"/>
          </a:xfrm>
        </p:spPr>
        <p:txBody>
          <a:bodyPr>
            <a:normAutofit fontScale="92500"/>
          </a:bodyPr>
          <a:lstStyle/>
          <a:p>
            <a:pPr lvl="1" indent="-457200" algn="just">
              <a:buFont typeface="Arial" pitchFamily="34" charset="0"/>
              <a:buChar char="•"/>
            </a:pPr>
            <a:r>
              <a:rPr lang="en-US" altLang="zh-TW" sz="3600" dirty="0">
                <a:solidFill>
                  <a:schemeClr val="tx1">
                    <a:lumMod val="50000"/>
                    <a:lumOff val="50000"/>
                  </a:schemeClr>
                </a:solidFill>
              </a:rPr>
              <a:t>What is the real meaning of </a:t>
            </a:r>
            <a:r>
              <a:rPr lang="en-US" altLang="zh-TW" sz="3600" i="1" dirty="0">
                <a:solidFill>
                  <a:schemeClr val="tx1">
                    <a:lumMod val="50000"/>
                    <a:lumOff val="50000"/>
                  </a:schemeClr>
                </a:solidFill>
                <a:sym typeface="Symbol"/>
              </a:rPr>
              <a:t> ¬ </a:t>
            </a:r>
            <a:r>
              <a:rPr lang="en-US" altLang="zh-TW" sz="3600" i="1" dirty="0">
                <a:solidFill>
                  <a:schemeClr val="tx1">
                    <a:lumMod val="50000"/>
                    <a:lumOff val="50000"/>
                  </a:schemeClr>
                </a:solidFill>
              </a:rPr>
              <a:t>P</a:t>
            </a:r>
            <a:r>
              <a:rPr lang="en-US" altLang="zh-TW" sz="3600" i="1" dirty="0">
                <a:solidFill>
                  <a:schemeClr val="tx1">
                    <a:lumMod val="50000"/>
                    <a:lumOff val="50000"/>
                  </a:schemeClr>
                </a:solidFill>
                <a:sym typeface="Symbol"/>
              </a:rPr>
              <a:t>Q ?</a:t>
            </a:r>
          </a:p>
          <a:p>
            <a:pPr lvl="1" indent="-457200" algn="just"/>
            <a:r>
              <a:rPr lang="en-US" altLang="zh-TW" sz="3600" i="1" dirty="0">
                <a:solidFill>
                  <a:schemeClr val="tx1">
                    <a:lumMod val="50000"/>
                    <a:lumOff val="50000"/>
                  </a:schemeClr>
                </a:solidFill>
                <a:sym typeface="Symbol"/>
              </a:rPr>
              <a:t>      a) (¬ P) Q</a:t>
            </a:r>
          </a:p>
          <a:p>
            <a:pPr lvl="1" indent="-457200" algn="just"/>
            <a:r>
              <a:rPr lang="en-US" altLang="zh-TW" sz="3600" i="1" dirty="0">
                <a:solidFill>
                  <a:schemeClr val="tx1">
                    <a:lumMod val="50000"/>
                    <a:lumOff val="50000"/>
                  </a:schemeClr>
                </a:solidFill>
                <a:sym typeface="Symbol"/>
              </a:rPr>
              <a:t>      b) ¬ (</a:t>
            </a:r>
            <a:r>
              <a:rPr lang="en-US" altLang="zh-TW" sz="3600" i="1" dirty="0">
                <a:solidFill>
                  <a:schemeClr val="tx1">
                    <a:lumMod val="50000"/>
                    <a:lumOff val="50000"/>
                  </a:schemeClr>
                </a:solidFill>
              </a:rPr>
              <a:t>P</a:t>
            </a:r>
            <a:r>
              <a:rPr lang="en-US" altLang="zh-TW" sz="3600" i="1" dirty="0">
                <a:solidFill>
                  <a:schemeClr val="tx1">
                    <a:lumMod val="50000"/>
                    <a:lumOff val="50000"/>
                  </a:schemeClr>
                </a:solidFill>
                <a:sym typeface="Symbol"/>
              </a:rPr>
              <a:t>Q)</a:t>
            </a:r>
          </a:p>
          <a:p>
            <a:pPr lvl="1" indent="-457200" algn="just">
              <a:buFont typeface="Arial" pitchFamily="34" charset="0"/>
              <a:buChar char="•"/>
            </a:pPr>
            <a:r>
              <a:rPr lang="en-US" altLang="zh-TW" sz="3600" dirty="0">
                <a:solidFill>
                  <a:schemeClr val="tx1">
                    <a:lumMod val="50000"/>
                    <a:lumOff val="50000"/>
                  </a:schemeClr>
                </a:solidFill>
              </a:rPr>
              <a:t>What is the real meaning of </a:t>
            </a:r>
            <a:r>
              <a:rPr lang="en-US" altLang="zh-TW" sz="3600" i="1" dirty="0">
                <a:solidFill>
                  <a:schemeClr val="tx1">
                    <a:lumMod val="50000"/>
                    <a:lumOff val="50000"/>
                  </a:schemeClr>
                </a:solidFill>
              </a:rPr>
              <a:t>P</a:t>
            </a:r>
            <a:r>
              <a:rPr lang="en-US" altLang="zh-TW" sz="3600" i="1" dirty="0">
                <a:solidFill>
                  <a:schemeClr val="tx1">
                    <a:lumMod val="50000"/>
                    <a:lumOff val="50000"/>
                  </a:schemeClr>
                </a:solidFill>
                <a:sym typeface="Symbol"/>
              </a:rPr>
              <a:t>QR ?</a:t>
            </a:r>
          </a:p>
          <a:p>
            <a:pPr lvl="1" indent="-457200" algn="just"/>
            <a:r>
              <a:rPr lang="en-US" altLang="zh-TW" sz="3600" i="1" dirty="0">
                <a:solidFill>
                  <a:schemeClr val="tx1">
                    <a:lumMod val="50000"/>
                    <a:lumOff val="50000"/>
                  </a:schemeClr>
                </a:solidFill>
              </a:rPr>
              <a:t>      a) (P</a:t>
            </a:r>
            <a:r>
              <a:rPr lang="en-US" altLang="zh-TW" sz="3600" i="1" dirty="0">
                <a:solidFill>
                  <a:schemeClr val="tx1">
                    <a:lumMod val="50000"/>
                    <a:lumOff val="50000"/>
                  </a:schemeClr>
                </a:solidFill>
                <a:sym typeface="Symbol"/>
              </a:rPr>
              <a:t>Q)R </a:t>
            </a:r>
          </a:p>
          <a:p>
            <a:pPr lvl="1" indent="-457200" algn="just"/>
            <a:r>
              <a:rPr lang="en-US" altLang="zh-TW" sz="3600" i="1" dirty="0">
                <a:solidFill>
                  <a:schemeClr val="tx1">
                    <a:lumMod val="50000"/>
                    <a:lumOff val="50000"/>
                  </a:schemeClr>
                </a:solidFill>
              </a:rPr>
              <a:t>      b) P</a:t>
            </a:r>
            <a:r>
              <a:rPr lang="en-US" altLang="zh-TW" sz="3600" i="1" dirty="0">
                <a:solidFill>
                  <a:schemeClr val="tx1">
                    <a:lumMod val="50000"/>
                    <a:lumOff val="50000"/>
                  </a:schemeClr>
                </a:solidFill>
                <a:sym typeface="Symbol"/>
              </a:rPr>
              <a:t>(QR) </a:t>
            </a:r>
          </a:p>
          <a:p>
            <a:pPr lvl="1" indent="-457200" algn="just">
              <a:buFont typeface="Arial" pitchFamily="34" charset="0"/>
              <a:buChar char="•"/>
            </a:pPr>
            <a:r>
              <a:rPr lang="en-US" altLang="zh-TW" sz="3600" dirty="0">
                <a:solidFill>
                  <a:schemeClr val="tx1">
                    <a:lumMod val="50000"/>
                    <a:lumOff val="50000"/>
                  </a:schemeClr>
                </a:solidFill>
              </a:rPr>
              <a:t>What is the real meaning of </a:t>
            </a:r>
            <a:r>
              <a:rPr lang="en-US" altLang="zh-TW" sz="3600" i="1" dirty="0">
                <a:solidFill>
                  <a:schemeClr val="tx1">
                    <a:lumMod val="50000"/>
                    <a:lumOff val="50000"/>
                  </a:schemeClr>
                </a:solidFill>
              </a:rPr>
              <a:t>P</a:t>
            </a:r>
            <a:r>
              <a:rPr lang="en-US" altLang="zh-TW" sz="3600" i="1" dirty="0">
                <a:solidFill>
                  <a:schemeClr val="tx1">
                    <a:lumMod val="50000"/>
                    <a:lumOff val="50000"/>
                  </a:schemeClr>
                </a:solidFill>
                <a:sym typeface="Symbol"/>
              </a:rPr>
              <a:t>  QR ?</a:t>
            </a:r>
            <a:endParaRPr lang="en-US" altLang="zh-TW" sz="3600" dirty="0">
              <a:solidFill>
                <a:schemeClr val="tx1">
                  <a:lumMod val="50000"/>
                  <a:lumOff val="50000"/>
                </a:schemeClr>
              </a:solidFill>
            </a:endParaRPr>
          </a:p>
          <a:p>
            <a:pPr lvl="1" indent="-457200" algn="just"/>
            <a:r>
              <a:rPr lang="en-US" altLang="zh-TW" sz="3600" i="1" dirty="0">
                <a:solidFill>
                  <a:schemeClr val="tx1">
                    <a:lumMod val="50000"/>
                    <a:lumOff val="50000"/>
                  </a:schemeClr>
                </a:solidFill>
              </a:rPr>
              <a:t>      a) (P</a:t>
            </a:r>
            <a:r>
              <a:rPr lang="en-US" altLang="zh-TW" sz="3600" i="1" dirty="0">
                <a:solidFill>
                  <a:schemeClr val="tx1">
                    <a:lumMod val="50000"/>
                    <a:lumOff val="50000"/>
                  </a:schemeClr>
                </a:solidFill>
                <a:sym typeface="Symbol"/>
              </a:rPr>
              <a:t>  Q)R</a:t>
            </a:r>
          </a:p>
          <a:p>
            <a:pPr lvl="1" indent="-457200" algn="just"/>
            <a:r>
              <a:rPr lang="en-US" altLang="zh-TW" sz="3600" i="1" dirty="0">
                <a:solidFill>
                  <a:schemeClr val="tx1">
                    <a:lumMod val="50000"/>
                    <a:lumOff val="50000"/>
                  </a:schemeClr>
                </a:solidFill>
              </a:rPr>
              <a:t>      b) P</a:t>
            </a:r>
            <a:r>
              <a:rPr lang="en-US" altLang="zh-TW" sz="3600" i="1" dirty="0">
                <a:solidFill>
                  <a:schemeClr val="tx1">
                    <a:lumMod val="50000"/>
                    <a:lumOff val="50000"/>
                  </a:schemeClr>
                </a:solidFill>
                <a:sym typeface="Symbol"/>
              </a:rPr>
              <a:t>  (QR)</a:t>
            </a: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90</a:t>
            </a:fld>
            <a:endParaRPr lang="zh-TW" altLang="en-US"/>
          </a:p>
        </p:txBody>
      </p:sp>
    </p:spTree>
    <p:extLst>
      <p:ext uri="{BB962C8B-B14F-4D97-AF65-F5344CB8AC3E}">
        <p14:creationId xmlns:p14="http://schemas.microsoft.com/office/powerpoint/2010/main" val="37861955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endParaRPr lang="en-US" altLang="zh-TW" dirty="0">
              <a:ea typeface="新細明體" pitchFamily="18" charset="-120"/>
            </a:endParaRPr>
          </a:p>
        </p:txBody>
      </p:sp>
      <p:pic>
        <p:nvPicPr>
          <p:cNvPr id="212995" name="Picture 3" descr="t01_1_009"/>
          <p:cNvPicPr>
            <a:picLocks noChangeAspect="1" noChangeArrowheads="1"/>
          </p:cNvPicPr>
          <p:nvPr/>
        </p:nvPicPr>
        <p:blipFill>
          <a:blip r:embed="rId3" cstate="print"/>
          <a:srcRect t="10526"/>
          <a:stretch>
            <a:fillRect/>
          </a:stretch>
        </p:blipFill>
        <p:spPr bwMode="auto">
          <a:xfrm>
            <a:off x="14288" y="1071546"/>
            <a:ext cx="9117012" cy="5343542"/>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pPr/>
              <a:t>91</a:t>
            </a:fld>
            <a:endParaRPr lang="zh-TW" altLang="en-US"/>
          </a:p>
        </p:txBody>
      </p:sp>
    </p:spTree>
    <p:extLst>
      <p:ext uri="{BB962C8B-B14F-4D97-AF65-F5344CB8AC3E}">
        <p14:creationId xmlns:p14="http://schemas.microsoft.com/office/powerpoint/2010/main" val="37705981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1571612"/>
            <a:ext cx="8143932" cy="4714908"/>
          </a:xfrm>
        </p:spPr>
        <p:txBody>
          <a:bodyPr>
            <a:normAutofit/>
          </a:bodyPr>
          <a:lstStyle/>
          <a:p>
            <a:pPr lvl="1" indent="-457200" algn="just">
              <a:buFont typeface="Arial" pitchFamily="34" charset="0"/>
              <a:buChar char="•"/>
            </a:pPr>
            <a:r>
              <a:rPr lang="en-US" altLang="zh-TW" sz="3600" dirty="0">
                <a:solidFill>
                  <a:schemeClr val="tx1">
                    <a:lumMod val="50000"/>
                    <a:lumOff val="50000"/>
                  </a:schemeClr>
                </a:solidFill>
              </a:rPr>
              <a:t>Example 20</a:t>
            </a:r>
          </a:p>
          <a:p>
            <a:pPr lvl="1" indent="-457200" algn="just"/>
            <a:r>
              <a:rPr lang="en-US" altLang="zh-TW" sz="3600" dirty="0">
                <a:solidFill>
                  <a:schemeClr val="tx1">
                    <a:lumMod val="50000"/>
                    <a:lumOff val="50000"/>
                  </a:schemeClr>
                </a:solidFill>
              </a:rPr>
              <a:t>Find the bitwise OR, bitwise AND, and bitwise XOR of the bit strings </a:t>
            </a:r>
          </a:p>
          <a:p>
            <a:pPr lvl="1" indent="-457200" algn="just"/>
            <a:r>
              <a:rPr lang="en-US" altLang="zh-TW" sz="3600" dirty="0">
                <a:solidFill>
                  <a:schemeClr val="tx1">
                    <a:lumMod val="50000"/>
                    <a:lumOff val="50000"/>
                  </a:schemeClr>
                </a:solidFill>
              </a:rPr>
              <a:t>     01 1011 0110  and </a:t>
            </a:r>
          </a:p>
          <a:p>
            <a:pPr lvl="1" indent="-457200" algn="just"/>
            <a:r>
              <a:rPr lang="en-US" altLang="zh-TW" sz="3600" dirty="0">
                <a:solidFill>
                  <a:schemeClr val="tx1">
                    <a:lumMod val="50000"/>
                    <a:lumOff val="50000"/>
                  </a:schemeClr>
                </a:solidFill>
              </a:rPr>
              <a:t>     11 0001 1101. </a:t>
            </a:r>
            <a:endParaRPr lang="en-US" altLang="zh-TW" sz="3600" i="1" dirty="0">
              <a:solidFill>
                <a:schemeClr val="tx1">
                  <a:lumMod val="50000"/>
                  <a:lumOff val="50000"/>
                </a:schemeClr>
              </a:solidFill>
              <a:sym typeface="Symbol"/>
            </a:endParaRP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92</a:t>
            </a:fld>
            <a:endParaRPr lang="zh-TW" altLang="en-US"/>
          </a:p>
        </p:txBody>
      </p:sp>
      <p:sp>
        <p:nvSpPr>
          <p:cNvPr id="5" name="標題 1"/>
          <p:cNvSpPr>
            <a:spLocks noGrp="1"/>
          </p:cNvSpPr>
          <p:nvPr>
            <p:ph type="ctrTitle"/>
          </p:nvPr>
        </p:nvSpPr>
        <p:spPr>
          <a:xfrm>
            <a:off x="857224" y="285728"/>
            <a:ext cx="7772400" cy="928694"/>
          </a:xfrm>
        </p:spPr>
        <p:txBody>
          <a:bodyPr/>
          <a:lstStyle/>
          <a:p>
            <a:r>
              <a:rPr lang="en-US" altLang="zh-TW" b="1" dirty="0"/>
              <a:t>Logic and Bit Operations</a:t>
            </a:r>
            <a:endParaRPr lang="zh-TW" altLang="en-US" dirty="0"/>
          </a:p>
        </p:txBody>
      </p:sp>
    </p:spTree>
    <p:extLst>
      <p:ext uri="{BB962C8B-B14F-4D97-AF65-F5344CB8AC3E}">
        <p14:creationId xmlns:p14="http://schemas.microsoft.com/office/powerpoint/2010/main" val="1606192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1214422"/>
            <a:ext cx="8143932" cy="5072098"/>
          </a:xfrm>
        </p:spPr>
        <p:txBody>
          <a:bodyPr>
            <a:normAutofit/>
          </a:bodyPr>
          <a:lstStyle/>
          <a:p>
            <a:pPr lvl="1" indent="-457200" algn="just">
              <a:buFont typeface="Arial" pitchFamily="34" charset="0"/>
              <a:buChar char="•"/>
            </a:pPr>
            <a:r>
              <a:rPr lang="en-US" altLang="zh-TW" sz="3600" dirty="0">
                <a:solidFill>
                  <a:schemeClr val="tx1">
                    <a:lumMod val="50000"/>
                    <a:lumOff val="50000"/>
                  </a:schemeClr>
                </a:solidFill>
              </a:rPr>
              <a:t>Example 18:</a:t>
            </a:r>
          </a:p>
          <a:p>
            <a:pPr lvl="1" indent="-457200" algn="just"/>
            <a:r>
              <a:rPr lang="en-US" altLang="zh-TW" sz="3600" dirty="0">
                <a:solidFill>
                  <a:schemeClr val="tx1">
                    <a:lumMod val="50000"/>
                    <a:lumOff val="50000"/>
                  </a:schemeClr>
                </a:solidFill>
              </a:rPr>
              <a:t> There are two kind of inhabitants, knights, who always tell the truth, and their opposites, knaves, who always lie. You encounter two people A and B. What are A and B if A says “B is a knight” and B says “The two of us are opposite type”? </a:t>
            </a:r>
            <a:endParaRPr lang="en-US" altLang="zh-TW" sz="3600" i="1" dirty="0">
              <a:solidFill>
                <a:schemeClr val="tx1">
                  <a:lumMod val="50000"/>
                  <a:lumOff val="50000"/>
                </a:schemeClr>
              </a:solidFill>
              <a:sym typeface="Symbol"/>
            </a:endParaRP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93</a:t>
            </a:fld>
            <a:endParaRPr lang="zh-TW" altLang="en-US"/>
          </a:p>
        </p:txBody>
      </p:sp>
      <p:sp>
        <p:nvSpPr>
          <p:cNvPr id="5" name="標題 1"/>
          <p:cNvSpPr>
            <a:spLocks noGrp="1"/>
          </p:cNvSpPr>
          <p:nvPr>
            <p:ph type="ctrTitle"/>
          </p:nvPr>
        </p:nvSpPr>
        <p:spPr>
          <a:xfrm>
            <a:off x="857224" y="285728"/>
            <a:ext cx="7772400" cy="928694"/>
          </a:xfrm>
        </p:spPr>
        <p:txBody>
          <a:bodyPr/>
          <a:lstStyle/>
          <a:p>
            <a:r>
              <a:rPr lang="en-US" altLang="zh-TW" b="1" dirty="0"/>
              <a:t>Logic Puzzles</a:t>
            </a:r>
            <a:endParaRPr lang="zh-TW" altLang="en-US" dirty="0"/>
          </a:p>
        </p:txBody>
      </p:sp>
    </p:spTree>
    <p:extLst>
      <p:ext uri="{BB962C8B-B14F-4D97-AF65-F5344CB8AC3E}">
        <p14:creationId xmlns:p14="http://schemas.microsoft.com/office/powerpoint/2010/main" val="33480387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a:xfrm>
            <a:off x="571472" y="1214422"/>
            <a:ext cx="3500462" cy="5072098"/>
          </a:xfrm>
        </p:spPr>
        <p:txBody>
          <a:bodyPr>
            <a:normAutofit/>
          </a:bodyPr>
          <a:lstStyle/>
          <a:p>
            <a:pPr lvl="1" indent="-457200" algn="just">
              <a:buFont typeface="Arial" pitchFamily="34" charset="0"/>
              <a:buChar char="•"/>
            </a:pPr>
            <a:r>
              <a:rPr lang="en-US" altLang="zh-TW" sz="3600" dirty="0">
                <a:solidFill>
                  <a:schemeClr val="tx1">
                    <a:lumMod val="50000"/>
                    <a:lumOff val="50000"/>
                  </a:schemeClr>
                </a:solidFill>
              </a:rPr>
              <a:t>Proposition</a:t>
            </a:r>
          </a:p>
          <a:p>
            <a:pPr lvl="1" indent="-457200" algn="just">
              <a:buFont typeface="Arial" pitchFamily="34" charset="0"/>
              <a:buChar char="•"/>
            </a:pPr>
            <a:r>
              <a:rPr lang="en-US" altLang="zh-TW" sz="3600" i="1" dirty="0">
                <a:solidFill>
                  <a:schemeClr val="tx1">
                    <a:lumMod val="50000"/>
                    <a:lumOff val="50000"/>
                  </a:schemeClr>
                </a:solidFill>
                <a:sym typeface="Symbol"/>
              </a:rPr>
              <a:t>Negation</a:t>
            </a:r>
          </a:p>
          <a:p>
            <a:pPr lvl="1" indent="-457200" algn="just">
              <a:buFont typeface="Arial" pitchFamily="34" charset="0"/>
              <a:buChar char="•"/>
            </a:pPr>
            <a:r>
              <a:rPr lang="en-US" altLang="zh-TW" sz="3600" i="1" dirty="0" err="1">
                <a:solidFill>
                  <a:schemeClr val="tx1">
                    <a:lumMod val="50000"/>
                    <a:lumOff val="50000"/>
                  </a:schemeClr>
                </a:solidFill>
                <a:sym typeface="Symbol"/>
              </a:rPr>
              <a:t>Conjection</a:t>
            </a:r>
            <a:endParaRPr lang="en-US" altLang="zh-TW" sz="3600" i="1" dirty="0">
              <a:solidFill>
                <a:schemeClr val="tx1">
                  <a:lumMod val="50000"/>
                  <a:lumOff val="50000"/>
                </a:schemeClr>
              </a:solidFill>
              <a:sym typeface="Symbol"/>
            </a:endParaRPr>
          </a:p>
          <a:p>
            <a:pPr lvl="1" indent="-457200" algn="just">
              <a:buFont typeface="Arial" pitchFamily="34" charset="0"/>
              <a:buChar char="•"/>
            </a:pPr>
            <a:r>
              <a:rPr lang="en-US" altLang="zh-TW" sz="3600" i="1" dirty="0">
                <a:solidFill>
                  <a:schemeClr val="tx1">
                    <a:lumMod val="50000"/>
                    <a:lumOff val="50000"/>
                  </a:schemeClr>
                </a:solidFill>
                <a:sym typeface="Symbol"/>
              </a:rPr>
              <a:t>Disjunction</a:t>
            </a:r>
          </a:p>
          <a:p>
            <a:pPr lvl="1" indent="-457200" algn="just">
              <a:buFont typeface="Arial" pitchFamily="34" charset="0"/>
              <a:buChar char="•"/>
            </a:pPr>
            <a:r>
              <a:rPr lang="en-US" altLang="zh-TW" sz="3600" i="1" dirty="0">
                <a:solidFill>
                  <a:schemeClr val="tx1">
                    <a:lumMod val="50000"/>
                    <a:lumOff val="50000"/>
                  </a:schemeClr>
                </a:solidFill>
                <a:sym typeface="Symbol"/>
              </a:rPr>
              <a:t>Exclusive OR</a:t>
            </a:r>
          </a:p>
          <a:p>
            <a:pPr lvl="1" indent="-457200" algn="just">
              <a:buFont typeface="Arial" pitchFamily="34" charset="0"/>
              <a:buChar char="•"/>
            </a:pPr>
            <a:r>
              <a:rPr lang="en-US" altLang="zh-TW" sz="3600" i="1" dirty="0">
                <a:solidFill>
                  <a:schemeClr val="tx1">
                    <a:lumMod val="50000"/>
                    <a:lumOff val="50000"/>
                  </a:schemeClr>
                </a:solidFill>
                <a:sym typeface="Symbol"/>
              </a:rPr>
              <a:t>Implication</a:t>
            </a: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pPr/>
              <a:t>94</a:t>
            </a:fld>
            <a:endParaRPr lang="zh-TW" altLang="en-US"/>
          </a:p>
        </p:txBody>
      </p:sp>
      <p:sp>
        <p:nvSpPr>
          <p:cNvPr id="5" name="標題 1"/>
          <p:cNvSpPr>
            <a:spLocks noGrp="1"/>
          </p:cNvSpPr>
          <p:nvPr>
            <p:ph type="ctrTitle"/>
          </p:nvPr>
        </p:nvSpPr>
        <p:spPr>
          <a:xfrm>
            <a:off x="857224" y="285728"/>
            <a:ext cx="7772400" cy="928694"/>
          </a:xfrm>
        </p:spPr>
        <p:txBody>
          <a:bodyPr/>
          <a:lstStyle/>
          <a:p>
            <a:r>
              <a:rPr lang="en-US" altLang="zh-TW" b="1" dirty="0"/>
              <a:t>Terms</a:t>
            </a:r>
            <a:endParaRPr lang="zh-TW" altLang="en-US" dirty="0"/>
          </a:p>
        </p:txBody>
      </p:sp>
      <p:sp>
        <p:nvSpPr>
          <p:cNvPr id="6" name="副標題 2"/>
          <p:cNvSpPr txBox="1">
            <a:spLocks/>
          </p:cNvSpPr>
          <p:nvPr/>
        </p:nvSpPr>
        <p:spPr>
          <a:xfrm>
            <a:off x="4429124" y="1285860"/>
            <a:ext cx="3500462" cy="5072098"/>
          </a:xfrm>
          <a:prstGeom prst="rect">
            <a:avLst/>
          </a:prstGeom>
        </p:spPr>
        <p:txBody>
          <a:bodyPr vert="horz" lIns="91440" tIns="45720" rIns="91440" bIns="45720" rtlCol="0">
            <a:normAutofit/>
          </a:bodyPr>
          <a:lstStyle/>
          <a:p>
            <a:pPr marL="457200" marR="0" lvl="1" indent="-4572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3600" b="0" u="none" strike="noStrike" kern="1200" cap="none" spc="0" normalizeH="0" baseline="0" noProof="0" dirty="0">
                <a:ln>
                  <a:noFill/>
                </a:ln>
                <a:solidFill>
                  <a:schemeClr val="tx1">
                    <a:lumMod val="50000"/>
                    <a:lumOff val="50000"/>
                  </a:schemeClr>
                </a:solidFill>
                <a:effectLst/>
                <a:uLnTx/>
                <a:uFillTx/>
                <a:latin typeface="+mn-lt"/>
                <a:ea typeface="+mn-ea"/>
                <a:cs typeface="+mn-cs"/>
              </a:rPr>
              <a:t>Inverse</a:t>
            </a:r>
          </a:p>
          <a:p>
            <a:pPr marL="457200" marR="0" lvl="1" indent="-4572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TW" sz="3600" dirty="0">
                <a:solidFill>
                  <a:schemeClr val="tx1">
                    <a:lumMod val="50000"/>
                    <a:lumOff val="50000"/>
                  </a:schemeClr>
                </a:solidFill>
                <a:sym typeface="Symbol"/>
              </a:rPr>
              <a:t>Converse</a:t>
            </a:r>
          </a:p>
          <a:p>
            <a:pPr marL="457200" marR="0" lvl="1" indent="-4572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3600" b="0" u="none" strike="noStrike" kern="1200" cap="none" spc="0" normalizeH="0" baseline="0" noProof="0" dirty="0" err="1">
                <a:ln>
                  <a:noFill/>
                </a:ln>
                <a:solidFill>
                  <a:schemeClr val="tx1">
                    <a:lumMod val="50000"/>
                    <a:lumOff val="50000"/>
                  </a:schemeClr>
                </a:solidFill>
                <a:effectLst/>
                <a:uLnTx/>
                <a:uFillTx/>
                <a:latin typeface="+mn-lt"/>
                <a:ea typeface="+mn-ea"/>
                <a:cs typeface="+mn-cs"/>
                <a:sym typeface="Symbol"/>
              </a:rPr>
              <a:t>Contrapositive</a:t>
            </a:r>
            <a:endParaRPr kumimoji="0" lang="en-US" altLang="zh-TW" sz="3600" b="0" u="none" strike="noStrike" kern="1200" cap="none" spc="0" normalizeH="0" baseline="0" noProof="0" dirty="0">
              <a:ln>
                <a:noFill/>
              </a:ln>
              <a:solidFill>
                <a:schemeClr val="tx1">
                  <a:lumMod val="50000"/>
                  <a:lumOff val="50000"/>
                </a:schemeClr>
              </a:solidFill>
              <a:effectLst/>
              <a:uLnTx/>
              <a:uFillTx/>
              <a:latin typeface="+mn-lt"/>
              <a:ea typeface="+mn-ea"/>
              <a:cs typeface="+mn-cs"/>
              <a:sym typeface="Symbol"/>
            </a:endParaRPr>
          </a:p>
        </p:txBody>
      </p:sp>
    </p:spTree>
    <p:extLst>
      <p:ext uri="{BB962C8B-B14F-4D97-AF65-F5344CB8AC3E}">
        <p14:creationId xmlns:p14="http://schemas.microsoft.com/office/powerpoint/2010/main" val="9052656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lstStyle/>
          <a:p>
            <a:r>
              <a:rPr lang="en-US" altLang="zh-TW" dirty="0"/>
              <a:t>Chapter 1: The Foundations: Logic and Proofs</a:t>
            </a:r>
            <a:endParaRPr lang="zh-TW" altLang="en-US" dirty="0"/>
          </a:p>
        </p:txBody>
      </p:sp>
      <p:sp>
        <p:nvSpPr>
          <p:cNvPr id="3" name="副標題 2"/>
          <p:cNvSpPr>
            <a:spLocks noGrp="1"/>
          </p:cNvSpPr>
          <p:nvPr>
            <p:ph type="subTitle" idx="1"/>
          </p:nvPr>
        </p:nvSpPr>
        <p:spPr>
          <a:xfrm>
            <a:off x="714348" y="2285992"/>
            <a:ext cx="8001056" cy="4000528"/>
          </a:xfrm>
        </p:spPr>
        <p:txBody>
          <a:bodyPr>
            <a:normAutofit lnSpcReduction="10000"/>
          </a:bodyPr>
          <a:lstStyle/>
          <a:p>
            <a:pPr algn="just"/>
            <a:r>
              <a:rPr lang="en-US" altLang="zh-TW" dirty="0">
                <a:solidFill>
                  <a:schemeClr val="tx1">
                    <a:lumMod val="50000"/>
                    <a:lumOff val="50000"/>
                  </a:schemeClr>
                </a:solidFill>
              </a:rPr>
              <a:t>1.1 Propositional Logic</a:t>
            </a:r>
          </a:p>
          <a:p>
            <a:pPr algn="just"/>
            <a:r>
              <a:rPr lang="en-US" altLang="zh-TW" b="1" dirty="0">
                <a:solidFill>
                  <a:schemeClr val="tx1"/>
                </a:solidFill>
              </a:rPr>
              <a:t>1.2 Propositional Equivalences</a:t>
            </a:r>
          </a:p>
          <a:p>
            <a:pPr algn="just"/>
            <a:r>
              <a:rPr lang="en-US" altLang="zh-TW" dirty="0"/>
              <a:t>1.3  Predicates and Quantifiers</a:t>
            </a:r>
          </a:p>
          <a:p>
            <a:pPr algn="just"/>
            <a:r>
              <a:rPr lang="en-US" altLang="zh-TW" dirty="0"/>
              <a:t>1.4 Nested Quantifiers</a:t>
            </a:r>
          </a:p>
          <a:p>
            <a:pPr algn="just"/>
            <a:r>
              <a:rPr lang="en-US" altLang="zh-TW" dirty="0"/>
              <a:t>1.5 Rules of Inference</a:t>
            </a:r>
          </a:p>
          <a:p>
            <a:pPr algn="just"/>
            <a:r>
              <a:rPr lang="en-US" altLang="zh-TW" dirty="0"/>
              <a:t>1.6 Introduction to Proofs</a:t>
            </a:r>
          </a:p>
          <a:p>
            <a:pPr algn="just"/>
            <a:r>
              <a:rPr lang="en-US" altLang="zh-TW" dirty="0"/>
              <a:t>1.7 Proof Methods and Strategy</a:t>
            </a:r>
            <a:endParaRPr lang="zh-TW" altLang="en-US"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95</a:t>
            </a:fld>
            <a:endParaRPr lang="zh-TW" altLang="en-US">
              <a:solidFill>
                <a:prstClr val="black">
                  <a:tint val="75000"/>
                </a:prstClr>
              </a:solidFill>
            </a:endParaRPr>
          </a:p>
        </p:txBody>
      </p:sp>
    </p:spTree>
    <p:extLst>
      <p:ext uri="{BB962C8B-B14F-4D97-AF65-F5344CB8AC3E}">
        <p14:creationId xmlns:p14="http://schemas.microsoft.com/office/powerpoint/2010/main" val="7223191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normAutofit/>
          </a:bodyPr>
          <a:lstStyle/>
          <a:p>
            <a:r>
              <a:rPr lang="en-US" altLang="zh-TW" dirty="0"/>
              <a:t>1.2: Propositional Equivalences</a:t>
            </a:r>
            <a:endParaRPr lang="zh-TW" altLang="en-US" dirty="0"/>
          </a:p>
        </p:txBody>
      </p:sp>
      <p:sp>
        <p:nvSpPr>
          <p:cNvPr id="3" name="副標題 2"/>
          <p:cNvSpPr>
            <a:spLocks noGrp="1"/>
          </p:cNvSpPr>
          <p:nvPr>
            <p:ph type="subTitle" idx="1"/>
          </p:nvPr>
        </p:nvSpPr>
        <p:spPr>
          <a:xfrm>
            <a:off x="714348" y="1571612"/>
            <a:ext cx="8001056" cy="4714908"/>
          </a:xfrm>
        </p:spPr>
        <p:txBody>
          <a:bodyPr>
            <a:normAutofit fontScale="92500" lnSpcReduction="10000"/>
          </a:bodyPr>
          <a:lstStyle/>
          <a:p>
            <a:pPr marL="742950" indent="-742950" algn="just"/>
            <a:r>
              <a:rPr lang="en-US" altLang="zh-TW" sz="4000" dirty="0"/>
              <a:t>Definition:</a:t>
            </a:r>
          </a:p>
          <a:p>
            <a:pPr marL="742950" indent="-742950" algn="just"/>
            <a:r>
              <a:rPr lang="en-US" altLang="zh-TW" sz="4000" dirty="0"/>
              <a:t>Tautology: A compound proposition that is always true.</a:t>
            </a:r>
          </a:p>
          <a:p>
            <a:pPr marL="742950" indent="-742950" algn="just"/>
            <a:r>
              <a:rPr lang="en-US" altLang="zh-TW" sz="4000" dirty="0"/>
              <a:t>Contradiction: A compound proposition that is always false.</a:t>
            </a:r>
          </a:p>
          <a:p>
            <a:pPr marL="742950" indent="-742950" algn="just"/>
            <a:r>
              <a:rPr lang="en-US" altLang="zh-TW" sz="4000" dirty="0"/>
              <a:t>Contingency: A compound proposition that is neither a tautology nor a contradiction.</a:t>
            </a:r>
            <a:endParaRPr lang="zh-TW" altLang="en-US" sz="4000" dirty="0"/>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96</a:t>
            </a:fld>
            <a:endParaRPr lang="zh-TW" altLang="en-US">
              <a:solidFill>
                <a:prstClr val="black">
                  <a:tint val="75000"/>
                </a:prstClr>
              </a:solidFill>
            </a:endParaRPr>
          </a:p>
        </p:txBody>
      </p:sp>
    </p:spTree>
    <p:extLst>
      <p:ext uri="{BB962C8B-B14F-4D97-AF65-F5344CB8AC3E}">
        <p14:creationId xmlns:p14="http://schemas.microsoft.com/office/powerpoint/2010/main" val="1305654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endParaRPr lang="en-US" altLang="zh-TW" dirty="0">
              <a:ea typeface="新細明體" pitchFamily="18" charset="-120"/>
            </a:endParaRPr>
          </a:p>
        </p:txBody>
      </p:sp>
      <p:pic>
        <p:nvPicPr>
          <p:cNvPr id="215043" name="Picture 3" descr="t01_2_001"/>
          <p:cNvPicPr>
            <a:picLocks noChangeAspect="1" noChangeArrowheads="1"/>
          </p:cNvPicPr>
          <p:nvPr/>
        </p:nvPicPr>
        <p:blipFill>
          <a:blip r:embed="rId3" cstate="print"/>
          <a:srcRect t="13429"/>
          <a:stretch>
            <a:fillRect/>
          </a:stretch>
        </p:blipFill>
        <p:spPr bwMode="auto">
          <a:xfrm>
            <a:off x="14288" y="1928802"/>
            <a:ext cx="9117012" cy="3551248"/>
          </a:xfrm>
          <a:prstGeom prst="rect">
            <a:avLst/>
          </a:prstGeom>
          <a:noFill/>
          <a:ln w="9525">
            <a:noFill/>
            <a:miter lim="800000"/>
            <a:headEnd/>
            <a:tailEnd/>
          </a:ln>
          <a:effectLst/>
        </p:spPr>
      </p:pic>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97</a:t>
            </a:fld>
            <a:endParaRPr lang="zh-TW" altLang="en-US">
              <a:solidFill>
                <a:prstClr val="black">
                  <a:tint val="75000"/>
                </a:prstClr>
              </a:solidFill>
            </a:endParaRPr>
          </a:p>
        </p:txBody>
      </p:sp>
    </p:spTree>
    <p:extLst>
      <p:ext uri="{BB962C8B-B14F-4D97-AF65-F5344CB8AC3E}">
        <p14:creationId xmlns:p14="http://schemas.microsoft.com/office/powerpoint/2010/main" val="17897493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normAutofit/>
          </a:bodyPr>
          <a:lstStyle/>
          <a:p>
            <a:r>
              <a:rPr lang="en-US" altLang="zh-TW" dirty="0"/>
              <a:t>Logical Equivalences</a:t>
            </a:r>
            <a:endParaRPr lang="zh-TW" altLang="en-US" dirty="0"/>
          </a:p>
        </p:txBody>
      </p:sp>
      <p:sp>
        <p:nvSpPr>
          <p:cNvPr id="3" name="副標題 2"/>
          <p:cNvSpPr>
            <a:spLocks noGrp="1"/>
          </p:cNvSpPr>
          <p:nvPr>
            <p:ph type="subTitle" idx="1"/>
          </p:nvPr>
        </p:nvSpPr>
        <p:spPr>
          <a:xfrm>
            <a:off x="714348" y="1571612"/>
            <a:ext cx="8001056" cy="4714908"/>
          </a:xfrm>
        </p:spPr>
        <p:txBody>
          <a:bodyPr>
            <a:normAutofit fontScale="92500" lnSpcReduction="20000"/>
          </a:bodyPr>
          <a:lstStyle/>
          <a:p>
            <a:pPr marL="742950" indent="-742950" algn="just">
              <a:buFont typeface="Arial" pitchFamily="34" charset="0"/>
              <a:buChar char="•"/>
            </a:pPr>
            <a:r>
              <a:rPr lang="en-US" altLang="zh-TW" sz="4000" dirty="0"/>
              <a:t>Compound propositions that have the same truth values in all possible cases are called logically equivalent.</a:t>
            </a:r>
          </a:p>
          <a:p>
            <a:pPr marL="742950" indent="-742950" algn="just"/>
            <a:endParaRPr lang="en-US" altLang="zh-TW" sz="4000" dirty="0"/>
          </a:p>
          <a:p>
            <a:pPr marL="742950" indent="-742950" algn="just">
              <a:buFont typeface="Arial" pitchFamily="34" charset="0"/>
              <a:buChar char="•"/>
            </a:pPr>
            <a:r>
              <a:rPr lang="en-US" altLang="zh-TW" sz="4000" dirty="0"/>
              <a:t>Definition:</a:t>
            </a:r>
          </a:p>
          <a:p>
            <a:pPr marL="742950" indent="-742950" algn="just"/>
            <a:r>
              <a:rPr lang="en-US" altLang="zh-TW" sz="4000" dirty="0">
                <a:solidFill>
                  <a:schemeClr val="tx1">
                    <a:lumMod val="50000"/>
                    <a:lumOff val="50000"/>
                  </a:schemeClr>
                </a:solidFill>
              </a:rPr>
              <a:t>The compound propositions p and q are called logically equivalent if </a:t>
            </a:r>
            <a:r>
              <a:rPr lang="en-US" altLang="zh-TW" sz="4000" dirty="0" err="1">
                <a:solidFill>
                  <a:schemeClr val="tx1">
                    <a:lumMod val="50000"/>
                    <a:lumOff val="50000"/>
                  </a:schemeClr>
                </a:solidFill>
              </a:rPr>
              <a:t>p</a:t>
            </a:r>
            <a:r>
              <a:rPr lang="en-US" altLang="zh-TW" sz="4000" dirty="0" err="1">
                <a:solidFill>
                  <a:schemeClr val="tx1">
                    <a:lumMod val="50000"/>
                    <a:lumOff val="50000"/>
                  </a:schemeClr>
                </a:solidFill>
                <a:sym typeface="Symbol"/>
              </a:rPr>
              <a:t></a:t>
            </a:r>
            <a:r>
              <a:rPr lang="en-US" altLang="zh-TW" sz="4000" dirty="0" err="1">
                <a:solidFill>
                  <a:schemeClr val="tx1">
                    <a:lumMod val="50000"/>
                    <a:lumOff val="50000"/>
                  </a:schemeClr>
                </a:solidFill>
              </a:rPr>
              <a:t>q</a:t>
            </a:r>
            <a:r>
              <a:rPr lang="en-US" altLang="zh-TW" sz="4000" dirty="0">
                <a:solidFill>
                  <a:schemeClr val="tx1">
                    <a:lumMod val="50000"/>
                    <a:lumOff val="50000"/>
                  </a:schemeClr>
                </a:solidFill>
              </a:rPr>
              <a:t> is a tautology. Denote </a:t>
            </a:r>
            <a:r>
              <a:rPr lang="en-US" altLang="zh-TW" sz="4000" dirty="0" err="1">
                <a:solidFill>
                  <a:schemeClr val="tx1">
                    <a:lumMod val="50000"/>
                    <a:lumOff val="50000"/>
                  </a:schemeClr>
                </a:solidFill>
              </a:rPr>
              <a:t>p</a:t>
            </a:r>
            <a:r>
              <a:rPr lang="en-US" altLang="zh-TW" sz="4000" dirty="0" err="1">
                <a:solidFill>
                  <a:schemeClr val="tx1">
                    <a:lumMod val="50000"/>
                    <a:lumOff val="50000"/>
                  </a:schemeClr>
                </a:solidFill>
                <a:sym typeface="Symbol"/>
              </a:rPr>
              <a:t></a:t>
            </a:r>
            <a:r>
              <a:rPr lang="en-US" altLang="zh-TW" sz="4000" dirty="0" err="1">
                <a:solidFill>
                  <a:schemeClr val="tx1">
                    <a:lumMod val="50000"/>
                    <a:lumOff val="50000"/>
                  </a:schemeClr>
                </a:solidFill>
              </a:rPr>
              <a:t>q</a:t>
            </a:r>
            <a:r>
              <a:rPr lang="en-US" altLang="zh-TW" sz="4000" dirty="0">
                <a:solidFill>
                  <a:schemeClr val="tx1">
                    <a:lumMod val="50000"/>
                    <a:lumOff val="50000"/>
                  </a:schemeClr>
                </a:solidFill>
              </a:rPr>
              <a:t>.</a:t>
            </a:r>
            <a:endParaRPr lang="zh-TW" altLang="en-US" sz="4000" dirty="0">
              <a:solidFill>
                <a:schemeClr val="tx1">
                  <a:lumMod val="50000"/>
                  <a:lumOff val="50000"/>
                </a:schemeClr>
              </a:solidFill>
            </a:endParaRP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98</a:t>
            </a:fld>
            <a:endParaRPr lang="zh-TW" altLang="en-US">
              <a:solidFill>
                <a:prstClr val="black">
                  <a:tint val="75000"/>
                </a:prstClr>
              </a:solidFill>
            </a:endParaRPr>
          </a:p>
        </p:txBody>
      </p:sp>
    </p:spTree>
    <p:extLst>
      <p:ext uri="{BB962C8B-B14F-4D97-AF65-F5344CB8AC3E}">
        <p14:creationId xmlns:p14="http://schemas.microsoft.com/office/powerpoint/2010/main" val="9600602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857224" y="428604"/>
            <a:ext cx="7772400" cy="1470025"/>
          </a:xfrm>
        </p:spPr>
        <p:txBody>
          <a:bodyPr>
            <a:normAutofit/>
          </a:bodyPr>
          <a:lstStyle/>
          <a:p>
            <a:r>
              <a:rPr lang="en-US" altLang="zh-TW" dirty="0"/>
              <a:t>Logical Equivalences</a:t>
            </a:r>
            <a:endParaRPr lang="zh-TW" altLang="en-US" dirty="0"/>
          </a:p>
        </p:txBody>
      </p:sp>
      <p:sp>
        <p:nvSpPr>
          <p:cNvPr id="3" name="副標題 2"/>
          <p:cNvSpPr>
            <a:spLocks noGrp="1"/>
          </p:cNvSpPr>
          <p:nvPr>
            <p:ph type="subTitle" idx="1"/>
          </p:nvPr>
        </p:nvSpPr>
        <p:spPr>
          <a:xfrm>
            <a:off x="714348" y="1571612"/>
            <a:ext cx="8001056" cy="4714908"/>
          </a:xfrm>
        </p:spPr>
        <p:txBody>
          <a:bodyPr>
            <a:normAutofit/>
          </a:bodyPr>
          <a:lstStyle/>
          <a:p>
            <a:pPr marL="742950" indent="-742950" algn="just">
              <a:buFont typeface="Arial" pitchFamily="34" charset="0"/>
              <a:buChar char="•"/>
            </a:pPr>
            <a:r>
              <a:rPr lang="en-US" altLang="zh-TW" sz="4000" dirty="0"/>
              <a:t>One way to determine whether two compound propositions are equivalent is to use a truth table.</a:t>
            </a:r>
          </a:p>
          <a:p>
            <a:pPr marL="742950" indent="-742950" algn="just">
              <a:buFont typeface="Arial" pitchFamily="34" charset="0"/>
              <a:buChar char="•"/>
            </a:pPr>
            <a:r>
              <a:rPr lang="en-US" altLang="zh-TW" sz="4000" dirty="0"/>
              <a:t>Symbol: P</a:t>
            </a:r>
            <a:r>
              <a:rPr lang="en-US" altLang="zh-TW" sz="4000" dirty="0">
                <a:sym typeface="Symbol"/>
              </a:rPr>
              <a:t></a:t>
            </a:r>
            <a:r>
              <a:rPr lang="en-US" altLang="zh-TW" sz="4000" dirty="0"/>
              <a:t>Q</a:t>
            </a:r>
          </a:p>
        </p:txBody>
      </p:sp>
      <p:sp>
        <p:nvSpPr>
          <p:cNvPr id="4" name="投影片編號版面配置區 3"/>
          <p:cNvSpPr>
            <a:spLocks noGrp="1"/>
          </p:cNvSpPr>
          <p:nvPr>
            <p:ph type="sldNum" sz="quarter" idx="12"/>
          </p:nvPr>
        </p:nvSpPr>
        <p:spPr/>
        <p:txBody>
          <a:bodyPr/>
          <a:lstStyle/>
          <a:p>
            <a:fld id="{0ACC8BBB-9325-4EC2-B500-1C289B4AEECA}" type="slidenum">
              <a:rPr lang="zh-TW" altLang="en-US" smtClean="0">
                <a:solidFill>
                  <a:prstClr val="black">
                    <a:tint val="75000"/>
                  </a:prstClr>
                </a:solidFill>
              </a:rPr>
              <a:pPr/>
              <a:t>99</a:t>
            </a:fld>
            <a:endParaRPr lang="zh-TW" altLang="en-US">
              <a:solidFill>
                <a:prstClr val="black">
                  <a:tint val="75000"/>
                </a:prstClr>
              </a:solidFill>
            </a:endParaRPr>
          </a:p>
        </p:txBody>
      </p:sp>
    </p:spTree>
    <p:extLst>
      <p:ext uri="{BB962C8B-B14F-4D97-AF65-F5344CB8AC3E}">
        <p14:creationId xmlns:p14="http://schemas.microsoft.com/office/powerpoint/2010/main" val="24483116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land \lnot q) \lor (\lnot p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76"/>
  <p:tag name="PICTUREFILESIZE" val="9084"/>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eftrightarrow\]&#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0"/>
  <p:tag name="PICTUREFILESIZE" val="709"/>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ightarrow\]&#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0"/>
  <p:tag name="PICTUREFILESIZE" val="515"/>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and\]&#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868"/>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ightarrow\]&#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0"/>
  <p:tag name="PICTUREFILESIZE" val="515"/>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215"/>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215"/>
</p:tagLst>
</file>

<file path=ppt/tags/tag10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eftrightarrow\]&#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0"/>
  <p:tag name="PICTUREFILESIZE" val="709"/>
</p:tagLst>
</file>

<file path=ppt/tags/tag10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ightarrow\]&#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0"/>
  <p:tag name="PICTUREFILESIZE" val="515"/>
</p:tagLst>
</file>

<file path=ppt/tags/tag10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and\]&#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868"/>
</p:tagLst>
</file>

<file path=ppt/tags/tag10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ightarrow\]&#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0"/>
  <p:tag name="PICTUREFILESIZE" val="515"/>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p \land q) \land \lnot (\lnot p \land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05"/>
  <p:tag name="PICTUREFILESIZE" val="9341"/>
</p:tagLst>
</file>

<file path=ppt/tags/tag110.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1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12.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13.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14.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rightarrow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4"/>
  <p:tag name="PICTUREFILESIZE" val="2804"/>
</p:tagLst>
</file>

<file path=ppt/tags/tag1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Q \rightarrow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5"/>
  <p:tag name="PICTUREFILESIZE" val="3118"/>
</p:tagLst>
</file>

<file path=ppt/tags/tag1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 \rightarrow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4"/>
  <p:tag name="PICTUREFILESIZE" val="2257"/>
</p:tagLst>
</file>

<file path=ppt/tags/tag1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5"/>
  <p:tag name="PICTUREFILESIZE" val="5128"/>
</p:tagLst>
</file>

<file path=ppt/tags/tag119.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oplus q \equiv (p\lor q) \land \lnot (p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38"/>
  <p:tag name="PICTUREFILESIZE" val="12066"/>
</p:tagLst>
</file>

<file path=ppt/tags/tag120.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2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904"/>
</p:tagLst>
</file>

<file path=ppt/tags/tag1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5"/>
  <p:tag name="PICTUREFILESIZE" val="2446"/>
</p:tagLst>
</file>

<file path=ppt/tags/tag124.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904"/>
</p:tagLst>
</file>

<file path=ppt/tags/tag1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5"/>
  <p:tag name="PICTUREFILESIZE" val="2463"/>
</p:tagLst>
</file>

<file path=ppt/tags/tag127.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5"/>
  <p:tag name="PICTUREFILESIZE" val="2463"/>
</p:tagLst>
</file>

<file path=ppt/tags/tag1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904"/>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5"/>
  <p:tag name="PICTUREFILESIZE" val="2446"/>
</p:tagLst>
</file>

<file path=ppt/tags/tag130.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904"/>
</p:tagLst>
</file>

<file path=ppt/tags/tag1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5"/>
  <p:tag name="PICTUREFILESIZE" val="2446"/>
</p:tagLst>
</file>

<file path=ppt/tags/tag133.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904"/>
</p:tagLst>
</file>

<file path=ppt/tags/tag1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5"/>
  <p:tag name="PICTUREFILESIZE" val="2446"/>
</p:tagLst>
</file>

<file path=ppt/tags/tag1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3"/>
  <p:tag name="PICTUREFILESIZE" val="938"/>
</p:tagLst>
</file>

<file path=ppt/tags/tag137.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to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5"/>
  <p:tag name="PICTUREFILESIZE" val="2130"/>
</p:tagLst>
</file>

<file path=ppt/tags/tag1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q \to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2"/>
  <p:tag name="PICTUREFILESIZE" val="1851"/>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oplus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7"/>
  <p:tag name="PICTUREFILESIZE" val="2815"/>
</p:tagLst>
</file>

<file path=ppt/tags/tag1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to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4"/>
  <p:tag name="PICTUREFILESIZE" val="1952"/>
</p:tagLst>
</file>

<file path=ppt/tags/tag14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904"/>
</p:tagLst>
</file>

<file path=ppt/tags/tag1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3"/>
  <p:tag name="PICTUREFILESIZE" val="938"/>
</p:tagLst>
</file>

<file path=ppt/tags/tag1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to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7"/>
  <p:tag name="PICTUREFILESIZE" val="2285"/>
</p:tagLst>
</file>

<file path=ppt/tags/tag145.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to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81"/>
  <p:tag name="PICTUREFILESIZE" val="2503"/>
</p:tagLst>
</file>

<file path=ppt/tags/tag1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to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5"/>
  <p:tag name="PICTUREFILESIZE" val="2130"/>
</p:tagLst>
</file>

<file path=ppt/tags/tag148.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to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81"/>
  <p:tag name="PICTUREFILESIZE" val="2503"/>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p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5"/>
  <p:tag name="PICTUREFILESIZE" val="4161"/>
</p:tagLst>
</file>

<file path=ppt/tags/tag1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q \to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3"/>
  <p:tag name="PICTUREFILESIZE" val="2158"/>
</p:tagLst>
</file>

<file path=ppt/tags/tag15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 = -1\]&#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9"/>
  <p:tag name="PICTUREFILESIZE" val="901"/>
</p:tagLst>
</file>

<file path=ppt/tags/tag1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oday is Tuesda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80"/>
  <p:tag name="PICTUREFILESIZE" val="8273"/>
</p:tagLst>
</file>

<file path=ppt/tags/tag154.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904"/>
</p:tagLst>
</file>

<file path=ppt/tags/tag1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to c\]&#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7"/>
  <p:tag name="PICTUREFILESIZE" val="2209"/>
</p:tagLst>
</file>

<file path=ppt/tags/tag157.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0 \leq x \leq 2\]&#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2"/>
  <p:tag name="PICTUREFILESIZE" val="4034"/>
</p:tagLst>
</file>

<file path=ppt/tags/tag1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3 + 4x + 1 &gt; 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71"/>
  <p:tag name="PICTUREFILESIZE" val="6432"/>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8"/>
  <p:tag name="PICTUREFILESIZE" val="3916"/>
</p:tagLst>
</file>

<file path=ppt/tags/tag1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3 + 4x + 1 = x(2-x)(2+x) + 1\]&#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56"/>
  <p:tag name="PICTUREFILESIZE" val="13085"/>
</p:tagLst>
</file>

<file path=ppt/tags/tag1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2-x)(2+x) \geq 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93"/>
  <p:tag name="PICTUREFILESIZE" val="9516"/>
</p:tagLst>
</file>

<file path=ppt/tags/tag1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0 \leq x \leq 2,\]&#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7"/>
  <p:tag name="PICTUREFILESIZE" val="4277"/>
</p:tagLst>
</file>

<file path=ppt/tags/tag1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 = \frac{a}{b}\]&#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4"/>
  <p:tag name="PICTUREFILESIZE" val="2545"/>
</p:tagLst>
</file>

<file path=ppt/tags/tag164.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65.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5"/>
  <p:tag name="PICTUREFILESIZE" val="2446"/>
</p:tagLst>
</file>

<file path=ppt/tags/tag1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to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4"/>
  <p:tag name="PICTUREFILESIZE" val="1952"/>
</p:tagLst>
</file>

<file path=ppt/tags/tag1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q \to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2"/>
  <p:tag name="PICTUREFILESIZE" val="1851"/>
</p:tagLst>
</file>

<file path=ppt/tags/tag1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
  <p:tag name="PICTUREFILESIZE" val="585"/>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2"/>
  <p:tag name="PICTUREFILESIZE" val="4145"/>
</p:tagLst>
</file>

<file path=ppt/tags/tag170.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amssymb}&#10;\begin{document}&#10;\[\therefo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4"/>
  <p:tag name="PICTUREFILESIZE" val="367"/>
</p:tagLst>
</file>

<file path=ppt/tags/tag1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orall~{\rm odd}~n, \exists m, n^2 = 8m+1?\]&#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66"/>
  <p:tag name="PICTUREFILESIZE" val="11505"/>
</p:tagLst>
</file>

<file path=ppt/tags/tag1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4+b^4+c^4=d^4\]&#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71"/>
  <p:tag name="PICTUREFILESIZE" val="6222"/>
</p:tagLst>
</file>

<file path=ppt/tags/tag1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313(a^3+b^3)=c^3\]&#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76"/>
  <p:tag name="PICTUREFILESIZE" val="9067"/>
</p:tagLst>
</file>

<file path=ppt/tags/tag1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x~{\rm is~a~real~number~and~}-2 &lt; x &lt; 5\}\]&#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410"/>
  <p:tag name="PICTUREFILESIZE" val="15291"/>
</p:tagLst>
</file>

<file path=ppt/tags/tag1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x~{\rm is~a~prime~number~and~} x &lt; 1000\}\]&#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400"/>
  <p:tag name="PICTUREFILESIZE" val="16694"/>
</p:tagLst>
</file>

<file path=ppt/tags/tag176.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fonts}&#10;\begin{document}&#10;\[{\mathbb R}\]&#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
  <p:tag name="PICTUREFILESIZE" val="1091"/>
</p:tagLst>
</file>

<file path=ppt/tags/tag177.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fonts}&#10;\begin{document}&#10;\[{\mathbb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
  <p:tag name="PICTUREFILESIZE" val="1184"/>
</p:tagLst>
</file>

<file path=ppt/tags/tag178.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fonts}&#10;\begin{document}&#10;\[{\mathbb Z}\]&#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
  <p:tag name="PICTUREFILESIZE" val="1040"/>
</p:tagLst>
</file>

<file path=ppt/tags/tag179.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fonts}&#10;\begin{document}&#10;\[{\mathbb Z}^+\]&#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29"/>
  <p:tag name="PICTUREFILESIZE" val="1325"/>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lnot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2"/>
  <p:tag name="PICTUREFILESIZE" val="4142"/>
</p:tagLst>
</file>

<file path=ppt/tags/tag180.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fonts}&#10;\begin{document}&#10;\[\emptyset = \{\}\]&#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1"/>
  <p:tag name="PICTUREFILESIZE" val="2330"/>
</p:tagLst>
</file>

<file path=ppt/tags/tag1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 \notin 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54"/>
  <p:tag name="PICTUREFILESIZE" val="2827"/>
</p:tagLst>
</file>

<file path=ppt/tags/tag1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 \in 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54"/>
  <p:tag name="PICTUREFILESIZE" val="2393"/>
</p:tagLst>
</file>

<file path=ppt/tags/tag1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97 \in 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6"/>
  <p:tag name="PICTUREFILESIZE" val="2981"/>
</p:tagLst>
</file>

<file path=ppt/tags/tag18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321 \notin 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79"/>
  <p:tag name="PICTUREFILESIZE" val="4025"/>
</p:tagLst>
</file>

<file path=ppt/tags/tag1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0.5 \in Q\]&#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72"/>
  <p:tag name="PICTUREFILESIZE" val="3742"/>
</p:tagLst>
</file>

<file path=ppt/tags/tag1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qrt{2} \notin Q\]&#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71"/>
  <p:tag name="PICTUREFILESIZE" val="4779"/>
</p:tagLst>
</file>

<file path=ppt/tags/tag1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subseteq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0"/>
  <p:tag name="PICTUREFILESIZE" val="2637"/>
</p:tagLst>
</file>

<file path=ppt/tags/tag1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not\subseteq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0"/>
  <p:tag name="PICTUREFILESIZE" val="3123"/>
</p:tagLst>
</file>

<file path=ppt/tags/tag1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subseteq 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0"/>
  <p:tag name="PICTUREFILESIZE" val="2435"/>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lnot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6"/>
  <p:tag name="PICTUREFILESIZE" val="4315"/>
</p:tagLst>
</file>

<file path=ppt/tags/tag1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 \not\subseteq 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0"/>
  <p:tag name="PICTUREFILESIZE" val="2982"/>
</p:tagLst>
</file>

<file path=ppt/tags/tag1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subseteq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0"/>
  <p:tag name="PICTUREFILESIZE" val="2637"/>
</p:tagLst>
</file>

<file path=ppt/tags/tag1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mptyset \subseteq 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54"/>
  <p:tag name="PICTUREFILESIZE" val="2590"/>
</p:tagLst>
</file>

<file path=ppt/tags/tag1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subseteq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0"/>
  <p:tag name="PICTUREFILESIZE" val="2637"/>
</p:tagLst>
</file>

<file path=ppt/tags/tag19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subset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0"/>
  <p:tag name="PICTUREFILESIZE" val="2558"/>
</p:tagLst>
</file>

<file path=ppt/tags/tag1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subset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0"/>
  <p:tag name="PICTUREFILESIZE" val="2558"/>
</p:tagLst>
</file>

<file path=ppt/tags/tag19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subseteq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0"/>
  <p:tag name="PICTUREFILESIZE" val="2637"/>
</p:tagLst>
</file>

<file path=ppt/tags/tag1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 \subseteq 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0"/>
  <p:tag name="PICTUREFILESIZE" val="2535"/>
</p:tagLst>
</file>

<file path=ppt/tags/tag198.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fonts}&#10;\begin{document}&#10;\[{\mathbb Z} \subset {\mathbb R}\]&#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56"/>
  <p:tag name="PICTUREFILESIZE" val="2846"/>
</p:tagLst>
</file>

<file path=ppt/tags/tag1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657"/>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x_1+x_2+\ldots+x_n}{n} \geq \sqrt[n]{x1\cdot x_2 \cdots x_n}\]&#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47"/>
  <p:tag name="PICTUREFILESIZE" val="15935"/>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0"/>
  <p:tag name="PICTUREFILESIZE" val="4061"/>
</p:tagLst>
</file>

<file path=ppt/tags/tag2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657"/>
</p:tagLst>
</file>

<file path=ppt/tags/tag20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ubseteq\]&#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
  <p:tag name="PICTUREFILESIZE" val="694"/>
</p:tagLst>
</file>

<file path=ppt/tags/tag2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ubseteq\]&#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
  <p:tag name="PICTUREFILESIZE" val="694"/>
</p:tagLst>
</file>

<file path=ppt/tags/tag20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ubseteq\]&#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
  <p:tag name="PICTUREFILESIZE" val="694"/>
</p:tagLst>
</file>

<file path=ppt/tags/tag20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ubseteq\]&#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
  <p:tag name="PICTUREFILESIZE" val="694"/>
</p:tagLst>
</file>

<file path=ppt/tags/tag20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ubseteq\]&#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
  <p:tag name="PICTUREFILESIZE" val="694"/>
</p:tagLst>
</file>

<file path=ppt/tags/tag20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ubset\]&#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
  <p:tag name="PICTUREFILESIZE" val="642"/>
</p:tagLst>
</file>

<file path=ppt/tags/tag20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ubset\]&#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
  <p:tag name="PICTUREFILESIZE" val="642"/>
</p:tagLst>
</file>

<file path=ppt/tags/tag20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up B| = |A| + |B| - |A \cap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274"/>
  <p:tag name="PICTUREFILESIZE" val="8459"/>
</p:tagLst>
</file>

<file path=ppt/tags/tag20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ap B = \{x \in U~|~x \in A {\rm~and~} x \in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44"/>
  <p:tag name="PICTUREFILESIZE" val="13728"/>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4"/>
  <p:tag name="PICTUREFILESIZE" val="4217"/>
</p:tagLst>
</file>

<file path=ppt/tags/tag2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up B = \{x \in U~|~x \in A {\rm~or~} x \in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28"/>
  <p:tag name="PICTUREFILESIZE" val="12613"/>
</p:tagLst>
</file>

<file path=ppt/tags/tag2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 B = \{x \in U~|~x \in A {\rm~and~} x \notin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47"/>
  <p:tag name="PICTUREFILESIZE" val="13958"/>
</p:tagLst>
</file>

<file path=ppt/tags/tag2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A} = A^c = \{x \in U~|~x \notin 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252"/>
  <p:tag name="PICTUREFILESIZE" val="9837"/>
</p:tagLst>
</file>

<file path=ppt/tags/tag2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 B| = |A| - |A \cap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218"/>
  <p:tag name="PICTUREFILESIZE" val="6732"/>
</p:tagLst>
</file>

<file path=ppt/tags/tag2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6"/>
  <p:tag name="PICTUREFILESIZE" val="885"/>
</p:tagLst>
</file>

<file path=ppt/tags/tag2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B} \subseteq \overline{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2"/>
  <p:tag name="PICTUREFILESIZE" val="2664"/>
</p:tagLst>
</file>

<file path=ppt/tags/tag2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subseteq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0"/>
  <p:tag name="PICTUREFILESIZE" val="2637"/>
</p:tagLst>
</file>

<file path=ppt/tags/tag2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a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6"/>
</p:tagLst>
</file>

<file path=ppt/tags/tag2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u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8"/>
</p:tagLst>
</file>

<file path=ppt/tags/tag2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a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6"/>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lnot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4"/>
  <p:tag name="PICTUREFILESIZE" val="4304"/>
</p:tagLst>
</file>

<file path=ppt/tags/tag2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u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8"/>
</p:tagLst>
</file>

<file path=ppt/tags/tag2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657"/>
</p:tagLst>
</file>

<file path=ppt/tags/tag2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657"/>
</p:tagLst>
</file>

<file path=ppt/tags/tag2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657"/>
</p:tagLst>
</file>

<file path=ppt/tags/tag2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657"/>
</p:tagLst>
</file>

<file path=ppt/tags/tag2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657"/>
</p:tagLst>
</file>

<file path=ppt/tags/tag2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657"/>
</p:tagLst>
</file>

<file path=ppt/tags/tag2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a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6"/>
</p:tagLst>
</file>

<file path=ppt/tags/tag2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u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8"/>
</p:tagLst>
</file>

<file path=ppt/tags/tag2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 A_1 \cup A_2 \cup \cdots \cup A_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221"/>
  <p:tag name="PICTUREFILESIZE" val="7169"/>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lnot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8"/>
  <p:tag name="PICTUREFILESIZE" val="4459"/>
</p:tagLst>
</file>

<file path=ppt/tags/tag2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u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8"/>
</p:tagLst>
</file>

<file path=ppt/tags/tag2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u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8"/>
</p:tagLst>
</file>

<file path=ppt/tags/tag2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657"/>
</p:tagLst>
</file>

<file path=ppt/tags/tag2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657"/>
</p:tagLst>
</file>

<file path=ppt/tags/tag2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n\]&#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657"/>
</p:tagLst>
</file>

<file path=ppt/tags/tag2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u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8"/>
</p:tagLst>
</file>

<file path=ppt/tags/tag2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ubset\]&#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
  <p:tag name="PICTUREFILESIZE" val="642"/>
</p:tagLst>
</file>

<file path=ppt/tags/tag2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times B = \{ (a,b)~|~a \in A {\rm~and~} b \in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38"/>
  <p:tag name="PICTUREFILESIZE" val="15384"/>
</p:tagLst>
</file>

<file path=ppt/tags/tag2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times B \times C= \{ (a,b,c)~|~a \in A {\rm~and~} b \in B {\rm~and~} c \in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478"/>
  <p:tag name="PICTUREFILESIZE" val="21398"/>
</p:tagLst>
</file>

<file path=ppt/tags/tag2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8"/>
  <p:tag name="PICTUREFILESIZE" val="5576"/>
</p:tagLst>
</file>

<file path=ppt/tags/tag2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a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6"/>
</p:tagLst>
</file>

<file path=ppt/tags/tag2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a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6"/>
</p:tagLst>
</file>

<file path=ppt/tags/tag2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a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6"/>
</p:tagLst>
</file>

<file path=ppt/tags/tag2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up\]&#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2"/>
  <p:tag name="PICTUREFILESIZE" val="518"/>
</p:tagLst>
</file>

<file path=ppt/tags/tag2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2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2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2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2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2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or (p \land \lnot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3"/>
  <p:tag name="PICTUREFILESIZE" val="6508"/>
</p:tagLst>
</file>

<file path=ppt/tags/tag2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2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2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2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2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2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2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2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2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2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or (\lnot p \land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3"/>
  <p:tag name="PICTUREFILESIZE" val="6606"/>
</p:tagLst>
</file>

<file path=ppt/tags/tag2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2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2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2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ap B \subseteq 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00"/>
  <p:tag name="PICTUREFILESIZE" val="4187"/>
</p:tagLst>
</file>

<file path=ppt/tags/tag2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subseteq A \cup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99"/>
  <p:tag name="PICTUREFILESIZE" val="4181"/>
</p:tagLst>
</file>

<file path=ppt/tags/tag2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m~if~} A \subseteq B {\rm~and~} B \subseteq C, {\rm~then~} A \subseteq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27"/>
  <p:tag name="PICTUREFILESIZE" val="13187"/>
</p:tagLst>
</file>

<file path=ppt/tags/tag2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ap \overline{A} = \emptyset\]&#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96"/>
  <p:tag name="PICTUREFILESIZE" val="3768"/>
</p:tagLst>
</file>

<file path=ppt/tags/tag2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up B = (A-B) \cup (B-A) \cup (A \cap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63"/>
  <p:tag name="PICTUREFILESIZE" val="14093"/>
</p:tagLst>
</file>

<file path=ppt/tags/tag2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overline{A}} = 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63"/>
  <p:tag name="PICTUREFILESIZE" val="2137"/>
</p:tagLst>
</file>

<file path=ppt/tags/tag2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up (B \cap C) = (A \cup B) \cap (A \cup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18"/>
  <p:tag name="PICTUREFILESIZE" val="13681"/>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or (\lnot p \land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37"/>
  <p:tag name="PICTUREFILESIZE" val="6664"/>
</p:tagLst>
</file>

<file path=ppt/tags/tag2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ap (B \cup C) = (A \cap B) \cup (A \cap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18"/>
  <p:tag name="PICTUREFILESIZE" val="13779"/>
</p:tagLst>
</file>

<file path=ppt/tags/tag2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up (B \cap C) = (A \cup B) \cap (A \cup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18"/>
  <p:tag name="PICTUREFILESIZE" val="13681"/>
</p:tagLst>
</file>

<file path=ppt/tags/tag2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 S_1 \cup S_2 \cup S_4 \cup S_5\]&#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210"/>
  <p:tag name="PICTUREFILESIZE" val="7988"/>
</p:tagLst>
</file>

<file path=ppt/tags/tag2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up (B \cap C) = S_1 \cup S_2 \cup S_4 \cup S_5 \cup S_6\]&#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57"/>
  <p:tag name="PICTUREFILESIZE" val="14051"/>
</p:tagLst>
</file>

<file path=ppt/tags/tag2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 \cap C = S_4 \cup S_6\]&#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57"/>
  <p:tag name="PICTUREFILESIZE" val="6774"/>
</p:tagLst>
</file>

<file path=ppt/tags/tag2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up B) = S_1 \cup S_2 \cup S_3 \cup S_4 \cup S_5 \cup S_6\]&#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63"/>
  <p:tag name="PICTUREFILESIZE" val="13967"/>
</p:tagLst>
</file>

<file path=ppt/tags/tag27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up C) = S_1 \cup S_2 \cup S_4 \cup S_5 \cup S_6 \cup S_7\]&#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63"/>
  <p:tag name="PICTUREFILESIZE" val="13373"/>
</p:tagLst>
</file>

<file path=ppt/tags/tag2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up B) \cap (A \cup C) = S_1 \cup S_2 \cup S_4 \cup S_5 \cup S_6\]&#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414"/>
  <p:tag name="PICTUREFILESIZE" val="16499"/>
</p:tagLst>
</file>

<file path=ppt/tags/tag27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A \cup B} = \overline{A} \cap \overline{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4"/>
  <p:tag name="PICTUREFILESIZE" val="5340"/>
</p:tagLst>
</file>

<file path=ppt/tags/tag27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6"/>
  <p:tag name="PICTUREFILESIZE" val="887"/>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or (\lnot p \land \lnot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37"/>
  <p:tag name="PICTUREFILESIZE" val="6760"/>
</p:tagLst>
</file>

<file path=ppt/tags/tag2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8"/>
  <p:tag name="PICTUREFILESIZE" val="1061"/>
</p:tagLst>
</file>

<file path=ppt/tags/tag2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A \cup B} = \overline{A} \cap \overline{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4"/>
  <p:tag name="PICTUREFILESIZE" val="5340"/>
</p:tagLst>
</file>

<file path=ppt/tags/tag2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A}\]&#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6"/>
  <p:tag name="PICTUREFILESIZE" val="887"/>
</p:tagLst>
</file>

<file path=ppt/tags/tag2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8"/>
  <p:tag name="PICTUREFILESIZE" val="1061"/>
</p:tagLst>
</file>

<file path=ppt/tags/tag28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A \cap B} = \overline{A} \cup \overline{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4"/>
  <p:tag name="PICTUREFILESIZE" val="5373"/>
</p:tagLst>
</file>

<file path=ppt/tags/tag2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A \cap B} = \overline{A} \cup \overline{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4"/>
  <p:tag name="PICTUREFILESIZE" val="5373"/>
</p:tagLst>
</file>

<file path=ppt/tags/tag2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 B) \cup (B - C) = A -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277"/>
  <p:tag name="PICTUREFILESIZE" val="10952"/>
</p:tagLst>
</file>

<file path=ppt/tags/tag2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 B) \cup (B - C) = A -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277"/>
  <p:tag name="PICTUREFILESIZE" val="10952"/>
</p:tagLst>
</file>

<file path=ppt/tags/tag2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overline{A} \cap \overline{B})} = A \cup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63"/>
  <p:tag name="PICTUREFILESIZE" val="7187"/>
</p:tagLst>
</file>

<file path=ppt/tags/tag2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overline{A} \cap \overline{B})} = \overline{\overline{A}} \cup \overline{\overline{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64"/>
  <p:tag name="PICTUREFILESIZE" val="7207"/>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8"/>
  <p:tag name="PICTUREFILESIZE" val="3916"/>
</p:tagLst>
</file>

<file path=ppt/tags/tag2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A \cup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80"/>
  <p:tag name="PICTUREFILESIZE" val="2735"/>
</p:tagLst>
</file>

<file path=ppt/tags/tag2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A \cup C) \cap (B \cup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94"/>
  <p:tag name="PICTUREFILESIZE" val="9070"/>
</p:tagLst>
</file>

<file path=ppt/tags/tag2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overline{(A \cup C)} \cup \overline{(B \cup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99"/>
  <p:tag name="PICTUREFILESIZE" val="8413"/>
</p:tagLst>
</file>

<file path=ppt/tags/tag2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overline{A} \cap \overline{C}) \cup \overline{(B \cup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99"/>
  <p:tag name="PICTUREFILESIZE" val="8649"/>
</p:tagLst>
</file>

<file path=ppt/tags/tag29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overline{A} \cap \overline{C}) \cup (\overline{B} \cap \overline{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97"/>
  <p:tag name="PICTUREFILESIZE" val="8549"/>
</p:tagLst>
</file>

<file path=ppt/tags/tag2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overline{A} \cup \overline{B}) \cap \overline{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0"/>
  <p:tag name="PICTUREFILESIZE" val="5971"/>
</p:tagLst>
</file>

<file path=ppt/tags/tag29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A \cup C) \cap (B \cup C))} = (\overline{A} \cup \overline{B}) \cup \overline{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51"/>
  <p:tag name="PICTUREFILESIZE" val="14141"/>
</p:tagLst>
</file>

<file path=ppt/tags/tag2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eq (\overline{A} \cup \overline{B}) \cup \overline{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140"/>
  <p:tag name="PICTUREFILESIZE" val="6343"/>
</p:tagLst>
</file>

<file path=ppt/tags/tag2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 (A \cap B) = A - B?\]&#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217"/>
  <p:tag name="PICTUREFILESIZE" val="8137"/>
</p:tagLst>
</file>

<file path=ppt/tags/tag2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 \cup B) - C = (A - C) \cup (B - 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337"/>
  <p:tag name="PICTUREFILESIZE" val="13706"/>
</p:tagLst>
</file>

<file path=ppt/tags/tag3.xml><?xml version="1.0" encoding="utf-8"?>
<p:tagLst xmlns:a="http://schemas.openxmlformats.org/drawingml/2006/main" xmlns:r="http://schemas.openxmlformats.org/officeDocument/2006/relationships" xmlns:p="http://schemas.openxmlformats.org/presentationml/2006/main">
  <p:tag name="SOURCE" val="\documentclass{article}\pagestyle{empty}&#10;\usepackage{c:/latex-macros/course}&#10;\begin{document}&#10;$a$&#10;\end{document}&#10;"/>
  <p:tag name="EXTERNALNAME" val="txp_fig"/>
  <p:tag name="BLEND" val="False"/>
  <p:tag name="TRANSPARENT" val="False"/>
  <p:tag name="KEEPFILES" val="False"/>
  <p:tag name="DEBUGPAUSE" val="False"/>
  <p:tag name="RESOLUTION" val="1200"/>
  <p:tag name="TIMEOUT" val="(none)"/>
  <p:tag name="BOXWIDTH" val="368"/>
  <p:tag name="BOXHEIGHT" val="284"/>
  <p:tag name="BOXFONT" val="10"/>
  <p:tag name="BOXWRAP" val="False"/>
  <p:tag name="WORKAROUNDTRANSPARENCYBUG" val="False"/>
  <p:tag name="ALLOWFONTSUBSTITUTION" val="False"/>
  <p:tag name="BITMAPFORMAT" val="pngmono"/>
  <p:tag name="ORIGWIDTH" val="5"/>
  <p:tag name="PICTUREFILESIZE" val="413"/>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2"/>
  <p:tag name="PICTUREFILESIZE" val="4145"/>
</p:tagLst>
</file>

<file path=ppt/tags/tag3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verline{(A \cup B \cup C)} = \overline{A} \cap \overline{B} \cap \overline{C}?\]&#10;\end{document}&#10;"/>
  <p:tag name="EXTERNALNAME" val="txp_fig"/>
  <p:tag name="BLEND" val="False"/>
  <p:tag name="TRANSPARENT" val="False"/>
  <p:tag name="KEEPFILES" val="False"/>
  <p:tag name="DEBUGPAUSE" val="False"/>
  <p:tag name="RESOLUTION" val="1200"/>
  <p:tag name="TIMEOUT" val="(none)"/>
  <p:tag name="BOXWIDTH" val="353"/>
  <p:tag name="BOXHEIGHT" val="200"/>
  <p:tag name="BOXFONT" val="10"/>
  <p:tag name="BOXWRAP" val="False"/>
  <p:tag name="WORKAROUNDTRANSPARENCYBUG" val="False"/>
  <p:tag name="ALLOWFONTSUBSTITUTION" val="False"/>
  <p:tag name="BITMAPFORMAT" val="pngmono"/>
  <p:tag name="ORIGWIDTH" val="253"/>
  <p:tag name="PICTUREFILESIZE" val="10645"/>
</p:tagLst>
</file>

<file path=ppt/tags/tag3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3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3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3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3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3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3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3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3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lnot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2"/>
  <p:tag name="PICTUREFILESIZE" val="4142"/>
</p:tagLst>
</file>

<file path=ppt/tags/tag3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3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3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3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3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3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3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3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3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3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lnot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6"/>
  <p:tag name="PICTUREFILESIZE" val="4315"/>
</p:tagLst>
</file>

<file path=ppt/tags/tag3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3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3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3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3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3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3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3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3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3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0"/>
  <p:tag name="PICTUREFILESIZE" val="4061"/>
</p:tagLst>
</file>

<file path=ppt/tags/tag3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3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3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3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3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3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3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3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3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4"/>
  <p:tag name="PICTUREFILESIZE" val="4217"/>
</p:tagLst>
</file>

<file path=ppt/tags/tag3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3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3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3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3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3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3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  A_1 \cup A_2 \cup \ldots \cup A_n\]&#10;&#10;\end{document}"/>
  <p:tag name="IGUANATEXSIZE" val="15"/>
</p:tagLst>
</file>

<file path=ppt/tags/tag3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A_1 \cap A_2 \cap \ldots\cap A_n\]&#10;&#10;\end{document}"/>
  <p:tag name="IGUANATEXSIZE" val="15"/>
</p:tagLst>
</file>

<file path=ppt/tags/tag3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up_{i = 1}^{n}A_i =\bigcup_{i = 1}^{n} \{i, i+ 1, i +2,...\} = \{1,2,3,...\}\]&#10;&#10;\end{document}"/>
  <p:tag name="IGUANATEXSIZE" val="15"/>
</p:tagLst>
</file>

<file path=ppt/tags/tag3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igcap_{i = 1}^{n}A_i = \bigcap_{i = 1}^{n} \{i, i + 1, i + 2, ...\} =  \{n, n + 1, n + 2, .....\} = A_n\]&#10;&#10;\end{document}"/>
  <p:tag name="IGUANATEXSIZE" val="15"/>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lnot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4"/>
  <p:tag name="PICTUREFILESIZE" val="4304"/>
</p:tagLst>
</file>

<file path=ppt/tags/tag3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3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 \rightarrow y_1 = y_2]$&#10;&#10;\end{document}"/>
  <p:tag name="IGUANATEXSIZE" val="30"/>
</p:tagLst>
</file>

<file path=ppt/tags/tag3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3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3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3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3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3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3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3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lnot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8"/>
  <p:tag name="PICTUREFILESIZE" val="4459"/>
</p:tagLst>
</file>

<file path=ppt/tags/tag3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3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3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3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3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3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3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3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3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3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q \land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9"/>
  <p:tag name="PICTUREFILESIZE" val="5688"/>
</p:tagLst>
</file>

<file path=ppt/tags/tag3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3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3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3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3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3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3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3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3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3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and \lnot (p \land \lnot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51"/>
  <p:tag name="PICTUREFILESIZE" val="7037"/>
</p:tagLst>
</file>

<file path=ppt/tags/tag3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frac{1}{n}$$&#10;&#10;\end{document}"/>
  <p:tag name="IGUANATEXSIZE" val="30"/>
</p:tagLst>
</file>

<file path=ppt/tags/tag3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 \;=\; \{a_1, a_2, a_3, \ldots\}$$&#10;&#10;\end{document}"/>
  <p:tag name="IGUANATEXSIZE" val="30"/>
</p:tagLst>
</file>

<file path=ppt/tags/tag3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frac{1}{2}, \frac{1}{3}, \frac{1}{4} \ldots $$&#10;&#10;\end{document}"/>
  <p:tag name="IGUANATEXSIZE" val="30"/>
</p:tagLst>
</file>

<file path=ppt/tags/tag3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r, ar^{2}, \ldots, ar^{n}, \ldots$$&#10;&#10;\end{document}"/>
  <p:tag name="IGUANATEXSIZE" val="20"/>
</p:tagLst>
</file>

<file path=ppt/tags/tag3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_n\} \; =\; \{b_0, b_1, b_2, b_3, b_4, \dots\} \;=\; &#10;\{1, -1, 1, -1, 1, \ldots\}$$&#10;&#10;\end{document}"/>
  <p:tag name="IGUANATEXSIZE" val="20"/>
</p:tagLst>
</file>

<file path=ppt/tags/tag3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c_n\} = \{c_0, c_1, c_2, c_3, c_4, \dots\} =&#10;\{2, 10, 50, 250, 1250, \ldots\}$$&#10;&#10;\end{document}"/>
  <p:tag name="IGUANATEXSIZE" val="20"/>
</p:tagLst>
</file>

<file path=ppt/tags/tag3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_n\} = \{d_0, d_1, d_2, d_3, d_4, \dots\} =&#10;\{6, 2, \frac{2}{3}, \frac{2}{9}, \frac{2}{27}, \ldots\}$$&#10;&#10;\end{document}"/>
  <p:tag name="IGUANATEXSIZE" val="20"/>
</p:tagLst>
</file>

<file path=ppt/tags/tag3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a, a + d, a + 2d, \ldots, a + nd, \ldots$$&#10;&#10;\end{document}"/>
  <p:tag name="IGUANATEXSIZE" val="20"/>
</p:tagLst>
</file>

<file path=ppt/tags/tag3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 \{s_0, s_1, s_2, s_3, s_4, \dots\} \;=\; &#10;\{-1, 3, 7, 11, 15, \ldots\}$$&#10;&#10;\end{document}"/>
  <p:tag name="IGUANATEXSIZE" val="20"/>
</p:tagLst>
</file>

<file path=ppt/tags/tag3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t_n\} = \{t_0, t_1, t_2, t_3, t_4, \dots\} =&#10;\{7, 4, 1, -2, -5, \ldots\}$$&#10;&#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and \lnot (\lnot p \land \lnot q \land \lnot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65"/>
  <p:tag name="PICTUREFILESIZE" val="7208"/>
</p:tagLst>
</file>

<file path=ppt/tags/tag3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u_n\} = \{u_0, u_1, u_2, u_3, u_4, \dots\} =&#10;\{1, 3, 5, 7, 9, \ldots\}$$&#10;&#10;\end{document}"/>
  <p:tag name="IGUANATEXSIZE" val="20"/>
</p:tagLst>
</file>

<file path=ppt/tags/tag3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3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25"/>
</p:tagLst>
</file>

<file path=ppt/tags/tag3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3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m}^{n} a_j   $&#10;&#10;\end{document}"/>
  <p:tag name="IGUANATEXSIZE" val="30"/>
</p:tagLst>
</file>

<file path=ppt/tags/tag3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m \leq j \leq n} a_j   $&#10;&#10;\end{document}"/>
  <p:tag name="IGUANATEXSIZE" val="30"/>
</p:tagLst>
</file>

<file path=ppt/tags/tag3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 a_{m+1} +  \dots + a_n$&#10;&#10;\end{document}"/>
  <p:tag name="IGUANATEXSIZE" val="30"/>
</p:tagLst>
</file>

<file path=ppt/tags/tag3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 \in S} a_j$&#10;&#10;\end{document}"/>
  <p:tag name="IGUANATEXSIZE" val="30"/>
</p:tagLst>
</file>

<file path=ppt/tags/tag3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0} + r^{1} + r^{2} + r^{3} + \dots + r^{n} = \sum_{0}^{n} r^j$$&#10;&#10;\end{document}"/>
  <p:tag name="IGUANATEXSIZE" val="20"/>
</p:tagLst>
</file>

<file path=ppt/tags/tag3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frac{1}{2} + \frac{1}{3} + \frac{1}{4} + \dots = \sum_{1}^{\infty} \frac{1}{i}$$&#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2 = a^2 + b^2\]&#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0"/>
  <p:tag name="PICTUREFILESIZE" val="5059"/>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5"/>
  <p:tag name="PICTUREFILESIZE" val="4161"/>
</p:tagLst>
</file>

<file path=ppt/tags/tag4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If}\; S = \{2,5,7,10\}\; \mbox{then}\;\sum_{j \in S} a_j =  a_2 + a_5 + a_7 + a_{10}$$&#10;\;&#10;\end{document}"/>
  <p:tag name="IGUANATEXSIZE" val="20"/>
</p:tagLst>
</file>

<file path=ppt/tags/tag4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a_{m+1},   \dots, a_n$&#10;&#10;\end{document}"/>
  <p:tag name="IGUANATEXSIZE" val="30"/>
</p:tagLst>
</file>

<file path=ppt/tags/tag4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n\}$&#10;&#10;\end{document}"/>
  <p:tag name="IGUANATEXSIZE" val="30"/>
</p:tagLst>
</file>

<file path=ppt/tags/tag4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m \times a_{m+1} \times \dots \times a_n$&#10;&#10;\end{document}"/>
  <p:tag name="IGUANATEXSIZE" val="30"/>
</p:tagLst>
</file>

<file path=ppt/tags/tag4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4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j=m}^{n} a_j   $&#10;&#10;\end{document}"/>
  <p:tag name="IGUANATEXSIZE" val="30"/>
</p:tagLst>
</file>

<file path=ppt/tags/tag4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prod_{m \leq j \leq n} a_j   $&#10;&#10;\end{document}"/>
  <p:tag name="IGUANATEXSIZE" val="30"/>
</p:tagLst>
</file>

<file path=ppt/tags/tag4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4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j=0}^n ar^j\; =\;  \left\{\begin{array}{ll}\frac{ar^{n+1} -a}{r-1}&amp; r\not= 1\\&#10;(n + 1)a &amp; r = 1\end{array}\right.  $$&#10;\end{document}"/>
  <p:tag name="IGUANATEXSIZE" val="30"/>
</p:tagLst>
</file>

<file path=ppt/tags/tag4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5"/>
  <p:tag name="PICTUREFILESIZE" val="223"/>
</p:tagLst>
</file>

<file path=ppt/tags/tag4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 r\sum_{j=0}^n ar^j$$&#10;\end{document}"/>
  <p:tag name="IGUANATEXSIZE" val="20"/>
</p:tagLst>
</file>

<file path=ppt/tags/tag4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4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j=0}^n ar^{j+1}$$&#10;\end{document}"/>
  <p:tag name="IGUANATEXSIZE" val="20"/>
</p:tagLst>
</file>

<file path=ppt/tags/tag4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um_{k=1}^{n+1} ar^{k}$$&#10;\end{document}"/>
  <p:tag name="IGUANATEXSIZE" val="20"/>
</p:tagLst>
</file>

<file path=ppt/tags/tag4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left(\sum_{k=0}^n ar^{k}\right) + (ar^{n + 1} -a)$$&#10;\end{document}"/>
  <p:tag name="IGUANATEXSIZE" val="15"/>
</p:tagLst>
</file>

<file path=ppt/tags/tag4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S_n + (ar^{n + 1} -a)$$&#10;\end{document}"/>
  <p:tag name="IGUANATEXSIZE" val="20"/>
</p:tagLst>
</file>

<file path=ppt/tags/tag4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rS_n= S_n + (ar^{n + 1} -a)$$&#10;\end{document}"/>
  <p:tag name="IGUANATEXSIZE" val="20"/>
</p:tagLst>
</file>

<file path=ppt/tags/tag4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frac{ar^{n + 1} -a}{r -1}$$&#10;\end{document}"/>
  <p:tag name="IGUANATEXSIZE" val="15"/>
</p:tagLst>
</file>

<file path=ppt/tags/tag4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_n = \sum_{j=0}^n ar^{j} = \sum_{j = 0}^{n}a = (n + 1)a$$&#10;\end{document}"/>
  <p:tag name="IGUANATEXSIZE" val="15"/>
</p:tagLst>
</file>

<file path=ppt/tags/tag4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ll}&#10;1 &amp; 1\\&#10;0 &amp;2\\&#10;1&amp; 3&#10;\end{array}&#10;\right]&#10;$$&#10;&#10;\end{document}"/>
  <p:tag name="IGUANATEXSIZE" val="20"/>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or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1"/>
  <p:tag name="PICTUREFILESIZE" val="2886"/>
</p:tagLst>
</file>

<file path=ppt/tags/tag4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f A}\; = \;\left[\begin{array}{cccc}&#10;a_{11} &amp; a_{12}&amp; \ldots  &amp; a_{1n}\\&#10;a_{21} &amp; a_{22} &amp; \ldots &amp; a_{2n}\\&#10;. &amp; . &amp;  &amp; .\\&#10;. &amp; . &amp;   &amp; .\\&#10;a_{m1} &amp; a_{m2} &amp; \ldots &amp; a_{mn}&#10;\end{array}&#10;\right]&#10;$$&#10;&#10;\end{document}"/>
  <p:tag name="IGUANATEXSIZE" val="15"/>
</p:tagLst>
</file>

<file path=ppt/tags/tag4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eft[\begin{array}{c}&#10;a_{1j}\\&#10;a_{2j} \\&#10;. \\&#10;. \\&#10;a_{mj}&#10;\end{array}&#10;\right]&#10;$$&#10;&#10;\end{document}"/>
  <p:tag name="IGUANATEXSIZE" val="15"/>
</p:tagLst>
</file>

<file path=ppt/tags/tag4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left[\begin{array}{rrr}&#10;1 &amp;0 &amp; -1\\&#10;2 &amp;2&amp; -3\\&#10;3&amp; 4 &amp; 0&#10;\end{array}&#10;\right]&#10;\; + \;&#10;\left[&#10;\begin{array}{rrr}&#10;3 &amp; 4 &amp; -1\\&#10;1 &amp; -3 &amp; 0\\&#10;-1 &amp; 1 &amp; 2\\&#10;\end{array}&#10;\right]&#10;\;&#10;=&#10;\;&#10;\left[&#10;\begin{array}{rrr}&#10;4 &amp; 4 &amp; -2\\3 &amp; -1 &amp; -3\\&#10;2 &amp; 5 &amp; 2&#10;\end{array}&#10;\right]&#10;$$&#10;&#10;\end{document}"/>
  <p:tag name="IGUANATEXSIZE" val="20"/>
</p:tagLst>
</file>

<file path=ppt/tags/tag4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rrr}&#10;1 &amp;0 &amp; 4\\&#10;2 &amp;1&amp; 1\\&#10;3&amp; 1 &amp; 0\\&#10;0 &amp; 2 &amp;2&#10;\end{array}&#10;\right]&#10;\;&#10;\left[&#10;\begin{array}{rr}&#10;2 &amp; 4\\&#10;1 &amp; 1\\&#10;3 &amp; 0\\&#10;\end{array}&#10;\right]&#10;\;&#10;=&#10;\;&#10;\left[&#10;\begin{array}{rr}&#10;14 &amp; 4 \\8 &amp; 9\\&#10;7 &amp; 13\\ 8 &amp; 2&#10;\end{array}&#10;\right]&#10;$$&#10;&#10;\end{document}"/>
  <p:tag name="IGUANATEXSIZE" val="15"/>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5"/>
  <p:tag name="PICTUREFILESIZE" val="223"/>
</p:tagLst>
</file>

<file path=ppt/tags/tag4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 = \;\left[\begin{array}{cccc}&#10;a_{11} &amp; a_{12}&amp; \ldots  &amp; a_{1k}\\&#10;a_{21} &amp; a_{22} &amp; \ldots &amp; a_{2k}\\&#10;. &amp; . &amp;  &amp; .\\&#10;. &amp; . &amp;   &amp; .\\&#10;{\color{red}a_{i1}} &amp; {\color{red}a_{i2}} &amp; {\color{red}\ldots} &amp; {\color{red}a_{ik}}\\&#10;. &amp; . &amp;   &amp; .\\&#10;. &amp; . &amp; &amp; .\\&#10;a_{m1} &amp; a_{m2} &amp; \ldots &amp; a_{mk}&#10;\end{array}&#10;\right]&#10;$$&#10;&#10;\end{document}"/>
  <p:tag name="IGUANATEXSIZE" val="15"/>
</p:tagLst>
</file>

<file path=ppt/tags/tag4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B}\; = \;\left[\begin{array}{cccccc}&#10;b_{11} &amp; a_{12}&amp; \ldots &amp; {\color{red}b_{1j}}&amp; \ldots  &amp; b_{1n}\\&#10;b_{21} &amp; b_{22} &amp; \ldots &amp; {\color{red}b_{2j}} &amp; \ldots &amp; b_{2n}\\&#10;. &amp; . &amp;  &amp; .\\&#10;. &amp; . &amp;   &amp; .\\&#10;b_{k1} &amp; b_{k2} &amp; \ldots &amp; {\color{red} b_{kj}} &amp; \ldots &amp; b_{kn}&#10;\end{array}&#10;\right]&#10;$$&#10;&#10;\end{document}"/>
  <p:tag name="IGUANATEXSIZE" val="15"/>
</p:tagLst>
</file>

<file path=ppt/tags/tag4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AB}\; = \;\left[\begin{array}{cccc}&#10;c_{11} &amp; c_{12}&amp; \ldots &amp; c_{1n}\\&#10;c_{21} &amp; c_{22} &amp; \ldots &amp; c_{2n}\\&#10;. &amp; . &amp;  &amp; .\\&#10;. &amp; . &amp; {\color{red}c_{ij}} &amp; .\\&#10;. &amp; . &amp;   &amp; .\\&#10;c_{m1} &amp; c_{m2} &amp; \ldots &amp; c_{mn}&#10;\end{array}&#10;\right]&#10;$$&#10;&#10;\end{document}"/>
  <p:tag name="IGUANATEXSIZE" val="15"/>
</p:tagLst>
</file>

<file path=ppt/tags/tag4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color{red}c_{ij} = a_{i1}b_{1j} + a_{i2}b_{2j} + \dots + a_{ik}b_{kj}}&#10;$$&#10;\end{document}"/>
  <p:tag name="IGUANATEXSIZE" val="20"/>
</p:tagLst>
</file>

<file path=ppt/tags/tag4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 = \left[\begin{array}{ll}&#10;1 &amp; 1\\&#10;2 &amp;1\end{array}&#10;\right]&#10;$$&#10;&#10;\end{document}"/>
  <p:tag name="IGUANATEXSIZE" val="20"/>
</p:tagLst>
</file>

<file path=ppt/tags/tag4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 = \left[\begin{array}{ll}&#10;2 &amp; 1\\&#10;1 &amp;1\end{array}&#10;\right]&#10;$$&#10;&#10;\end{document}"/>
  <p:tag name="IGUANATEXSIZE" val="20"/>
</p:tagLst>
</file>

<file path=ppt/tags/tag4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B} = \left[\begin{array}{ll}&#10;2 &amp; 2\\&#10;5 &amp;3\end{array}&#10;\right]&#10;$$&#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5"/>
  <p:tag name="PICTUREFILESIZE" val="4183"/>
</p:tagLst>
</file>

<file path=ppt/tags/tag4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BA} = \left[\begin{array}{ll}&#10;4 &amp; 3\\&#10;3 &amp;2\end{array}&#10;\right]&#10;$$&#10;&#10;\end{document}"/>
  <p:tag name="IGUANATEXSIZE" val="20"/>
</p:tagLst>
</file>

<file path=ppt/tags/tag4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usepackage{color}&#10;\begin{document}&#10;$${\bf I}_{\bf n}\; = \;\left[\begin{array}{cccc}&#10;1 &amp; 0&amp; \ldots &amp; 0\\&#10;0 &amp; 1 &amp; \ldots &amp; 0\\&#10;. &amp; . &amp;  &amp; .\\&#10;. &amp; . &amp; . &amp; .\\&#10;. &amp; . &amp;   &amp; .\\&#10;0 &amp; 0 &amp; \ldots &amp; 1&#10;\end{array}&#10;\right]&#10;$$&#10;&#10;\end{document}"/>
  <p:tag name="IGUANATEXSIZE" val="15"/>
</p:tagLst>
</file>

<file path=ppt/tags/tag4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transpose of the matrix}\;&#10;\left[&#10;\begin{array}{rrr}&#10;1 &amp;2 &amp; 3\\&#10;4 &amp;5&amp; 6\\&#10;\end{array}&#10;\right]&#10;\;&#10;\mbox{is the matrix}&#10;\;&#10;\left[&#10;\begin{array}{rr}&#10;1 &amp; 4 \\2 &amp; 5\\&#10;3 &amp; 6&#10;\end{array}&#10;\right].&#10;$$&#10;&#10;\end{document}"/>
  <p:tag name="IGUANATEXSIZE" val="20"/>
</p:tagLst>
</file>

<file path=ppt/tags/tag4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The matrix}\;&#10;\left[&#10;\begin{array}{rrr}&#10;1 &amp;1 &amp; 0\\&#10;1 &amp;0&amp; 1\\&#10;0 &amp; 1 &amp; 0&#10;\end{array}&#10;\right]&#10;\;&#10;\mbox{is square.}&#10;$$&#10;&#10;\end{document}"/>
  <p:tag name="IGUANATEXSIZE" val="20"/>
</p:tagLst>
</file>

<file path=ppt/tags/tag4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wedge b_2 =  \left\{&#10;\begin{array}{ll}&#10;1 &amp;\mbox{if}\; b_1 = b_2 = 1\\&#10;0 &amp; \mbox{otherwise}&#10;\end{array}&#10;\right.&#10;\]&#10;\end{document}"/>
  <p:tag name="IGUANATEXSIZE" val="20"/>
</p:tagLst>
</file>

<file path=ppt/tags/tag4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_1 \vee b_2 =  \left\{&#10;\begin{array}{ll}&#10;1 &amp;\mbox{if}\; b_1 = 1\; \mbox{or}\;  b_2 = 1\\&#10;0 &amp; \mbox{otherwise}&#10;\end{array}&#10;\right.&#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1"/>
  <p:tag name="PICTUREFILESIZE" val="2904"/>
</p:tagLst>
</file>

<file path=ppt/tags/tag4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4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4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l}&#10;1 &amp;0 &amp; 1\\&#10;0 &amp;1&amp; 0&#10;\end{array}&#10;\right],&#10;$$&#10;&#10;\end{document}"/>
  <p:tag name="IGUANATEXSIZE" val="20"/>
</p:tagLst>
</file>

<file path=ppt/tags/tag4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0 &amp;1 &amp; 0\\&#10;1 &amp;1&amp; 0&#10;\end{array}&#10;\right].&#10;$$&#10;&#10;\end{document}"/>
  <p:tag name="IGUANATEXSIZE" val="20"/>
</p:tagLst>
</file>

<file path=ppt/tags/tag4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vee {\bf B} = &#10;\left[&#10;\begin{array}{lll}&#10;1\vee 0  &amp;0\vee 1 &amp; 1\vee 0\\&#10;0\vee 1 &amp;1\vee 1&amp; 0\vee 0&#10;\end{array}&#10;\right]&#10;=&#10;\left[&#10;\begin{array}{lll}&#10;1 &amp; 1 &amp; 1\\&#10;1 &amp; 1 &amp; 0&#10;\end{array}&#10;\right].&#10;$$&#10;&#10;\end{document}"/>
  <p:tag name="IGUANATEXSIZE" val="20"/>
</p:tagLst>
</file>

<file path=ppt/tags/tag4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wedge {\bf B} = &#10;\left[&#10;\begin{array}{lll}&#10;1\wedge 0  &amp;0\wedge 1 &amp; 1\wedge 0\\&#10;0\wedge 1 &amp;1\wedge 1&amp; 0\wedge 0&#10;\end{array}&#10;\right]&#10;=&#10;\left[&#10;\begin{array}{lll}&#10;0 &amp; 0 &amp; 0\\&#10;0 &amp; 1 &amp; 0&#10;\end{array}&#10;\right].&#10;$$&#10;&#10;\end{document}"/>
  <p:tag name="IGUANATEXSIZE" val="20"/>
</p:tagLst>
</file>

<file path=ppt/tags/tag4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 &#10;\left[&#10;\begin{array}{ll}&#10;1 &amp;0\\&#10;0 &amp;1\\&#10;1&amp;0&#10;\end{array}&#10;\right],&#10;$$&#10;&#10;\end{document}"/>
  <p:tag name="IGUANATEXSIZE" val="20"/>
</p:tagLst>
</file>

<file path=ppt/tags/tag4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B} = &#10;\left[&#10;\begin{array}{lll}&#10;1 &amp;1 &amp; 0\\&#10;0 &amp;1&amp; 1&#10;\end{array}&#10;\right].&#10;$$&#10;&#10;\end{document}"/>
  <p:tag name="IGUANATEXSIZE" val="20"/>
</p:tagLst>
</file>

<file path=ppt/tags/tag4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5"/>
  <p:tag name="PICTUREFILESIZE" val="4161"/>
</p:tagLst>
</file>

<file path=ppt/tags/tag4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times$&#10;\end{document}"/>
  <p:tag name="IGUANATEXSIZE" val="25"/>
</p:tagLst>
</file>

<file path=ppt/tags/tag4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 &amp; 1 &amp; 0\\&#10;0 &amp; 1 &amp; 1\\&#10;1 &amp; 1 &amp; 0&#10;\end{array}&#10;\right].&#10;$$&#10;&#10;\end{document}"/>
  <p:tag name="IGUANATEXSIZE" val="20"/>
</p:tagLst>
</file>

<file path=ppt/tags/tag4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left[&#10;\begin{array}{lll}&#10;1\vee 0 &amp; 1\vee 0 &amp; 0\vee 0\\&#10;0\vee 0 &amp; 0\vee 1 &amp; 0\vee 1\\&#10;1\vee 0  &amp; 1\vee 0 &amp; 0\vee 0&#10;\end{array}&#10;\right]&#10;$$&#10;&#10;\end{document}"/>
  <p:tag name="IGUANATEXSIZE" val="20"/>
</p:tagLst>
</file>

<file path=ppt/tags/tag4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odot {\bf B} =&#10;\left[&#10;\begin{array}{lll}&#10;(1\wedge 1)\vee (0\wedge 0) &amp; (1\wedge 1)\vee (0\wedge 1) &amp; (1\wedge0)\vee (0\wedge 1)\\&#10;(0\wedge 1)\vee (1\wedge0) &amp; (0\wedge 1)\vee (1\wedge 1) &amp; (0\wedge 0)\vee (1 \wedge 1)\\&#10;(1\wedge 1)\vee (0\wedge 0)  &amp; (1\wedge 1)\vee (0\wedge 1) &amp; (1 \wedge0) \vee (0\wedge 1)&#10;\end{array}&#10;\right]&#10;$$&#10;&#10;\end{document}"/>
  <p:tag name="IGUANATEXSIZE" val="20"/>
</p:tagLst>
</file>

<file path=ppt/tags/tag4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 A}^{[r]} =  \underbrace{{\bf A}\odot {\bf A} \odot ...\odot {\bf A}}_{r\; \mbox{\footnotesize times}}&#10;\mbox{.}\]&#10;\end{document}"/>
  <p:tag name="IGUANATEXSIZE" val="20"/>
</p:tagLst>
</file>

<file path=ppt/tags/tag4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 =&#10;\left[&#10;\begin{array}{lll}&#10;0 &amp; 0 &amp; 1\\&#10;1 &amp; 0 &amp; 0\\&#10;1 &amp; 1 &amp; 0&#10;\end{array}&#10;\right].&#10;$$&#10;&#10;\end{document}"/>
  <p:tag name="IGUANATEXSIZE" val="14"/>
</p:tagLst>
</file>

<file path=ppt/tags/tag4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2]} = {\bf A} \odot {\bf A} =&#10;\left[&#10;\begin{array}{lll}&#10;1 &amp; 1 &amp; 0\\&#10;0 &amp; 0 &amp; 1\\&#10;1 &amp; 0 &amp; 1&#10;\end{array}&#10;\right]&#10;$$&#10;&#10;\end{document}"/>
  <p:tag name="IGUANATEXSIZE" val="15"/>
</p:tagLst>
</file>

<file path=ppt/tags/tag4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3]} = {\bf A}^{[2]} \odot {\bf A} =&#10;\left[&#10;\begin{array}{lll}&#10;1 &amp; 0 &amp; 1\\&#10;1 &amp; 1 &amp; 0\\&#10;1 &amp; 1 &amp; 1&#10;\end{array}&#10;\right]&#10;$$&#10;&#10;\end{document}"/>
  <p:tag name="IGUANATEXSIZE" val="15"/>
</p:tagLst>
</file>

<file path=ppt/tags/tag4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4]} = {\bf A}^{[3]} \odot {\bf A} =&#10;\left[&#10;\begin{array}{lll}&#10;1 &amp; 1 &amp; 1\\&#10;1 &amp; 0 &amp; 1\\&#10;1 &amp; 1 &amp; 1&#10;\end{array}&#10;\right]&#10;$$&#10;&#10;\end{document}"/>
  <p:tag name="IGUANATEXSIZE" val="15"/>
</p:tagLst>
</file>

<file path=ppt/tags/tag4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f A}^{[5]} =&#10;\left[&#10;\begin{array}{lll}&#10;1 &amp; 1 &amp; 1\\&#10;1 &amp; 1 &amp; 1\\&#10;1 &amp; 1 &amp; 1&#10;\end{array}&#10;\right]&#10;\;\;\bf{A}^{[n]} = {\bf A}^{5} \;\; \;\;\mbox{for all positive integers $n$ with $n \geq 5$}&#10;.$$&#10;&#10;\end{document}"/>
  <p:tag name="IGUANATEXSIZE" val="15"/>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5"/>
  <p:tag name="PICTUREFILESIZE" val="223"/>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or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1"/>
  <p:tag name="PICTUREFILESIZE" val="2886"/>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5"/>
  <p:tag name="PICTUREFILESIZE" val="223"/>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o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816"/>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5"/>
  <p:tag name="PICTUREFILESIZE" val="4183"/>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1"/>
  <p:tag name="PICTUREFILESIZE" val="2904"/>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p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5"/>
  <p:tag name="PICTUREFILESIZE" val="4161"/>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or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1"/>
  <p:tag name="PICTUREFILESIZE" val="2886"/>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904"/>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
  <p:tag name="PICTUREFILESIZE" val="806"/>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lnot p \land q) \land (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76"/>
  <p:tag name="PICTUREFILESIZE" val="8703"/>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 (\lnot \lnot p \lor \lnot q) \land (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13"/>
  <p:tag name="PICTUREFILESIZE" val="9480"/>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 (p \lor \lnot q) \land (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85"/>
  <p:tag name="PICTUREFILESIZE" val="9152"/>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 p \lor (\lnot q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31"/>
  <p:tag name="PICTUREFILESIZE" val="6114"/>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and\]&#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86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 p \lor {\rm Fals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7"/>
  <p:tag name="PICTUREFILESIZE" val="4641"/>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3"/>
  <p:tag name="PICTUREFILESIZE" val="1132"/>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or \lnot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0"/>
  <p:tag name="PICTUREFILESIZE" val="2790"/>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q) \lor (\lnot q \land p) \lor (\lnot p \land \lnot q) \lor (\lnot p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76"/>
  <p:tag name="PICTUREFILESIZE" val="18025"/>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lnot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0"/>
  <p:tag name="PICTUREFILESIZE" val="2745"/>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r) \lor (q \land r)) \land (\lnot (p \lor q) \lor 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20"/>
  <p:tag name="PICTUREFILESIZE" val="15170"/>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or q) \land (\lnot q \lor p) \land (\lnot p \lor \lnot q) \land (\lnot 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76"/>
  <p:tag name="PICTUREFILESIZE" val="18399"/>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to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5"/>
  <p:tag name="PICTUREFILESIZE" val="2130"/>
</p:tagLst>
</file>

<file path=ppt/tags/tag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ightarrow\]&#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0"/>
  <p:tag name="PICTUREFILESIZE" val="515"/>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to q \equiv ?\]&#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88"/>
  <p:tag name="PICTUREFILESIZE" val="3195"/>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5"/>
  <p:tag name="PICTUREFILESIZE" val="2463"/>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to q \equiv ?\]&#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88"/>
  <p:tag name="PICTUREFILESIZE" val="3195"/>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ightarrow\]&#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0"/>
  <p:tag name="PICTUREFILESIZE" val="515"/>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01"/>
  <p:tag name="PICTUREFILESIZE" val="5009"/>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 \lnot 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2"/>
  <p:tag name="PICTUREFILESIZE" val="3597"/>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to q) \equiv ?\]&#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9"/>
  <p:tag name="PICTUREFILESIZE" val="4790"/>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rightarrow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7"/>
  <p:tag name="PICTUREFILESIZE" val="4449"/>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 \lnot (\lnot 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3"/>
  <p:tag name="PICTUREFILESIZE" val="5177"/>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 \lnot \lnot P \land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0"/>
  <p:tag name="PICTUREFILESIZE" val="3912"/>
</p:tagLst>
</file>

<file path=ppt/tags/tag7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 P \land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2"/>
  <p:tag name="PICTUREFILESIZE" val="3678"/>
</p:tagLst>
</file>

<file path=ppt/tags/tag7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21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57"/>
  <p:tag name="PICTUREFILESIZE" val="2617"/>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215"/>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6"/>
  <p:tag name="PICTUREFILESIZE" val="769"/>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6"/>
  <p:tag name="PICTUREFILESIZE" val="1487"/>
</p:tagLst>
</file>

<file path=ppt/tags/tag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rightarrow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4"/>
  <p:tag name="PICTUREFILESIZE" val="2804"/>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0"/>
  <p:tag name="PICTUREFILESIZE" val="1694"/>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30"/>
  <p:tag name="PICTUREFILESIZE" val="889"/>
</p:tagLst>
</file>

<file path=ppt/tags/tag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Q \rightarrow \lnot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3"/>
  <p:tag name="PICTUREFILESIZE" val="3328"/>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 \rightarrow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4"/>
  <p:tag name="PICTUREFILESIZE" val="2804"/>
</p:tagLst>
</file>

<file path=ppt/tags/tag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 \lnot P \lor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2"/>
  <p:tag name="PICTUREFILESIZE" val="3597"/>
</p:tagLst>
</file>

<file path=ppt/tags/tag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Q \rightarrow \lnot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3"/>
  <p:tag name="PICTUREFILESIZE" val="332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p \land \lnot q\]&#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71"/>
  <p:tag name="PICTUREFILESIZE" val="2904"/>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Q \lor \lnot P \equiv\]&#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2"/>
  <p:tag name="PICTUREFILESIZE" val="3787"/>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quiv\]&#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5"/>
  <p:tag name="PICTUREFILESIZE" val="223"/>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C \rightarrow \lnot D\]&#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4"/>
  <p:tag name="PICTUREFILESIZE" val="3078"/>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 \rightarrow D\]&#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6"/>
  <p:tag name="PICTUREFILESIZE" val="2696"/>
</p:tagLst>
</file>

<file path=ppt/tags/tag9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C \leftrightarrow D\]&#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6"/>
  <p:tag name="PICTUREFILESIZE" val="2869"/>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O \rightarrow \lnot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3"/>
  <p:tag name="PICTUREFILESIZE" val="2786"/>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 \rightarrow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5"/>
  <p:tag name="PICTUREFILESIZE" val="2390"/>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not O \rightarrow \lnot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93"/>
  <p:tag name="PICTUREFILESIZE" val="2786"/>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O \rightarrow P\]&#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65"/>
  <p:tag name="PICTUREFILESIZE" val="2390"/>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leftrightarrow\]&#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0"/>
  <p:tag name="PICTUREFILESIZE" val="709"/>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Comic Sans MS" pitchFamily="66"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Comic Sans MS" pitchFamily="66" charset="0"/>
            <a:ea typeface="新細明體" pitchFamily="18" charset="-12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6233</TotalTime>
  <Words>40124</Words>
  <Application>Microsoft Office PowerPoint</Application>
  <PresentationFormat>On-screen Show (4:3)</PresentationFormat>
  <Paragraphs>5221</Paragraphs>
  <Slides>551</Slides>
  <Notes>58</Notes>
  <HiddenSlides>6</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1</vt:i4>
      </vt:variant>
      <vt:variant>
        <vt:lpstr>Slide Titles</vt:lpstr>
      </vt:variant>
      <vt:variant>
        <vt:i4>551</vt:i4>
      </vt:variant>
    </vt:vector>
  </HeadingPairs>
  <TitlesOfParts>
    <vt:vector size="575" baseType="lpstr">
      <vt:lpstr>PMingLiU</vt:lpstr>
      <vt:lpstr>Arial</vt:lpstr>
      <vt:lpstr>Arial Narrow</vt:lpstr>
      <vt:lpstr>Brush Script MT</vt:lpstr>
      <vt:lpstr>Calibri</vt:lpstr>
      <vt:lpstr>Cambria</vt:lpstr>
      <vt:lpstr>Cambria Math</vt:lpstr>
      <vt:lpstr>Century</vt:lpstr>
      <vt:lpstr>Comic Sans MS</vt:lpstr>
      <vt:lpstr>Constantia</vt:lpstr>
      <vt:lpstr>標楷體</vt:lpstr>
      <vt:lpstr>Euclid Symbol</vt:lpstr>
      <vt:lpstr>Lucida Calligraphy</vt:lpstr>
      <vt:lpstr>MS Reference Sans Serif</vt:lpstr>
      <vt:lpstr>MTMI</vt:lpstr>
      <vt:lpstr>MTSYN</vt:lpstr>
      <vt:lpstr>Symbol</vt:lpstr>
      <vt:lpstr>Times</vt:lpstr>
      <vt:lpstr>Times New Roman</vt:lpstr>
      <vt:lpstr>Times-Roman</vt:lpstr>
      <vt:lpstr>Wingdings</vt:lpstr>
      <vt:lpstr>Wingdings 2</vt:lpstr>
      <vt:lpstr>Default Design</vt:lpstr>
      <vt:lpstr>Equation</vt:lpstr>
      <vt:lpstr>Discrete Structures (CS2003) </vt:lpstr>
      <vt:lpstr>Why Discrete Mathematics is essential to Computer Science?   </vt:lpstr>
      <vt:lpstr>Aspects of discrete mathematics:  (David J. Hunter, Essential of Discrete Mathematics, 2009)  </vt:lpstr>
      <vt:lpstr>Logical Thinking </vt:lpstr>
      <vt:lpstr>Relational Thinking </vt:lpstr>
      <vt:lpstr>Recursive Thinking </vt:lpstr>
      <vt:lpstr>Quantitative Thinking  </vt:lpstr>
      <vt:lpstr>Analytical Thinking  </vt:lpstr>
      <vt:lpstr>Applied Thinking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Propositional 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1: The Foundations: Logic and Proofs</vt:lpstr>
      <vt:lpstr>1.1: Propositional Logic</vt:lpstr>
      <vt:lpstr>PowerPoint Presentation</vt:lpstr>
      <vt:lpstr>PowerPoint Presentation</vt:lpstr>
      <vt:lpstr>PowerPoint Presentation</vt:lpstr>
      <vt:lpstr>PowerPoint Presentation</vt:lpstr>
      <vt:lpstr>PowerPoint Presentation</vt:lpstr>
      <vt:lpstr>PowerPoint Presentation</vt:lpstr>
      <vt:lpstr>t01_1_002.jpg</vt:lpstr>
      <vt:lpstr>PowerPoint Presentation</vt:lpstr>
      <vt:lpstr>PowerPoint Presentation</vt:lpstr>
      <vt:lpstr>PowerPoint Presentation</vt:lpstr>
      <vt:lpstr>PowerPoint Presentation</vt:lpstr>
      <vt:lpstr>PowerPoint Presentation</vt:lpstr>
      <vt:lpstr>PowerPoint Presentation</vt:lpstr>
      <vt:lpstr>Equivalent Forms</vt:lpstr>
      <vt:lpstr>PowerPoint Presentation</vt:lpstr>
      <vt:lpstr>More terminology</vt:lpstr>
      <vt:lpstr>Procedure</vt:lpstr>
      <vt:lpstr>PowerPoint Presentation</vt:lpstr>
      <vt:lpstr>PowerPoint Presentation</vt:lpstr>
      <vt:lpstr>Translating English</vt:lpstr>
      <vt:lpstr>Constructing a truth table</vt:lpstr>
      <vt:lpstr>PowerPoint Presentation</vt:lpstr>
      <vt:lpstr>t01_1_008.jpg</vt:lpstr>
      <vt:lpstr>PowerPoint Presentation</vt:lpstr>
      <vt:lpstr>PowerPoint Presentation</vt:lpstr>
      <vt:lpstr>Logic and Bit Operations</vt:lpstr>
      <vt:lpstr>Logic Puzzles</vt:lpstr>
      <vt:lpstr>Terms</vt:lpstr>
      <vt:lpstr>Chapter 1: The Foundations: Logic and Proofs</vt:lpstr>
      <vt:lpstr>1.2: Propositional Equivalences</vt:lpstr>
      <vt:lpstr>PowerPoint Presentation</vt:lpstr>
      <vt:lpstr>Logical Equivalences</vt:lpstr>
      <vt:lpstr>Logical Equivalences</vt:lpstr>
      <vt:lpstr>PowerPoint Presentation</vt:lpstr>
      <vt:lpstr>PowerPoint Presentation</vt:lpstr>
      <vt:lpstr>PowerPoint Presentation</vt:lpstr>
      <vt:lpstr>t01_2_006.jpg</vt:lpstr>
      <vt:lpstr>PowerPoint Presentation</vt:lpstr>
      <vt:lpstr>PowerPoint Presentation</vt:lpstr>
      <vt:lpstr>PowerPoint Presentation</vt:lpstr>
      <vt:lpstr>PowerPoint Presentation</vt:lpstr>
      <vt:lpstr>PowerPoint Presentation</vt:lpstr>
      <vt:lpstr>Chapter 1: The Foundations: Logic and Proofs</vt:lpstr>
      <vt:lpstr>PowerPoint Presentation</vt:lpstr>
      <vt:lpstr>PowerPoint Presentation</vt:lpstr>
      <vt:lpstr>PowerPoint Presentation</vt:lpstr>
      <vt:lpstr>Quantifiers: Universal</vt:lpstr>
      <vt:lpstr>Quantifiers: Universal</vt:lpstr>
      <vt:lpstr>Quantifiers: Existential</vt:lpstr>
      <vt:lpstr>Quantifiers: Existential</vt:lpstr>
      <vt:lpstr>Quantifiers</vt:lpstr>
      <vt:lpstr>Quantifiers: Unique Existential </vt:lpstr>
      <vt:lpstr>Quantifiers</vt:lpstr>
      <vt:lpstr>Quantifiers</vt:lpstr>
      <vt:lpstr>Precedence of Quantifiers</vt:lpstr>
      <vt:lpstr>Binding Variables</vt:lpstr>
      <vt:lpstr> Logical Equivalences Involving Quantifiers</vt:lpstr>
      <vt:lpstr>Logical Equivalences Involving Quantifiers</vt:lpstr>
      <vt:lpstr>PowerPoint Presentation</vt:lpstr>
      <vt:lpstr>Equivalences Involving the Negation Operator</vt:lpstr>
      <vt:lpstr>Quantifiers</vt:lpstr>
      <vt:lpstr>Equivalences Involving the Negation Operator</vt:lpstr>
      <vt:lpstr>PowerPoint Presentation</vt:lpstr>
      <vt:lpstr>Translating from English into Logical Expressions (single quantifier)</vt:lpstr>
      <vt:lpstr>PowerPoint Presentation</vt:lpstr>
      <vt:lpstr>Using  Quantifiers in System Specifications</vt:lpstr>
      <vt:lpstr>PowerPoint Presentation</vt:lpstr>
      <vt:lpstr>PowerPoint Presentation</vt:lpstr>
      <vt:lpstr>Logic Programming</vt:lpstr>
      <vt:lpstr>Logic Programming</vt:lpstr>
      <vt:lpstr>Quantifiers</vt:lpstr>
      <vt:lpstr>Quantifiers</vt:lpstr>
      <vt:lpstr>Quantifiers: Converting from English </vt:lpstr>
      <vt:lpstr>Quantifiers: Converting from English </vt:lpstr>
      <vt:lpstr>Quantifiers: Converting from English </vt:lpstr>
      <vt:lpstr>Quantifiers:Dangerous situations </vt:lpstr>
      <vt:lpstr>Quantifiers:Dangerous situations </vt:lpstr>
      <vt:lpstr>Terms</vt:lpstr>
      <vt:lpstr>Chapter 1: The Foundations: Logic and Proofs</vt:lpstr>
      <vt:lpstr>Introduction: Nested Quantifiers</vt:lpstr>
      <vt:lpstr>Introduction: Nested Quantifiers</vt:lpstr>
      <vt:lpstr>PowerPoint Presentation</vt:lpstr>
      <vt:lpstr>The Order of Quantifiers</vt:lpstr>
      <vt:lpstr>Answer</vt:lpstr>
      <vt:lpstr>PowerPoint Presentation</vt:lpstr>
      <vt:lpstr>PowerPoint Presentation</vt:lpstr>
      <vt:lpstr>Translating Mathematical Statements into Statements Involving Nested Quantifiers</vt:lpstr>
      <vt:lpstr>PowerPoint Presentation</vt:lpstr>
      <vt:lpstr>Answer</vt:lpstr>
      <vt:lpstr>Translating from Nested Quantifiers into English</vt:lpstr>
      <vt:lpstr>Answer</vt:lpstr>
      <vt:lpstr>Translating English Sentences into Logical Expressions  </vt:lpstr>
      <vt:lpstr>PowerPoint Presentation</vt:lpstr>
      <vt:lpstr>Negating Nested Quantifiers</vt:lpstr>
      <vt:lpstr>Answer</vt:lpstr>
      <vt:lpstr>Chapter 1: The Foundations: Logic and Proofs</vt:lpstr>
      <vt:lpstr>Valid Arguments in Propositional Logic  </vt:lpstr>
      <vt:lpstr>Rules of Inference</vt:lpstr>
      <vt:lpstr>Rules of Inference</vt:lpstr>
      <vt:lpstr>Valid Arguments in Propositional Logic  </vt:lpstr>
      <vt:lpstr>PowerPoint Presentation</vt:lpstr>
      <vt:lpstr>Example 1</vt:lpstr>
      <vt:lpstr>Rules of Inference for Propositional Logic  </vt:lpstr>
      <vt:lpstr>Rules of Inference</vt:lpstr>
      <vt:lpstr>Rules of Inference</vt:lpstr>
      <vt:lpstr>Example 2</vt:lpstr>
      <vt:lpstr>Rules of Inference</vt:lpstr>
      <vt:lpstr>Rules of Inference for Quantifiers</vt:lpstr>
      <vt:lpstr>Example 3</vt:lpstr>
      <vt:lpstr>PowerPoint Presentation</vt:lpstr>
      <vt:lpstr>PowerPoint Presentation</vt:lpstr>
      <vt:lpstr>Rules of Inference</vt:lpstr>
      <vt:lpstr>Rules of Inference</vt:lpstr>
      <vt:lpstr>Example 4</vt:lpstr>
      <vt:lpstr>PowerPoint Presentation</vt:lpstr>
      <vt:lpstr>Example 5</vt:lpstr>
      <vt:lpstr>Rule of Inference for Quantified Statement</vt:lpstr>
      <vt:lpstr>Answer</vt:lpstr>
      <vt:lpstr>Resolution  </vt:lpstr>
      <vt:lpstr>Example 6</vt:lpstr>
      <vt:lpstr>Example 7</vt:lpstr>
      <vt:lpstr>Fallacies</vt:lpstr>
      <vt:lpstr>Fallacies: The Fallacy of Affirming the Consequent</vt:lpstr>
      <vt:lpstr>Fallacies: The Fallacy of Denying the Antecedent (or the hypothesis)</vt:lpstr>
      <vt:lpstr>Fallacies:  Begging the question or circular reasoning</vt:lpstr>
      <vt:lpstr>Terms</vt:lpstr>
      <vt:lpstr>Chapter 1: The Foundations: Logic and Proofs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1: The Foundations: Logic and Proofs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 of Proof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Questions</vt:lpstr>
      <vt:lpstr>PowerPoint Presentation</vt:lpstr>
      <vt:lpstr>PowerPoint Presentation</vt:lpstr>
      <vt:lpstr>Set Identities</vt:lpstr>
      <vt:lpstr>Set Identities</vt:lpstr>
      <vt:lpstr>Set Identities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Structures: Sets, Functions, Sequences, Sums, and Matrices</vt:lpstr>
      <vt:lpstr>Chapter Summary</vt:lpstr>
      <vt:lpstr>Sets</vt:lpstr>
      <vt:lpstr>Section Summary</vt:lpstr>
      <vt:lpstr>Introduction</vt:lpstr>
      <vt:lpstr>Sets</vt:lpstr>
      <vt:lpstr>Describing a Set: Roster Method</vt:lpstr>
      <vt:lpstr>Roster Method</vt:lpstr>
      <vt:lpstr>Some Important Sets</vt:lpstr>
      <vt:lpstr>Set-Builder Notation</vt:lpstr>
      <vt:lpstr>Interval Notation</vt:lpstr>
      <vt:lpstr>Universal Set and Empty Set</vt:lpstr>
      <vt:lpstr>Russell’s Paradox</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Review Questions</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Generalized Unions and Intersections</vt:lpstr>
      <vt:lpstr>Computer Representation of Sets</vt:lpstr>
      <vt:lpstr>Functions</vt:lpstr>
      <vt:lpstr>Section Summary</vt:lpstr>
      <vt:lpstr>Functions</vt:lpstr>
      <vt:lpstr>Functions </vt:lpstr>
      <vt:lpstr>Functions</vt:lpstr>
      <vt:lpstr>Representing Functions</vt:lpstr>
      <vt:lpstr>Questions</vt:lpstr>
      <vt:lpstr>Questions</vt:lpstr>
      <vt:lpstr>Question on Functions and Sets </vt:lpstr>
      <vt:lpstr>Question on Functions and Sets </vt:lpstr>
      <vt:lpstr>Injections</vt:lpstr>
      <vt:lpstr>Surjections</vt:lpstr>
      <vt:lpstr>Bijections</vt:lpstr>
      <vt:lpstr>Examples of Different Types of Correspondences.  </vt:lpstr>
      <vt:lpstr>Showing that f is one-to-one or onto</vt:lpstr>
      <vt:lpstr>Showing that f is one-to-one or onto</vt:lpstr>
      <vt:lpstr>Showing that f is one-to-one or onto</vt:lpstr>
      <vt:lpstr>Inverse Functions</vt:lpstr>
      <vt:lpstr>Inverse Functions </vt:lpstr>
      <vt:lpstr>Questions</vt:lpstr>
      <vt:lpstr>Questions</vt:lpstr>
      <vt:lpstr>Questions</vt:lpstr>
      <vt:lpstr>Questions</vt:lpstr>
      <vt:lpstr>Questions</vt:lpstr>
      <vt:lpstr>Questions</vt:lpstr>
      <vt:lpstr>Composition</vt:lpstr>
      <vt:lpstr>Composition </vt:lpstr>
      <vt:lpstr>Composition</vt:lpstr>
      <vt:lpstr>Composition Questions</vt:lpstr>
      <vt:lpstr>Composition Questions</vt:lpstr>
      <vt:lpstr>Composition Questions</vt:lpstr>
      <vt:lpstr>Composition Questions</vt:lpstr>
      <vt:lpstr>Graphs of Functions</vt:lpstr>
      <vt:lpstr>Some Important Functions</vt:lpstr>
      <vt:lpstr>Floor and Ceiling Functions </vt:lpstr>
      <vt:lpstr>Floor and Ceiling Functions </vt:lpstr>
      <vt:lpstr>Computer Applications of Floor and Ceiling Functions</vt:lpstr>
      <vt:lpstr>PowerPoint Presentation</vt:lpstr>
      <vt:lpstr>Proving Properties of Functions </vt:lpstr>
      <vt:lpstr>Proving Properties of Functions </vt:lpstr>
      <vt:lpstr>Factorial Function </vt:lpstr>
      <vt:lpstr>Sequences and Summations</vt:lpstr>
      <vt:lpstr>Section Summary</vt:lpstr>
      <vt:lpstr>Introduction</vt:lpstr>
      <vt:lpstr>Sequences</vt:lpstr>
      <vt:lpstr>Sequences </vt:lpstr>
      <vt:lpstr>Geometric Progression</vt:lpstr>
      <vt:lpstr>Arithmetic Progression</vt:lpstr>
      <vt:lpstr>Sequences Used in Computer Science: Strings</vt:lpstr>
      <vt:lpstr>Recurrence Relations</vt:lpstr>
      <vt:lpstr>Questions about Recurrence Relations</vt:lpstr>
      <vt:lpstr>Questions about Recurrence Relations</vt:lpstr>
      <vt:lpstr>Questions about Recurrence Relations</vt:lpstr>
      <vt:lpstr>Fibonacci Sequence</vt:lpstr>
      <vt:lpstr>Fibonacci Sequence</vt:lpstr>
      <vt:lpstr>Fibonacci Sequence and the Golden Ratio</vt:lpstr>
      <vt:lpstr>Golden Ratio in Nature</vt:lpstr>
      <vt:lpstr>Golden Ratio in Nature</vt:lpstr>
      <vt:lpstr>Golden Ratio in Art</vt:lpstr>
      <vt:lpstr>Golden Ratio in Architecture</vt:lpstr>
      <vt:lpstr>Solving Recurrence Relations</vt:lpstr>
      <vt:lpstr>Iterative Solution Example</vt:lpstr>
      <vt:lpstr>Iterative Solution Example</vt:lpstr>
      <vt:lpstr>Financial Application</vt:lpstr>
      <vt:lpstr>Financial Application</vt:lpstr>
      <vt:lpstr>Useful Sequences</vt:lpstr>
      <vt:lpstr>Summations</vt:lpstr>
      <vt:lpstr>Summations</vt:lpstr>
      <vt:lpstr>Product Notation </vt:lpstr>
      <vt:lpstr>Geometric Series</vt:lpstr>
      <vt:lpstr>Geometric Series</vt:lpstr>
      <vt:lpstr>Geometric Series</vt:lpstr>
      <vt:lpstr>Some Useful Summation Formulae </vt:lpstr>
      <vt:lpstr>Matrices</vt:lpstr>
      <vt:lpstr>Section Summary</vt:lpstr>
      <vt:lpstr>Matrices</vt:lpstr>
      <vt:lpstr>Matrix</vt:lpstr>
      <vt:lpstr>Notation</vt:lpstr>
      <vt:lpstr>Matrix Arithmetic: Addition</vt:lpstr>
      <vt:lpstr>Matrix Multiplication</vt:lpstr>
      <vt:lpstr>Illustration of Matrix Multiplication </vt:lpstr>
      <vt:lpstr>Matrix Multiplication is not Commutative</vt:lpstr>
      <vt:lpstr>Identity Matrix and Powers of Matrices</vt:lpstr>
      <vt:lpstr>Transposes of Matrices</vt:lpstr>
      <vt:lpstr>Transposes of Matrices</vt:lpstr>
      <vt:lpstr>Zero-One Matrices</vt:lpstr>
      <vt:lpstr>Zero-One Matrices</vt:lpstr>
      <vt:lpstr>Joins and Meets of Zero-One Matrices</vt:lpstr>
      <vt:lpstr>Joins and Meets of Zero-One Matrices</vt:lpstr>
      <vt:lpstr>Boolean Product of Zero-One Matrices</vt:lpstr>
      <vt:lpstr>Boolean Product of Zero-One Matrices</vt:lpstr>
      <vt:lpstr>Boolean Powers of Zero-One Matrices</vt:lpstr>
      <vt:lpstr>Boolean Powers of Zero-One Matrices</vt:lpstr>
      <vt:lpstr>Modular Arithmetic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Congruences</vt:lpstr>
      <vt:lpstr>Inverse of a modulo m</vt:lpstr>
      <vt:lpstr>Finding Inverses</vt:lpstr>
      <vt:lpstr>Finding Inverses</vt:lpstr>
      <vt:lpstr>Using Inverses to Solve Congruences</vt:lpstr>
      <vt:lpstr>The Chinese Remainder Theorem</vt:lpstr>
      <vt:lpstr>The Chinese Remainder Theorem</vt:lpstr>
      <vt:lpstr>The Chinese Remainder Theorem</vt:lpstr>
      <vt:lpstr>The Chinese Remainder Theorem</vt:lpstr>
      <vt:lpstr>Pseudoprimes</vt:lpstr>
      <vt:lpstr>Pseudoprimes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Number Theory</vt:lpstr>
      <vt:lpstr>Division</vt:lpstr>
      <vt:lpstr>Divisibility Theorems</vt:lpstr>
      <vt:lpstr>Primes</vt:lpstr>
      <vt:lpstr>Primes</vt:lpstr>
      <vt:lpstr>Primes</vt:lpstr>
      <vt:lpstr>The Division Algorithm</vt:lpstr>
      <vt:lpstr>The Division Algorithm</vt:lpstr>
      <vt:lpstr>The Division Algorithm</vt:lpstr>
      <vt:lpstr>Greatest Common Divisors</vt:lpstr>
      <vt:lpstr>Greatest Common Divisors</vt:lpstr>
      <vt:lpstr>Relatively Prime Integers</vt:lpstr>
      <vt:lpstr>Relatively Prime Integers</vt:lpstr>
      <vt:lpstr>Least Common Multiples</vt:lpstr>
      <vt:lpstr>Least Common Multiples</vt:lpstr>
      <vt:lpstr>GCD and LCM</vt:lpstr>
      <vt:lpstr>Modular Arithmetic</vt:lpstr>
      <vt:lpstr>Congruences</vt:lpstr>
      <vt:lpstr>Congruences</vt:lpstr>
      <vt:lpstr>Congruences</vt:lpstr>
      <vt:lpstr>The Euclidean Algorithm </vt:lpstr>
      <vt:lpstr>The Euclidean Algorithm </vt:lpstr>
      <vt:lpstr>The Euclidean Algorithm </vt:lpstr>
      <vt:lpstr>Representations of Integers</vt:lpstr>
      <vt:lpstr>Representations of Integers</vt:lpstr>
      <vt:lpstr>Representations of Integers</vt:lpstr>
      <vt:lpstr>Representations of Integers</vt:lpstr>
      <vt:lpstr>Representations of Integers</vt:lpstr>
      <vt:lpstr>Addition of Integers</vt:lpstr>
      <vt:lpstr>Addition of Integers</vt:lpstr>
      <vt:lpstr>Addition of Integers</vt:lpstr>
      <vt:lpstr>Addition of Integers</vt:lpstr>
      <vt:lpstr>Addition of Integers</vt:lpstr>
      <vt:lpstr>Addition of Integers</vt:lpstr>
      <vt:lpstr>Addition of Integers</vt:lpstr>
      <vt:lpstr>Addition of Integers</vt:lpstr>
    </vt:vector>
  </TitlesOfParts>
  <Company>CUHK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Discrete Mathematics</dc:title>
  <dc:creator>CSE</dc:creator>
  <cp:lastModifiedBy>SUSHREE SATARUPA</cp:lastModifiedBy>
  <cp:revision>81</cp:revision>
  <dcterms:created xsi:type="dcterms:W3CDTF">2007-08-29T04:27:34Z</dcterms:created>
  <dcterms:modified xsi:type="dcterms:W3CDTF">2021-07-02T05:50:44Z</dcterms:modified>
</cp:coreProperties>
</file>